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slide+xml" PartName="/ppt/slides/slide19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22.xml"/>
  <Override ContentType="application/vnd.openxmlformats-officedocument.presentationml.slide+xml" PartName="/ppt/slides/slide23.xml"/>
  <Override ContentType="application/vnd.openxmlformats-officedocument.presentationml.slide+xml" PartName="/ppt/slides/slide24.xml"/>
  <Override ContentType="application/vnd.openxmlformats-officedocument.presentationml.slide+xml" PartName="/ppt/slides/slide25.xml"/>
  <Override ContentType="application/vnd.openxmlformats-officedocument.presentationml.slide+xml" PartName="/ppt/slides/slide26.xml"/>
  <Override ContentType="application/vnd.openxmlformats-officedocument.presentationml.slide+xml" PartName="/ppt/slides/slide27.xml"/>
  <Override ContentType="application/vnd.openxmlformats-officedocument.presentationml.slide+xml" PartName="/ppt/slides/slide28.xml"/>
  <Override ContentType="application/vnd.openxmlformats-officedocument.presentationml.slide+xml" PartName="/ppt/slides/slide29.xml"/>
  <Override ContentType="application/vnd.openxmlformats-officedocument.presentationml.slide+xml" PartName="/ppt/slides/slide30.xml"/>
  <Override ContentType="application/vnd.openxmlformats-officedocument.presentationml.slide+xml" PartName="/ppt/slides/slide31.xml"/>
  <Override ContentType="application/vnd.openxmlformats-officedocument.presentationml.slide+xml" PartName="/ppt/slides/slide32.xml"/>
  <Override ContentType="application/vnd.openxmlformats-officedocument.presentationml.slide+xml" PartName="/ppt/slides/slide33.xml"/>
  <Override ContentType="application/vnd.openxmlformats-officedocument.presentationml.slide+xml" PartName="/ppt/slides/slide34.xml"/>
  <Override ContentType="application/vnd.openxmlformats-officedocument.presentationml.slide+xml" PartName="/ppt/slides/slide35.xml"/>
  <Override ContentType="application/vnd.openxmlformats-officedocument.presentationml.slide+xml" PartName="/ppt/slides/slide36.xml"/>
  <Override ContentType="application/vnd.openxmlformats-officedocument.presentationml.slide+xml" PartName="/ppt/slides/slide37.xml"/>
  <Override ContentType="application/vnd.openxmlformats-officedocument.presentationml.slide+xml" PartName="/ppt/slides/slide38.xml"/>
  <Override ContentType="application/vnd.openxmlformats-officedocument.presentationml.slide+xml" PartName="/ppt/slides/slide39.xml"/>
  <Override ContentType="application/vnd.openxmlformats-officedocument.presentationml.slide+xml" PartName="/ppt/slides/slide40.xml"/>
  <Override ContentType="application/vnd.openxmlformats-officedocument.presentationml.slide+xml" PartName="/ppt/slides/slide41.xml"/>
  <Override ContentType="application/vnd.openxmlformats-officedocument.presentationml.slide+xml" PartName="/ppt/slides/slide42.xml"/>
  <Override ContentType="application/vnd.openxmlformats-officedocument.presentationml.slide+xml" PartName="/ppt/slides/slide43.xml"/>
  <Override ContentType="application/vnd.openxmlformats-officedocument.presentationml.slide+xml" PartName="/ppt/slides/slide44.xml"/>
  <Override ContentType="application/vnd.openxmlformats-officedocument.presentationml.slide+xml" PartName="/ppt/slides/slide45.xml"/>
  <Override ContentType="application/vnd.openxmlformats-officedocument.presentationml.slide+xml" PartName="/ppt/slides/slide46.xml"/>
  <Override ContentType="application/vnd.openxmlformats-officedocument.presentationml.slide+xml" PartName="/ppt/slides/slide47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  <p:sldId id="291" r:id="rId41"/>
    <p:sldId id="292" r:id="rId42"/>
    <p:sldId id="293" r:id="rId43"/>
    <p:sldId id="294" r:id="rId44"/>
    <p:sldId id="295" r:id="rId45"/>
    <p:sldId id="296" r:id="rId46"/>
    <p:sldId id="297" r:id="rId47"/>
    <p:sldId id="298" r:id="rId48"/>
    <p:sldId id="299" r:id="rId49"/>
    <p:sldId id="300" r:id="rId50"/>
    <p:sldId id="301" r:id="rId51"/>
    <p:sldId id="302" r:id="rId52"/>
  </p:sldIdLst>
  <p:sldSz cx="18288000" cy="10287000"/>
  <p:notesSz cx="6858000" cy="9144000"/>
  <p:embeddedFontLst>
    <p:embeddedFont>
      <p:font typeface="Tabarra Sans Heavy" charset="1" panose="00000000000000000000"/>
      <p:regular r:id="rId53"/>
    </p:embeddedFont>
    <p:embeddedFont>
      <p:font typeface="League Spartan" charset="1" panose="00000800000000000000"/>
      <p:regular r:id="rId54"/>
    </p:embeddedFont>
    <p:embeddedFont>
      <p:font typeface="Tabarra Sans Italics" charset="1" panose="00000000000000000000"/>
      <p:regular r:id="rId55"/>
    </p:embeddedFont>
    <p:embeddedFont>
      <p:font typeface="Canva Sans Bold" charset="1" panose="020B0803030501040103"/>
      <p:regular r:id="rId56"/>
    </p:embeddedFont>
    <p:embeddedFont>
      <p:font typeface="Tabarra Sans" charset="1" panose="00000000000000000000"/>
      <p:regular r:id="rId57"/>
    </p:embeddedFont>
    <p:embeddedFont>
      <p:font typeface="Tabarra Sans Bold" charset="1" panose="00000000000000000000"/>
      <p:regular r:id="rId58"/>
    </p:embeddedFont>
    <p:embeddedFont>
      <p:font typeface="Canva Sans" charset="1" panose="020B0503030501040103"/>
      <p:regular r:id="rId59"/>
    </p:embeddedFont>
    <p:embeddedFont>
      <p:font typeface="Montserrat Bold" charset="1" panose="00000800000000000000"/>
      <p:regular r:id="rId6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slides/slide11.xml" Type="http://schemas.openxmlformats.org/officeDocument/2006/relationships/slide"/><Relationship Id="rId17" Target="slides/slide12.xml" Type="http://schemas.openxmlformats.org/officeDocument/2006/relationships/slide"/><Relationship Id="rId18" Target="slides/slide13.xml" Type="http://schemas.openxmlformats.org/officeDocument/2006/relationships/slide"/><Relationship Id="rId19" Target="slides/slide14.xml" Type="http://schemas.openxmlformats.org/officeDocument/2006/relationships/slide"/><Relationship Id="rId2" Target="presProps.xml" Type="http://schemas.openxmlformats.org/officeDocument/2006/relationships/presProps"/><Relationship Id="rId20" Target="slides/slide15.xml" Type="http://schemas.openxmlformats.org/officeDocument/2006/relationships/slide"/><Relationship Id="rId21" Target="slides/slide16.xml" Type="http://schemas.openxmlformats.org/officeDocument/2006/relationships/slide"/><Relationship Id="rId22" Target="slides/slide17.xml" Type="http://schemas.openxmlformats.org/officeDocument/2006/relationships/slide"/><Relationship Id="rId23" Target="slides/slide18.xml" Type="http://schemas.openxmlformats.org/officeDocument/2006/relationships/slide"/><Relationship Id="rId24" Target="slides/slide19.xml" Type="http://schemas.openxmlformats.org/officeDocument/2006/relationships/slide"/><Relationship Id="rId25" Target="slides/slide20.xml" Type="http://schemas.openxmlformats.org/officeDocument/2006/relationships/slide"/><Relationship Id="rId26" Target="slides/slide21.xml" Type="http://schemas.openxmlformats.org/officeDocument/2006/relationships/slide"/><Relationship Id="rId27" Target="slides/slide22.xml" Type="http://schemas.openxmlformats.org/officeDocument/2006/relationships/slide"/><Relationship Id="rId28" Target="slides/slide23.xml" Type="http://schemas.openxmlformats.org/officeDocument/2006/relationships/slide"/><Relationship Id="rId29" Target="slides/slide24.xml" Type="http://schemas.openxmlformats.org/officeDocument/2006/relationships/slide"/><Relationship Id="rId3" Target="viewProps.xml" Type="http://schemas.openxmlformats.org/officeDocument/2006/relationships/viewProps"/><Relationship Id="rId30" Target="slides/slide25.xml" Type="http://schemas.openxmlformats.org/officeDocument/2006/relationships/slide"/><Relationship Id="rId31" Target="slides/slide26.xml" Type="http://schemas.openxmlformats.org/officeDocument/2006/relationships/slide"/><Relationship Id="rId32" Target="slides/slide27.xml" Type="http://schemas.openxmlformats.org/officeDocument/2006/relationships/slide"/><Relationship Id="rId33" Target="slides/slide28.xml" Type="http://schemas.openxmlformats.org/officeDocument/2006/relationships/slide"/><Relationship Id="rId34" Target="slides/slide29.xml" Type="http://schemas.openxmlformats.org/officeDocument/2006/relationships/slide"/><Relationship Id="rId35" Target="slides/slide30.xml" Type="http://schemas.openxmlformats.org/officeDocument/2006/relationships/slide"/><Relationship Id="rId36" Target="slides/slide31.xml" Type="http://schemas.openxmlformats.org/officeDocument/2006/relationships/slide"/><Relationship Id="rId37" Target="slides/slide32.xml" Type="http://schemas.openxmlformats.org/officeDocument/2006/relationships/slide"/><Relationship Id="rId38" Target="slides/slide33.xml" Type="http://schemas.openxmlformats.org/officeDocument/2006/relationships/slide"/><Relationship Id="rId39" Target="slides/slide34.xml" Type="http://schemas.openxmlformats.org/officeDocument/2006/relationships/slide"/><Relationship Id="rId4" Target="theme/theme1.xml" Type="http://schemas.openxmlformats.org/officeDocument/2006/relationships/theme"/><Relationship Id="rId40" Target="slides/slide35.xml" Type="http://schemas.openxmlformats.org/officeDocument/2006/relationships/slide"/><Relationship Id="rId41" Target="slides/slide36.xml" Type="http://schemas.openxmlformats.org/officeDocument/2006/relationships/slide"/><Relationship Id="rId42" Target="slides/slide37.xml" Type="http://schemas.openxmlformats.org/officeDocument/2006/relationships/slide"/><Relationship Id="rId43" Target="slides/slide38.xml" Type="http://schemas.openxmlformats.org/officeDocument/2006/relationships/slide"/><Relationship Id="rId44" Target="slides/slide39.xml" Type="http://schemas.openxmlformats.org/officeDocument/2006/relationships/slide"/><Relationship Id="rId45" Target="slides/slide40.xml" Type="http://schemas.openxmlformats.org/officeDocument/2006/relationships/slide"/><Relationship Id="rId46" Target="slides/slide41.xml" Type="http://schemas.openxmlformats.org/officeDocument/2006/relationships/slide"/><Relationship Id="rId47" Target="slides/slide42.xml" Type="http://schemas.openxmlformats.org/officeDocument/2006/relationships/slide"/><Relationship Id="rId48" Target="slides/slide43.xml" Type="http://schemas.openxmlformats.org/officeDocument/2006/relationships/slide"/><Relationship Id="rId49" Target="slides/slide44.xml" Type="http://schemas.openxmlformats.org/officeDocument/2006/relationships/slide"/><Relationship Id="rId5" Target="tableStyles.xml" Type="http://schemas.openxmlformats.org/officeDocument/2006/relationships/tableStyles"/><Relationship Id="rId50" Target="slides/slide45.xml" Type="http://schemas.openxmlformats.org/officeDocument/2006/relationships/slide"/><Relationship Id="rId51" Target="slides/slide46.xml" Type="http://schemas.openxmlformats.org/officeDocument/2006/relationships/slide"/><Relationship Id="rId52" Target="slides/slide47.xml" Type="http://schemas.openxmlformats.org/officeDocument/2006/relationships/slide"/><Relationship Id="rId53" Target="fonts/font53.fntdata" Type="http://schemas.openxmlformats.org/officeDocument/2006/relationships/font"/><Relationship Id="rId54" Target="fonts/font54.fntdata" Type="http://schemas.openxmlformats.org/officeDocument/2006/relationships/font"/><Relationship Id="rId55" Target="fonts/font55.fntdata" Type="http://schemas.openxmlformats.org/officeDocument/2006/relationships/font"/><Relationship Id="rId56" Target="fonts/font56.fntdata" Type="http://schemas.openxmlformats.org/officeDocument/2006/relationships/font"/><Relationship Id="rId57" Target="fonts/font57.fntdata" Type="http://schemas.openxmlformats.org/officeDocument/2006/relationships/font"/><Relationship Id="rId58" Target="fonts/font58.fntdata" Type="http://schemas.openxmlformats.org/officeDocument/2006/relationships/font"/><Relationship Id="rId59" Target="fonts/font59.fntdata" Type="http://schemas.openxmlformats.org/officeDocument/2006/relationships/font"/><Relationship Id="rId6" Target="slides/slide1.xml" Type="http://schemas.openxmlformats.org/officeDocument/2006/relationships/slide"/><Relationship Id="rId60" Target="fonts/font60.fntdata" Type="http://schemas.openxmlformats.org/officeDocument/2006/relationships/font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Relationship Id="rId3" Target="../media/image4.svg" Type="http://schemas.openxmlformats.org/officeDocument/2006/relationships/image"/><Relationship Id="rId4" Target="../media/image7.jpeg" Type="http://schemas.openxmlformats.org/officeDocument/2006/relationships/image"/><Relationship Id="rId5" Target="https://www.youtube.com/watch?v=v0_OY8G2AZg" TargetMode="External" Type="http://schemas.openxmlformats.org/officeDocument/2006/relationships/video"/><Relationship Id="rId6" Target="https://www.youtube.com/watch?v=v0_OY8G2AZg" TargetMode="External" Type="http://schemas.openxmlformats.org/officeDocument/2006/relationships/hyperlink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Relationship Id="rId3" Target="../media/image4.svg" Type="http://schemas.openxmlformats.org/officeDocument/2006/relationships/image"/><Relationship Id="rId4" Target="../media/image9.png" Type="http://schemas.openxmlformats.org/officeDocument/2006/relationships/image"/><Relationship Id="rId5" Target="../media/image10.svg" Type="http://schemas.openxmlformats.org/officeDocument/2006/relationships/image"/></Relationships>
</file>

<file path=ppt/slides/_rels/slide1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Relationship Id="rId3" Target="../media/image4.svg" Type="http://schemas.openxmlformats.org/officeDocument/2006/relationships/image"/><Relationship Id="rId4" Target="../media/image11.png" Type="http://schemas.openxmlformats.org/officeDocument/2006/relationships/image"/></Relationships>
</file>

<file path=ppt/slides/_rels/slide1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Relationship Id="rId3" Target="../media/image4.svg" Type="http://schemas.openxmlformats.org/officeDocument/2006/relationships/image"/><Relationship Id="rId4" Target="../media/image12.png" Type="http://schemas.openxmlformats.org/officeDocument/2006/relationships/image"/><Relationship Id="rId5" Target="../media/image13.svg" Type="http://schemas.openxmlformats.org/officeDocument/2006/relationships/image"/></Relationships>
</file>

<file path=ppt/slides/_rels/slide1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Relationship Id="rId3" Target="../media/image4.svg" Type="http://schemas.openxmlformats.org/officeDocument/2006/relationships/image"/><Relationship Id="rId4" Target="../media/image7.jpeg" Type="http://schemas.openxmlformats.org/officeDocument/2006/relationships/image"/><Relationship Id="rId5" Target="https://www.youtube.com/watch?v=fvyUWATrtrA" TargetMode="External" Type="http://schemas.openxmlformats.org/officeDocument/2006/relationships/video"/><Relationship Id="rId6" Target="https://www.youtube.com/watch?v=fvyUWATrtrA" TargetMode="External" Type="http://schemas.openxmlformats.org/officeDocument/2006/relationships/hyperlink"/></Relationships>
</file>

<file path=ppt/slides/_rels/slide1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Relationship Id="rId3" Target="../media/image4.svg" Type="http://schemas.openxmlformats.org/officeDocument/2006/relationships/image"/><Relationship Id="rId4" Target="../media/image14.png" Type="http://schemas.openxmlformats.org/officeDocument/2006/relationships/image"/><Relationship Id="rId5" Target="../media/image15.png" Type="http://schemas.openxmlformats.org/officeDocument/2006/relationships/image"/><Relationship Id="rId6" Target="../media/image16.svg" Type="http://schemas.openxmlformats.org/officeDocument/2006/relationships/image"/></Relationships>
</file>

<file path=ppt/slides/_rels/slide1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Relationship Id="rId3" Target="../media/image4.svg" Type="http://schemas.openxmlformats.org/officeDocument/2006/relationships/image"/><Relationship Id="rId4" Target="../media/image17.jpeg" Type="http://schemas.openxmlformats.org/officeDocument/2006/relationships/image"/></Relationships>
</file>

<file path=ppt/slides/_rels/slide1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Relationship Id="rId3" Target="../media/image4.svg" Type="http://schemas.openxmlformats.org/officeDocument/2006/relationships/image"/></Relationships>
</file>

<file path=ppt/slides/_rels/slide1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Relationship Id="rId3" Target="../media/image4.svg" Type="http://schemas.openxmlformats.org/officeDocument/2006/relationships/image"/><Relationship Id="rId4" Target="../media/image7.jpeg" Type="http://schemas.openxmlformats.org/officeDocument/2006/relationships/image"/><Relationship Id="rId5" Target="https://www.youtube.com/watch?v=fLHzEYuvufk" TargetMode="External" Type="http://schemas.openxmlformats.org/officeDocument/2006/relationships/video"/><Relationship Id="rId6" Target="https://www.youtube.com/watch?v=fLHzEYuvufk" TargetMode="External" Type="http://schemas.openxmlformats.org/officeDocument/2006/relationships/hyperlink"/></Relationships>
</file>

<file path=ppt/slides/_rels/slide1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Relationship Id="rId3" Target="../media/image4.svg" Type="http://schemas.openxmlformats.org/officeDocument/2006/relationships/image"/><Relationship Id="rId4" Target="../media/image18.pn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/Relationships>
</file>

<file path=ppt/slides/_rels/slide2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2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/Relationships>
</file>

<file path=ppt/slides/_rels/slide2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Relationship Id="rId3" Target="../media/image4.svg" Type="http://schemas.openxmlformats.org/officeDocument/2006/relationships/image"/><Relationship Id="rId4" Target="../media/image9.png" Type="http://schemas.openxmlformats.org/officeDocument/2006/relationships/image"/><Relationship Id="rId5" Target="../media/image10.svg" Type="http://schemas.openxmlformats.org/officeDocument/2006/relationships/image"/></Relationships>
</file>

<file path=ppt/slides/_rels/slide2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Relationship Id="rId3" Target="../media/image4.svg" Type="http://schemas.openxmlformats.org/officeDocument/2006/relationships/image"/><Relationship Id="rId4" Target="../media/image19.png" Type="http://schemas.openxmlformats.org/officeDocument/2006/relationships/image"/><Relationship Id="rId5" Target="../media/image20.svg" Type="http://schemas.openxmlformats.org/officeDocument/2006/relationships/image"/></Relationships>
</file>

<file path=ppt/slides/_rels/slide2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Relationship Id="rId3" Target="../media/image4.svg" Type="http://schemas.openxmlformats.org/officeDocument/2006/relationships/image"/><Relationship Id="rId4" Target="../media/image9.png" Type="http://schemas.openxmlformats.org/officeDocument/2006/relationships/image"/><Relationship Id="rId5" Target="../media/image10.svg" Type="http://schemas.openxmlformats.org/officeDocument/2006/relationships/image"/></Relationships>
</file>

<file path=ppt/slides/_rels/slide2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Relationship Id="rId3" Target="../media/image4.svg" Type="http://schemas.openxmlformats.org/officeDocument/2006/relationships/image"/><Relationship Id="rId4" Target="../media/image19.png" Type="http://schemas.openxmlformats.org/officeDocument/2006/relationships/image"/><Relationship Id="rId5" Target="../media/image20.svg" Type="http://schemas.openxmlformats.org/officeDocument/2006/relationships/image"/></Relationships>
</file>

<file path=ppt/slides/_rels/slide2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Relationship Id="rId3" Target="../media/image4.svg" Type="http://schemas.openxmlformats.org/officeDocument/2006/relationships/image"/><Relationship Id="rId4" Target="../media/image9.png" Type="http://schemas.openxmlformats.org/officeDocument/2006/relationships/image"/><Relationship Id="rId5" Target="../media/image10.svg" Type="http://schemas.openxmlformats.org/officeDocument/2006/relationships/image"/></Relationships>
</file>

<file path=ppt/slides/_rels/slide2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Relationship Id="rId3" Target="../media/image4.svg" Type="http://schemas.openxmlformats.org/officeDocument/2006/relationships/image"/><Relationship Id="rId4" Target="../media/image19.png" Type="http://schemas.openxmlformats.org/officeDocument/2006/relationships/image"/><Relationship Id="rId5" Target="../media/image20.svg" Type="http://schemas.openxmlformats.org/officeDocument/2006/relationships/image"/></Relationships>
</file>

<file path=ppt/slides/_rels/slide2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2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Relationship Id="rId3" Target="../media/image4.svg" Type="http://schemas.openxmlformats.org/officeDocument/2006/relationships/image"/></Relationships>
</file>

<file path=ppt/slides/_rels/slide3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Relationship Id="rId3" Target="../media/image4.svg" Type="http://schemas.openxmlformats.org/officeDocument/2006/relationships/image"/><Relationship Id="rId4" Target="../media/image21.png" Type="http://schemas.openxmlformats.org/officeDocument/2006/relationships/image"/></Relationships>
</file>

<file path=ppt/slides/_rels/slide3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Relationship Id="rId3" Target="../media/image4.svg" Type="http://schemas.openxmlformats.org/officeDocument/2006/relationships/image"/></Relationships>
</file>

<file path=ppt/slides/_rels/slide3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Relationship Id="rId3" Target="../media/image4.svg" Type="http://schemas.openxmlformats.org/officeDocument/2006/relationships/image"/></Relationships>
</file>

<file path=ppt/slides/_rels/slide3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Relationship Id="rId3" Target="../media/image4.svg" Type="http://schemas.openxmlformats.org/officeDocument/2006/relationships/image"/><Relationship Id="rId4" Target="../media/image9.png" Type="http://schemas.openxmlformats.org/officeDocument/2006/relationships/image"/><Relationship Id="rId5" Target="../media/image10.svg" Type="http://schemas.openxmlformats.org/officeDocument/2006/relationships/image"/></Relationships>
</file>

<file path=ppt/slides/_rels/slide3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Relationship Id="rId3" Target="../media/image4.svg" Type="http://schemas.openxmlformats.org/officeDocument/2006/relationships/image"/><Relationship Id="rId4" Target="../media/image9.png" Type="http://schemas.openxmlformats.org/officeDocument/2006/relationships/image"/><Relationship Id="rId5" Target="../media/image10.svg" Type="http://schemas.openxmlformats.org/officeDocument/2006/relationships/image"/></Relationships>
</file>

<file path=ppt/slides/_rels/slide3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3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/Relationships>
</file>

<file path=ppt/slides/_rels/slide3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Relationship Id="rId3" Target="../media/image4.svg" Type="http://schemas.openxmlformats.org/officeDocument/2006/relationships/image"/><Relationship Id="rId4" Target="../media/image19.png" Type="http://schemas.openxmlformats.org/officeDocument/2006/relationships/image"/><Relationship Id="rId5" Target="../media/image20.svg" Type="http://schemas.openxmlformats.org/officeDocument/2006/relationships/image"/></Relationships>
</file>

<file path=ppt/slides/_rels/slide3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Relationship Id="rId3" Target="../media/image4.svg" Type="http://schemas.openxmlformats.org/officeDocument/2006/relationships/image"/><Relationship Id="rId4" Target="../media/image19.png" Type="http://schemas.openxmlformats.org/officeDocument/2006/relationships/image"/><Relationship Id="rId5" Target="../media/image20.svg" Type="http://schemas.openxmlformats.org/officeDocument/2006/relationships/image"/></Relationships>
</file>

<file path=ppt/slides/_rels/slide3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Relationship Id="rId3" Target="../media/image4.svg" Type="http://schemas.openxmlformats.org/officeDocument/2006/relationships/image"/><Relationship Id="rId4" Target="../media/image19.png" Type="http://schemas.openxmlformats.org/officeDocument/2006/relationships/image"/><Relationship Id="rId5" Target="../media/image20.sv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https://www.youtube.com/watch?v=dY14LfRn4Vc" TargetMode="External" Type="http://schemas.openxmlformats.org/officeDocument/2006/relationships/video"/><Relationship Id="rId11" Target="../media/image8.jpeg" Type="http://schemas.openxmlformats.org/officeDocument/2006/relationships/image"/><Relationship Id="rId12" Target="https://backinbusinesshub.com/wp-content/uploads/2025/10/Starter-worksheet-Chapter-13.pdf" TargetMode="External" Type="http://schemas.openxmlformats.org/officeDocument/2006/relationships/hyperlink"/><Relationship Id="rId13" Target="https://backinbusinesshub.com/wp-content/uploads/2025/10/Starter-worksheet-Chapter-13-teacher.pdf" TargetMode="External" Type="http://schemas.openxmlformats.org/officeDocument/2006/relationships/hyperlink"/><Relationship Id="rId14" Target="https://www.youtube.com/watch?v=dY14LfRn4Vc" TargetMode="External" Type="http://schemas.openxmlformats.org/officeDocument/2006/relationships/hyperlink"/><Relationship Id="rId2" Target="../media/image3.png" Type="http://schemas.openxmlformats.org/officeDocument/2006/relationships/image"/><Relationship Id="rId3" Target="../media/image4.svg" Type="http://schemas.openxmlformats.org/officeDocument/2006/relationships/image"/><Relationship Id="rId4" Target="../media/image5.png" Type="http://schemas.openxmlformats.org/officeDocument/2006/relationships/image"/><Relationship Id="rId5" Target="../media/image6.svg" Type="http://schemas.openxmlformats.org/officeDocument/2006/relationships/image"/><Relationship Id="rId6" Target="https://backinbusinesshub.com/wp-content/uploads/2025/10/Starter-worksheet-Chapter-13.pdf" TargetMode="External" Type="http://schemas.openxmlformats.org/officeDocument/2006/relationships/hyperlink"/><Relationship Id="rId7" Target="https://backinbusinesshub.com/wp-content/uploads/2025/10/Starter-worksheet-Chapter-13.pdf" TargetMode="External" Type="http://schemas.openxmlformats.org/officeDocument/2006/relationships/hyperlink"/><Relationship Id="rId8" Target="https://backinbusinesshub.com/wp-content/uploads/2025/10/Starter-worksheet-Chapter-13.pdf" TargetMode="External" Type="http://schemas.openxmlformats.org/officeDocument/2006/relationships/hyperlink"/><Relationship Id="rId9" Target="../media/image7.jpeg" Type="http://schemas.openxmlformats.org/officeDocument/2006/relationships/image"/></Relationships>
</file>

<file path=ppt/slides/_rels/slide4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4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/Relationships>
</file>

<file path=ppt/slides/_rels/slide4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Relationship Id="rId3" Target="../media/image4.svg" Type="http://schemas.openxmlformats.org/officeDocument/2006/relationships/image"/><Relationship Id="rId4" Target="../media/image9.png" Type="http://schemas.openxmlformats.org/officeDocument/2006/relationships/image"/><Relationship Id="rId5" Target="../media/image10.svg" Type="http://schemas.openxmlformats.org/officeDocument/2006/relationships/image"/><Relationship Id="rId6" Target="../media/image22.jpeg" Type="http://schemas.openxmlformats.org/officeDocument/2006/relationships/image"/></Relationships>
</file>

<file path=ppt/slides/_rels/slide4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Relationship Id="rId3" Target="../media/image4.svg" Type="http://schemas.openxmlformats.org/officeDocument/2006/relationships/image"/><Relationship Id="rId4" Target="../media/image9.png" Type="http://schemas.openxmlformats.org/officeDocument/2006/relationships/image"/><Relationship Id="rId5" Target="../media/image10.svg" Type="http://schemas.openxmlformats.org/officeDocument/2006/relationships/image"/></Relationships>
</file>

<file path=ppt/slides/_rels/slide4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Relationship Id="rId3" Target="../media/image4.svg" Type="http://schemas.openxmlformats.org/officeDocument/2006/relationships/image"/><Relationship Id="rId4" Target="../media/image9.png" Type="http://schemas.openxmlformats.org/officeDocument/2006/relationships/image"/><Relationship Id="rId5" Target="../media/image10.svg" Type="http://schemas.openxmlformats.org/officeDocument/2006/relationships/image"/></Relationships>
</file>

<file path=ppt/slides/_rels/slide4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Relationship Id="rId3" Target="../media/image4.svg" Type="http://schemas.openxmlformats.org/officeDocument/2006/relationships/image"/><Relationship Id="rId4" Target="../media/image9.png" Type="http://schemas.openxmlformats.org/officeDocument/2006/relationships/image"/><Relationship Id="rId5" Target="../media/image10.svg" Type="http://schemas.openxmlformats.org/officeDocument/2006/relationships/image"/></Relationships>
</file>

<file path=ppt/slides/_rels/slide4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Relationship Id="rId3" Target="../media/image4.svg" Type="http://schemas.openxmlformats.org/officeDocument/2006/relationships/image"/><Relationship Id="rId4" Target="../media/image23.png" Type="http://schemas.openxmlformats.org/officeDocument/2006/relationships/image"/></Relationships>
</file>

<file path=ppt/slides/_rels/slide4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Relationship Id="rId3" Target="../media/image4.sv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Relationship Id="rId3" Target="../media/image4.sv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24363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flipV="true">
            <a:off x="1028700" y="8411093"/>
            <a:ext cx="16230697" cy="0"/>
          </a:xfrm>
          <a:prstGeom prst="line">
            <a:avLst/>
          </a:prstGeom>
          <a:ln cap="flat" w="19050">
            <a:solidFill>
              <a:srgbClr val="D6E591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3" id="3"/>
          <p:cNvSpPr txBox="true"/>
          <p:nvPr/>
        </p:nvSpPr>
        <p:spPr>
          <a:xfrm rot="0">
            <a:off x="1028700" y="1308630"/>
            <a:ext cx="13362596" cy="515874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8645"/>
              </a:lnSpc>
            </a:pPr>
            <a:r>
              <a:rPr lang="en-US" sz="16950" b="true">
                <a:solidFill>
                  <a:srgbClr val="D6E591"/>
                </a:solidFill>
                <a:latin typeface="Tabarra Sans Heavy"/>
                <a:ea typeface="Tabarra Sans Heavy"/>
                <a:cs typeface="Tabarra Sans Heavy"/>
                <a:sym typeface="Tabarra Sans Heavy"/>
              </a:rPr>
              <a:t>Strand 3</a:t>
            </a:r>
          </a:p>
          <a:p>
            <a:pPr algn="l">
              <a:lnSpc>
                <a:spcPts val="18645"/>
              </a:lnSpc>
            </a:pPr>
            <a:r>
              <a:rPr lang="en-US" sz="16950" b="true">
                <a:solidFill>
                  <a:srgbClr val="D6E591"/>
                </a:solidFill>
                <a:latin typeface="Tabarra Sans Heavy"/>
                <a:ea typeface="Tabarra Sans Heavy"/>
                <a:cs typeface="Tabarra Sans Heavy"/>
                <a:sym typeface="Tabarra Sans Heavy"/>
              </a:rPr>
              <a:t>Chapter 13</a:t>
            </a:r>
          </a:p>
        </p:txBody>
      </p:sp>
      <p:sp>
        <p:nvSpPr>
          <p:cNvPr name="Freeform 4" id="4"/>
          <p:cNvSpPr/>
          <p:nvPr/>
        </p:nvSpPr>
        <p:spPr>
          <a:xfrm flipH="false" flipV="false" rot="-5400000">
            <a:off x="15266792" y="894541"/>
            <a:ext cx="3925274" cy="2117142"/>
          </a:xfrm>
          <a:custGeom>
            <a:avLst/>
            <a:gdLst/>
            <a:ahLst/>
            <a:cxnLst/>
            <a:rect r="r" b="b" t="t" l="l"/>
            <a:pathLst>
              <a:path h="2117142" w="3925274">
                <a:moveTo>
                  <a:pt x="0" y="0"/>
                </a:moveTo>
                <a:lnTo>
                  <a:pt x="3925274" y="0"/>
                </a:lnTo>
                <a:lnTo>
                  <a:pt x="3925274" y="2117142"/>
                </a:lnTo>
                <a:lnTo>
                  <a:pt x="0" y="211714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1028700" y="7264919"/>
            <a:ext cx="16230697" cy="10420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930"/>
              </a:lnSpc>
            </a:pPr>
            <a:r>
              <a:rPr lang="en-US" sz="6300" b="true">
                <a:solidFill>
                  <a:srgbClr val="D6E591"/>
                </a:solidFill>
                <a:latin typeface="Tabarra Sans Heavy"/>
                <a:ea typeface="Tabarra Sans Heavy"/>
                <a:cs typeface="Tabarra Sans Heavy"/>
                <a:sym typeface="Tabarra Sans Heavy"/>
              </a:rPr>
              <a:t>Leading And Managing An Organisation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1985246" y="9125468"/>
            <a:ext cx="5746372" cy="7154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819"/>
              </a:lnSpc>
            </a:pPr>
            <a:r>
              <a:rPr lang="en-US" sz="4156">
                <a:solidFill>
                  <a:srgbClr val="D6E591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Back In Business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88000" cy="2089150"/>
            <a:chOff x="0" y="0"/>
            <a:chExt cx="4816593" cy="550229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816592" cy="550229"/>
            </a:xfrm>
            <a:custGeom>
              <a:avLst/>
              <a:gdLst/>
              <a:ahLst/>
              <a:cxnLst/>
              <a:rect r="r" b="b" t="t" l="l"/>
              <a:pathLst>
                <a:path h="550229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550229"/>
                  </a:lnTo>
                  <a:lnTo>
                    <a:pt x="0" y="550229"/>
                  </a:lnTo>
                  <a:close/>
                </a:path>
              </a:pathLst>
            </a:custGeom>
            <a:solidFill>
              <a:srgbClr val="24363D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4816593" cy="58832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AutoShape 5" id="5"/>
          <p:cNvSpPr/>
          <p:nvPr/>
        </p:nvSpPr>
        <p:spPr>
          <a:xfrm flipV="true">
            <a:off x="1175994" y="722674"/>
            <a:ext cx="15105822" cy="9525"/>
          </a:xfrm>
          <a:prstGeom prst="line">
            <a:avLst/>
          </a:prstGeom>
          <a:ln cap="flat" w="19050">
            <a:solidFill>
              <a:srgbClr val="D6E591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6" id="6"/>
          <p:cNvSpPr txBox="true"/>
          <p:nvPr/>
        </p:nvSpPr>
        <p:spPr>
          <a:xfrm rot="0">
            <a:off x="12160597" y="138161"/>
            <a:ext cx="4461398" cy="58451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785"/>
              </a:lnSpc>
            </a:pPr>
            <a:r>
              <a:rPr lang="en-US" sz="3418">
                <a:solidFill>
                  <a:srgbClr val="D6E591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Back In Business</a:t>
            </a:r>
          </a:p>
        </p:txBody>
      </p:sp>
      <p:sp>
        <p:nvSpPr>
          <p:cNvPr name="Freeform 7" id="7"/>
          <p:cNvSpPr/>
          <p:nvPr/>
        </p:nvSpPr>
        <p:spPr>
          <a:xfrm flipH="false" flipV="false" rot="0">
            <a:off x="16525381" y="0"/>
            <a:ext cx="1762619" cy="1445348"/>
          </a:xfrm>
          <a:custGeom>
            <a:avLst/>
            <a:gdLst/>
            <a:ahLst/>
            <a:cxnLst/>
            <a:rect r="r" b="b" t="t" l="l"/>
            <a:pathLst>
              <a:path h="1445348" w="1762619">
                <a:moveTo>
                  <a:pt x="0" y="0"/>
                </a:moveTo>
                <a:lnTo>
                  <a:pt x="1762619" y="0"/>
                </a:lnTo>
                <a:lnTo>
                  <a:pt x="1762619" y="1445348"/>
                </a:lnTo>
                <a:lnTo>
                  <a:pt x="0" y="144534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1175994" y="1117052"/>
            <a:ext cx="15349387" cy="60896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070"/>
              </a:lnSpc>
            </a:pPr>
            <a:r>
              <a:rPr lang="en-US" sz="3700" b="true">
                <a:solidFill>
                  <a:srgbClr val="D6E591"/>
                </a:solidFill>
                <a:latin typeface="Tabarra Sans Heavy"/>
                <a:ea typeface="Tabarra Sans Heavy"/>
                <a:cs typeface="Tabarra Sans Heavy"/>
                <a:sym typeface="Tabarra Sans Heavy"/>
              </a:rPr>
              <a:t>Organisational Culture</a:t>
            </a:r>
          </a:p>
        </p:txBody>
      </p:sp>
      <p:pic>
        <p:nvPicPr>
          <p:cNvPr name="Picture 9" id="9"/>
          <p:cNvPicPr>
            <a:picLocks noChangeAspect="true"/>
          </p:cNvPicPr>
          <p:nvPr>
            <a:videoFile r:link="rId5"/>
          </p:nvPr>
        </p:nvPicPr>
        <p:blipFill>
          <a:blip r:embed="rId4"/>
          <a:stretch>
            <a:fillRect/>
          </a:stretch>
        </p:blipFill>
        <p:spPr>
          <a:xfrm rot="0">
            <a:off x="2116978" y="2508250"/>
            <a:ext cx="12940330" cy="7273254"/>
          </a:xfrm>
          <a:prstGeom prst="rect">
            <a:avLst/>
          </a:prstGeom>
        </p:spPr>
      </p:pic>
      <p:sp>
        <p:nvSpPr>
          <p:cNvPr name="TextBox 10" id="10"/>
          <p:cNvSpPr txBox="true"/>
          <p:nvPr/>
        </p:nvSpPr>
        <p:spPr>
          <a:xfrm rot="0">
            <a:off x="15722511" y="5380336"/>
            <a:ext cx="1798970" cy="76454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170"/>
              </a:lnSpc>
            </a:pPr>
            <a:r>
              <a:rPr lang="en-US" b="true" sz="4700" u="sng">
                <a:solidFill>
                  <a:srgbClr val="D6E591"/>
                </a:solidFill>
                <a:latin typeface="Tabarra Sans Heavy"/>
                <a:ea typeface="Tabarra Sans Heavy"/>
                <a:cs typeface="Tabarra Sans Heavy"/>
                <a:sym typeface="Tabarra Sans Heavy"/>
                <a:hlinkClick r:id="rId6" tooltip="https://www.youtube.com/watch?v=v0_OY8G2AZg"/>
              </a:rPr>
              <a:t>LINK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88000" cy="2089150"/>
            <a:chOff x="0" y="0"/>
            <a:chExt cx="4816593" cy="550229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816592" cy="550229"/>
            </a:xfrm>
            <a:custGeom>
              <a:avLst/>
              <a:gdLst/>
              <a:ahLst/>
              <a:cxnLst/>
              <a:rect r="r" b="b" t="t" l="l"/>
              <a:pathLst>
                <a:path h="550229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550229"/>
                  </a:lnTo>
                  <a:lnTo>
                    <a:pt x="0" y="550229"/>
                  </a:lnTo>
                  <a:close/>
                </a:path>
              </a:pathLst>
            </a:custGeom>
            <a:solidFill>
              <a:srgbClr val="24363D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4816593" cy="58832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AutoShape 5" id="5"/>
          <p:cNvSpPr/>
          <p:nvPr/>
        </p:nvSpPr>
        <p:spPr>
          <a:xfrm flipV="true">
            <a:off x="1175994" y="722674"/>
            <a:ext cx="15105822" cy="9525"/>
          </a:xfrm>
          <a:prstGeom prst="line">
            <a:avLst/>
          </a:prstGeom>
          <a:ln cap="flat" w="19050">
            <a:solidFill>
              <a:srgbClr val="D6E591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6" id="6"/>
          <p:cNvSpPr txBox="true"/>
          <p:nvPr/>
        </p:nvSpPr>
        <p:spPr>
          <a:xfrm rot="0">
            <a:off x="12160597" y="138161"/>
            <a:ext cx="4461398" cy="58451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785"/>
              </a:lnSpc>
            </a:pPr>
            <a:r>
              <a:rPr lang="en-US" sz="3418">
                <a:solidFill>
                  <a:srgbClr val="D6E591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Back In Business</a:t>
            </a:r>
          </a:p>
        </p:txBody>
      </p:sp>
      <p:sp>
        <p:nvSpPr>
          <p:cNvPr name="Freeform 7" id="7"/>
          <p:cNvSpPr/>
          <p:nvPr/>
        </p:nvSpPr>
        <p:spPr>
          <a:xfrm flipH="false" flipV="false" rot="0">
            <a:off x="16525381" y="0"/>
            <a:ext cx="1762619" cy="1445348"/>
          </a:xfrm>
          <a:custGeom>
            <a:avLst/>
            <a:gdLst/>
            <a:ahLst/>
            <a:cxnLst/>
            <a:rect r="r" b="b" t="t" l="l"/>
            <a:pathLst>
              <a:path h="1445348" w="1762619">
                <a:moveTo>
                  <a:pt x="0" y="0"/>
                </a:moveTo>
                <a:lnTo>
                  <a:pt x="1762619" y="0"/>
                </a:lnTo>
                <a:lnTo>
                  <a:pt x="1762619" y="1445348"/>
                </a:lnTo>
                <a:lnTo>
                  <a:pt x="0" y="144534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8" id="8"/>
          <p:cNvGrpSpPr/>
          <p:nvPr/>
        </p:nvGrpSpPr>
        <p:grpSpPr>
          <a:xfrm rot="0">
            <a:off x="1469307" y="3233545"/>
            <a:ext cx="15789993" cy="3568621"/>
            <a:chOff x="0" y="0"/>
            <a:chExt cx="2076453" cy="469289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2076453" cy="469289"/>
            </a:xfrm>
            <a:custGeom>
              <a:avLst/>
              <a:gdLst/>
              <a:ahLst/>
              <a:cxnLst/>
              <a:rect r="r" b="b" t="t" l="l"/>
              <a:pathLst>
                <a:path h="469289" w="2076453">
                  <a:moveTo>
                    <a:pt x="20593" y="0"/>
                  </a:moveTo>
                  <a:lnTo>
                    <a:pt x="2055861" y="0"/>
                  </a:lnTo>
                  <a:cubicBezTo>
                    <a:pt x="2061322" y="0"/>
                    <a:pt x="2066560" y="2170"/>
                    <a:pt x="2070422" y="6031"/>
                  </a:cubicBezTo>
                  <a:cubicBezTo>
                    <a:pt x="2074284" y="9893"/>
                    <a:pt x="2076453" y="15131"/>
                    <a:pt x="2076453" y="20593"/>
                  </a:cubicBezTo>
                  <a:lnTo>
                    <a:pt x="2076453" y="448696"/>
                  </a:lnTo>
                  <a:cubicBezTo>
                    <a:pt x="2076453" y="454158"/>
                    <a:pt x="2074284" y="459396"/>
                    <a:pt x="2070422" y="463258"/>
                  </a:cubicBezTo>
                  <a:cubicBezTo>
                    <a:pt x="2066560" y="467120"/>
                    <a:pt x="2061322" y="469289"/>
                    <a:pt x="2055861" y="469289"/>
                  </a:cubicBezTo>
                  <a:lnTo>
                    <a:pt x="20593" y="469289"/>
                  </a:lnTo>
                  <a:cubicBezTo>
                    <a:pt x="9220" y="469289"/>
                    <a:pt x="0" y="460070"/>
                    <a:pt x="0" y="448696"/>
                  </a:cubicBezTo>
                  <a:lnTo>
                    <a:pt x="0" y="20593"/>
                  </a:lnTo>
                  <a:cubicBezTo>
                    <a:pt x="0" y="15131"/>
                    <a:pt x="2170" y="9893"/>
                    <a:pt x="6031" y="6031"/>
                  </a:cubicBezTo>
                  <a:cubicBezTo>
                    <a:pt x="9893" y="2170"/>
                    <a:pt x="15131" y="0"/>
                    <a:pt x="20593" y="0"/>
                  </a:cubicBezTo>
                  <a:close/>
                </a:path>
              </a:pathLst>
            </a:custGeom>
            <a:solidFill>
              <a:srgbClr val="D6E591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28575"/>
              <a:ext cx="2076453" cy="49786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239"/>
                </a:lnSpc>
              </a:pPr>
            </a:p>
          </p:txBody>
        </p:sp>
      </p:grpSp>
      <p:sp>
        <p:nvSpPr>
          <p:cNvPr name="TextBox 11" id="11"/>
          <p:cNvSpPr txBox="true"/>
          <p:nvPr/>
        </p:nvSpPr>
        <p:spPr>
          <a:xfrm rot="0">
            <a:off x="2027413" y="3372230"/>
            <a:ext cx="14673780" cy="32972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164"/>
              </a:lnSpc>
            </a:pPr>
            <a:r>
              <a:rPr lang="en-US" sz="3688">
                <a:solidFill>
                  <a:srgbClr val="24363D"/>
                </a:solidFill>
                <a:latin typeface="Tabarra Sans"/>
                <a:ea typeface="Tabarra Sans"/>
                <a:cs typeface="Tabarra Sans"/>
                <a:sym typeface="Tabarra Sans"/>
              </a:rPr>
              <a:t>Organisational culture is a set of shared values, beliefs and behaviours that shape how a business operates. The culture in place will provide employees with a clear expectation of how they are supposed to behave and what the business values the most.</a:t>
            </a:r>
          </a:p>
        </p:txBody>
      </p:sp>
      <p:sp>
        <p:nvSpPr>
          <p:cNvPr name="Freeform 12" id="12"/>
          <p:cNvSpPr/>
          <p:nvPr/>
        </p:nvSpPr>
        <p:spPr>
          <a:xfrm flipH="false" flipV="false" rot="0">
            <a:off x="5193087" y="7980806"/>
            <a:ext cx="7315200" cy="758952"/>
          </a:xfrm>
          <a:custGeom>
            <a:avLst/>
            <a:gdLst/>
            <a:ahLst/>
            <a:cxnLst/>
            <a:rect r="r" b="b" t="t" l="l"/>
            <a:pathLst>
              <a:path h="758952" w="7315200">
                <a:moveTo>
                  <a:pt x="0" y="0"/>
                </a:moveTo>
                <a:lnTo>
                  <a:pt x="7315200" y="0"/>
                </a:lnTo>
                <a:lnTo>
                  <a:pt x="7315200" y="758952"/>
                </a:lnTo>
                <a:lnTo>
                  <a:pt x="0" y="75895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3" id="13"/>
          <p:cNvSpPr txBox="true"/>
          <p:nvPr/>
        </p:nvSpPr>
        <p:spPr>
          <a:xfrm rot="0">
            <a:off x="1175994" y="1117052"/>
            <a:ext cx="15349387" cy="60896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070"/>
              </a:lnSpc>
            </a:pPr>
            <a:r>
              <a:rPr lang="en-US" sz="3700" b="true">
                <a:solidFill>
                  <a:srgbClr val="D6E591"/>
                </a:solidFill>
                <a:latin typeface="Tabarra Sans Heavy"/>
                <a:ea typeface="Tabarra Sans Heavy"/>
                <a:cs typeface="Tabarra Sans Heavy"/>
                <a:sym typeface="Tabarra Sans Heavy"/>
              </a:rPr>
              <a:t>Organisational Culture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88000" cy="2089150"/>
            <a:chOff x="0" y="0"/>
            <a:chExt cx="4816593" cy="550229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816592" cy="550229"/>
            </a:xfrm>
            <a:custGeom>
              <a:avLst/>
              <a:gdLst/>
              <a:ahLst/>
              <a:cxnLst/>
              <a:rect r="r" b="b" t="t" l="l"/>
              <a:pathLst>
                <a:path h="550229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550229"/>
                  </a:lnTo>
                  <a:lnTo>
                    <a:pt x="0" y="550229"/>
                  </a:lnTo>
                  <a:close/>
                </a:path>
              </a:pathLst>
            </a:custGeom>
            <a:solidFill>
              <a:srgbClr val="24363D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4816593" cy="58832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AutoShape 5" id="5"/>
          <p:cNvSpPr/>
          <p:nvPr/>
        </p:nvSpPr>
        <p:spPr>
          <a:xfrm flipV="true">
            <a:off x="1175994" y="722674"/>
            <a:ext cx="15105822" cy="9525"/>
          </a:xfrm>
          <a:prstGeom prst="line">
            <a:avLst/>
          </a:prstGeom>
          <a:ln cap="flat" w="19050">
            <a:solidFill>
              <a:srgbClr val="D6E591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6" id="6"/>
          <p:cNvSpPr txBox="true"/>
          <p:nvPr/>
        </p:nvSpPr>
        <p:spPr>
          <a:xfrm rot="0">
            <a:off x="12160597" y="138161"/>
            <a:ext cx="4461398" cy="58451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785"/>
              </a:lnSpc>
            </a:pPr>
            <a:r>
              <a:rPr lang="en-US" sz="3418">
                <a:solidFill>
                  <a:srgbClr val="D6E591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Back In Business</a:t>
            </a:r>
          </a:p>
        </p:txBody>
      </p:sp>
      <p:sp>
        <p:nvSpPr>
          <p:cNvPr name="Freeform 7" id="7"/>
          <p:cNvSpPr/>
          <p:nvPr/>
        </p:nvSpPr>
        <p:spPr>
          <a:xfrm flipH="false" flipV="false" rot="0">
            <a:off x="16525381" y="0"/>
            <a:ext cx="1762619" cy="1445348"/>
          </a:xfrm>
          <a:custGeom>
            <a:avLst/>
            <a:gdLst/>
            <a:ahLst/>
            <a:cxnLst/>
            <a:rect r="r" b="b" t="t" l="l"/>
            <a:pathLst>
              <a:path h="1445348" w="1762619">
                <a:moveTo>
                  <a:pt x="0" y="0"/>
                </a:moveTo>
                <a:lnTo>
                  <a:pt x="1762619" y="0"/>
                </a:lnTo>
                <a:lnTo>
                  <a:pt x="1762619" y="1445348"/>
                </a:lnTo>
                <a:lnTo>
                  <a:pt x="0" y="144534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8" id="8"/>
          <p:cNvGrpSpPr/>
          <p:nvPr/>
        </p:nvGrpSpPr>
        <p:grpSpPr>
          <a:xfrm rot="0">
            <a:off x="1028700" y="2316552"/>
            <a:ext cx="10160338" cy="783715"/>
            <a:chOff x="0" y="0"/>
            <a:chExt cx="1374483" cy="10602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1374483" cy="106020"/>
            </a:xfrm>
            <a:custGeom>
              <a:avLst/>
              <a:gdLst/>
              <a:ahLst/>
              <a:cxnLst/>
              <a:rect r="r" b="b" t="t" l="l"/>
              <a:pathLst>
                <a:path h="106020" w="1374483">
                  <a:moveTo>
                    <a:pt x="32003" y="0"/>
                  </a:moveTo>
                  <a:lnTo>
                    <a:pt x="1342480" y="0"/>
                  </a:lnTo>
                  <a:cubicBezTo>
                    <a:pt x="1350967" y="0"/>
                    <a:pt x="1359108" y="3372"/>
                    <a:pt x="1365109" y="9373"/>
                  </a:cubicBezTo>
                  <a:cubicBezTo>
                    <a:pt x="1371111" y="15375"/>
                    <a:pt x="1374483" y="23515"/>
                    <a:pt x="1374483" y="32003"/>
                  </a:cubicBezTo>
                  <a:lnTo>
                    <a:pt x="1374483" y="74017"/>
                  </a:lnTo>
                  <a:cubicBezTo>
                    <a:pt x="1374483" y="82505"/>
                    <a:pt x="1371111" y="90645"/>
                    <a:pt x="1365109" y="96647"/>
                  </a:cubicBezTo>
                  <a:cubicBezTo>
                    <a:pt x="1359108" y="102649"/>
                    <a:pt x="1350967" y="106020"/>
                    <a:pt x="1342480" y="106020"/>
                  </a:cubicBezTo>
                  <a:lnTo>
                    <a:pt x="32003" y="106020"/>
                  </a:lnTo>
                  <a:cubicBezTo>
                    <a:pt x="23515" y="106020"/>
                    <a:pt x="15375" y="102649"/>
                    <a:pt x="9373" y="96647"/>
                  </a:cubicBezTo>
                  <a:cubicBezTo>
                    <a:pt x="3372" y="90645"/>
                    <a:pt x="0" y="82505"/>
                    <a:pt x="0" y="74017"/>
                  </a:cubicBezTo>
                  <a:lnTo>
                    <a:pt x="0" y="32003"/>
                  </a:lnTo>
                  <a:cubicBezTo>
                    <a:pt x="0" y="23515"/>
                    <a:pt x="3372" y="15375"/>
                    <a:pt x="9373" y="9373"/>
                  </a:cubicBezTo>
                  <a:cubicBezTo>
                    <a:pt x="15375" y="3372"/>
                    <a:pt x="23515" y="0"/>
                    <a:pt x="32003" y="0"/>
                  </a:cubicBezTo>
                  <a:close/>
                </a:path>
              </a:pathLst>
            </a:custGeom>
            <a:solidFill>
              <a:srgbClr val="D6E591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28575"/>
              <a:ext cx="1374483" cy="13459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239"/>
                </a:lnSpc>
              </a:pP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1028700" y="6194509"/>
            <a:ext cx="10160338" cy="783715"/>
            <a:chOff x="0" y="0"/>
            <a:chExt cx="1374483" cy="106020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1374483" cy="106020"/>
            </a:xfrm>
            <a:custGeom>
              <a:avLst/>
              <a:gdLst/>
              <a:ahLst/>
              <a:cxnLst/>
              <a:rect r="r" b="b" t="t" l="l"/>
              <a:pathLst>
                <a:path h="106020" w="1374483">
                  <a:moveTo>
                    <a:pt x="32003" y="0"/>
                  </a:moveTo>
                  <a:lnTo>
                    <a:pt x="1342480" y="0"/>
                  </a:lnTo>
                  <a:cubicBezTo>
                    <a:pt x="1350967" y="0"/>
                    <a:pt x="1359108" y="3372"/>
                    <a:pt x="1365109" y="9373"/>
                  </a:cubicBezTo>
                  <a:cubicBezTo>
                    <a:pt x="1371111" y="15375"/>
                    <a:pt x="1374483" y="23515"/>
                    <a:pt x="1374483" y="32003"/>
                  </a:cubicBezTo>
                  <a:lnTo>
                    <a:pt x="1374483" y="74017"/>
                  </a:lnTo>
                  <a:cubicBezTo>
                    <a:pt x="1374483" y="82505"/>
                    <a:pt x="1371111" y="90645"/>
                    <a:pt x="1365109" y="96647"/>
                  </a:cubicBezTo>
                  <a:cubicBezTo>
                    <a:pt x="1359108" y="102649"/>
                    <a:pt x="1350967" y="106020"/>
                    <a:pt x="1342480" y="106020"/>
                  </a:cubicBezTo>
                  <a:lnTo>
                    <a:pt x="32003" y="106020"/>
                  </a:lnTo>
                  <a:cubicBezTo>
                    <a:pt x="23515" y="106020"/>
                    <a:pt x="15375" y="102649"/>
                    <a:pt x="9373" y="96647"/>
                  </a:cubicBezTo>
                  <a:cubicBezTo>
                    <a:pt x="3372" y="90645"/>
                    <a:pt x="0" y="82505"/>
                    <a:pt x="0" y="74017"/>
                  </a:cubicBezTo>
                  <a:lnTo>
                    <a:pt x="0" y="32003"/>
                  </a:lnTo>
                  <a:cubicBezTo>
                    <a:pt x="0" y="23515"/>
                    <a:pt x="3372" y="15375"/>
                    <a:pt x="9373" y="9373"/>
                  </a:cubicBezTo>
                  <a:cubicBezTo>
                    <a:pt x="15375" y="3372"/>
                    <a:pt x="23515" y="0"/>
                    <a:pt x="32003" y="0"/>
                  </a:cubicBezTo>
                  <a:close/>
                </a:path>
              </a:pathLst>
            </a:custGeom>
            <a:solidFill>
              <a:srgbClr val="D6E591"/>
            </a:solidFill>
          </p:spPr>
        </p:sp>
        <p:sp>
          <p:nvSpPr>
            <p:cNvPr name="TextBox 13" id="13"/>
            <p:cNvSpPr txBox="true"/>
            <p:nvPr/>
          </p:nvSpPr>
          <p:spPr>
            <a:xfrm>
              <a:off x="0" y="-28575"/>
              <a:ext cx="1374483" cy="13459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239"/>
                </a:lnSpc>
              </a:pPr>
            </a:p>
          </p:txBody>
        </p:sp>
      </p:grpSp>
      <p:sp>
        <p:nvSpPr>
          <p:cNvPr name="Freeform 14" id="14"/>
          <p:cNvSpPr/>
          <p:nvPr/>
        </p:nvSpPr>
        <p:spPr>
          <a:xfrm flipH="false" flipV="false" rot="0">
            <a:off x="13792978" y="3952693"/>
            <a:ext cx="2829018" cy="2829018"/>
          </a:xfrm>
          <a:custGeom>
            <a:avLst/>
            <a:gdLst/>
            <a:ahLst/>
            <a:cxnLst/>
            <a:rect r="r" b="b" t="t" l="l"/>
            <a:pathLst>
              <a:path h="2829018" w="2829018">
                <a:moveTo>
                  <a:pt x="0" y="0"/>
                </a:moveTo>
                <a:lnTo>
                  <a:pt x="2829017" y="0"/>
                </a:lnTo>
                <a:lnTo>
                  <a:pt x="2829017" y="2829017"/>
                </a:lnTo>
                <a:lnTo>
                  <a:pt x="0" y="282901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15" id="15"/>
          <p:cNvSpPr txBox="true"/>
          <p:nvPr/>
        </p:nvSpPr>
        <p:spPr>
          <a:xfrm rot="0">
            <a:off x="1175994" y="1117052"/>
            <a:ext cx="15349387" cy="55753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740"/>
              </a:lnSpc>
            </a:pPr>
            <a:r>
              <a:rPr lang="en-US" sz="3400" b="true">
                <a:solidFill>
                  <a:srgbClr val="D6E591"/>
                </a:solidFill>
                <a:latin typeface="Tabarra Sans Heavy"/>
                <a:ea typeface="Tabarra Sans Heavy"/>
                <a:cs typeface="Tabarra Sans Heavy"/>
                <a:sym typeface="Tabarra Sans Heavy"/>
              </a:rPr>
              <a:t>The Significance Of A Strong Organisational Culture In Organisations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1341336" y="2352492"/>
            <a:ext cx="14264320" cy="5715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199"/>
              </a:lnSpc>
            </a:pPr>
            <a:r>
              <a:rPr lang="en-US" sz="2999" b="true">
                <a:solidFill>
                  <a:srgbClr val="24363D"/>
                </a:solidFill>
                <a:latin typeface="Tabarra Sans Bold"/>
                <a:ea typeface="Tabarra Sans Bold"/>
                <a:cs typeface="Tabarra Sans Bold"/>
                <a:sym typeface="Tabarra Sans Bold"/>
              </a:rPr>
              <a:t>Creates Shared Values And Purpose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1341336" y="6230449"/>
            <a:ext cx="14264320" cy="5715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199"/>
              </a:lnSpc>
            </a:pPr>
            <a:r>
              <a:rPr lang="en-US" sz="2999" b="true">
                <a:solidFill>
                  <a:srgbClr val="24363D"/>
                </a:solidFill>
                <a:latin typeface="Tabarra Sans Bold"/>
                <a:ea typeface="Tabarra Sans Bold"/>
                <a:cs typeface="Tabarra Sans Bold"/>
                <a:sym typeface="Tabarra Sans Bold"/>
              </a:rPr>
              <a:t>Improves Employee Wellbeing &amp; Work-Life Balance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1341336" y="3298909"/>
            <a:ext cx="15917964" cy="26670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199"/>
              </a:lnSpc>
            </a:pPr>
            <a:r>
              <a:rPr lang="en-US" sz="2999">
                <a:solidFill>
                  <a:srgbClr val="24363D"/>
                </a:solidFill>
                <a:latin typeface="Tabarra Sans"/>
                <a:ea typeface="Tabarra Sans"/>
                <a:cs typeface="Tabarra Sans"/>
                <a:sym typeface="Tabarra Sans"/>
              </a:rPr>
              <a:t>A clear culture unites staff around common goals and values. When employees understand what the business stands for, decision-making becomes consistent and focused.</a:t>
            </a:r>
          </a:p>
          <a:p>
            <a:pPr algn="l">
              <a:lnSpc>
                <a:spcPts val="4199"/>
              </a:lnSpc>
            </a:pPr>
            <a:r>
              <a:rPr lang="en-US" sz="2999">
                <a:solidFill>
                  <a:srgbClr val="24363D"/>
                </a:solidFill>
                <a:latin typeface="Tabarra Sans"/>
                <a:ea typeface="Tabarra Sans"/>
                <a:cs typeface="Tabarra Sans"/>
                <a:sym typeface="Tabarra Sans"/>
              </a:rPr>
              <a:t>Patagonia’s commitment to sustainability shapes </a:t>
            </a:r>
          </a:p>
          <a:p>
            <a:pPr algn="l">
              <a:lnSpc>
                <a:spcPts val="4199"/>
              </a:lnSpc>
            </a:pPr>
            <a:r>
              <a:rPr lang="en-US" sz="2999">
                <a:solidFill>
                  <a:srgbClr val="24363D"/>
                </a:solidFill>
                <a:latin typeface="Tabarra Sans"/>
                <a:ea typeface="Tabarra Sans"/>
                <a:cs typeface="Tabarra Sans"/>
                <a:sym typeface="Tabarra Sans"/>
              </a:rPr>
              <a:t>every business choice, from product design to marketing.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1341336" y="7178249"/>
            <a:ext cx="15917964" cy="26670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199"/>
              </a:lnSpc>
            </a:pPr>
            <a:r>
              <a:rPr lang="en-US" sz="2999">
                <a:solidFill>
                  <a:srgbClr val="24363D"/>
                </a:solidFill>
                <a:latin typeface="Tabarra Sans"/>
                <a:ea typeface="Tabarra Sans"/>
                <a:cs typeface="Tabarra Sans"/>
                <a:sym typeface="Tabarra Sans"/>
              </a:rPr>
              <a:t>Supportive cultures value people as much as performance. Flexible work, respect, and inclusion reduce stress and absenteeism while boosting morale and productivity.</a:t>
            </a:r>
          </a:p>
          <a:p>
            <a:pPr algn="l">
              <a:lnSpc>
                <a:spcPts val="4199"/>
              </a:lnSpc>
            </a:pPr>
          </a:p>
          <a:p>
            <a:pPr algn="l">
              <a:lnSpc>
                <a:spcPts val="4199"/>
              </a:lnSpc>
            </a:pPr>
            <a:r>
              <a:rPr lang="en-US" sz="2999">
                <a:solidFill>
                  <a:srgbClr val="24363D"/>
                </a:solidFill>
                <a:latin typeface="Tabarra Sans"/>
                <a:ea typeface="Tabarra Sans"/>
                <a:cs typeface="Tabarra Sans"/>
                <a:sym typeface="Tabarra Sans"/>
              </a:rPr>
              <a:t>Companies adopting a four-day week or hybrid work options often see higher satisfaction and lower turnover.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88000" cy="2089150"/>
            <a:chOff x="0" y="0"/>
            <a:chExt cx="4816593" cy="550229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816592" cy="550229"/>
            </a:xfrm>
            <a:custGeom>
              <a:avLst/>
              <a:gdLst/>
              <a:ahLst/>
              <a:cxnLst/>
              <a:rect r="r" b="b" t="t" l="l"/>
              <a:pathLst>
                <a:path h="550229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550229"/>
                  </a:lnTo>
                  <a:lnTo>
                    <a:pt x="0" y="550229"/>
                  </a:lnTo>
                  <a:close/>
                </a:path>
              </a:pathLst>
            </a:custGeom>
            <a:solidFill>
              <a:srgbClr val="24363D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4816593" cy="58832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AutoShape 5" id="5"/>
          <p:cNvSpPr/>
          <p:nvPr/>
        </p:nvSpPr>
        <p:spPr>
          <a:xfrm flipV="true">
            <a:off x="1175994" y="722674"/>
            <a:ext cx="15105822" cy="9525"/>
          </a:xfrm>
          <a:prstGeom prst="line">
            <a:avLst/>
          </a:prstGeom>
          <a:ln cap="flat" w="19050">
            <a:solidFill>
              <a:srgbClr val="D6E591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6" id="6"/>
          <p:cNvSpPr txBox="true"/>
          <p:nvPr/>
        </p:nvSpPr>
        <p:spPr>
          <a:xfrm rot="0">
            <a:off x="12160597" y="138161"/>
            <a:ext cx="4461398" cy="58451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785"/>
              </a:lnSpc>
            </a:pPr>
            <a:r>
              <a:rPr lang="en-US" sz="3418">
                <a:solidFill>
                  <a:srgbClr val="D6E591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Back In Business</a:t>
            </a:r>
          </a:p>
        </p:txBody>
      </p:sp>
      <p:sp>
        <p:nvSpPr>
          <p:cNvPr name="Freeform 7" id="7"/>
          <p:cNvSpPr/>
          <p:nvPr/>
        </p:nvSpPr>
        <p:spPr>
          <a:xfrm flipH="false" flipV="false" rot="0">
            <a:off x="16525381" y="0"/>
            <a:ext cx="1762619" cy="1445348"/>
          </a:xfrm>
          <a:custGeom>
            <a:avLst/>
            <a:gdLst/>
            <a:ahLst/>
            <a:cxnLst/>
            <a:rect r="r" b="b" t="t" l="l"/>
            <a:pathLst>
              <a:path h="1445348" w="1762619">
                <a:moveTo>
                  <a:pt x="0" y="0"/>
                </a:moveTo>
                <a:lnTo>
                  <a:pt x="1762619" y="0"/>
                </a:lnTo>
                <a:lnTo>
                  <a:pt x="1762619" y="1445348"/>
                </a:lnTo>
                <a:lnTo>
                  <a:pt x="0" y="144534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8" id="8"/>
          <p:cNvGrpSpPr/>
          <p:nvPr/>
        </p:nvGrpSpPr>
        <p:grpSpPr>
          <a:xfrm rot="0">
            <a:off x="1028700" y="2316552"/>
            <a:ext cx="10160338" cy="783715"/>
            <a:chOff x="0" y="0"/>
            <a:chExt cx="1374483" cy="10602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1374483" cy="106020"/>
            </a:xfrm>
            <a:custGeom>
              <a:avLst/>
              <a:gdLst/>
              <a:ahLst/>
              <a:cxnLst/>
              <a:rect r="r" b="b" t="t" l="l"/>
              <a:pathLst>
                <a:path h="106020" w="1374483">
                  <a:moveTo>
                    <a:pt x="32003" y="0"/>
                  </a:moveTo>
                  <a:lnTo>
                    <a:pt x="1342480" y="0"/>
                  </a:lnTo>
                  <a:cubicBezTo>
                    <a:pt x="1350967" y="0"/>
                    <a:pt x="1359108" y="3372"/>
                    <a:pt x="1365109" y="9373"/>
                  </a:cubicBezTo>
                  <a:cubicBezTo>
                    <a:pt x="1371111" y="15375"/>
                    <a:pt x="1374483" y="23515"/>
                    <a:pt x="1374483" y="32003"/>
                  </a:cubicBezTo>
                  <a:lnTo>
                    <a:pt x="1374483" y="74017"/>
                  </a:lnTo>
                  <a:cubicBezTo>
                    <a:pt x="1374483" y="82505"/>
                    <a:pt x="1371111" y="90645"/>
                    <a:pt x="1365109" y="96647"/>
                  </a:cubicBezTo>
                  <a:cubicBezTo>
                    <a:pt x="1359108" y="102649"/>
                    <a:pt x="1350967" y="106020"/>
                    <a:pt x="1342480" y="106020"/>
                  </a:cubicBezTo>
                  <a:lnTo>
                    <a:pt x="32003" y="106020"/>
                  </a:lnTo>
                  <a:cubicBezTo>
                    <a:pt x="23515" y="106020"/>
                    <a:pt x="15375" y="102649"/>
                    <a:pt x="9373" y="96647"/>
                  </a:cubicBezTo>
                  <a:cubicBezTo>
                    <a:pt x="3372" y="90645"/>
                    <a:pt x="0" y="82505"/>
                    <a:pt x="0" y="74017"/>
                  </a:cubicBezTo>
                  <a:lnTo>
                    <a:pt x="0" y="32003"/>
                  </a:lnTo>
                  <a:cubicBezTo>
                    <a:pt x="0" y="23515"/>
                    <a:pt x="3372" y="15375"/>
                    <a:pt x="9373" y="9373"/>
                  </a:cubicBezTo>
                  <a:cubicBezTo>
                    <a:pt x="15375" y="3372"/>
                    <a:pt x="23515" y="0"/>
                    <a:pt x="32003" y="0"/>
                  </a:cubicBezTo>
                  <a:close/>
                </a:path>
              </a:pathLst>
            </a:custGeom>
            <a:solidFill>
              <a:srgbClr val="D6E591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28575"/>
              <a:ext cx="1374483" cy="13459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239"/>
                </a:lnSpc>
              </a:pP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1028700" y="6404059"/>
            <a:ext cx="10160338" cy="783715"/>
            <a:chOff x="0" y="0"/>
            <a:chExt cx="1374483" cy="106020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1374483" cy="106020"/>
            </a:xfrm>
            <a:custGeom>
              <a:avLst/>
              <a:gdLst/>
              <a:ahLst/>
              <a:cxnLst/>
              <a:rect r="r" b="b" t="t" l="l"/>
              <a:pathLst>
                <a:path h="106020" w="1374483">
                  <a:moveTo>
                    <a:pt x="32003" y="0"/>
                  </a:moveTo>
                  <a:lnTo>
                    <a:pt x="1342480" y="0"/>
                  </a:lnTo>
                  <a:cubicBezTo>
                    <a:pt x="1350967" y="0"/>
                    <a:pt x="1359108" y="3372"/>
                    <a:pt x="1365109" y="9373"/>
                  </a:cubicBezTo>
                  <a:cubicBezTo>
                    <a:pt x="1371111" y="15375"/>
                    <a:pt x="1374483" y="23515"/>
                    <a:pt x="1374483" y="32003"/>
                  </a:cubicBezTo>
                  <a:lnTo>
                    <a:pt x="1374483" y="74017"/>
                  </a:lnTo>
                  <a:cubicBezTo>
                    <a:pt x="1374483" y="82505"/>
                    <a:pt x="1371111" y="90645"/>
                    <a:pt x="1365109" y="96647"/>
                  </a:cubicBezTo>
                  <a:cubicBezTo>
                    <a:pt x="1359108" y="102649"/>
                    <a:pt x="1350967" y="106020"/>
                    <a:pt x="1342480" y="106020"/>
                  </a:cubicBezTo>
                  <a:lnTo>
                    <a:pt x="32003" y="106020"/>
                  </a:lnTo>
                  <a:cubicBezTo>
                    <a:pt x="23515" y="106020"/>
                    <a:pt x="15375" y="102649"/>
                    <a:pt x="9373" y="96647"/>
                  </a:cubicBezTo>
                  <a:cubicBezTo>
                    <a:pt x="3372" y="90645"/>
                    <a:pt x="0" y="82505"/>
                    <a:pt x="0" y="74017"/>
                  </a:cubicBezTo>
                  <a:lnTo>
                    <a:pt x="0" y="32003"/>
                  </a:lnTo>
                  <a:cubicBezTo>
                    <a:pt x="0" y="23515"/>
                    <a:pt x="3372" y="15375"/>
                    <a:pt x="9373" y="9373"/>
                  </a:cubicBezTo>
                  <a:cubicBezTo>
                    <a:pt x="15375" y="3372"/>
                    <a:pt x="23515" y="0"/>
                    <a:pt x="32003" y="0"/>
                  </a:cubicBezTo>
                  <a:close/>
                </a:path>
              </a:pathLst>
            </a:custGeom>
            <a:solidFill>
              <a:srgbClr val="D6E591"/>
            </a:solidFill>
          </p:spPr>
        </p:sp>
        <p:sp>
          <p:nvSpPr>
            <p:cNvPr name="TextBox 13" id="13"/>
            <p:cNvSpPr txBox="true"/>
            <p:nvPr/>
          </p:nvSpPr>
          <p:spPr>
            <a:xfrm>
              <a:off x="0" y="-28575"/>
              <a:ext cx="1374483" cy="13459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239"/>
                </a:lnSpc>
              </a:pPr>
            </a:p>
          </p:txBody>
        </p:sp>
      </p:grpSp>
      <p:sp>
        <p:nvSpPr>
          <p:cNvPr name="Freeform 14" id="14"/>
          <p:cNvSpPr/>
          <p:nvPr/>
        </p:nvSpPr>
        <p:spPr>
          <a:xfrm flipH="false" flipV="false" rot="0">
            <a:off x="16395315" y="2508250"/>
            <a:ext cx="1727970" cy="2367083"/>
          </a:xfrm>
          <a:custGeom>
            <a:avLst/>
            <a:gdLst/>
            <a:ahLst/>
            <a:cxnLst/>
            <a:rect r="r" b="b" t="t" l="l"/>
            <a:pathLst>
              <a:path h="2367083" w="1727970">
                <a:moveTo>
                  <a:pt x="0" y="0"/>
                </a:moveTo>
                <a:lnTo>
                  <a:pt x="1727970" y="0"/>
                </a:lnTo>
                <a:lnTo>
                  <a:pt x="1727970" y="2367083"/>
                </a:lnTo>
                <a:lnTo>
                  <a:pt x="0" y="236708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5" id="15"/>
          <p:cNvSpPr txBox="true"/>
          <p:nvPr/>
        </p:nvSpPr>
        <p:spPr>
          <a:xfrm rot="0">
            <a:off x="1175994" y="1117052"/>
            <a:ext cx="15349387" cy="55753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740"/>
              </a:lnSpc>
            </a:pPr>
            <a:r>
              <a:rPr lang="en-US" sz="3400" b="true">
                <a:solidFill>
                  <a:srgbClr val="D6E591"/>
                </a:solidFill>
                <a:latin typeface="Tabarra Sans Heavy"/>
                <a:ea typeface="Tabarra Sans Heavy"/>
                <a:cs typeface="Tabarra Sans Heavy"/>
                <a:sym typeface="Tabarra Sans Heavy"/>
              </a:rPr>
              <a:t>The Significance Of A Strong Organisational Culture In Organisations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1341336" y="2352492"/>
            <a:ext cx="14264320" cy="5715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199"/>
              </a:lnSpc>
            </a:pPr>
            <a:r>
              <a:rPr lang="en-US" sz="2999" b="true">
                <a:solidFill>
                  <a:srgbClr val="24363D"/>
                </a:solidFill>
                <a:latin typeface="Tabarra Sans Bold"/>
                <a:ea typeface="Tabarra Sans Bold"/>
                <a:cs typeface="Tabarra Sans Bold"/>
                <a:sym typeface="Tabarra Sans Bold"/>
              </a:rPr>
              <a:t>Fosters Collaboration And Innovation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1341336" y="6439999"/>
            <a:ext cx="14264320" cy="5715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199"/>
              </a:lnSpc>
            </a:pPr>
            <a:r>
              <a:rPr lang="en-US" sz="2999" b="true">
                <a:solidFill>
                  <a:srgbClr val="24363D"/>
                </a:solidFill>
                <a:latin typeface="Tabarra Sans Bold"/>
                <a:ea typeface="Tabarra Sans Bold"/>
                <a:cs typeface="Tabarra Sans Bold"/>
                <a:sym typeface="Tabarra Sans Bold"/>
              </a:rPr>
              <a:t>Increases Employee Loyalty And Retention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1341336" y="3298909"/>
            <a:ext cx="15917964" cy="26670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199"/>
              </a:lnSpc>
            </a:pPr>
            <a:r>
              <a:rPr lang="en-US" sz="2999">
                <a:solidFill>
                  <a:srgbClr val="24363D"/>
                </a:solidFill>
                <a:latin typeface="Tabarra Sans"/>
                <a:ea typeface="Tabarra Sans"/>
                <a:cs typeface="Tabarra Sans"/>
                <a:sym typeface="Tabarra Sans"/>
              </a:rPr>
              <a:t>Open, trust-based cultures allow staff to share ideas without fear of criticism. This psychological safety drives creativity and better problem-solving across teams.</a:t>
            </a:r>
          </a:p>
          <a:p>
            <a:pPr algn="l">
              <a:lnSpc>
                <a:spcPts val="4199"/>
              </a:lnSpc>
            </a:pPr>
          </a:p>
          <a:p>
            <a:pPr algn="l">
              <a:lnSpc>
                <a:spcPts val="4199"/>
              </a:lnSpc>
            </a:pPr>
            <a:r>
              <a:rPr lang="en-US" sz="2999">
                <a:solidFill>
                  <a:srgbClr val="24363D"/>
                </a:solidFill>
                <a:latin typeface="Tabarra Sans"/>
                <a:ea typeface="Tabarra Sans"/>
                <a:cs typeface="Tabarra Sans"/>
                <a:sym typeface="Tabarra Sans"/>
              </a:rPr>
              <a:t>Google’s innovation labs and “20 per cent time” approach emerged from a culture that rewards experimentation.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1341336" y="7387799"/>
            <a:ext cx="15917964" cy="26670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199"/>
              </a:lnSpc>
            </a:pPr>
            <a:r>
              <a:rPr lang="en-US" sz="2999">
                <a:solidFill>
                  <a:srgbClr val="24363D"/>
                </a:solidFill>
                <a:latin typeface="Tabarra Sans"/>
                <a:ea typeface="Tabarra Sans"/>
                <a:cs typeface="Tabarra Sans"/>
                <a:sym typeface="Tabarra Sans"/>
              </a:rPr>
              <a:t>When employees feel recognised and supported, they are more likely to stay, reducing recruitment costs and preserving organisational knowledge.</a:t>
            </a:r>
          </a:p>
          <a:p>
            <a:pPr algn="l">
              <a:lnSpc>
                <a:spcPts val="4199"/>
              </a:lnSpc>
            </a:pPr>
          </a:p>
          <a:p>
            <a:pPr algn="l">
              <a:lnSpc>
                <a:spcPts val="4199"/>
              </a:lnSpc>
            </a:pPr>
            <a:r>
              <a:rPr lang="en-US" sz="2999">
                <a:solidFill>
                  <a:srgbClr val="24363D"/>
                </a:solidFill>
                <a:latin typeface="Tabarra Sans"/>
                <a:ea typeface="Tabarra Sans"/>
                <a:cs typeface="Tabarra Sans"/>
                <a:sym typeface="Tabarra Sans"/>
              </a:rPr>
              <a:t>Irish firms recognised by Great Place to Work awards invest in continuous development and transparent communication to keep staff committed.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27416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88000" cy="2089150"/>
            <a:chOff x="0" y="0"/>
            <a:chExt cx="4816593" cy="550229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816592" cy="550229"/>
            </a:xfrm>
            <a:custGeom>
              <a:avLst/>
              <a:gdLst/>
              <a:ahLst/>
              <a:cxnLst/>
              <a:rect r="r" b="b" t="t" l="l"/>
              <a:pathLst>
                <a:path h="550229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550229"/>
                  </a:lnTo>
                  <a:lnTo>
                    <a:pt x="0" y="550229"/>
                  </a:lnTo>
                  <a:close/>
                </a:path>
              </a:pathLst>
            </a:custGeom>
            <a:solidFill>
              <a:srgbClr val="274165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4816593" cy="58832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AutoShape 5" id="5"/>
          <p:cNvSpPr/>
          <p:nvPr/>
        </p:nvSpPr>
        <p:spPr>
          <a:xfrm flipV="true">
            <a:off x="1175994" y="722674"/>
            <a:ext cx="15105822" cy="9525"/>
          </a:xfrm>
          <a:prstGeom prst="line">
            <a:avLst/>
          </a:prstGeom>
          <a:ln cap="flat" w="19050">
            <a:solidFill>
              <a:srgbClr val="D6E591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6" id="6"/>
          <p:cNvSpPr txBox="true"/>
          <p:nvPr/>
        </p:nvSpPr>
        <p:spPr>
          <a:xfrm rot="0">
            <a:off x="12160597" y="138161"/>
            <a:ext cx="4461398" cy="58451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785"/>
              </a:lnSpc>
            </a:pPr>
            <a:r>
              <a:rPr lang="en-US" sz="3418">
                <a:solidFill>
                  <a:srgbClr val="D6E591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Back In Business</a:t>
            </a:r>
          </a:p>
        </p:txBody>
      </p:sp>
      <p:sp>
        <p:nvSpPr>
          <p:cNvPr name="Freeform 7" id="7"/>
          <p:cNvSpPr/>
          <p:nvPr/>
        </p:nvSpPr>
        <p:spPr>
          <a:xfrm flipH="false" flipV="false" rot="0">
            <a:off x="16525381" y="0"/>
            <a:ext cx="1762619" cy="1445348"/>
          </a:xfrm>
          <a:custGeom>
            <a:avLst/>
            <a:gdLst/>
            <a:ahLst/>
            <a:cxnLst/>
            <a:rect r="r" b="b" t="t" l="l"/>
            <a:pathLst>
              <a:path h="1445348" w="1762619">
                <a:moveTo>
                  <a:pt x="0" y="0"/>
                </a:moveTo>
                <a:lnTo>
                  <a:pt x="1762619" y="0"/>
                </a:lnTo>
                <a:lnTo>
                  <a:pt x="1762619" y="1445348"/>
                </a:lnTo>
                <a:lnTo>
                  <a:pt x="0" y="144534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1028700" y="971550"/>
            <a:ext cx="14983575" cy="72263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840"/>
              </a:lnSpc>
            </a:pPr>
            <a:r>
              <a:rPr lang="en-US" sz="4400" b="true">
                <a:solidFill>
                  <a:srgbClr val="D6E591"/>
                </a:solidFill>
                <a:latin typeface="Tabarra Sans Heavy"/>
                <a:ea typeface="Tabarra Sans Heavy"/>
                <a:cs typeface="Tabarra Sans Heavy"/>
                <a:sym typeface="Tabarra Sans Heavy"/>
              </a:rPr>
              <a:t>Reflect &amp; Research Pg 232</a:t>
            </a:r>
          </a:p>
        </p:txBody>
      </p:sp>
      <p:pic>
        <p:nvPicPr>
          <p:cNvPr name="Picture 9" id="9"/>
          <p:cNvPicPr>
            <a:picLocks noChangeAspect="true"/>
          </p:cNvPicPr>
          <p:nvPr>
            <a:videoFile r:link="rId5"/>
          </p:nvPr>
        </p:nvPicPr>
        <p:blipFill>
          <a:blip r:embed="rId4"/>
          <a:stretch>
            <a:fillRect/>
          </a:stretch>
        </p:blipFill>
        <p:spPr>
          <a:xfrm rot="0">
            <a:off x="2856919" y="1694181"/>
            <a:ext cx="14402381" cy="8095015"/>
          </a:xfrm>
          <a:prstGeom prst="rect">
            <a:avLst/>
          </a:prstGeom>
        </p:spPr>
      </p:pic>
      <p:sp>
        <p:nvSpPr>
          <p:cNvPr name="TextBox 10" id="10"/>
          <p:cNvSpPr txBox="true"/>
          <p:nvPr/>
        </p:nvSpPr>
        <p:spPr>
          <a:xfrm rot="0">
            <a:off x="768098" y="5250516"/>
            <a:ext cx="1550343" cy="8870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b="true" sz="5199" u="sng">
                <a:solidFill>
                  <a:srgbClr val="D6E591"/>
                </a:solidFill>
                <a:latin typeface="Canva Sans Bold"/>
                <a:ea typeface="Canva Sans Bold"/>
                <a:cs typeface="Canva Sans Bold"/>
                <a:sym typeface="Canva Sans Bold"/>
                <a:hlinkClick r:id="rId6" tooltip="https://www.youtube.com/watch?v=fvyUWATrtrA"/>
              </a:rPr>
              <a:t>LINK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27416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88000" cy="2089150"/>
            <a:chOff x="0" y="0"/>
            <a:chExt cx="4816593" cy="550229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816592" cy="550229"/>
            </a:xfrm>
            <a:custGeom>
              <a:avLst/>
              <a:gdLst/>
              <a:ahLst/>
              <a:cxnLst/>
              <a:rect r="r" b="b" t="t" l="l"/>
              <a:pathLst>
                <a:path h="550229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550229"/>
                  </a:lnTo>
                  <a:lnTo>
                    <a:pt x="0" y="550229"/>
                  </a:lnTo>
                  <a:close/>
                </a:path>
              </a:pathLst>
            </a:custGeom>
            <a:solidFill>
              <a:srgbClr val="274165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4816593" cy="58832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AutoShape 5" id="5"/>
          <p:cNvSpPr/>
          <p:nvPr/>
        </p:nvSpPr>
        <p:spPr>
          <a:xfrm flipV="true">
            <a:off x="1175994" y="722674"/>
            <a:ext cx="15105822" cy="9525"/>
          </a:xfrm>
          <a:prstGeom prst="line">
            <a:avLst/>
          </a:prstGeom>
          <a:ln cap="flat" w="19050">
            <a:solidFill>
              <a:srgbClr val="D6E591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6" id="6"/>
          <p:cNvSpPr txBox="true"/>
          <p:nvPr/>
        </p:nvSpPr>
        <p:spPr>
          <a:xfrm rot="0">
            <a:off x="12160597" y="138161"/>
            <a:ext cx="4461398" cy="58451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785"/>
              </a:lnSpc>
            </a:pPr>
            <a:r>
              <a:rPr lang="en-US" sz="3418">
                <a:solidFill>
                  <a:srgbClr val="D6E591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Back In Business</a:t>
            </a:r>
          </a:p>
        </p:txBody>
      </p:sp>
      <p:sp>
        <p:nvSpPr>
          <p:cNvPr name="Freeform 7" id="7"/>
          <p:cNvSpPr/>
          <p:nvPr/>
        </p:nvSpPr>
        <p:spPr>
          <a:xfrm flipH="false" flipV="false" rot="0">
            <a:off x="16525381" y="0"/>
            <a:ext cx="1762619" cy="1445348"/>
          </a:xfrm>
          <a:custGeom>
            <a:avLst/>
            <a:gdLst/>
            <a:ahLst/>
            <a:cxnLst/>
            <a:rect r="r" b="b" t="t" l="l"/>
            <a:pathLst>
              <a:path h="1445348" w="1762619">
                <a:moveTo>
                  <a:pt x="0" y="0"/>
                </a:moveTo>
                <a:lnTo>
                  <a:pt x="1762619" y="0"/>
                </a:lnTo>
                <a:lnTo>
                  <a:pt x="1762619" y="1445348"/>
                </a:lnTo>
                <a:lnTo>
                  <a:pt x="0" y="144534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657255" y="1694181"/>
            <a:ext cx="16973489" cy="5325432"/>
          </a:xfrm>
          <a:custGeom>
            <a:avLst/>
            <a:gdLst/>
            <a:ahLst/>
            <a:cxnLst/>
            <a:rect r="r" b="b" t="t" l="l"/>
            <a:pathLst>
              <a:path h="5325432" w="16973489">
                <a:moveTo>
                  <a:pt x="0" y="0"/>
                </a:moveTo>
                <a:lnTo>
                  <a:pt x="16973490" y="0"/>
                </a:lnTo>
                <a:lnTo>
                  <a:pt x="16973490" y="5325432"/>
                </a:lnTo>
                <a:lnTo>
                  <a:pt x="0" y="532543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true" flipV="false" rot="10581475">
            <a:off x="10334851" y="8310434"/>
            <a:ext cx="2516393" cy="899610"/>
          </a:xfrm>
          <a:custGeom>
            <a:avLst/>
            <a:gdLst/>
            <a:ahLst/>
            <a:cxnLst/>
            <a:rect r="r" b="b" t="t" l="l"/>
            <a:pathLst>
              <a:path h="899610" w="2516393">
                <a:moveTo>
                  <a:pt x="2516393" y="0"/>
                </a:moveTo>
                <a:lnTo>
                  <a:pt x="0" y="0"/>
                </a:lnTo>
                <a:lnTo>
                  <a:pt x="0" y="899610"/>
                </a:lnTo>
                <a:lnTo>
                  <a:pt x="2516393" y="899610"/>
                </a:lnTo>
                <a:lnTo>
                  <a:pt x="2516393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0" id="10"/>
          <p:cNvSpPr txBox="true"/>
          <p:nvPr/>
        </p:nvSpPr>
        <p:spPr>
          <a:xfrm rot="0">
            <a:off x="1028700" y="971550"/>
            <a:ext cx="14983575" cy="72263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840"/>
              </a:lnSpc>
            </a:pPr>
            <a:r>
              <a:rPr lang="en-US" sz="4400" b="true">
                <a:solidFill>
                  <a:srgbClr val="D6E591"/>
                </a:solidFill>
                <a:latin typeface="Tabarra Sans Heavy"/>
                <a:ea typeface="Tabarra Sans Heavy"/>
                <a:cs typeface="Tabarra Sans Heavy"/>
                <a:sym typeface="Tabarra Sans Heavy"/>
              </a:rPr>
              <a:t>Reflect &amp; Research Pg 232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8234601" y="7900095"/>
            <a:ext cx="1550343" cy="8870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 b="true">
                <a:solidFill>
                  <a:srgbClr val="D6E591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LINK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88000" cy="2089150"/>
            <a:chOff x="0" y="0"/>
            <a:chExt cx="4816593" cy="550229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816592" cy="550229"/>
            </a:xfrm>
            <a:custGeom>
              <a:avLst/>
              <a:gdLst/>
              <a:ahLst/>
              <a:cxnLst/>
              <a:rect r="r" b="b" t="t" l="l"/>
              <a:pathLst>
                <a:path h="550229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550229"/>
                  </a:lnTo>
                  <a:lnTo>
                    <a:pt x="0" y="550229"/>
                  </a:lnTo>
                  <a:close/>
                </a:path>
              </a:pathLst>
            </a:custGeom>
            <a:solidFill>
              <a:srgbClr val="24363D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4816593" cy="58832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AutoShape 5" id="5"/>
          <p:cNvSpPr/>
          <p:nvPr/>
        </p:nvSpPr>
        <p:spPr>
          <a:xfrm flipV="true">
            <a:off x="1175994" y="722674"/>
            <a:ext cx="15105822" cy="9525"/>
          </a:xfrm>
          <a:prstGeom prst="line">
            <a:avLst/>
          </a:prstGeom>
          <a:ln cap="flat" w="19050">
            <a:solidFill>
              <a:srgbClr val="D6E591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6" id="6"/>
          <p:cNvSpPr txBox="true"/>
          <p:nvPr/>
        </p:nvSpPr>
        <p:spPr>
          <a:xfrm rot="0">
            <a:off x="12160597" y="138161"/>
            <a:ext cx="4461398" cy="58451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785"/>
              </a:lnSpc>
            </a:pPr>
            <a:r>
              <a:rPr lang="en-US" sz="3418">
                <a:solidFill>
                  <a:srgbClr val="D6E591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Back In Business</a:t>
            </a:r>
          </a:p>
        </p:txBody>
      </p:sp>
      <p:sp>
        <p:nvSpPr>
          <p:cNvPr name="Freeform 7" id="7"/>
          <p:cNvSpPr/>
          <p:nvPr/>
        </p:nvSpPr>
        <p:spPr>
          <a:xfrm flipH="false" flipV="false" rot="0">
            <a:off x="16525381" y="0"/>
            <a:ext cx="1762619" cy="1445348"/>
          </a:xfrm>
          <a:custGeom>
            <a:avLst/>
            <a:gdLst/>
            <a:ahLst/>
            <a:cxnLst/>
            <a:rect r="r" b="b" t="t" l="l"/>
            <a:pathLst>
              <a:path h="1445348" w="1762619">
                <a:moveTo>
                  <a:pt x="0" y="0"/>
                </a:moveTo>
                <a:lnTo>
                  <a:pt x="1762619" y="0"/>
                </a:lnTo>
                <a:lnTo>
                  <a:pt x="1762619" y="1445348"/>
                </a:lnTo>
                <a:lnTo>
                  <a:pt x="0" y="144534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8" id="8"/>
          <p:cNvGrpSpPr/>
          <p:nvPr/>
        </p:nvGrpSpPr>
        <p:grpSpPr>
          <a:xfrm rot="0">
            <a:off x="1028700" y="2488904"/>
            <a:ext cx="10160338" cy="783715"/>
            <a:chOff x="0" y="0"/>
            <a:chExt cx="1374483" cy="10602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1374483" cy="106020"/>
            </a:xfrm>
            <a:custGeom>
              <a:avLst/>
              <a:gdLst/>
              <a:ahLst/>
              <a:cxnLst/>
              <a:rect r="r" b="b" t="t" l="l"/>
              <a:pathLst>
                <a:path h="106020" w="1374483">
                  <a:moveTo>
                    <a:pt x="32003" y="0"/>
                  </a:moveTo>
                  <a:lnTo>
                    <a:pt x="1342480" y="0"/>
                  </a:lnTo>
                  <a:cubicBezTo>
                    <a:pt x="1350967" y="0"/>
                    <a:pt x="1359108" y="3372"/>
                    <a:pt x="1365109" y="9373"/>
                  </a:cubicBezTo>
                  <a:cubicBezTo>
                    <a:pt x="1371111" y="15375"/>
                    <a:pt x="1374483" y="23515"/>
                    <a:pt x="1374483" y="32003"/>
                  </a:cubicBezTo>
                  <a:lnTo>
                    <a:pt x="1374483" y="74017"/>
                  </a:lnTo>
                  <a:cubicBezTo>
                    <a:pt x="1374483" y="82505"/>
                    <a:pt x="1371111" y="90645"/>
                    <a:pt x="1365109" y="96647"/>
                  </a:cubicBezTo>
                  <a:cubicBezTo>
                    <a:pt x="1359108" y="102649"/>
                    <a:pt x="1350967" y="106020"/>
                    <a:pt x="1342480" y="106020"/>
                  </a:cubicBezTo>
                  <a:lnTo>
                    <a:pt x="32003" y="106020"/>
                  </a:lnTo>
                  <a:cubicBezTo>
                    <a:pt x="23515" y="106020"/>
                    <a:pt x="15375" y="102649"/>
                    <a:pt x="9373" y="96647"/>
                  </a:cubicBezTo>
                  <a:cubicBezTo>
                    <a:pt x="3372" y="90645"/>
                    <a:pt x="0" y="82505"/>
                    <a:pt x="0" y="74017"/>
                  </a:cubicBezTo>
                  <a:lnTo>
                    <a:pt x="0" y="32003"/>
                  </a:lnTo>
                  <a:cubicBezTo>
                    <a:pt x="0" y="23515"/>
                    <a:pt x="3372" y="15375"/>
                    <a:pt x="9373" y="9373"/>
                  </a:cubicBezTo>
                  <a:cubicBezTo>
                    <a:pt x="15375" y="3372"/>
                    <a:pt x="23515" y="0"/>
                    <a:pt x="32003" y="0"/>
                  </a:cubicBezTo>
                  <a:close/>
                </a:path>
              </a:pathLst>
            </a:custGeom>
            <a:solidFill>
              <a:srgbClr val="D6E591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28575"/>
              <a:ext cx="1374483" cy="13459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239"/>
                </a:lnSpc>
              </a:pP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1028700" y="6649549"/>
            <a:ext cx="10160338" cy="783715"/>
            <a:chOff x="0" y="0"/>
            <a:chExt cx="1374483" cy="106020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1374483" cy="106020"/>
            </a:xfrm>
            <a:custGeom>
              <a:avLst/>
              <a:gdLst/>
              <a:ahLst/>
              <a:cxnLst/>
              <a:rect r="r" b="b" t="t" l="l"/>
              <a:pathLst>
                <a:path h="106020" w="1374483">
                  <a:moveTo>
                    <a:pt x="32003" y="0"/>
                  </a:moveTo>
                  <a:lnTo>
                    <a:pt x="1342480" y="0"/>
                  </a:lnTo>
                  <a:cubicBezTo>
                    <a:pt x="1350967" y="0"/>
                    <a:pt x="1359108" y="3372"/>
                    <a:pt x="1365109" y="9373"/>
                  </a:cubicBezTo>
                  <a:cubicBezTo>
                    <a:pt x="1371111" y="15375"/>
                    <a:pt x="1374483" y="23515"/>
                    <a:pt x="1374483" y="32003"/>
                  </a:cubicBezTo>
                  <a:lnTo>
                    <a:pt x="1374483" y="74017"/>
                  </a:lnTo>
                  <a:cubicBezTo>
                    <a:pt x="1374483" y="82505"/>
                    <a:pt x="1371111" y="90645"/>
                    <a:pt x="1365109" y="96647"/>
                  </a:cubicBezTo>
                  <a:cubicBezTo>
                    <a:pt x="1359108" y="102649"/>
                    <a:pt x="1350967" y="106020"/>
                    <a:pt x="1342480" y="106020"/>
                  </a:cubicBezTo>
                  <a:lnTo>
                    <a:pt x="32003" y="106020"/>
                  </a:lnTo>
                  <a:cubicBezTo>
                    <a:pt x="23515" y="106020"/>
                    <a:pt x="15375" y="102649"/>
                    <a:pt x="9373" y="96647"/>
                  </a:cubicBezTo>
                  <a:cubicBezTo>
                    <a:pt x="3372" y="90645"/>
                    <a:pt x="0" y="82505"/>
                    <a:pt x="0" y="74017"/>
                  </a:cubicBezTo>
                  <a:lnTo>
                    <a:pt x="0" y="32003"/>
                  </a:lnTo>
                  <a:cubicBezTo>
                    <a:pt x="0" y="23515"/>
                    <a:pt x="3372" y="15375"/>
                    <a:pt x="9373" y="9373"/>
                  </a:cubicBezTo>
                  <a:cubicBezTo>
                    <a:pt x="15375" y="3372"/>
                    <a:pt x="23515" y="0"/>
                    <a:pt x="32003" y="0"/>
                  </a:cubicBezTo>
                  <a:close/>
                </a:path>
              </a:pathLst>
            </a:custGeom>
            <a:solidFill>
              <a:srgbClr val="D6E591"/>
            </a:solidFill>
          </p:spPr>
        </p:sp>
        <p:sp>
          <p:nvSpPr>
            <p:cNvPr name="TextBox 13" id="13"/>
            <p:cNvSpPr txBox="true"/>
            <p:nvPr/>
          </p:nvSpPr>
          <p:spPr>
            <a:xfrm>
              <a:off x="0" y="-28575"/>
              <a:ext cx="1374483" cy="13459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239"/>
                </a:lnSpc>
              </a:pPr>
            </a:p>
          </p:txBody>
        </p:sp>
      </p:grpSp>
      <p:sp>
        <p:nvSpPr>
          <p:cNvPr name="Freeform 14" id="14"/>
          <p:cNvSpPr/>
          <p:nvPr/>
        </p:nvSpPr>
        <p:spPr>
          <a:xfrm flipH="false" flipV="false" rot="0">
            <a:off x="15250613" y="3501219"/>
            <a:ext cx="3037387" cy="4558929"/>
          </a:xfrm>
          <a:custGeom>
            <a:avLst/>
            <a:gdLst/>
            <a:ahLst/>
            <a:cxnLst/>
            <a:rect r="r" b="b" t="t" l="l"/>
            <a:pathLst>
              <a:path h="4558929" w="3037387">
                <a:moveTo>
                  <a:pt x="0" y="0"/>
                </a:moveTo>
                <a:lnTo>
                  <a:pt x="3037387" y="0"/>
                </a:lnTo>
                <a:lnTo>
                  <a:pt x="3037387" y="4558929"/>
                </a:lnTo>
                <a:lnTo>
                  <a:pt x="0" y="455892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15" id="15"/>
          <p:cNvSpPr txBox="true"/>
          <p:nvPr/>
        </p:nvSpPr>
        <p:spPr>
          <a:xfrm rot="0">
            <a:off x="1175994" y="1117052"/>
            <a:ext cx="15349387" cy="55753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740"/>
              </a:lnSpc>
            </a:pPr>
            <a:r>
              <a:rPr lang="en-US" sz="3400" b="true">
                <a:solidFill>
                  <a:srgbClr val="D6E591"/>
                </a:solidFill>
                <a:latin typeface="Tabarra Sans Heavy"/>
                <a:ea typeface="Tabarra Sans Heavy"/>
                <a:cs typeface="Tabarra Sans Heavy"/>
                <a:sym typeface="Tabarra Sans Heavy"/>
              </a:rPr>
              <a:t>The Importance Of Innovation For Organisations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1341336" y="2524844"/>
            <a:ext cx="14264320" cy="5715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199"/>
              </a:lnSpc>
            </a:pPr>
            <a:r>
              <a:rPr lang="en-US" sz="2999" b="true">
                <a:solidFill>
                  <a:srgbClr val="24363D"/>
                </a:solidFill>
                <a:latin typeface="Tabarra Sans Bold"/>
                <a:ea typeface="Tabarra Sans Bold"/>
                <a:cs typeface="Tabarra Sans Bold"/>
                <a:sym typeface="Tabarra Sans Bold"/>
              </a:rPr>
              <a:t>Helps A Business Stand Out From Competitors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1341336" y="6693744"/>
            <a:ext cx="14264320" cy="5715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199"/>
              </a:lnSpc>
            </a:pPr>
            <a:r>
              <a:rPr lang="en-US" sz="2999" b="true">
                <a:solidFill>
                  <a:srgbClr val="24363D"/>
                </a:solidFill>
                <a:latin typeface="Tabarra Sans Bold"/>
                <a:ea typeface="Tabarra Sans Bold"/>
                <a:cs typeface="Tabarra Sans Bold"/>
                <a:sym typeface="Tabarra Sans Bold"/>
              </a:rPr>
              <a:t>Enables A Business To Adapt To Change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1341336" y="3377394"/>
            <a:ext cx="15917964" cy="25292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19"/>
              </a:lnSpc>
            </a:pPr>
            <a:r>
              <a:rPr lang="en-US" sz="2799">
                <a:solidFill>
                  <a:srgbClr val="24363D"/>
                </a:solidFill>
                <a:latin typeface="Tabarra Sans"/>
                <a:ea typeface="Tabarra Sans"/>
                <a:cs typeface="Tabarra Sans"/>
                <a:sym typeface="Tabarra Sans"/>
              </a:rPr>
              <a:t>Innovation allows a business to offer something unique or improved whether through design, technology, or customer experience helping it attract attention and win market share.</a:t>
            </a:r>
          </a:p>
          <a:p>
            <a:pPr algn="l">
              <a:lnSpc>
                <a:spcPts val="3919"/>
              </a:lnSpc>
            </a:pPr>
          </a:p>
          <a:p>
            <a:pPr algn="l">
              <a:lnSpc>
                <a:spcPts val="3919"/>
              </a:lnSpc>
            </a:pPr>
            <a:r>
              <a:rPr lang="en-US" sz="2799">
                <a:solidFill>
                  <a:srgbClr val="24363D"/>
                </a:solidFill>
                <a:latin typeface="Tabarra Sans"/>
                <a:ea typeface="Tabarra Sans"/>
                <a:cs typeface="Tabarra Sans"/>
                <a:sym typeface="Tabarra Sans"/>
              </a:rPr>
              <a:t>Dyson moved beyond traditional vacuums by applying </a:t>
            </a:r>
          </a:p>
          <a:p>
            <a:pPr algn="l">
              <a:lnSpc>
                <a:spcPts val="3919"/>
              </a:lnSpc>
            </a:pPr>
            <a:r>
              <a:rPr lang="en-US" sz="2799">
                <a:solidFill>
                  <a:srgbClr val="24363D"/>
                </a:solidFill>
                <a:latin typeface="Tabarra Sans"/>
                <a:ea typeface="Tabarra Sans"/>
                <a:cs typeface="Tabarra Sans"/>
                <a:sym typeface="Tabarra Sans"/>
              </a:rPr>
              <a:t>engineering design to entirely new product lines like hair styling tools.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1341336" y="7537534"/>
            <a:ext cx="15917964" cy="25292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19"/>
              </a:lnSpc>
            </a:pPr>
            <a:r>
              <a:rPr lang="en-US" sz="2799">
                <a:solidFill>
                  <a:srgbClr val="24363D"/>
                </a:solidFill>
                <a:latin typeface="Tabarra Sans"/>
                <a:ea typeface="Tabarra Sans"/>
                <a:cs typeface="Tabarra Sans"/>
                <a:sym typeface="Tabarra Sans"/>
              </a:rPr>
              <a:t>Businesses that innovate can respond quickly to shifts in technology, consumer behaviour, or regulation, staying relevant in fast-changing markets.</a:t>
            </a:r>
          </a:p>
          <a:p>
            <a:pPr algn="l">
              <a:lnSpc>
                <a:spcPts val="3919"/>
              </a:lnSpc>
            </a:pPr>
          </a:p>
          <a:p>
            <a:pPr algn="l">
              <a:lnSpc>
                <a:spcPts val="3919"/>
              </a:lnSpc>
            </a:pPr>
            <a:r>
              <a:rPr lang="en-US" sz="2799">
                <a:solidFill>
                  <a:srgbClr val="24363D"/>
                </a:solidFill>
                <a:latin typeface="Tabarra Sans"/>
                <a:ea typeface="Tabarra Sans"/>
                <a:cs typeface="Tabarra Sans"/>
                <a:sym typeface="Tabarra Sans"/>
              </a:rPr>
              <a:t>Zoom expanded rapidly by improving features and accessibility to meet the growing demand for online interaction during Covid.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88000" cy="2089150"/>
            <a:chOff x="0" y="0"/>
            <a:chExt cx="4816593" cy="550229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816592" cy="550229"/>
            </a:xfrm>
            <a:custGeom>
              <a:avLst/>
              <a:gdLst/>
              <a:ahLst/>
              <a:cxnLst/>
              <a:rect r="r" b="b" t="t" l="l"/>
              <a:pathLst>
                <a:path h="550229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550229"/>
                  </a:lnTo>
                  <a:lnTo>
                    <a:pt x="0" y="550229"/>
                  </a:lnTo>
                  <a:close/>
                </a:path>
              </a:pathLst>
            </a:custGeom>
            <a:solidFill>
              <a:srgbClr val="24363D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4816593" cy="58832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1175994" y="1117052"/>
            <a:ext cx="15349387" cy="55753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740"/>
              </a:lnSpc>
            </a:pPr>
            <a:r>
              <a:rPr lang="en-US" sz="3400" b="true">
                <a:solidFill>
                  <a:srgbClr val="D6E591"/>
                </a:solidFill>
                <a:latin typeface="Tabarra Sans Heavy"/>
                <a:ea typeface="Tabarra Sans Heavy"/>
                <a:cs typeface="Tabarra Sans Heavy"/>
                <a:sym typeface="Tabarra Sans Heavy"/>
              </a:rPr>
              <a:t>The Importance Of Innovation For Organisations</a:t>
            </a:r>
          </a:p>
        </p:txBody>
      </p:sp>
      <p:sp>
        <p:nvSpPr>
          <p:cNvPr name="AutoShape 6" id="6"/>
          <p:cNvSpPr/>
          <p:nvPr/>
        </p:nvSpPr>
        <p:spPr>
          <a:xfrm flipV="true">
            <a:off x="1175994" y="722674"/>
            <a:ext cx="15105822" cy="9525"/>
          </a:xfrm>
          <a:prstGeom prst="line">
            <a:avLst/>
          </a:prstGeom>
          <a:ln cap="flat" w="19050">
            <a:solidFill>
              <a:srgbClr val="D6E591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7" id="7"/>
          <p:cNvSpPr txBox="true"/>
          <p:nvPr/>
        </p:nvSpPr>
        <p:spPr>
          <a:xfrm rot="0">
            <a:off x="12160597" y="138161"/>
            <a:ext cx="4461398" cy="58451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785"/>
              </a:lnSpc>
            </a:pPr>
            <a:r>
              <a:rPr lang="en-US" sz="3418">
                <a:solidFill>
                  <a:srgbClr val="D6E591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Back In Business</a:t>
            </a:r>
          </a:p>
        </p:txBody>
      </p:sp>
      <p:sp>
        <p:nvSpPr>
          <p:cNvPr name="Freeform 8" id="8"/>
          <p:cNvSpPr/>
          <p:nvPr/>
        </p:nvSpPr>
        <p:spPr>
          <a:xfrm flipH="false" flipV="false" rot="0">
            <a:off x="16525381" y="0"/>
            <a:ext cx="1762619" cy="1445348"/>
          </a:xfrm>
          <a:custGeom>
            <a:avLst/>
            <a:gdLst/>
            <a:ahLst/>
            <a:cxnLst/>
            <a:rect r="r" b="b" t="t" l="l"/>
            <a:pathLst>
              <a:path h="1445348" w="1762619">
                <a:moveTo>
                  <a:pt x="0" y="0"/>
                </a:moveTo>
                <a:lnTo>
                  <a:pt x="1762619" y="0"/>
                </a:lnTo>
                <a:lnTo>
                  <a:pt x="1762619" y="1445348"/>
                </a:lnTo>
                <a:lnTo>
                  <a:pt x="0" y="144534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9" id="9"/>
          <p:cNvGrpSpPr/>
          <p:nvPr/>
        </p:nvGrpSpPr>
        <p:grpSpPr>
          <a:xfrm rot="0">
            <a:off x="1028700" y="2488904"/>
            <a:ext cx="10160338" cy="783715"/>
            <a:chOff x="0" y="0"/>
            <a:chExt cx="1374483" cy="106020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1374483" cy="106020"/>
            </a:xfrm>
            <a:custGeom>
              <a:avLst/>
              <a:gdLst/>
              <a:ahLst/>
              <a:cxnLst/>
              <a:rect r="r" b="b" t="t" l="l"/>
              <a:pathLst>
                <a:path h="106020" w="1374483">
                  <a:moveTo>
                    <a:pt x="32003" y="0"/>
                  </a:moveTo>
                  <a:lnTo>
                    <a:pt x="1342480" y="0"/>
                  </a:lnTo>
                  <a:cubicBezTo>
                    <a:pt x="1350967" y="0"/>
                    <a:pt x="1359108" y="3372"/>
                    <a:pt x="1365109" y="9373"/>
                  </a:cubicBezTo>
                  <a:cubicBezTo>
                    <a:pt x="1371111" y="15375"/>
                    <a:pt x="1374483" y="23515"/>
                    <a:pt x="1374483" y="32003"/>
                  </a:cubicBezTo>
                  <a:lnTo>
                    <a:pt x="1374483" y="74017"/>
                  </a:lnTo>
                  <a:cubicBezTo>
                    <a:pt x="1374483" y="82505"/>
                    <a:pt x="1371111" y="90645"/>
                    <a:pt x="1365109" y="96647"/>
                  </a:cubicBezTo>
                  <a:cubicBezTo>
                    <a:pt x="1359108" y="102649"/>
                    <a:pt x="1350967" y="106020"/>
                    <a:pt x="1342480" y="106020"/>
                  </a:cubicBezTo>
                  <a:lnTo>
                    <a:pt x="32003" y="106020"/>
                  </a:lnTo>
                  <a:cubicBezTo>
                    <a:pt x="23515" y="106020"/>
                    <a:pt x="15375" y="102649"/>
                    <a:pt x="9373" y="96647"/>
                  </a:cubicBezTo>
                  <a:cubicBezTo>
                    <a:pt x="3372" y="90645"/>
                    <a:pt x="0" y="82505"/>
                    <a:pt x="0" y="74017"/>
                  </a:cubicBezTo>
                  <a:lnTo>
                    <a:pt x="0" y="32003"/>
                  </a:lnTo>
                  <a:cubicBezTo>
                    <a:pt x="0" y="23515"/>
                    <a:pt x="3372" y="15375"/>
                    <a:pt x="9373" y="9373"/>
                  </a:cubicBezTo>
                  <a:cubicBezTo>
                    <a:pt x="15375" y="3372"/>
                    <a:pt x="23515" y="0"/>
                    <a:pt x="32003" y="0"/>
                  </a:cubicBezTo>
                  <a:close/>
                </a:path>
              </a:pathLst>
            </a:custGeom>
            <a:solidFill>
              <a:srgbClr val="D6E591"/>
            </a:solidFill>
          </p:spPr>
        </p:sp>
        <p:sp>
          <p:nvSpPr>
            <p:cNvPr name="TextBox 11" id="11"/>
            <p:cNvSpPr txBox="true"/>
            <p:nvPr/>
          </p:nvSpPr>
          <p:spPr>
            <a:xfrm>
              <a:off x="0" y="-28575"/>
              <a:ext cx="1374483" cy="13459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239"/>
                </a:lnSpc>
              </a:pPr>
            </a:p>
          </p:txBody>
        </p:sp>
      </p:grpSp>
      <p:sp>
        <p:nvSpPr>
          <p:cNvPr name="TextBox 12" id="12"/>
          <p:cNvSpPr txBox="true"/>
          <p:nvPr/>
        </p:nvSpPr>
        <p:spPr>
          <a:xfrm rot="0">
            <a:off x="1341336" y="2524844"/>
            <a:ext cx="14264320" cy="5715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199"/>
              </a:lnSpc>
            </a:pPr>
            <a:r>
              <a:rPr lang="en-US" sz="2999" b="true">
                <a:solidFill>
                  <a:srgbClr val="24363D"/>
                </a:solidFill>
                <a:latin typeface="Tabarra Sans Bold"/>
                <a:ea typeface="Tabarra Sans Bold"/>
                <a:cs typeface="Tabarra Sans Bold"/>
                <a:sym typeface="Tabarra Sans Bold"/>
              </a:rPr>
              <a:t>Drives Efficiency And Profitability</a:t>
            </a:r>
          </a:p>
        </p:txBody>
      </p:sp>
      <p:grpSp>
        <p:nvGrpSpPr>
          <p:cNvPr name="Group 13" id="13"/>
          <p:cNvGrpSpPr/>
          <p:nvPr/>
        </p:nvGrpSpPr>
        <p:grpSpPr>
          <a:xfrm rot="0">
            <a:off x="1028700" y="6580689"/>
            <a:ext cx="10160338" cy="783715"/>
            <a:chOff x="0" y="0"/>
            <a:chExt cx="1374483" cy="106020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1374483" cy="106020"/>
            </a:xfrm>
            <a:custGeom>
              <a:avLst/>
              <a:gdLst/>
              <a:ahLst/>
              <a:cxnLst/>
              <a:rect r="r" b="b" t="t" l="l"/>
              <a:pathLst>
                <a:path h="106020" w="1374483">
                  <a:moveTo>
                    <a:pt x="32003" y="0"/>
                  </a:moveTo>
                  <a:lnTo>
                    <a:pt x="1342480" y="0"/>
                  </a:lnTo>
                  <a:cubicBezTo>
                    <a:pt x="1350967" y="0"/>
                    <a:pt x="1359108" y="3372"/>
                    <a:pt x="1365109" y="9373"/>
                  </a:cubicBezTo>
                  <a:cubicBezTo>
                    <a:pt x="1371111" y="15375"/>
                    <a:pt x="1374483" y="23515"/>
                    <a:pt x="1374483" y="32003"/>
                  </a:cubicBezTo>
                  <a:lnTo>
                    <a:pt x="1374483" y="74017"/>
                  </a:lnTo>
                  <a:cubicBezTo>
                    <a:pt x="1374483" y="82505"/>
                    <a:pt x="1371111" y="90645"/>
                    <a:pt x="1365109" y="96647"/>
                  </a:cubicBezTo>
                  <a:cubicBezTo>
                    <a:pt x="1359108" y="102649"/>
                    <a:pt x="1350967" y="106020"/>
                    <a:pt x="1342480" y="106020"/>
                  </a:cubicBezTo>
                  <a:lnTo>
                    <a:pt x="32003" y="106020"/>
                  </a:lnTo>
                  <a:cubicBezTo>
                    <a:pt x="23515" y="106020"/>
                    <a:pt x="15375" y="102649"/>
                    <a:pt x="9373" y="96647"/>
                  </a:cubicBezTo>
                  <a:cubicBezTo>
                    <a:pt x="3372" y="90645"/>
                    <a:pt x="0" y="82505"/>
                    <a:pt x="0" y="74017"/>
                  </a:cubicBezTo>
                  <a:lnTo>
                    <a:pt x="0" y="32003"/>
                  </a:lnTo>
                  <a:cubicBezTo>
                    <a:pt x="0" y="23515"/>
                    <a:pt x="3372" y="15375"/>
                    <a:pt x="9373" y="9373"/>
                  </a:cubicBezTo>
                  <a:cubicBezTo>
                    <a:pt x="15375" y="3372"/>
                    <a:pt x="23515" y="0"/>
                    <a:pt x="32003" y="0"/>
                  </a:cubicBezTo>
                  <a:close/>
                </a:path>
              </a:pathLst>
            </a:custGeom>
            <a:solidFill>
              <a:srgbClr val="D6E591"/>
            </a:solidFill>
          </p:spPr>
        </p:sp>
        <p:sp>
          <p:nvSpPr>
            <p:cNvPr name="TextBox 15" id="15"/>
            <p:cNvSpPr txBox="true"/>
            <p:nvPr/>
          </p:nvSpPr>
          <p:spPr>
            <a:xfrm>
              <a:off x="0" y="-28575"/>
              <a:ext cx="1374483" cy="13459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239"/>
                </a:lnSpc>
              </a:pPr>
            </a:p>
          </p:txBody>
        </p:sp>
      </p:grpSp>
      <p:sp>
        <p:nvSpPr>
          <p:cNvPr name="TextBox 16" id="16"/>
          <p:cNvSpPr txBox="true"/>
          <p:nvPr/>
        </p:nvSpPr>
        <p:spPr>
          <a:xfrm rot="0">
            <a:off x="1341336" y="6624884"/>
            <a:ext cx="14264320" cy="5715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199"/>
              </a:lnSpc>
            </a:pPr>
            <a:r>
              <a:rPr lang="en-US" sz="2999" b="true">
                <a:solidFill>
                  <a:srgbClr val="24363D"/>
                </a:solidFill>
                <a:latin typeface="Tabarra Sans Bold"/>
                <a:ea typeface="Tabarra Sans Bold"/>
                <a:cs typeface="Tabarra Sans Bold"/>
                <a:sym typeface="Tabarra Sans Bold"/>
              </a:rPr>
              <a:t>Opens Up New Markets Or Customer Segments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1341336" y="3377394"/>
            <a:ext cx="15917964" cy="25292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19"/>
              </a:lnSpc>
            </a:pPr>
            <a:r>
              <a:rPr lang="en-US" sz="2799">
                <a:solidFill>
                  <a:srgbClr val="24363D"/>
                </a:solidFill>
                <a:latin typeface="Tabarra Sans"/>
                <a:ea typeface="Tabarra Sans"/>
                <a:cs typeface="Tabarra Sans"/>
                <a:sym typeface="Tabarra Sans"/>
              </a:rPr>
              <a:t>Innovation improves internal systems and processes, helping businesses operate faster and more sustainably. This can reduce waste, cut costs, and increase productivity.</a:t>
            </a:r>
          </a:p>
          <a:p>
            <a:pPr algn="l">
              <a:lnSpc>
                <a:spcPts val="3919"/>
              </a:lnSpc>
            </a:pPr>
          </a:p>
          <a:p>
            <a:pPr algn="l">
              <a:lnSpc>
                <a:spcPts val="3919"/>
              </a:lnSpc>
            </a:pPr>
            <a:r>
              <a:rPr lang="en-US" sz="2799">
                <a:solidFill>
                  <a:srgbClr val="24363D"/>
                </a:solidFill>
                <a:latin typeface="Tabarra Sans"/>
                <a:ea typeface="Tabarra Sans"/>
                <a:cs typeface="Tabarra Sans"/>
                <a:sym typeface="Tabarra Sans"/>
              </a:rPr>
              <a:t>Amazon’s investment in logistics technology and automation has streamlined global operations and improved customer delivery times.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1341336" y="7468674"/>
            <a:ext cx="15917964" cy="25292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19"/>
              </a:lnSpc>
            </a:pPr>
            <a:r>
              <a:rPr lang="en-US" sz="2799">
                <a:solidFill>
                  <a:srgbClr val="24363D"/>
                </a:solidFill>
                <a:latin typeface="Tabarra Sans"/>
                <a:ea typeface="Tabarra Sans"/>
                <a:cs typeface="Tabarra Sans"/>
                <a:sym typeface="Tabarra Sans"/>
              </a:rPr>
              <a:t>Innovative thinking allows companies to diversify and reach new customer segments, spreading risk and growing revenue potential.</a:t>
            </a:r>
          </a:p>
          <a:p>
            <a:pPr algn="l">
              <a:lnSpc>
                <a:spcPts val="3919"/>
              </a:lnSpc>
            </a:pPr>
          </a:p>
          <a:p>
            <a:pPr algn="l">
              <a:lnSpc>
                <a:spcPts val="3919"/>
              </a:lnSpc>
            </a:pPr>
            <a:r>
              <a:rPr lang="en-US" sz="2799">
                <a:solidFill>
                  <a:srgbClr val="24363D"/>
                </a:solidFill>
                <a:latin typeface="Tabarra Sans"/>
                <a:ea typeface="Tabarra Sans"/>
                <a:cs typeface="Tabarra Sans"/>
                <a:sym typeface="Tabarra Sans"/>
              </a:rPr>
              <a:t>Revolut’s expansion from money transfers into investing and crypto trading transformed it from a start-up into a global fintech brand.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88000" cy="2089150"/>
            <a:chOff x="0" y="0"/>
            <a:chExt cx="4816593" cy="550229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816592" cy="550229"/>
            </a:xfrm>
            <a:custGeom>
              <a:avLst/>
              <a:gdLst/>
              <a:ahLst/>
              <a:cxnLst/>
              <a:rect r="r" b="b" t="t" l="l"/>
              <a:pathLst>
                <a:path h="550229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550229"/>
                  </a:lnTo>
                  <a:lnTo>
                    <a:pt x="0" y="550229"/>
                  </a:lnTo>
                  <a:close/>
                </a:path>
              </a:pathLst>
            </a:custGeom>
            <a:solidFill>
              <a:srgbClr val="24363D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4816593" cy="58832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1175994" y="1117052"/>
            <a:ext cx="15349387" cy="55753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740"/>
              </a:lnSpc>
            </a:pPr>
            <a:r>
              <a:rPr lang="en-US" sz="3400" b="true">
                <a:solidFill>
                  <a:srgbClr val="D6E591"/>
                </a:solidFill>
                <a:latin typeface="Tabarra Sans Heavy"/>
                <a:ea typeface="Tabarra Sans Heavy"/>
                <a:cs typeface="Tabarra Sans Heavy"/>
                <a:sym typeface="Tabarra Sans Heavy"/>
              </a:rPr>
              <a:t>The Importance Of Innovation For Organisations</a:t>
            </a:r>
          </a:p>
        </p:txBody>
      </p:sp>
      <p:sp>
        <p:nvSpPr>
          <p:cNvPr name="AutoShape 6" id="6"/>
          <p:cNvSpPr/>
          <p:nvPr/>
        </p:nvSpPr>
        <p:spPr>
          <a:xfrm flipV="true">
            <a:off x="1175994" y="722674"/>
            <a:ext cx="15105822" cy="9525"/>
          </a:xfrm>
          <a:prstGeom prst="line">
            <a:avLst/>
          </a:prstGeom>
          <a:ln cap="flat" w="19050">
            <a:solidFill>
              <a:srgbClr val="D6E591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7" id="7"/>
          <p:cNvSpPr txBox="true"/>
          <p:nvPr/>
        </p:nvSpPr>
        <p:spPr>
          <a:xfrm rot="0">
            <a:off x="12160597" y="138161"/>
            <a:ext cx="4461398" cy="58451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785"/>
              </a:lnSpc>
            </a:pPr>
            <a:r>
              <a:rPr lang="en-US" sz="3418">
                <a:solidFill>
                  <a:srgbClr val="D6E591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Back In Business</a:t>
            </a:r>
          </a:p>
        </p:txBody>
      </p:sp>
      <p:sp>
        <p:nvSpPr>
          <p:cNvPr name="Freeform 8" id="8"/>
          <p:cNvSpPr/>
          <p:nvPr/>
        </p:nvSpPr>
        <p:spPr>
          <a:xfrm flipH="false" flipV="false" rot="0">
            <a:off x="16525381" y="0"/>
            <a:ext cx="1762619" cy="1445348"/>
          </a:xfrm>
          <a:custGeom>
            <a:avLst/>
            <a:gdLst/>
            <a:ahLst/>
            <a:cxnLst/>
            <a:rect r="r" b="b" t="t" l="l"/>
            <a:pathLst>
              <a:path h="1445348" w="1762619">
                <a:moveTo>
                  <a:pt x="0" y="0"/>
                </a:moveTo>
                <a:lnTo>
                  <a:pt x="1762619" y="0"/>
                </a:lnTo>
                <a:lnTo>
                  <a:pt x="1762619" y="1445348"/>
                </a:lnTo>
                <a:lnTo>
                  <a:pt x="0" y="144534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pic>
        <p:nvPicPr>
          <p:cNvPr name="Picture 9" id="9"/>
          <p:cNvPicPr>
            <a:picLocks noChangeAspect="true"/>
          </p:cNvPicPr>
          <p:nvPr>
            <a:videoFile r:link="rId5"/>
          </p:nvPr>
        </p:nvPicPr>
        <p:blipFill>
          <a:blip r:embed="rId4"/>
          <a:stretch>
            <a:fillRect/>
          </a:stretch>
        </p:blipFill>
        <p:spPr>
          <a:xfrm rot="0">
            <a:off x="1377260" y="2508250"/>
            <a:ext cx="13014036" cy="7314681"/>
          </a:xfrm>
          <a:prstGeom prst="rect">
            <a:avLst/>
          </a:prstGeom>
        </p:spPr>
      </p:pic>
      <p:sp>
        <p:nvSpPr>
          <p:cNvPr name="TextBox 10" id="10"/>
          <p:cNvSpPr txBox="true"/>
          <p:nvPr/>
        </p:nvSpPr>
        <p:spPr>
          <a:xfrm rot="0">
            <a:off x="15070066" y="5086350"/>
            <a:ext cx="2518136" cy="7848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280"/>
              </a:lnSpc>
            </a:pPr>
            <a:r>
              <a:rPr lang="en-US" b="true" sz="4800" u="sng">
                <a:solidFill>
                  <a:srgbClr val="D6E591"/>
                </a:solidFill>
                <a:latin typeface="Tabarra Sans Heavy"/>
                <a:ea typeface="Tabarra Sans Heavy"/>
                <a:cs typeface="Tabarra Sans Heavy"/>
                <a:sym typeface="Tabarra Sans Heavy"/>
                <a:hlinkClick r:id="rId6" tooltip="https://www.youtube.com/watch?v=fLHzEYuvufk"/>
              </a:rPr>
              <a:t>LINK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27416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88000" cy="2089150"/>
            <a:chOff x="0" y="0"/>
            <a:chExt cx="4816593" cy="550229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816592" cy="550229"/>
            </a:xfrm>
            <a:custGeom>
              <a:avLst/>
              <a:gdLst/>
              <a:ahLst/>
              <a:cxnLst/>
              <a:rect r="r" b="b" t="t" l="l"/>
              <a:pathLst>
                <a:path h="550229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550229"/>
                  </a:lnTo>
                  <a:lnTo>
                    <a:pt x="0" y="550229"/>
                  </a:lnTo>
                  <a:close/>
                </a:path>
              </a:pathLst>
            </a:custGeom>
            <a:solidFill>
              <a:srgbClr val="274165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4816593" cy="58832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AutoShape 5" id="5"/>
          <p:cNvSpPr/>
          <p:nvPr/>
        </p:nvSpPr>
        <p:spPr>
          <a:xfrm flipV="true">
            <a:off x="1175994" y="722674"/>
            <a:ext cx="15105822" cy="9525"/>
          </a:xfrm>
          <a:prstGeom prst="line">
            <a:avLst/>
          </a:prstGeom>
          <a:ln cap="flat" w="19050">
            <a:solidFill>
              <a:srgbClr val="D6E591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6" id="6"/>
          <p:cNvSpPr txBox="true"/>
          <p:nvPr/>
        </p:nvSpPr>
        <p:spPr>
          <a:xfrm rot="0">
            <a:off x="12160597" y="138161"/>
            <a:ext cx="4461398" cy="58451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785"/>
              </a:lnSpc>
            </a:pPr>
            <a:r>
              <a:rPr lang="en-US" sz="3418">
                <a:solidFill>
                  <a:srgbClr val="D6E591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Back In Business</a:t>
            </a:r>
          </a:p>
        </p:txBody>
      </p:sp>
      <p:sp>
        <p:nvSpPr>
          <p:cNvPr name="Freeform 7" id="7"/>
          <p:cNvSpPr/>
          <p:nvPr/>
        </p:nvSpPr>
        <p:spPr>
          <a:xfrm flipH="false" flipV="false" rot="0">
            <a:off x="16525381" y="0"/>
            <a:ext cx="1762619" cy="1445348"/>
          </a:xfrm>
          <a:custGeom>
            <a:avLst/>
            <a:gdLst/>
            <a:ahLst/>
            <a:cxnLst/>
            <a:rect r="r" b="b" t="t" l="l"/>
            <a:pathLst>
              <a:path h="1445348" w="1762619">
                <a:moveTo>
                  <a:pt x="0" y="0"/>
                </a:moveTo>
                <a:lnTo>
                  <a:pt x="1762619" y="0"/>
                </a:lnTo>
                <a:lnTo>
                  <a:pt x="1762619" y="1445348"/>
                </a:lnTo>
                <a:lnTo>
                  <a:pt x="0" y="144534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857996" y="2089150"/>
            <a:ext cx="16230600" cy="7587805"/>
          </a:xfrm>
          <a:custGeom>
            <a:avLst/>
            <a:gdLst/>
            <a:ahLst/>
            <a:cxnLst/>
            <a:rect r="r" b="b" t="t" l="l"/>
            <a:pathLst>
              <a:path h="7587805" w="16230600">
                <a:moveTo>
                  <a:pt x="0" y="0"/>
                </a:moveTo>
                <a:lnTo>
                  <a:pt x="16230600" y="0"/>
                </a:lnTo>
                <a:lnTo>
                  <a:pt x="16230600" y="7587805"/>
                </a:lnTo>
                <a:lnTo>
                  <a:pt x="0" y="758780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1028700" y="1216714"/>
            <a:ext cx="14983575" cy="72263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840"/>
              </a:lnSpc>
            </a:pPr>
            <a:r>
              <a:rPr lang="en-US" sz="4400" b="true">
                <a:solidFill>
                  <a:srgbClr val="D6E591"/>
                </a:solidFill>
                <a:latin typeface="Tabarra Sans Heavy"/>
                <a:ea typeface="Tabarra Sans Heavy"/>
                <a:cs typeface="Tabarra Sans Heavy"/>
                <a:sym typeface="Tabarra Sans Heavy"/>
              </a:rPr>
              <a:t>Reflect &amp; Research Pg 234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24363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flipV="true">
            <a:off x="1028700" y="8916901"/>
            <a:ext cx="16230697" cy="0"/>
          </a:xfrm>
          <a:prstGeom prst="line">
            <a:avLst/>
          </a:prstGeom>
          <a:ln cap="flat" w="19050">
            <a:solidFill>
              <a:srgbClr val="D6E591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3" id="3"/>
          <p:cNvSpPr txBox="true"/>
          <p:nvPr/>
        </p:nvSpPr>
        <p:spPr>
          <a:xfrm rot="0">
            <a:off x="1028507" y="741158"/>
            <a:ext cx="13362596" cy="11461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699"/>
              </a:lnSpc>
            </a:pPr>
            <a:r>
              <a:rPr lang="en-US" sz="6999" b="true">
                <a:solidFill>
                  <a:srgbClr val="D6E591"/>
                </a:solidFill>
                <a:latin typeface="Tabarra Sans Heavy"/>
                <a:ea typeface="Tabarra Sans Heavy"/>
                <a:cs typeface="Tabarra Sans Heavy"/>
                <a:sym typeface="Tabarra Sans Heavy"/>
              </a:rPr>
              <a:t>Learning Outcomes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998732" y="1725408"/>
            <a:ext cx="16230697" cy="707072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075"/>
              </a:lnSpc>
            </a:pPr>
            <a:r>
              <a:rPr lang="en-US" sz="3500" i="true">
                <a:solidFill>
                  <a:srgbClr val="D6E591"/>
                </a:solidFill>
                <a:latin typeface="Tabarra Sans Italics"/>
                <a:ea typeface="Tabarra Sans Italics"/>
                <a:cs typeface="Tabarra Sans Italics"/>
                <a:sym typeface="Tabarra Sans Italics"/>
              </a:rPr>
              <a:t>13.1 Distinguish between leadership and management in organisations. </a:t>
            </a:r>
          </a:p>
          <a:p>
            <a:pPr algn="l">
              <a:lnSpc>
                <a:spcPts val="5075"/>
              </a:lnSpc>
            </a:pPr>
            <a:r>
              <a:rPr lang="en-US" sz="3500" i="true">
                <a:solidFill>
                  <a:srgbClr val="D6E591"/>
                </a:solidFill>
                <a:latin typeface="Tabarra Sans Italics"/>
                <a:ea typeface="Tabarra Sans Italics"/>
                <a:cs typeface="Tabarra Sans Italics"/>
                <a:sym typeface="Tabarra Sans Italics"/>
              </a:rPr>
              <a:t>13.2 Analyse the significance of organisational culture and innovation in successful organisations. </a:t>
            </a:r>
          </a:p>
          <a:p>
            <a:pPr algn="l">
              <a:lnSpc>
                <a:spcPts val="5075"/>
              </a:lnSpc>
            </a:pPr>
            <a:r>
              <a:rPr lang="en-US" sz="3500" i="true">
                <a:solidFill>
                  <a:srgbClr val="D6E591"/>
                </a:solidFill>
                <a:latin typeface="Tabarra Sans Italics"/>
                <a:ea typeface="Tabarra Sans Italics"/>
                <a:cs typeface="Tabarra Sans Italics"/>
                <a:sym typeface="Tabarra Sans Italics"/>
              </a:rPr>
              <a:t>13.3 Outline how leadership styles foster organisational culture and organisational innovation. </a:t>
            </a:r>
          </a:p>
          <a:p>
            <a:pPr algn="l">
              <a:lnSpc>
                <a:spcPts val="5075"/>
              </a:lnSpc>
            </a:pPr>
            <a:r>
              <a:rPr lang="en-US" sz="3500" i="true">
                <a:solidFill>
                  <a:srgbClr val="D6E591"/>
                </a:solidFill>
                <a:latin typeface="Tabarra Sans Italics"/>
                <a:ea typeface="Tabarra Sans Italics"/>
                <a:cs typeface="Tabarra Sans Italics"/>
                <a:sym typeface="Tabarra Sans Italics"/>
              </a:rPr>
              <a:t>13.4 Appreciate the range of reasons for conflict in the workplace and demonstrate an understanding of how conflict may impact on the workplace. </a:t>
            </a:r>
          </a:p>
          <a:p>
            <a:pPr algn="l">
              <a:lnSpc>
                <a:spcPts val="5075"/>
              </a:lnSpc>
            </a:pPr>
            <a:r>
              <a:rPr lang="en-US" sz="3500" i="true">
                <a:solidFill>
                  <a:srgbClr val="D6E591"/>
                </a:solidFill>
                <a:latin typeface="Tabarra Sans Italics"/>
                <a:ea typeface="Tabarra Sans Italics"/>
                <a:cs typeface="Tabarra Sans Italics"/>
                <a:sym typeface="Tabarra Sans Italics"/>
              </a:rPr>
              <a:t>13.5 Analyse how both employees and employers may deal with conflict internally. </a:t>
            </a:r>
          </a:p>
          <a:p>
            <a:pPr algn="l">
              <a:lnSpc>
                <a:spcPts val="5075"/>
              </a:lnSpc>
            </a:pPr>
            <a:r>
              <a:rPr lang="en-US" sz="3500" i="true">
                <a:solidFill>
                  <a:srgbClr val="D6E591"/>
                </a:solidFill>
                <a:latin typeface="Tabarra Sans Italics"/>
                <a:ea typeface="Tabarra Sans Italics"/>
                <a:cs typeface="Tabarra Sans Italics"/>
                <a:sym typeface="Tabarra Sans Italics"/>
              </a:rPr>
              <a:t>13.6 Outline different external approaches to conflict resolution. 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12185603" y="9172575"/>
            <a:ext cx="5382144" cy="7154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819"/>
              </a:lnSpc>
            </a:pPr>
            <a:r>
              <a:rPr lang="en-US" sz="4156">
                <a:solidFill>
                  <a:srgbClr val="D6E591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Back In Business</a:t>
            </a:r>
          </a:p>
        </p:txBody>
      </p:sp>
      <p:sp>
        <p:nvSpPr>
          <p:cNvPr name="Freeform 6" id="6"/>
          <p:cNvSpPr/>
          <p:nvPr/>
        </p:nvSpPr>
        <p:spPr>
          <a:xfrm flipH="false" flipV="false" rot="-5400000">
            <a:off x="15266792" y="894541"/>
            <a:ext cx="3925274" cy="2117142"/>
          </a:xfrm>
          <a:custGeom>
            <a:avLst/>
            <a:gdLst/>
            <a:ahLst/>
            <a:cxnLst/>
            <a:rect r="r" b="b" t="t" l="l"/>
            <a:pathLst>
              <a:path h="2117142" w="3925274">
                <a:moveTo>
                  <a:pt x="0" y="0"/>
                </a:moveTo>
                <a:lnTo>
                  <a:pt x="3925274" y="0"/>
                </a:lnTo>
                <a:lnTo>
                  <a:pt x="3925274" y="2117142"/>
                </a:lnTo>
                <a:lnTo>
                  <a:pt x="0" y="211714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>
  <p:cSld>
    <p:bg>
      <p:bgPr>
        <a:solidFill>
          <a:srgbClr val="57D7C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925273" y="471948"/>
            <a:ext cx="16437454" cy="1113503"/>
            <a:chOff x="0" y="0"/>
            <a:chExt cx="4329206" cy="293268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329206" cy="293268"/>
            </a:xfrm>
            <a:custGeom>
              <a:avLst/>
              <a:gdLst/>
              <a:ahLst/>
              <a:cxnLst/>
              <a:rect r="r" b="b" t="t" l="l"/>
              <a:pathLst>
                <a:path h="293268" w="4329206">
                  <a:moveTo>
                    <a:pt x="24021" y="0"/>
                  </a:moveTo>
                  <a:lnTo>
                    <a:pt x="4305185" y="0"/>
                  </a:lnTo>
                  <a:cubicBezTo>
                    <a:pt x="4311556" y="0"/>
                    <a:pt x="4317666" y="2531"/>
                    <a:pt x="4322170" y="7035"/>
                  </a:cubicBezTo>
                  <a:cubicBezTo>
                    <a:pt x="4326675" y="11540"/>
                    <a:pt x="4329206" y="17650"/>
                    <a:pt x="4329206" y="24021"/>
                  </a:cubicBezTo>
                  <a:lnTo>
                    <a:pt x="4329206" y="269248"/>
                  </a:lnTo>
                  <a:cubicBezTo>
                    <a:pt x="4329206" y="275618"/>
                    <a:pt x="4326675" y="281728"/>
                    <a:pt x="4322170" y="286233"/>
                  </a:cubicBezTo>
                  <a:cubicBezTo>
                    <a:pt x="4317666" y="290738"/>
                    <a:pt x="4311556" y="293268"/>
                    <a:pt x="4305185" y="293268"/>
                  </a:cubicBezTo>
                  <a:lnTo>
                    <a:pt x="24021" y="293268"/>
                  </a:lnTo>
                  <a:cubicBezTo>
                    <a:pt x="17650" y="293268"/>
                    <a:pt x="11540" y="290738"/>
                    <a:pt x="7035" y="286233"/>
                  </a:cubicBezTo>
                  <a:cubicBezTo>
                    <a:pt x="2531" y="281728"/>
                    <a:pt x="0" y="275618"/>
                    <a:pt x="0" y="269248"/>
                  </a:cubicBezTo>
                  <a:lnTo>
                    <a:pt x="0" y="24021"/>
                  </a:lnTo>
                  <a:cubicBezTo>
                    <a:pt x="0" y="17650"/>
                    <a:pt x="2531" y="11540"/>
                    <a:pt x="7035" y="7035"/>
                  </a:cubicBezTo>
                  <a:cubicBezTo>
                    <a:pt x="11540" y="2531"/>
                    <a:pt x="17650" y="0"/>
                    <a:pt x="24021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4329206" cy="33136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1752592" y="617855"/>
            <a:ext cx="14782816" cy="7454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160"/>
              </a:lnSpc>
            </a:pPr>
            <a:r>
              <a:rPr lang="en-US" sz="4400" b="true">
                <a:solidFill>
                  <a:srgbClr val="64B8B1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Suggested Activities for LO 13.2</a:t>
            </a:r>
          </a:p>
        </p:txBody>
      </p:sp>
      <p:grpSp>
        <p:nvGrpSpPr>
          <p:cNvPr name="Group 6" id="6"/>
          <p:cNvGrpSpPr/>
          <p:nvPr/>
        </p:nvGrpSpPr>
        <p:grpSpPr>
          <a:xfrm rot="0">
            <a:off x="1028700" y="2708801"/>
            <a:ext cx="8236924" cy="1113503"/>
            <a:chOff x="0" y="0"/>
            <a:chExt cx="2169396" cy="293268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2169396" cy="293268"/>
            </a:xfrm>
            <a:custGeom>
              <a:avLst/>
              <a:gdLst/>
              <a:ahLst/>
              <a:cxnLst/>
              <a:rect r="r" b="b" t="t" l="l"/>
              <a:pathLst>
                <a:path h="293268" w="2169396">
                  <a:moveTo>
                    <a:pt x="47935" y="0"/>
                  </a:moveTo>
                  <a:lnTo>
                    <a:pt x="2121461" y="0"/>
                  </a:lnTo>
                  <a:cubicBezTo>
                    <a:pt x="2134174" y="0"/>
                    <a:pt x="2146366" y="5050"/>
                    <a:pt x="2155356" y="14040"/>
                  </a:cubicBezTo>
                  <a:cubicBezTo>
                    <a:pt x="2164345" y="23029"/>
                    <a:pt x="2169396" y="35222"/>
                    <a:pt x="2169396" y="47935"/>
                  </a:cubicBezTo>
                  <a:lnTo>
                    <a:pt x="2169396" y="245333"/>
                  </a:lnTo>
                  <a:cubicBezTo>
                    <a:pt x="2169396" y="258046"/>
                    <a:pt x="2164345" y="270239"/>
                    <a:pt x="2155356" y="279228"/>
                  </a:cubicBezTo>
                  <a:cubicBezTo>
                    <a:pt x="2146366" y="288218"/>
                    <a:pt x="2134174" y="293268"/>
                    <a:pt x="2121461" y="293268"/>
                  </a:cubicBezTo>
                  <a:lnTo>
                    <a:pt x="47935" y="293268"/>
                  </a:lnTo>
                  <a:cubicBezTo>
                    <a:pt x="35222" y="293268"/>
                    <a:pt x="23029" y="288218"/>
                    <a:pt x="14040" y="279228"/>
                  </a:cubicBezTo>
                  <a:cubicBezTo>
                    <a:pt x="5050" y="270239"/>
                    <a:pt x="0" y="258046"/>
                    <a:pt x="0" y="245333"/>
                  </a:cubicBezTo>
                  <a:lnTo>
                    <a:pt x="0" y="47935"/>
                  </a:lnTo>
                  <a:cubicBezTo>
                    <a:pt x="0" y="35222"/>
                    <a:pt x="5050" y="23029"/>
                    <a:pt x="14040" y="14040"/>
                  </a:cubicBezTo>
                  <a:cubicBezTo>
                    <a:pt x="23029" y="5050"/>
                    <a:pt x="35222" y="0"/>
                    <a:pt x="47935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8" id="8"/>
            <p:cNvSpPr txBox="true"/>
            <p:nvPr/>
          </p:nvSpPr>
          <p:spPr>
            <a:xfrm>
              <a:off x="0" y="-38100"/>
              <a:ext cx="2169396" cy="33136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9" id="9"/>
          <p:cNvSpPr txBox="true"/>
          <p:nvPr/>
        </p:nvSpPr>
        <p:spPr>
          <a:xfrm rot="0">
            <a:off x="1534305" y="2854708"/>
            <a:ext cx="10469068" cy="7454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160"/>
              </a:lnSpc>
            </a:pPr>
            <a:r>
              <a:rPr lang="en-US" sz="4400" b="true">
                <a:solidFill>
                  <a:srgbClr val="64B8B1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Sample Papers</a:t>
            </a:r>
          </a:p>
        </p:txBody>
      </p:sp>
      <p:grpSp>
        <p:nvGrpSpPr>
          <p:cNvPr name="Group 10" id="10"/>
          <p:cNvGrpSpPr/>
          <p:nvPr/>
        </p:nvGrpSpPr>
        <p:grpSpPr>
          <a:xfrm rot="0">
            <a:off x="1028700" y="6486525"/>
            <a:ext cx="8236924" cy="1113503"/>
            <a:chOff x="0" y="0"/>
            <a:chExt cx="2169396" cy="293268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2169396" cy="293268"/>
            </a:xfrm>
            <a:custGeom>
              <a:avLst/>
              <a:gdLst/>
              <a:ahLst/>
              <a:cxnLst/>
              <a:rect r="r" b="b" t="t" l="l"/>
              <a:pathLst>
                <a:path h="293268" w="2169396">
                  <a:moveTo>
                    <a:pt x="47935" y="0"/>
                  </a:moveTo>
                  <a:lnTo>
                    <a:pt x="2121461" y="0"/>
                  </a:lnTo>
                  <a:cubicBezTo>
                    <a:pt x="2134174" y="0"/>
                    <a:pt x="2146366" y="5050"/>
                    <a:pt x="2155356" y="14040"/>
                  </a:cubicBezTo>
                  <a:cubicBezTo>
                    <a:pt x="2164345" y="23029"/>
                    <a:pt x="2169396" y="35222"/>
                    <a:pt x="2169396" y="47935"/>
                  </a:cubicBezTo>
                  <a:lnTo>
                    <a:pt x="2169396" y="245333"/>
                  </a:lnTo>
                  <a:cubicBezTo>
                    <a:pt x="2169396" y="258046"/>
                    <a:pt x="2164345" y="270239"/>
                    <a:pt x="2155356" y="279228"/>
                  </a:cubicBezTo>
                  <a:cubicBezTo>
                    <a:pt x="2146366" y="288218"/>
                    <a:pt x="2134174" y="293268"/>
                    <a:pt x="2121461" y="293268"/>
                  </a:cubicBezTo>
                  <a:lnTo>
                    <a:pt x="47935" y="293268"/>
                  </a:lnTo>
                  <a:cubicBezTo>
                    <a:pt x="35222" y="293268"/>
                    <a:pt x="23029" y="288218"/>
                    <a:pt x="14040" y="279228"/>
                  </a:cubicBezTo>
                  <a:cubicBezTo>
                    <a:pt x="5050" y="270239"/>
                    <a:pt x="0" y="258046"/>
                    <a:pt x="0" y="245333"/>
                  </a:cubicBezTo>
                  <a:lnTo>
                    <a:pt x="0" y="47935"/>
                  </a:lnTo>
                  <a:cubicBezTo>
                    <a:pt x="0" y="35222"/>
                    <a:pt x="5050" y="23029"/>
                    <a:pt x="14040" y="14040"/>
                  </a:cubicBezTo>
                  <a:cubicBezTo>
                    <a:pt x="23029" y="5050"/>
                    <a:pt x="35222" y="0"/>
                    <a:pt x="47935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12" id="12"/>
            <p:cNvSpPr txBox="true"/>
            <p:nvPr/>
          </p:nvSpPr>
          <p:spPr>
            <a:xfrm>
              <a:off x="0" y="-38100"/>
              <a:ext cx="2169396" cy="33136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13" id="13"/>
          <p:cNvSpPr txBox="true"/>
          <p:nvPr/>
        </p:nvSpPr>
        <p:spPr>
          <a:xfrm rot="0">
            <a:off x="1534305" y="6638925"/>
            <a:ext cx="10469068" cy="7454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160"/>
              </a:lnSpc>
            </a:pPr>
            <a:r>
              <a:rPr lang="en-US" sz="4400" b="true">
                <a:solidFill>
                  <a:srgbClr val="64B8B1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Activity Book Qs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1028700" y="4095751"/>
            <a:ext cx="16334027" cy="104774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200"/>
              </a:lnSpc>
              <a:spcBef>
                <a:spcPct val="0"/>
              </a:spcBef>
            </a:pPr>
            <a:r>
              <a:rPr lang="en-US" b="true" sz="3000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HL1 Q1 (C): Analyse three ways ProjectOne’s organisational culture has contributed to the success of the business.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1028700" y="7876253"/>
            <a:ext cx="16334027" cy="104774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200"/>
              </a:lnSpc>
              <a:spcBef>
                <a:spcPct val="0"/>
              </a:spcBef>
            </a:pPr>
            <a:r>
              <a:rPr lang="en-US" b="true" sz="3000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H</a:t>
            </a:r>
            <a:r>
              <a:rPr lang="en-US" b="true" sz="3000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L Q2, BW Q2</a:t>
            </a:r>
          </a:p>
          <a:p>
            <a:pPr algn="l">
              <a:lnSpc>
                <a:spcPts val="4200"/>
              </a:lnSpc>
              <a:spcBef>
                <a:spcPct val="0"/>
              </a:spcBef>
            </a:pPr>
            <a:r>
              <a:rPr lang="en-US" b="true" sz="3000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OL Q2, BW Q2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24363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flipV="true">
            <a:off x="1028507" y="7621592"/>
            <a:ext cx="16230697" cy="0"/>
          </a:xfrm>
          <a:prstGeom prst="line">
            <a:avLst/>
          </a:prstGeom>
          <a:ln cap="flat" w="19050">
            <a:solidFill>
              <a:srgbClr val="D6E591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3" id="3"/>
          <p:cNvSpPr txBox="true"/>
          <p:nvPr/>
        </p:nvSpPr>
        <p:spPr>
          <a:xfrm rot="0">
            <a:off x="1028507" y="3197226"/>
            <a:ext cx="13362596" cy="11461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699"/>
              </a:lnSpc>
            </a:pPr>
            <a:r>
              <a:rPr lang="en-US" sz="6999" b="true">
                <a:solidFill>
                  <a:srgbClr val="D6E591"/>
                </a:solidFill>
                <a:latin typeface="Tabarra Sans Heavy"/>
                <a:ea typeface="Tabarra Sans Heavy"/>
                <a:cs typeface="Tabarra Sans Heavy"/>
                <a:sym typeface="Tabarra Sans Heavy"/>
              </a:rPr>
              <a:t>Learning Outcome 13.3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1028507" y="5076825"/>
            <a:ext cx="16230697" cy="22161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500"/>
              </a:lnSpc>
            </a:pPr>
            <a:r>
              <a:rPr lang="en-US" sz="5000" i="true">
                <a:solidFill>
                  <a:srgbClr val="D6E591"/>
                </a:solidFill>
                <a:latin typeface="Tabarra Sans Italics"/>
                <a:ea typeface="Tabarra Sans Italics"/>
                <a:cs typeface="Tabarra Sans Italics"/>
                <a:sym typeface="Tabarra Sans Italics"/>
              </a:rPr>
              <a:t>13.3 Outline how leadership styles foster organisational culture and organisational innovation.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12185603" y="9172575"/>
            <a:ext cx="5382144" cy="7154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819"/>
              </a:lnSpc>
            </a:pPr>
            <a:r>
              <a:rPr lang="en-US" sz="4156">
                <a:solidFill>
                  <a:srgbClr val="D6E591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Back In Business</a:t>
            </a:r>
          </a:p>
        </p:txBody>
      </p:sp>
      <p:sp>
        <p:nvSpPr>
          <p:cNvPr name="Freeform 6" id="6"/>
          <p:cNvSpPr/>
          <p:nvPr/>
        </p:nvSpPr>
        <p:spPr>
          <a:xfrm flipH="false" flipV="false" rot="-5400000">
            <a:off x="15266792" y="894541"/>
            <a:ext cx="3925274" cy="2117142"/>
          </a:xfrm>
          <a:custGeom>
            <a:avLst/>
            <a:gdLst/>
            <a:ahLst/>
            <a:cxnLst/>
            <a:rect r="r" b="b" t="t" l="l"/>
            <a:pathLst>
              <a:path h="2117142" w="3925274">
                <a:moveTo>
                  <a:pt x="0" y="0"/>
                </a:moveTo>
                <a:lnTo>
                  <a:pt x="3925274" y="0"/>
                </a:lnTo>
                <a:lnTo>
                  <a:pt x="3925274" y="2117142"/>
                </a:lnTo>
                <a:lnTo>
                  <a:pt x="0" y="211714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88000" cy="2089150"/>
            <a:chOff x="0" y="0"/>
            <a:chExt cx="4816593" cy="550229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816592" cy="550229"/>
            </a:xfrm>
            <a:custGeom>
              <a:avLst/>
              <a:gdLst/>
              <a:ahLst/>
              <a:cxnLst/>
              <a:rect r="r" b="b" t="t" l="l"/>
              <a:pathLst>
                <a:path h="550229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550229"/>
                  </a:lnTo>
                  <a:lnTo>
                    <a:pt x="0" y="550229"/>
                  </a:lnTo>
                  <a:close/>
                </a:path>
              </a:pathLst>
            </a:custGeom>
            <a:solidFill>
              <a:srgbClr val="24363D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4816593" cy="58832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1175994" y="1117052"/>
            <a:ext cx="15349387" cy="60896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070"/>
              </a:lnSpc>
            </a:pPr>
            <a:r>
              <a:rPr lang="en-US" sz="3700" b="true">
                <a:solidFill>
                  <a:srgbClr val="D6E591"/>
                </a:solidFill>
                <a:latin typeface="Tabarra Sans Heavy"/>
                <a:ea typeface="Tabarra Sans Heavy"/>
                <a:cs typeface="Tabarra Sans Heavy"/>
                <a:sym typeface="Tabarra Sans Heavy"/>
              </a:rPr>
              <a:t>Autocratic Leadership And Its Impact On Culture &amp; Innovation</a:t>
            </a:r>
          </a:p>
        </p:txBody>
      </p:sp>
      <p:sp>
        <p:nvSpPr>
          <p:cNvPr name="AutoShape 6" id="6"/>
          <p:cNvSpPr/>
          <p:nvPr/>
        </p:nvSpPr>
        <p:spPr>
          <a:xfrm flipV="true">
            <a:off x="1175994" y="722674"/>
            <a:ext cx="15105822" cy="9525"/>
          </a:xfrm>
          <a:prstGeom prst="line">
            <a:avLst/>
          </a:prstGeom>
          <a:ln cap="flat" w="19050">
            <a:solidFill>
              <a:srgbClr val="D6E591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7" id="7"/>
          <p:cNvSpPr txBox="true"/>
          <p:nvPr/>
        </p:nvSpPr>
        <p:spPr>
          <a:xfrm rot="0">
            <a:off x="12160597" y="138161"/>
            <a:ext cx="4461398" cy="58451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785"/>
              </a:lnSpc>
            </a:pPr>
            <a:r>
              <a:rPr lang="en-US" sz="3418">
                <a:solidFill>
                  <a:srgbClr val="D6E591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Back In Business</a:t>
            </a:r>
          </a:p>
        </p:txBody>
      </p:sp>
      <p:sp>
        <p:nvSpPr>
          <p:cNvPr name="Freeform 8" id="8"/>
          <p:cNvSpPr/>
          <p:nvPr/>
        </p:nvSpPr>
        <p:spPr>
          <a:xfrm flipH="false" flipV="false" rot="0">
            <a:off x="16525381" y="0"/>
            <a:ext cx="1762619" cy="1445348"/>
          </a:xfrm>
          <a:custGeom>
            <a:avLst/>
            <a:gdLst/>
            <a:ahLst/>
            <a:cxnLst/>
            <a:rect r="r" b="b" t="t" l="l"/>
            <a:pathLst>
              <a:path h="1445348" w="1762619">
                <a:moveTo>
                  <a:pt x="0" y="0"/>
                </a:moveTo>
                <a:lnTo>
                  <a:pt x="1762619" y="0"/>
                </a:lnTo>
                <a:lnTo>
                  <a:pt x="1762619" y="1445348"/>
                </a:lnTo>
                <a:lnTo>
                  <a:pt x="0" y="144534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9" id="9"/>
          <p:cNvGrpSpPr/>
          <p:nvPr/>
        </p:nvGrpSpPr>
        <p:grpSpPr>
          <a:xfrm rot="0">
            <a:off x="1469307" y="2826305"/>
            <a:ext cx="15349387" cy="1973860"/>
            <a:chOff x="0" y="0"/>
            <a:chExt cx="2076453" cy="267022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2076453" cy="267022"/>
            </a:xfrm>
            <a:custGeom>
              <a:avLst/>
              <a:gdLst/>
              <a:ahLst/>
              <a:cxnLst/>
              <a:rect r="r" b="b" t="t" l="l"/>
              <a:pathLst>
                <a:path h="267022" w="2076453">
                  <a:moveTo>
                    <a:pt x="21184" y="0"/>
                  </a:moveTo>
                  <a:lnTo>
                    <a:pt x="2055269" y="0"/>
                  </a:lnTo>
                  <a:cubicBezTo>
                    <a:pt x="2060888" y="0"/>
                    <a:pt x="2066276" y="2232"/>
                    <a:pt x="2070249" y="6205"/>
                  </a:cubicBezTo>
                  <a:cubicBezTo>
                    <a:pt x="2074221" y="10177"/>
                    <a:pt x="2076453" y="15566"/>
                    <a:pt x="2076453" y="21184"/>
                  </a:cubicBezTo>
                  <a:lnTo>
                    <a:pt x="2076453" y="245838"/>
                  </a:lnTo>
                  <a:cubicBezTo>
                    <a:pt x="2076453" y="251457"/>
                    <a:pt x="2074221" y="256845"/>
                    <a:pt x="2070249" y="260818"/>
                  </a:cubicBezTo>
                  <a:cubicBezTo>
                    <a:pt x="2066276" y="264790"/>
                    <a:pt x="2060888" y="267022"/>
                    <a:pt x="2055269" y="267022"/>
                  </a:cubicBezTo>
                  <a:lnTo>
                    <a:pt x="21184" y="267022"/>
                  </a:lnTo>
                  <a:cubicBezTo>
                    <a:pt x="9484" y="267022"/>
                    <a:pt x="0" y="257538"/>
                    <a:pt x="0" y="245838"/>
                  </a:cubicBezTo>
                  <a:lnTo>
                    <a:pt x="0" y="21184"/>
                  </a:lnTo>
                  <a:cubicBezTo>
                    <a:pt x="0" y="15566"/>
                    <a:pt x="2232" y="10177"/>
                    <a:pt x="6205" y="6205"/>
                  </a:cubicBezTo>
                  <a:cubicBezTo>
                    <a:pt x="10177" y="2232"/>
                    <a:pt x="15566" y="0"/>
                    <a:pt x="21184" y="0"/>
                  </a:cubicBezTo>
                  <a:close/>
                </a:path>
              </a:pathLst>
            </a:custGeom>
            <a:solidFill>
              <a:srgbClr val="D6E591"/>
            </a:solidFill>
          </p:spPr>
        </p:sp>
        <p:sp>
          <p:nvSpPr>
            <p:cNvPr name="TextBox 11" id="11"/>
            <p:cNvSpPr txBox="true"/>
            <p:nvPr/>
          </p:nvSpPr>
          <p:spPr>
            <a:xfrm>
              <a:off x="0" y="-28575"/>
              <a:ext cx="2076453" cy="29559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239"/>
                </a:lnSpc>
              </a:pPr>
            </a:p>
          </p:txBody>
        </p:sp>
      </p:grpSp>
      <p:sp>
        <p:nvSpPr>
          <p:cNvPr name="TextBox 12" id="12"/>
          <p:cNvSpPr txBox="true"/>
          <p:nvPr/>
        </p:nvSpPr>
        <p:spPr>
          <a:xfrm rot="0">
            <a:off x="2011840" y="2904867"/>
            <a:ext cx="14264320" cy="16833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339"/>
              </a:lnSpc>
            </a:pPr>
            <a:r>
              <a:rPr lang="en-US" sz="3099">
                <a:solidFill>
                  <a:srgbClr val="24363D"/>
                </a:solidFill>
                <a:latin typeface="Tabarra Sans"/>
                <a:ea typeface="Tabarra Sans"/>
                <a:cs typeface="Tabarra Sans"/>
                <a:sym typeface="Tabarra Sans"/>
              </a:rPr>
              <a:t>An autocratic leader makes decisions themselves and gives instructions to subordinates without consulting anyone. They retain control over how the business is run and expect staff to be compliant.</a:t>
            </a:r>
          </a:p>
        </p:txBody>
      </p:sp>
      <p:grpSp>
        <p:nvGrpSpPr>
          <p:cNvPr name="Group 13" id="13"/>
          <p:cNvGrpSpPr/>
          <p:nvPr/>
        </p:nvGrpSpPr>
        <p:grpSpPr>
          <a:xfrm rot="0">
            <a:off x="1469307" y="5447865"/>
            <a:ext cx="15349387" cy="783715"/>
            <a:chOff x="0" y="0"/>
            <a:chExt cx="2076453" cy="106020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2076453" cy="106020"/>
            </a:xfrm>
            <a:custGeom>
              <a:avLst/>
              <a:gdLst/>
              <a:ahLst/>
              <a:cxnLst/>
              <a:rect r="r" b="b" t="t" l="l"/>
              <a:pathLst>
                <a:path h="106020" w="2076453">
                  <a:moveTo>
                    <a:pt x="21184" y="0"/>
                  </a:moveTo>
                  <a:lnTo>
                    <a:pt x="2055269" y="0"/>
                  </a:lnTo>
                  <a:cubicBezTo>
                    <a:pt x="2060888" y="0"/>
                    <a:pt x="2066276" y="2232"/>
                    <a:pt x="2070249" y="6205"/>
                  </a:cubicBezTo>
                  <a:cubicBezTo>
                    <a:pt x="2074221" y="10177"/>
                    <a:pt x="2076453" y="15566"/>
                    <a:pt x="2076453" y="21184"/>
                  </a:cubicBezTo>
                  <a:lnTo>
                    <a:pt x="2076453" y="84836"/>
                  </a:lnTo>
                  <a:cubicBezTo>
                    <a:pt x="2076453" y="96536"/>
                    <a:pt x="2066969" y="106020"/>
                    <a:pt x="2055269" y="106020"/>
                  </a:cubicBezTo>
                  <a:lnTo>
                    <a:pt x="21184" y="106020"/>
                  </a:lnTo>
                  <a:cubicBezTo>
                    <a:pt x="15566" y="106020"/>
                    <a:pt x="10177" y="103788"/>
                    <a:pt x="6205" y="99816"/>
                  </a:cubicBezTo>
                  <a:cubicBezTo>
                    <a:pt x="2232" y="95843"/>
                    <a:pt x="0" y="90455"/>
                    <a:pt x="0" y="84836"/>
                  </a:cubicBezTo>
                  <a:lnTo>
                    <a:pt x="0" y="21184"/>
                  </a:lnTo>
                  <a:cubicBezTo>
                    <a:pt x="0" y="15566"/>
                    <a:pt x="2232" y="10177"/>
                    <a:pt x="6205" y="6205"/>
                  </a:cubicBezTo>
                  <a:cubicBezTo>
                    <a:pt x="10177" y="2232"/>
                    <a:pt x="15566" y="0"/>
                    <a:pt x="21184" y="0"/>
                  </a:cubicBezTo>
                  <a:close/>
                </a:path>
              </a:pathLst>
            </a:custGeom>
            <a:solidFill>
              <a:srgbClr val="D6E591"/>
            </a:solidFill>
          </p:spPr>
        </p:sp>
        <p:sp>
          <p:nvSpPr>
            <p:cNvPr name="TextBox 15" id="15"/>
            <p:cNvSpPr txBox="true"/>
            <p:nvPr/>
          </p:nvSpPr>
          <p:spPr>
            <a:xfrm>
              <a:off x="0" y="-28575"/>
              <a:ext cx="2076453" cy="13459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239"/>
                </a:lnSpc>
              </a:pPr>
            </a:p>
          </p:txBody>
        </p:sp>
      </p:grpSp>
      <p:sp>
        <p:nvSpPr>
          <p:cNvPr name="TextBox 16" id="16"/>
          <p:cNvSpPr txBox="true"/>
          <p:nvPr/>
        </p:nvSpPr>
        <p:spPr>
          <a:xfrm rot="0">
            <a:off x="2011840" y="5526427"/>
            <a:ext cx="14264320" cy="5975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339"/>
              </a:lnSpc>
            </a:pPr>
            <a:r>
              <a:rPr lang="en-US" sz="3099">
                <a:solidFill>
                  <a:srgbClr val="24363D"/>
                </a:solidFill>
                <a:latin typeface="Tabarra Sans"/>
                <a:ea typeface="Tabarra Sans"/>
                <a:cs typeface="Tabarra Sans"/>
                <a:sym typeface="Tabarra Sans"/>
              </a:rPr>
              <a:t>Where Is It Appropriate?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2011840" y="6593530"/>
            <a:ext cx="14264320" cy="22263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339"/>
              </a:lnSpc>
            </a:pPr>
            <a:r>
              <a:rPr lang="en-US" sz="3099">
                <a:solidFill>
                  <a:srgbClr val="24363D"/>
                </a:solidFill>
                <a:latin typeface="Tabarra Sans"/>
                <a:ea typeface="Tabarra Sans"/>
                <a:cs typeface="Tabarra Sans"/>
                <a:sym typeface="Tabarra Sans"/>
              </a:rPr>
              <a:t>This style might be effective in situations that demand speed and clarity, such as during a crisis, when safety is critical, or where procedures must be followed exactly - for instance, in manufacturing, fast food, or logistics operations.</a:t>
            </a:r>
          </a:p>
        </p:txBody>
      </p:sp>
      <p:sp>
        <p:nvSpPr>
          <p:cNvPr name="Freeform 18" id="18"/>
          <p:cNvSpPr/>
          <p:nvPr/>
        </p:nvSpPr>
        <p:spPr>
          <a:xfrm flipH="false" flipV="false" rot="0">
            <a:off x="5486400" y="8819840"/>
            <a:ext cx="7315200" cy="758952"/>
          </a:xfrm>
          <a:custGeom>
            <a:avLst/>
            <a:gdLst/>
            <a:ahLst/>
            <a:cxnLst/>
            <a:rect r="r" b="b" t="t" l="l"/>
            <a:pathLst>
              <a:path h="758952" w="7315200">
                <a:moveTo>
                  <a:pt x="0" y="0"/>
                </a:moveTo>
                <a:lnTo>
                  <a:pt x="7315200" y="0"/>
                </a:lnTo>
                <a:lnTo>
                  <a:pt x="7315200" y="758952"/>
                </a:lnTo>
                <a:lnTo>
                  <a:pt x="0" y="75895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88000" cy="2089150"/>
            <a:chOff x="0" y="0"/>
            <a:chExt cx="4816593" cy="550229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816592" cy="550229"/>
            </a:xfrm>
            <a:custGeom>
              <a:avLst/>
              <a:gdLst/>
              <a:ahLst/>
              <a:cxnLst/>
              <a:rect r="r" b="b" t="t" l="l"/>
              <a:pathLst>
                <a:path h="550229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550229"/>
                  </a:lnTo>
                  <a:lnTo>
                    <a:pt x="0" y="550229"/>
                  </a:lnTo>
                  <a:close/>
                </a:path>
              </a:pathLst>
            </a:custGeom>
            <a:solidFill>
              <a:srgbClr val="24363D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4816593" cy="58832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AutoShape 5" id="5"/>
          <p:cNvSpPr/>
          <p:nvPr/>
        </p:nvSpPr>
        <p:spPr>
          <a:xfrm flipV="true">
            <a:off x="1175994" y="722674"/>
            <a:ext cx="15105822" cy="9525"/>
          </a:xfrm>
          <a:prstGeom prst="line">
            <a:avLst/>
          </a:prstGeom>
          <a:ln cap="flat" w="19050">
            <a:solidFill>
              <a:srgbClr val="D6E591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6" id="6"/>
          <p:cNvSpPr txBox="true"/>
          <p:nvPr/>
        </p:nvSpPr>
        <p:spPr>
          <a:xfrm rot="0">
            <a:off x="12160597" y="138161"/>
            <a:ext cx="4461398" cy="58451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785"/>
              </a:lnSpc>
            </a:pPr>
            <a:r>
              <a:rPr lang="en-US" sz="3418">
                <a:solidFill>
                  <a:srgbClr val="D6E591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Back In Business</a:t>
            </a:r>
          </a:p>
        </p:txBody>
      </p:sp>
      <p:sp>
        <p:nvSpPr>
          <p:cNvPr name="Freeform 7" id="7"/>
          <p:cNvSpPr/>
          <p:nvPr/>
        </p:nvSpPr>
        <p:spPr>
          <a:xfrm flipH="false" flipV="false" rot="0">
            <a:off x="16525381" y="0"/>
            <a:ext cx="1762619" cy="1445348"/>
          </a:xfrm>
          <a:custGeom>
            <a:avLst/>
            <a:gdLst/>
            <a:ahLst/>
            <a:cxnLst/>
            <a:rect r="r" b="b" t="t" l="l"/>
            <a:pathLst>
              <a:path h="1445348" w="1762619">
                <a:moveTo>
                  <a:pt x="0" y="0"/>
                </a:moveTo>
                <a:lnTo>
                  <a:pt x="1762619" y="0"/>
                </a:lnTo>
                <a:lnTo>
                  <a:pt x="1762619" y="1445348"/>
                </a:lnTo>
                <a:lnTo>
                  <a:pt x="0" y="144534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8" id="8"/>
          <p:cNvGrpSpPr/>
          <p:nvPr/>
        </p:nvGrpSpPr>
        <p:grpSpPr>
          <a:xfrm rot="0">
            <a:off x="1469307" y="2292624"/>
            <a:ext cx="15349387" cy="783715"/>
            <a:chOff x="0" y="0"/>
            <a:chExt cx="2076453" cy="10602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2076453" cy="106020"/>
            </a:xfrm>
            <a:custGeom>
              <a:avLst/>
              <a:gdLst/>
              <a:ahLst/>
              <a:cxnLst/>
              <a:rect r="r" b="b" t="t" l="l"/>
              <a:pathLst>
                <a:path h="106020" w="2076453">
                  <a:moveTo>
                    <a:pt x="21184" y="0"/>
                  </a:moveTo>
                  <a:lnTo>
                    <a:pt x="2055269" y="0"/>
                  </a:lnTo>
                  <a:cubicBezTo>
                    <a:pt x="2060888" y="0"/>
                    <a:pt x="2066276" y="2232"/>
                    <a:pt x="2070249" y="6205"/>
                  </a:cubicBezTo>
                  <a:cubicBezTo>
                    <a:pt x="2074221" y="10177"/>
                    <a:pt x="2076453" y="15566"/>
                    <a:pt x="2076453" y="21184"/>
                  </a:cubicBezTo>
                  <a:lnTo>
                    <a:pt x="2076453" y="84836"/>
                  </a:lnTo>
                  <a:cubicBezTo>
                    <a:pt x="2076453" y="96536"/>
                    <a:pt x="2066969" y="106020"/>
                    <a:pt x="2055269" y="106020"/>
                  </a:cubicBezTo>
                  <a:lnTo>
                    <a:pt x="21184" y="106020"/>
                  </a:lnTo>
                  <a:cubicBezTo>
                    <a:pt x="15566" y="106020"/>
                    <a:pt x="10177" y="103788"/>
                    <a:pt x="6205" y="99816"/>
                  </a:cubicBezTo>
                  <a:cubicBezTo>
                    <a:pt x="2232" y="95843"/>
                    <a:pt x="0" y="90455"/>
                    <a:pt x="0" y="84836"/>
                  </a:cubicBezTo>
                  <a:lnTo>
                    <a:pt x="0" y="21184"/>
                  </a:lnTo>
                  <a:cubicBezTo>
                    <a:pt x="0" y="15566"/>
                    <a:pt x="2232" y="10177"/>
                    <a:pt x="6205" y="6205"/>
                  </a:cubicBezTo>
                  <a:cubicBezTo>
                    <a:pt x="10177" y="2232"/>
                    <a:pt x="15566" y="0"/>
                    <a:pt x="21184" y="0"/>
                  </a:cubicBezTo>
                  <a:close/>
                </a:path>
              </a:pathLst>
            </a:custGeom>
            <a:solidFill>
              <a:srgbClr val="D6E591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28575"/>
              <a:ext cx="2076453" cy="13459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239"/>
                </a:lnSpc>
              </a:pP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1469307" y="6053219"/>
            <a:ext cx="15349387" cy="783715"/>
            <a:chOff x="0" y="0"/>
            <a:chExt cx="2076453" cy="106020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2076453" cy="106020"/>
            </a:xfrm>
            <a:custGeom>
              <a:avLst/>
              <a:gdLst/>
              <a:ahLst/>
              <a:cxnLst/>
              <a:rect r="r" b="b" t="t" l="l"/>
              <a:pathLst>
                <a:path h="106020" w="2076453">
                  <a:moveTo>
                    <a:pt x="21184" y="0"/>
                  </a:moveTo>
                  <a:lnTo>
                    <a:pt x="2055269" y="0"/>
                  </a:lnTo>
                  <a:cubicBezTo>
                    <a:pt x="2060888" y="0"/>
                    <a:pt x="2066276" y="2232"/>
                    <a:pt x="2070249" y="6205"/>
                  </a:cubicBezTo>
                  <a:cubicBezTo>
                    <a:pt x="2074221" y="10177"/>
                    <a:pt x="2076453" y="15566"/>
                    <a:pt x="2076453" y="21184"/>
                  </a:cubicBezTo>
                  <a:lnTo>
                    <a:pt x="2076453" y="84836"/>
                  </a:lnTo>
                  <a:cubicBezTo>
                    <a:pt x="2076453" y="96536"/>
                    <a:pt x="2066969" y="106020"/>
                    <a:pt x="2055269" y="106020"/>
                  </a:cubicBezTo>
                  <a:lnTo>
                    <a:pt x="21184" y="106020"/>
                  </a:lnTo>
                  <a:cubicBezTo>
                    <a:pt x="15566" y="106020"/>
                    <a:pt x="10177" y="103788"/>
                    <a:pt x="6205" y="99816"/>
                  </a:cubicBezTo>
                  <a:cubicBezTo>
                    <a:pt x="2232" y="95843"/>
                    <a:pt x="0" y="90455"/>
                    <a:pt x="0" y="84836"/>
                  </a:cubicBezTo>
                  <a:lnTo>
                    <a:pt x="0" y="21184"/>
                  </a:lnTo>
                  <a:cubicBezTo>
                    <a:pt x="0" y="15566"/>
                    <a:pt x="2232" y="10177"/>
                    <a:pt x="6205" y="6205"/>
                  </a:cubicBezTo>
                  <a:cubicBezTo>
                    <a:pt x="10177" y="2232"/>
                    <a:pt x="15566" y="0"/>
                    <a:pt x="21184" y="0"/>
                  </a:cubicBezTo>
                  <a:close/>
                </a:path>
              </a:pathLst>
            </a:custGeom>
            <a:solidFill>
              <a:srgbClr val="D6E591"/>
            </a:solidFill>
          </p:spPr>
        </p:sp>
        <p:sp>
          <p:nvSpPr>
            <p:cNvPr name="TextBox 13" id="13"/>
            <p:cNvSpPr txBox="true"/>
            <p:nvPr/>
          </p:nvSpPr>
          <p:spPr>
            <a:xfrm>
              <a:off x="0" y="-28575"/>
              <a:ext cx="2076453" cy="13459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239"/>
                </a:lnSpc>
              </a:pPr>
            </a:p>
          </p:txBody>
        </p:sp>
      </p:grpSp>
      <p:sp>
        <p:nvSpPr>
          <p:cNvPr name="Freeform 14" id="14"/>
          <p:cNvSpPr/>
          <p:nvPr/>
        </p:nvSpPr>
        <p:spPr>
          <a:xfrm flipH="false" flipV="false" rot="0">
            <a:off x="762322" y="3362088"/>
            <a:ext cx="1084439" cy="638463"/>
          </a:xfrm>
          <a:custGeom>
            <a:avLst/>
            <a:gdLst/>
            <a:ahLst/>
            <a:cxnLst/>
            <a:rect r="r" b="b" t="t" l="l"/>
            <a:pathLst>
              <a:path h="638463" w="1084439">
                <a:moveTo>
                  <a:pt x="0" y="0"/>
                </a:moveTo>
                <a:lnTo>
                  <a:pt x="1084439" y="0"/>
                </a:lnTo>
                <a:lnTo>
                  <a:pt x="1084439" y="638464"/>
                </a:lnTo>
                <a:lnTo>
                  <a:pt x="0" y="63846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5" id="15"/>
          <p:cNvSpPr txBox="true"/>
          <p:nvPr/>
        </p:nvSpPr>
        <p:spPr>
          <a:xfrm rot="0">
            <a:off x="1175994" y="1117052"/>
            <a:ext cx="15349387" cy="60896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070"/>
              </a:lnSpc>
            </a:pPr>
            <a:r>
              <a:rPr lang="en-US" sz="3700" b="true">
                <a:solidFill>
                  <a:srgbClr val="D6E591"/>
                </a:solidFill>
                <a:latin typeface="Tabarra Sans Heavy"/>
                <a:ea typeface="Tabarra Sans Heavy"/>
                <a:cs typeface="Tabarra Sans Heavy"/>
                <a:sym typeface="Tabarra Sans Heavy"/>
              </a:rPr>
              <a:t>Autocratic Leadership And Its Impact On Culture &amp; Innovation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2011840" y="2380711"/>
            <a:ext cx="14264320" cy="5715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199"/>
              </a:lnSpc>
            </a:pPr>
            <a:r>
              <a:rPr lang="en-US" sz="2999">
                <a:solidFill>
                  <a:srgbClr val="24363D"/>
                </a:solidFill>
                <a:latin typeface="Tabarra Sans"/>
                <a:ea typeface="Tabarra Sans"/>
                <a:cs typeface="Tabarra Sans"/>
                <a:sym typeface="Tabarra Sans"/>
              </a:rPr>
              <a:t>What kind of organisational culture does an autocratic leadership style foster?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2011840" y="3238263"/>
            <a:ext cx="14264320" cy="25292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19"/>
              </a:lnSpc>
            </a:pPr>
            <a:r>
              <a:rPr lang="en-US" sz="2799" b="true">
                <a:solidFill>
                  <a:srgbClr val="24363D"/>
                </a:solidFill>
                <a:latin typeface="Tabarra Sans Bold"/>
                <a:ea typeface="Tabarra Sans Bold"/>
                <a:cs typeface="Tabarra Sans Bold"/>
                <a:sym typeface="Tabarra Sans Bold"/>
              </a:rPr>
              <a:t>1. Highly Controlled Environment</a:t>
            </a:r>
          </a:p>
          <a:p>
            <a:pPr algn="l">
              <a:lnSpc>
                <a:spcPts val="3919"/>
              </a:lnSpc>
            </a:pPr>
            <a:r>
              <a:rPr lang="en-US" sz="2799">
                <a:solidFill>
                  <a:srgbClr val="24363D"/>
                </a:solidFill>
                <a:latin typeface="Tabarra Sans"/>
                <a:ea typeface="Tabarra Sans"/>
                <a:cs typeface="Tabarra Sans"/>
                <a:sym typeface="Tabarra Sans"/>
              </a:rPr>
              <a:t>Clear direction and strict supervision ensure consistency but reduce employee input and flexibility.</a:t>
            </a:r>
          </a:p>
          <a:p>
            <a:pPr algn="l">
              <a:lnSpc>
                <a:spcPts val="3919"/>
              </a:lnSpc>
            </a:pPr>
            <a:r>
              <a:rPr lang="en-US" sz="2799" b="true">
                <a:solidFill>
                  <a:srgbClr val="24363D"/>
                </a:solidFill>
                <a:latin typeface="Tabarra Sans Bold"/>
                <a:ea typeface="Tabarra Sans Bold"/>
                <a:cs typeface="Tabarra Sans Bold"/>
                <a:sym typeface="Tabarra Sans Bold"/>
              </a:rPr>
              <a:t>2. Low Engagement Over Time</a:t>
            </a:r>
          </a:p>
          <a:p>
            <a:pPr algn="l">
              <a:lnSpc>
                <a:spcPts val="3919"/>
              </a:lnSpc>
            </a:pPr>
            <a:r>
              <a:rPr lang="en-US" sz="2799">
                <a:solidFill>
                  <a:srgbClr val="24363D"/>
                </a:solidFill>
                <a:latin typeface="Tabarra Sans"/>
                <a:ea typeface="Tabarra Sans"/>
                <a:cs typeface="Tabarra Sans"/>
                <a:sym typeface="Tabarra Sans"/>
              </a:rPr>
              <a:t>Staff often feel undervalued, which can affect morale and trust in management.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2011840" y="6141306"/>
            <a:ext cx="14264320" cy="5715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199"/>
              </a:lnSpc>
            </a:pPr>
            <a:r>
              <a:rPr lang="en-US" sz="2999">
                <a:solidFill>
                  <a:srgbClr val="24363D"/>
                </a:solidFill>
                <a:latin typeface="Tabarra Sans"/>
                <a:ea typeface="Tabarra Sans"/>
                <a:cs typeface="Tabarra Sans"/>
                <a:sym typeface="Tabarra Sans"/>
              </a:rPr>
              <a:t>What is the impact of an autocratic leadership style on innovation?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2011840" y="6998859"/>
            <a:ext cx="14264320" cy="30245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19"/>
              </a:lnSpc>
            </a:pPr>
            <a:r>
              <a:rPr lang="en-US" sz="2799">
                <a:solidFill>
                  <a:srgbClr val="24363D"/>
                </a:solidFill>
                <a:latin typeface="Tabarra Sans"/>
                <a:ea typeface="Tabarra Sans"/>
                <a:cs typeface="Tabarra Sans"/>
                <a:sym typeface="Tabarra Sans"/>
              </a:rPr>
              <a:t>1. </a:t>
            </a:r>
            <a:r>
              <a:rPr lang="en-US" sz="2799" b="true">
                <a:solidFill>
                  <a:srgbClr val="24363D"/>
                </a:solidFill>
                <a:latin typeface="Tabarra Sans Bold"/>
                <a:ea typeface="Tabarra Sans Bold"/>
                <a:cs typeface="Tabarra Sans Bold"/>
                <a:sym typeface="Tabarra Sans Bold"/>
              </a:rPr>
              <a:t>Limited Creativity</a:t>
            </a:r>
          </a:p>
          <a:p>
            <a:pPr algn="l">
              <a:lnSpc>
                <a:spcPts val="3919"/>
              </a:lnSpc>
            </a:pPr>
            <a:r>
              <a:rPr lang="en-US" sz="2799">
                <a:solidFill>
                  <a:srgbClr val="24363D"/>
                </a:solidFill>
                <a:latin typeface="Tabarra Sans"/>
                <a:ea typeface="Tabarra Sans"/>
                <a:cs typeface="Tabarra Sans"/>
                <a:sym typeface="Tabarra Sans"/>
              </a:rPr>
              <a:t>Decision-making rests solely with leaders, leaving little space for staff ideas or experimentation.</a:t>
            </a:r>
          </a:p>
          <a:p>
            <a:pPr algn="l">
              <a:lnSpc>
                <a:spcPts val="3919"/>
              </a:lnSpc>
            </a:pPr>
            <a:r>
              <a:rPr lang="en-US" sz="2799">
                <a:solidFill>
                  <a:srgbClr val="24363D"/>
                </a:solidFill>
                <a:latin typeface="Tabarra Sans"/>
                <a:ea typeface="Tabarra Sans"/>
                <a:cs typeface="Tabarra Sans"/>
                <a:sym typeface="Tabarra Sans"/>
              </a:rPr>
              <a:t>2</a:t>
            </a:r>
            <a:r>
              <a:rPr lang="en-US" sz="2799" b="true">
                <a:solidFill>
                  <a:srgbClr val="24363D"/>
                </a:solidFill>
                <a:latin typeface="Tabarra Sans Bold"/>
                <a:ea typeface="Tabarra Sans Bold"/>
                <a:cs typeface="Tabarra Sans Bold"/>
                <a:sym typeface="Tabarra Sans Bold"/>
              </a:rPr>
              <a:t>. Risk-Averse Culture</a:t>
            </a:r>
          </a:p>
          <a:p>
            <a:pPr algn="l">
              <a:lnSpc>
                <a:spcPts val="3919"/>
              </a:lnSpc>
            </a:pPr>
            <a:r>
              <a:rPr lang="en-US" sz="2799">
                <a:solidFill>
                  <a:srgbClr val="24363D"/>
                </a:solidFill>
                <a:latin typeface="Tabarra Sans"/>
                <a:ea typeface="Tabarra Sans"/>
                <a:cs typeface="Tabarra Sans"/>
                <a:sym typeface="Tabarra Sans"/>
              </a:rPr>
              <a:t>Employees avoid taking initiative, leading to stability but slower adaptation to change.</a:t>
            </a:r>
          </a:p>
        </p:txBody>
      </p:sp>
      <p:sp>
        <p:nvSpPr>
          <p:cNvPr name="Freeform 20" id="20"/>
          <p:cNvSpPr/>
          <p:nvPr/>
        </p:nvSpPr>
        <p:spPr>
          <a:xfrm flipH="false" flipV="false" rot="0">
            <a:off x="762322" y="4955304"/>
            <a:ext cx="1084439" cy="638463"/>
          </a:xfrm>
          <a:custGeom>
            <a:avLst/>
            <a:gdLst/>
            <a:ahLst/>
            <a:cxnLst/>
            <a:rect r="r" b="b" t="t" l="l"/>
            <a:pathLst>
              <a:path h="638463" w="1084439">
                <a:moveTo>
                  <a:pt x="0" y="0"/>
                </a:moveTo>
                <a:lnTo>
                  <a:pt x="1084439" y="0"/>
                </a:lnTo>
                <a:lnTo>
                  <a:pt x="1084439" y="638463"/>
                </a:lnTo>
                <a:lnTo>
                  <a:pt x="0" y="63846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1" id="21"/>
          <p:cNvSpPr/>
          <p:nvPr/>
        </p:nvSpPr>
        <p:spPr>
          <a:xfrm flipH="false" flipV="false" rot="0">
            <a:off x="762322" y="7122684"/>
            <a:ext cx="1084439" cy="638463"/>
          </a:xfrm>
          <a:custGeom>
            <a:avLst/>
            <a:gdLst/>
            <a:ahLst/>
            <a:cxnLst/>
            <a:rect r="r" b="b" t="t" l="l"/>
            <a:pathLst>
              <a:path h="638463" w="1084439">
                <a:moveTo>
                  <a:pt x="0" y="0"/>
                </a:moveTo>
                <a:lnTo>
                  <a:pt x="1084439" y="0"/>
                </a:lnTo>
                <a:lnTo>
                  <a:pt x="1084439" y="638463"/>
                </a:lnTo>
                <a:lnTo>
                  <a:pt x="0" y="63846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2" id="22"/>
          <p:cNvSpPr/>
          <p:nvPr/>
        </p:nvSpPr>
        <p:spPr>
          <a:xfrm flipH="false" flipV="false" rot="0">
            <a:off x="762322" y="8661500"/>
            <a:ext cx="1084439" cy="638463"/>
          </a:xfrm>
          <a:custGeom>
            <a:avLst/>
            <a:gdLst/>
            <a:ahLst/>
            <a:cxnLst/>
            <a:rect r="r" b="b" t="t" l="l"/>
            <a:pathLst>
              <a:path h="638463" w="1084439">
                <a:moveTo>
                  <a:pt x="0" y="0"/>
                </a:moveTo>
                <a:lnTo>
                  <a:pt x="1084439" y="0"/>
                </a:lnTo>
                <a:lnTo>
                  <a:pt x="1084439" y="638464"/>
                </a:lnTo>
                <a:lnTo>
                  <a:pt x="0" y="63846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88000" cy="2089150"/>
            <a:chOff x="0" y="0"/>
            <a:chExt cx="4816593" cy="550229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816592" cy="550229"/>
            </a:xfrm>
            <a:custGeom>
              <a:avLst/>
              <a:gdLst/>
              <a:ahLst/>
              <a:cxnLst/>
              <a:rect r="r" b="b" t="t" l="l"/>
              <a:pathLst>
                <a:path h="550229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550229"/>
                  </a:lnTo>
                  <a:lnTo>
                    <a:pt x="0" y="550229"/>
                  </a:lnTo>
                  <a:close/>
                </a:path>
              </a:pathLst>
            </a:custGeom>
            <a:solidFill>
              <a:srgbClr val="24363D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4816593" cy="58832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1175994" y="1117052"/>
            <a:ext cx="15349387" cy="60896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070"/>
              </a:lnSpc>
            </a:pPr>
            <a:r>
              <a:rPr lang="en-US" sz="3700" b="true">
                <a:solidFill>
                  <a:srgbClr val="D6E591"/>
                </a:solidFill>
                <a:latin typeface="Tabarra Sans Heavy"/>
                <a:ea typeface="Tabarra Sans Heavy"/>
                <a:cs typeface="Tabarra Sans Heavy"/>
                <a:sym typeface="Tabarra Sans Heavy"/>
              </a:rPr>
              <a:t>Democratic Leadership And Its Impact On Culture &amp; Innovation</a:t>
            </a:r>
          </a:p>
        </p:txBody>
      </p:sp>
      <p:sp>
        <p:nvSpPr>
          <p:cNvPr name="AutoShape 6" id="6"/>
          <p:cNvSpPr/>
          <p:nvPr/>
        </p:nvSpPr>
        <p:spPr>
          <a:xfrm flipV="true">
            <a:off x="1175994" y="722674"/>
            <a:ext cx="15105822" cy="9525"/>
          </a:xfrm>
          <a:prstGeom prst="line">
            <a:avLst/>
          </a:prstGeom>
          <a:ln cap="flat" w="19050">
            <a:solidFill>
              <a:srgbClr val="D6E591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7" id="7"/>
          <p:cNvSpPr txBox="true"/>
          <p:nvPr/>
        </p:nvSpPr>
        <p:spPr>
          <a:xfrm rot="0">
            <a:off x="12160597" y="138161"/>
            <a:ext cx="4461398" cy="58451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785"/>
              </a:lnSpc>
            </a:pPr>
            <a:r>
              <a:rPr lang="en-US" sz="3418">
                <a:solidFill>
                  <a:srgbClr val="D6E591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Back In Business</a:t>
            </a:r>
          </a:p>
        </p:txBody>
      </p:sp>
      <p:sp>
        <p:nvSpPr>
          <p:cNvPr name="Freeform 8" id="8"/>
          <p:cNvSpPr/>
          <p:nvPr/>
        </p:nvSpPr>
        <p:spPr>
          <a:xfrm flipH="false" flipV="false" rot="0">
            <a:off x="16525381" y="0"/>
            <a:ext cx="1762619" cy="1445348"/>
          </a:xfrm>
          <a:custGeom>
            <a:avLst/>
            <a:gdLst/>
            <a:ahLst/>
            <a:cxnLst/>
            <a:rect r="r" b="b" t="t" l="l"/>
            <a:pathLst>
              <a:path h="1445348" w="1762619">
                <a:moveTo>
                  <a:pt x="0" y="0"/>
                </a:moveTo>
                <a:lnTo>
                  <a:pt x="1762619" y="0"/>
                </a:lnTo>
                <a:lnTo>
                  <a:pt x="1762619" y="1445348"/>
                </a:lnTo>
                <a:lnTo>
                  <a:pt x="0" y="144534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9" id="9"/>
          <p:cNvGrpSpPr/>
          <p:nvPr/>
        </p:nvGrpSpPr>
        <p:grpSpPr>
          <a:xfrm rot="0">
            <a:off x="1469307" y="2371094"/>
            <a:ext cx="15349387" cy="1973860"/>
            <a:chOff x="0" y="0"/>
            <a:chExt cx="2076453" cy="267022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2076453" cy="267022"/>
            </a:xfrm>
            <a:custGeom>
              <a:avLst/>
              <a:gdLst/>
              <a:ahLst/>
              <a:cxnLst/>
              <a:rect r="r" b="b" t="t" l="l"/>
              <a:pathLst>
                <a:path h="267022" w="2076453">
                  <a:moveTo>
                    <a:pt x="21184" y="0"/>
                  </a:moveTo>
                  <a:lnTo>
                    <a:pt x="2055269" y="0"/>
                  </a:lnTo>
                  <a:cubicBezTo>
                    <a:pt x="2060888" y="0"/>
                    <a:pt x="2066276" y="2232"/>
                    <a:pt x="2070249" y="6205"/>
                  </a:cubicBezTo>
                  <a:cubicBezTo>
                    <a:pt x="2074221" y="10177"/>
                    <a:pt x="2076453" y="15566"/>
                    <a:pt x="2076453" y="21184"/>
                  </a:cubicBezTo>
                  <a:lnTo>
                    <a:pt x="2076453" y="245838"/>
                  </a:lnTo>
                  <a:cubicBezTo>
                    <a:pt x="2076453" y="251457"/>
                    <a:pt x="2074221" y="256845"/>
                    <a:pt x="2070249" y="260818"/>
                  </a:cubicBezTo>
                  <a:cubicBezTo>
                    <a:pt x="2066276" y="264790"/>
                    <a:pt x="2060888" y="267022"/>
                    <a:pt x="2055269" y="267022"/>
                  </a:cubicBezTo>
                  <a:lnTo>
                    <a:pt x="21184" y="267022"/>
                  </a:lnTo>
                  <a:cubicBezTo>
                    <a:pt x="9484" y="267022"/>
                    <a:pt x="0" y="257538"/>
                    <a:pt x="0" y="245838"/>
                  </a:cubicBezTo>
                  <a:lnTo>
                    <a:pt x="0" y="21184"/>
                  </a:lnTo>
                  <a:cubicBezTo>
                    <a:pt x="0" y="15566"/>
                    <a:pt x="2232" y="10177"/>
                    <a:pt x="6205" y="6205"/>
                  </a:cubicBezTo>
                  <a:cubicBezTo>
                    <a:pt x="10177" y="2232"/>
                    <a:pt x="15566" y="0"/>
                    <a:pt x="21184" y="0"/>
                  </a:cubicBezTo>
                  <a:close/>
                </a:path>
              </a:pathLst>
            </a:custGeom>
            <a:solidFill>
              <a:srgbClr val="D6E591"/>
            </a:solidFill>
          </p:spPr>
        </p:sp>
        <p:sp>
          <p:nvSpPr>
            <p:cNvPr name="TextBox 11" id="11"/>
            <p:cNvSpPr txBox="true"/>
            <p:nvPr/>
          </p:nvSpPr>
          <p:spPr>
            <a:xfrm>
              <a:off x="0" y="-28575"/>
              <a:ext cx="2076453" cy="29559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239"/>
                </a:lnSpc>
              </a:pPr>
            </a:p>
          </p:txBody>
        </p:sp>
      </p:grpSp>
      <p:sp>
        <p:nvSpPr>
          <p:cNvPr name="TextBox 12" id="12"/>
          <p:cNvSpPr txBox="true"/>
          <p:nvPr/>
        </p:nvSpPr>
        <p:spPr>
          <a:xfrm rot="0">
            <a:off x="2011840" y="2449657"/>
            <a:ext cx="14264320" cy="16833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339"/>
              </a:lnSpc>
            </a:pPr>
            <a:r>
              <a:rPr lang="en-US" sz="3099">
                <a:solidFill>
                  <a:srgbClr val="24363D"/>
                </a:solidFill>
                <a:latin typeface="Tabarra Sans"/>
                <a:ea typeface="Tabarra Sans"/>
                <a:cs typeface="Tabarra Sans"/>
                <a:sym typeface="Tabarra Sans"/>
              </a:rPr>
              <a:t>A democratic leader involves staff in decision-making, trusts their employees, and maintains open communication. They delegate responsibility and empower staff to take ownership of their work.</a:t>
            </a:r>
          </a:p>
        </p:txBody>
      </p:sp>
      <p:grpSp>
        <p:nvGrpSpPr>
          <p:cNvPr name="Group 13" id="13"/>
          <p:cNvGrpSpPr/>
          <p:nvPr/>
        </p:nvGrpSpPr>
        <p:grpSpPr>
          <a:xfrm rot="0">
            <a:off x="1469307" y="4992654"/>
            <a:ext cx="15349387" cy="783715"/>
            <a:chOff x="0" y="0"/>
            <a:chExt cx="2076453" cy="106020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2076453" cy="106020"/>
            </a:xfrm>
            <a:custGeom>
              <a:avLst/>
              <a:gdLst/>
              <a:ahLst/>
              <a:cxnLst/>
              <a:rect r="r" b="b" t="t" l="l"/>
              <a:pathLst>
                <a:path h="106020" w="2076453">
                  <a:moveTo>
                    <a:pt x="21184" y="0"/>
                  </a:moveTo>
                  <a:lnTo>
                    <a:pt x="2055269" y="0"/>
                  </a:lnTo>
                  <a:cubicBezTo>
                    <a:pt x="2060888" y="0"/>
                    <a:pt x="2066276" y="2232"/>
                    <a:pt x="2070249" y="6205"/>
                  </a:cubicBezTo>
                  <a:cubicBezTo>
                    <a:pt x="2074221" y="10177"/>
                    <a:pt x="2076453" y="15566"/>
                    <a:pt x="2076453" y="21184"/>
                  </a:cubicBezTo>
                  <a:lnTo>
                    <a:pt x="2076453" y="84836"/>
                  </a:lnTo>
                  <a:cubicBezTo>
                    <a:pt x="2076453" y="96536"/>
                    <a:pt x="2066969" y="106020"/>
                    <a:pt x="2055269" y="106020"/>
                  </a:cubicBezTo>
                  <a:lnTo>
                    <a:pt x="21184" y="106020"/>
                  </a:lnTo>
                  <a:cubicBezTo>
                    <a:pt x="15566" y="106020"/>
                    <a:pt x="10177" y="103788"/>
                    <a:pt x="6205" y="99816"/>
                  </a:cubicBezTo>
                  <a:cubicBezTo>
                    <a:pt x="2232" y="95843"/>
                    <a:pt x="0" y="90455"/>
                    <a:pt x="0" y="84836"/>
                  </a:cubicBezTo>
                  <a:lnTo>
                    <a:pt x="0" y="21184"/>
                  </a:lnTo>
                  <a:cubicBezTo>
                    <a:pt x="0" y="15566"/>
                    <a:pt x="2232" y="10177"/>
                    <a:pt x="6205" y="6205"/>
                  </a:cubicBezTo>
                  <a:cubicBezTo>
                    <a:pt x="10177" y="2232"/>
                    <a:pt x="15566" y="0"/>
                    <a:pt x="21184" y="0"/>
                  </a:cubicBezTo>
                  <a:close/>
                </a:path>
              </a:pathLst>
            </a:custGeom>
            <a:solidFill>
              <a:srgbClr val="D6E591"/>
            </a:solidFill>
          </p:spPr>
        </p:sp>
        <p:sp>
          <p:nvSpPr>
            <p:cNvPr name="TextBox 15" id="15"/>
            <p:cNvSpPr txBox="true"/>
            <p:nvPr/>
          </p:nvSpPr>
          <p:spPr>
            <a:xfrm>
              <a:off x="0" y="-28575"/>
              <a:ext cx="2076453" cy="13459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239"/>
                </a:lnSpc>
              </a:pPr>
            </a:p>
          </p:txBody>
        </p:sp>
      </p:grpSp>
      <p:sp>
        <p:nvSpPr>
          <p:cNvPr name="TextBox 16" id="16"/>
          <p:cNvSpPr txBox="true"/>
          <p:nvPr/>
        </p:nvSpPr>
        <p:spPr>
          <a:xfrm rot="0">
            <a:off x="2011840" y="5071216"/>
            <a:ext cx="14264320" cy="5975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339"/>
              </a:lnSpc>
            </a:pPr>
            <a:r>
              <a:rPr lang="en-US" sz="3099">
                <a:solidFill>
                  <a:srgbClr val="24363D"/>
                </a:solidFill>
                <a:latin typeface="Tabarra Sans"/>
                <a:ea typeface="Tabarra Sans"/>
                <a:cs typeface="Tabarra Sans"/>
                <a:sym typeface="Tabarra Sans"/>
              </a:rPr>
              <a:t>Where Is It Appropriate?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2011840" y="5928769"/>
            <a:ext cx="14264320" cy="16833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339"/>
              </a:lnSpc>
            </a:pPr>
            <a:r>
              <a:rPr lang="en-US" sz="3099">
                <a:solidFill>
                  <a:srgbClr val="24363D"/>
                </a:solidFill>
                <a:latin typeface="Tabarra Sans"/>
                <a:ea typeface="Tabarra Sans"/>
                <a:cs typeface="Tabarra Sans"/>
                <a:sym typeface="Tabarra Sans"/>
              </a:rPr>
              <a:t>Useful in businesses that value </a:t>
            </a:r>
            <a:r>
              <a:rPr lang="en-US" sz="3099" b="true">
                <a:solidFill>
                  <a:srgbClr val="24363D"/>
                </a:solidFill>
                <a:latin typeface="Tabarra Sans Bold"/>
                <a:ea typeface="Tabarra Sans Bold"/>
                <a:cs typeface="Tabarra Sans Bold"/>
                <a:sym typeface="Tabarra Sans Bold"/>
              </a:rPr>
              <a:t>creativity, teamwork, and employee input.</a:t>
            </a:r>
            <a:r>
              <a:rPr lang="en-US" sz="3099">
                <a:solidFill>
                  <a:srgbClr val="24363D"/>
                </a:solidFill>
                <a:latin typeface="Tabarra Sans"/>
                <a:ea typeface="Tabarra Sans"/>
                <a:cs typeface="Tabarra Sans"/>
                <a:sym typeface="Tabarra Sans"/>
              </a:rPr>
              <a:t> It will work best in a workplace of skilled employees that are happy to take ownership of tasks and be involved in decision-making.</a:t>
            </a:r>
          </a:p>
        </p:txBody>
      </p:sp>
      <p:sp>
        <p:nvSpPr>
          <p:cNvPr name="Freeform 18" id="18"/>
          <p:cNvSpPr/>
          <p:nvPr/>
        </p:nvSpPr>
        <p:spPr>
          <a:xfrm flipH="false" flipV="false" rot="0">
            <a:off x="5486400" y="8499348"/>
            <a:ext cx="7315200" cy="758952"/>
          </a:xfrm>
          <a:custGeom>
            <a:avLst/>
            <a:gdLst/>
            <a:ahLst/>
            <a:cxnLst/>
            <a:rect r="r" b="b" t="t" l="l"/>
            <a:pathLst>
              <a:path h="758952" w="7315200">
                <a:moveTo>
                  <a:pt x="0" y="0"/>
                </a:moveTo>
                <a:lnTo>
                  <a:pt x="7315200" y="0"/>
                </a:lnTo>
                <a:lnTo>
                  <a:pt x="7315200" y="758952"/>
                </a:lnTo>
                <a:lnTo>
                  <a:pt x="0" y="75895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88000" cy="2089150"/>
            <a:chOff x="0" y="0"/>
            <a:chExt cx="4816593" cy="550229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816592" cy="550229"/>
            </a:xfrm>
            <a:custGeom>
              <a:avLst/>
              <a:gdLst/>
              <a:ahLst/>
              <a:cxnLst/>
              <a:rect r="r" b="b" t="t" l="l"/>
              <a:pathLst>
                <a:path h="550229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550229"/>
                  </a:lnTo>
                  <a:lnTo>
                    <a:pt x="0" y="550229"/>
                  </a:lnTo>
                  <a:close/>
                </a:path>
              </a:pathLst>
            </a:custGeom>
            <a:solidFill>
              <a:srgbClr val="24363D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4816593" cy="58832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AutoShape 5" id="5"/>
          <p:cNvSpPr/>
          <p:nvPr/>
        </p:nvSpPr>
        <p:spPr>
          <a:xfrm flipV="true">
            <a:off x="1175994" y="722674"/>
            <a:ext cx="15105822" cy="9525"/>
          </a:xfrm>
          <a:prstGeom prst="line">
            <a:avLst/>
          </a:prstGeom>
          <a:ln cap="flat" w="19050">
            <a:solidFill>
              <a:srgbClr val="D6E591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6" id="6"/>
          <p:cNvSpPr txBox="true"/>
          <p:nvPr/>
        </p:nvSpPr>
        <p:spPr>
          <a:xfrm rot="0">
            <a:off x="12160597" y="138161"/>
            <a:ext cx="4461398" cy="58451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785"/>
              </a:lnSpc>
            </a:pPr>
            <a:r>
              <a:rPr lang="en-US" sz="3418">
                <a:solidFill>
                  <a:srgbClr val="D6E591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Back In Business</a:t>
            </a:r>
          </a:p>
        </p:txBody>
      </p:sp>
      <p:sp>
        <p:nvSpPr>
          <p:cNvPr name="Freeform 7" id="7"/>
          <p:cNvSpPr/>
          <p:nvPr/>
        </p:nvSpPr>
        <p:spPr>
          <a:xfrm flipH="false" flipV="false" rot="0">
            <a:off x="16525381" y="0"/>
            <a:ext cx="1762619" cy="1445348"/>
          </a:xfrm>
          <a:custGeom>
            <a:avLst/>
            <a:gdLst/>
            <a:ahLst/>
            <a:cxnLst/>
            <a:rect r="r" b="b" t="t" l="l"/>
            <a:pathLst>
              <a:path h="1445348" w="1762619">
                <a:moveTo>
                  <a:pt x="0" y="0"/>
                </a:moveTo>
                <a:lnTo>
                  <a:pt x="1762619" y="0"/>
                </a:lnTo>
                <a:lnTo>
                  <a:pt x="1762619" y="1445348"/>
                </a:lnTo>
                <a:lnTo>
                  <a:pt x="0" y="144534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8" id="8"/>
          <p:cNvGrpSpPr/>
          <p:nvPr/>
        </p:nvGrpSpPr>
        <p:grpSpPr>
          <a:xfrm rot="0">
            <a:off x="1469307" y="2292624"/>
            <a:ext cx="15349387" cy="783715"/>
            <a:chOff x="0" y="0"/>
            <a:chExt cx="2076453" cy="10602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2076453" cy="106020"/>
            </a:xfrm>
            <a:custGeom>
              <a:avLst/>
              <a:gdLst/>
              <a:ahLst/>
              <a:cxnLst/>
              <a:rect r="r" b="b" t="t" l="l"/>
              <a:pathLst>
                <a:path h="106020" w="2076453">
                  <a:moveTo>
                    <a:pt x="21184" y="0"/>
                  </a:moveTo>
                  <a:lnTo>
                    <a:pt x="2055269" y="0"/>
                  </a:lnTo>
                  <a:cubicBezTo>
                    <a:pt x="2060888" y="0"/>
                    <a:pt x="2066276" y="2232"/>
                    <a:pt x="2070249" y="6205"/>
                  </a:cubicBezTo>
                  <a:cubicBezTo>
                    <a:pt x="2074221" y="10177"/>
                    <a:pt x="2076453" y="15566"/>
                    <a:pt x="2076453" y="21184"/>
                  </a:cubicBezTo>
                  <a:lnTo>
                    <a:pt x="2076453" y="84836"/>
                  </a:lnTo>
                  <a:cubicBezTo>
                    <a:pt x="2076453" y="96536"/>
                    <a:pt x="2066969" y="106020"/>
                    <a:pt x="2055269" y="106020"/>
                  </a:cubicBezTo>
                  <a:lnTo>
                    <a:pt x="21184" y="106020"/>
                  </a:lnTo>
                  <a:cubicBezTo>
                    <a:pt x="15566" y="106020"/>
                    <a:pt x="10177" y="103788"/>
                    <a:pt x="6205" y="99816"/>
                  </a:cubicBezTo>
                  <a:cubicBezTo>
                    <a:pt x="2232" y="95843"/>
                    <a:pt x="0" y="90455"/>
                    <a:pt x="0" y="84836"/>
                  </a:cubicBezTo>
                  <a:lnTo>
                    <a:pt x="0" y="21184"/>
                  </a:lnTo>
                  <a:cubicBezTo>
                    <a:pt x="0" y="15566"/>
                    <a:pt x="2232" y="10177"/>
                    <a:pt x="6205" y="6205"/>
                  </a:cubicBezTo>
                  <a:cubicBezTo>
                    <a:pt x="10177" y="2232"/>
                    <a:pt x="15566" y="0"/>
                    <a:pt x="21184" y="0"/>
                  </a:cubicBezTo>
                  <a:close/>
                </a:path>
              </a:pathLst>
            </a:custGeom>
            <a:solidFill>
              <a:srgbClr val="D6E591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28575"/>
              <a:ext cx="2076453" cy="13459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239"/>
                </a:lnSpc>
              </a:pP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1529486" y="6316855"/>
            <a:ext cx="15349387" cy="783715"/>
            <a:chOff x="0" y="0"/>
            <a:chExt cx="2076453" cy="106020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2076453" cy="106020"/>
            </a:xfrm>
            <a:custGeom>
              <a:avLst/>
              <a:gdLst/>
              <a:ahLst/>
              <a:cxnLst/>
              <a:rect r="r" b="b" t="t" l="l"/>
              <a:pathLst>
                <a:path h="106020" w="2076453">
                  <a:moveTo>
                    <a:pt x="21184" y="0"/>
                  </a:moveTo>
                  <a:lnTo>
                    <a:pt x="2055269" y="0"/>
                  </a:lnTo>
                  <a:cubicBezTo>
                    <a:pt x="2060888" y="0"/>
                    <a:pt x="2066276" y="2232"/>
                    <a:pt x="2070249" y="6205"/>
                  </a:cubicBezTo>
                  <a:cubicBezTo>
                    <a:pt x="2074221" y="10177"/>
                    <a:pt x="2076453" y="15566"/>
                    <a:pt x="2076453" y="21184"/>
                  </a:cubicBezTo>
                  <a:lnTo>
                    <a:pt x="2076453" y="84836"/>
                  </a:lnTo>
                  <a:cubicBezTo>
                    <a:pt x="2076453" y="96536"/>
                    <a:pt x="2066969" y="106020"/>
                    <a:pt x="2055269" y="106020"/>
                  </a:cubicBezTo>
                  <a:lnTo>
                    <a:pt x="21184" y="106020"/>
                  </a:lnTo>
                  <a:cubicBezTo>
                    <a:pt x="15566" y="106020"/>
                    <a:pt x="10177" y="103788"/>
                    <a:pt x="6205" y="99816"/>
                  </a:cubicBezTo>
                  <a:cubicBezTo>
                    <a:pt x="2232" y="95843"/>
                    <a:pt x="0" y="90455"/>
                    <a:pt x="0" y="84836"/>
                  </a:cubicBezTo>
                  <a:lnTo>
                    <a:pt x="0" y="21184"/>
                  </a:lnTo>
                  <a:cubicBezTo>
                    <a:pt x="0" y="15566"/>
                    <a:pt x="2232" y="10177"/>
                    <a:pt x="6205" y="6205"/>
                  </a:cubicBezTo>
                  <a:cubicBezTo>
                    <a:pt x="10177" y="2232"/>
                    <a:pt x="15566" y="0"/>
                    <a:pt x="21184" y="0"/>
                  </a:cubicBezTo>
                  <a:close/>
                </a:path>
              </a:pathLst>
            </a:custGeom>
            <a:solidFill>
              <a:srgbClr val="D6E591"/>
            </a:solidFill>
          </p:spPr>
        </p:sp>
        <p:sp>
          <p:nvSpPr>
            <p:cNvPr name="TextBox 13" id="13"/>
            <p:cNvSpPr txBox="true"/>
            <p:nvPr/>
          </p:nvSpPr>
          <p:spPr>
            <a:xfrm>
              <a:off x="0" y="-28575"/>
              <a:ext cx="2076453" cy="13459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239"/>
                </a:lnSpc>
              </a:pPr>
            </a:p>
          </p:txBody>
        </p:sp>
      </p:grpSp>
      <p:sp>
        <p:nvSpPr>
          <p:cNvPr name="Freeform 14" id="14"/>
          <p:cNvSpPr/>
          <p:nvPr/>
        </p:nvSpPr>
        <p:spPr>
          <a:xfrm flipH="false" flipV="false" rot="0">
            <a:off x="762322" y="3220395"/>
            <a:ext cx="1084439" cy="638463"/>
          </a:xfrm>
          <a:custGeom>
            <a:avLst/>
            <a:gdLst/>
            <a:ahLst/>
            <a:cxnLst/>
            <a:rect r="r" b="b" t="t" l="l"/>
            <a:pathLst>
              <a:path h="638463" w="1084439">
                <a:moveTo>
                  <a:pt x="0" y="0"/>
                </a:moveTo>
                <a:lnTo>
                  <a:pt x="1084439" y="0"/>
                </a:lnTo>
                <a:lnTo>
                  <a:pt x="1084439" y="638463"/>
                </a:lnTo>
                <a:lnTo>
                  <a:pt x="0" y="63846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5" id="15"/>
          <p:cNvSpPr txBox="true"/>
          <p:nvPr/>
        </p:nvSpPr>
        <p:spPr>
          <a:xfrm rot="0">
            <a:off x="1175994" y="1117052"/>
            <a:ext cx="15349387" cy="60896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070"/>
              </a:lnSpc>
            </a:pPr>
            <a:r>
              <a:rPr lang="en-US" sz="3700" b="true">
                <a:solidFill>
                  <a:srgbClr val="D6E591"/>
                </a:solidFill>
                <a:latin typeface="Tabarra Sans Heavy"/>
                <a:ea typeface="Tabarra Sans Heavy"/>
                <a:cs typeface="Tabarra Sans Heavy"/>
                <a:sym typeface="Tabarra Sans Heavy"/>
              </a:rPr>
              <a:t>Democratic Leadership And Its Impact On Culture &amp; Innovation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2011840" y="2380711"/>
            <a:ext cx="14513541" cy="5715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199"/>
              </a:lnSpc>
            </a:pPr>
            <a:r>
              <a:rPr lang="en-US" sz="2999">
                <a:solidFill>
                  <a:srgbClr val="24363D"/>
                </a:solidFill>
                <a:latin typeface="Tabarra Sans"/>
                <a:ea typeface="Tabarra Sans"/>
                <a:cs typeface="Tabarra Sans"/>
                <a:sym typeface="Tabarra Sans"/>
              </a:rPr>
              <a:t>What kind of organisational culture does a democratic leadership style foster?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2011840" y="3096570"/>
            <a:ext cx="14264320" cy="30245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19"/>
              </a:lnSpc>
            </a:pPr>
            <a:r>
              <a:rPr lang="en-US" sz="2799" b="true">
                <a:solidFill>
                  <a:srgbClr val="24363D"/>
                </a:solidFill>
                <a:latin typeface="Tabarra Sans Bold"/>
                <a:ea typeface="Tabarra Sans Bold"/>
                <a:cs typeface="Tabarra Sans Bold"/>
                <a:sym typeface="Tabarra Sans Bold"/>
              </a:rPr>
              <a:t>O</a:t>
            </a:r>
            <a:r>
              <a:rPr lang="en-US" sz="2799" b="true">
                <a:solidFill>
                  <a:srgbClr val="24363D"/>
                </a:solidFill>
                <a:latin typeface="Tabarra Sans Bold"/>
                <a:ea typeface="Tabarra Sans Bold"/>
                <a:cs typeface="Tabarra Sans Bold"/>
                <a:sym typeface="Tabarra Sans Bold"/>
              </a:rPr>
              <a:t>pen Communication</a:t>
            </a:r>
          </a:p>
          <a:p>
            <a:pPr algn="l">
              <a:lnSpc>
                <a:spcPts val="3919"/>
              </a:lnSpc>
            </a:pPr>
            <a:r>
              <a:rPr lang="en-US" sz="2799">
                <a:solidFill>
                  <a:srgbClr val="24363D"/>
                </a:solidFill>
                <a:latin typeface="Tabarra Sans"/>
                <a:ea typeface="Tabarra Sans"/>
                <a:cs typeface="Tabarra Sans"/>
                <a:sym typeface="Tabarra Sans"/>
              </a:rPr>
              <a:t>Employees feel heard and respected, creating a culture of trust and mutual problem-solving.</a:t>
            </a:r>
          </a:p>
          <a:p>
            <a:pPr algn="l">
              <a:lnSpc>
                <a:spcPts val="3919"/>
              </a:lnSpc>
            </a:pPr>
            <a:r>
              <a:rPr lang="en-US" sz="2799" b="true">
                <a:solidFill>
                  <a:srgbClr val="24363D"/>
                </a:solidFill>
                <a:latin typeface="Tabarra Sans Bold"/>
                <a:ea typeface="Tabarra Sans Bold"/>
                <a:cs typeface="Tabarra Sans Bold"/>
                <a:sym typeface="Tabarra Sans Bold"/>
              </a:rPr>
              <a:t>High Morale and Inclusion</a:t>
            </a:r>
          </a:p>
          <a:p>
            <a:pPr algn="l">
              <a:lnSpc>
                <a:spcPts val="3919"/>
              </a:lnSpc>
            </a:pPr>
            <a:r>
              <a:rPr lang="en-US" sz="2799">
                <a:solidFill>
                  <a:srgbClr val="24363D"/>
                </a:solidFill>
                <a:latin typeface="Tabarra Sans"/>
                <a:ea typeface="Tabarra Sans"/>
                <a:cs typeface="Tabarra Sans"/>
                <a:sym typeface="Tabarra Sans"/>
              </a:rPr>
              <a:t>Shared decision-making builds ownership and engagement, making it easier to introduce change.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2072020" y="6404942"/>
            <a:ext cx="14264320" cy="5715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199"/>
              </a:lnSpc>
            </a:pPr>
            <a:r>
              <a:rPr lang="en-US" sz="2999">
                <a:solidFill>
                  <a:srgbClr val="24363D"/>
                </a:solidFill>
                <a:latin typeface="Tabarra Sans"/>
                <a:ea typeface="Tabarra Sans"/>
                <a:cs typeface="Tabarra Sans"/>
                <a:sym typeface="Tabarra Sans"/>
              </a:rPr>
              <a:t>What is the impact of a democratic leadership style on innovation?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2072020" y="7119620"/>
            <a:ext cx="14264320" cy="30245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19"/>
              </a:lnSpc>
            </a:pPr>
            <a:r>
              <a:rPr lang="en-US" sz="2799" b="true">
                <a:solidFill>
                  <a:srgbClr val="24363D"/>
                </a:solidFill>
                <a:latin typeface="Tabarra Sans Bold"/>
                <a:ea typeface="Tabarra Sans Bold"/>
                <a:cs typeface="Tabarra Sans Bold"/>
                <a:sym typeface="Tabarra Sans Bold"/>
              </a:rPr>
              <a:t>Encoura</a:t>
            </a:r>
            <a:r>
              <a:rPr lang="en-US" sz="2799" b="true">
                <a:solidFill>
                  <a:srgbClr val="24363D"/>
                </a:solidFill>
                <a:latin typeface="Tabarra Sans Bold"/>
                <a:ea typeface="Tabarra Sans Bold"/>
                <a:cs typeface="Tabarra Sans Bold"/>
                <a:sym typeface="Tabarra Sans Bold"/>
              </a:rPr>
              <a:t>ges Intrap</a:t>
            </a:r>
            <a:r>
              <a:rPr lang="en-US" sz="2799" b="true">
                <a:solidFill>
                  <a:srgbClr val="24363D"/>
                </a:solidFill>
                <a:latin typeface="Tabarra Sans Bold"/>
                <a:ea typeface="Tabarra Sans Bold"/>
                <a:cs typeface="Tabarra Sans Bold"/>
                <a:sym typeface="Tabarra Sans Bold"/>
              </a:rPr>
              <a:t>reneurship</a:t>
            </a:r>
          </a:p>
          <a:p>
            <a:pPr algn="l">
              <a:lnSpc>
                <a:spcPts val="3919"/>
              </a:lnSpc>
            </a:pPr>
            <a:r>
              <a:rPr lang="en-US" sz="2799">
                <a:solidFill>
                  <a:srgbClr val="24363D"/>
                </a:solidFill>
                <a:latin typeface="Tabarra Sans"/>
                <a:ea typeface="Tabarra Sans"/>
                <a:cs typeface="Tabarra Sans"/>
                <a:sym typeface="Tabarra Sans"/>
              </a:rPr>
              <a:t>Employees are empowered to generate and test new ideas that improve the organisation.</a:t>
            </a:r>
          </a:p>
          <a:p>
            <a:pPr algn="l">
              <a:lnSpc>
                <a:spcPts val="3919"/>
              </a:lnSpc>
            </a:pPr>
            <a:r>
              <a:rPr lang="en-US" sz="2799" b="true">
                <a:solidFill>
                  <a:srgbClr val="24363D"/>
                </a:solidFill>
                <a:latin typeface="Tabarra Sans Bold"/>
                <a:ea typeface="Tabarra Sans Bold"/>
                <a:cs typeface="Tabarra Sans Bold"/>
                <a:sym typeface="Tabarra Sans Bold"/>
              </a:rPr>
              <a:t>Adaptive Mindset</a:t>
            </a:r>
          </a:p>
          <a:p>
            <a:pPr algn="l">
              <a:lnSpc>
                <a:spcPts val="3919"/>
              </a:lnSpc>
            </a:pPr>
            <a:r>
              <a:rPr lang="en-US" sz="2799">
                <a:solidFill>
                  <a:srgbClr val="24363D"/>
                </a:solidFill>
                <a:latin typeface="Tabarra Sans"/>
                <a:ea typeface="Tabarra Sans"/>
                <a:cs typeface="Tabarra Sans"/>
                <a:sym typeface="Tabarra Sans"/>
              </a:rPr>
              <a:t>Collaboration and feedback create a culture that welcomes change and continuous improvement.</a:t>
            </a:r>
          </a:p>
        </p:txBody>
      </p:sp>
      <p:sp>
        <p:nvSpPr>
          <p:cNvPr name="Freeform 20" id="20"/>
          <p:cNvSpPr/>
          <p:nvPr/>
        </p:nvSpPr>
        <p:spPr>
          <a:xfrm flipH="false" flipV="false" rot="0">
            <a:off x="762322" y="4707415"/>
            <a:ext cx="1084439" cy="638463"/>
          </a:xfrm>
          <a:custGeom>
            <a:avLst/>
            <a:gdLst/>
            <a:ahLst/>
            <a:cxnLst/>
            <a:rect r="r" b="b" t="t" l="l"/>
            <a:pathLst>
              <a:path h="638463" w="1084439">
                <a:moveTo>
                  <a:pt x="0" y="0"/>
                </a:moveTo>
                <a:lnTo>
                  <a:pt x="1084439" y="0"/>
                </a:lnTo>
                <a:lnTo>
                  <a:pt x="1084439" y="638464"/>
                </a:lnTo>
                <a:lnTo>
                  <a:pt x="0" y="63846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1" id="21"/>
          <p:cNvSpPr/>
          <p:nvPr/>
        </p:nvSpPr>
        <p:spPr>
          <a:xfrm flipH="false" flipV="false" rot="0">
            <a:off x="822501" y="7243445"/>
            <a:ext cx="1084439" cy="638463"/>
          </a:xfrm>
          <a:custGeom>
            <a:avLst/>
            <a:gdLst/>
            <a:ahLst/>
            <a:cxnLst/>
            <a:rect r="r" b="b" t="t" l="l"/>
            <a:pathLst>
              <a:path h="638463" w="1084439">
                <a:moveTo>
                  <a:pt x="0" y="0"/>
                </a:moveTo>
                <a:lnTo>
                  <a:pt x="1084439" y="0"/>
                </a:lnTo>
                <a:lnTo>
                  <a:pt x="1084439" y="638463"/>
                </a:lnTo>
                <a:lnTo>
                  <a:pt x="0" y="63846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2" id="22"/>
          <p:cNvSpPr/>
          <p:nvPr/>
        </p:nvSpPr>
        <p:spPr>
          <a:xfrm flipH="false" flipV="false" rot="0">
            <a:off x="927087" y="8853458"/>
            <a:ext cx="1084439" cy="638463"/>
          </a:xfrm>
          <a:custGeom>
            <a:avLst/>
            <a:gdLst/>
            <a:ahLst/>
            <a:cxnLst/>
            <a:rect r="r" b="b" t="t" l="l"/>
            <a:pathLst>
              <a:path h="638463" w="1084439">
                <a:moveTo>
                  <a:pt x="0" y="0"/>
                </a:moveTo>
                <a:lnTo>
                  <a:pt x="1084439" y="0"/>
                </a:lnTo>
                <a:lnTo>
                  <a:pt x="1084439" y="638464"/>
                </a:lnTo>
                <a:lnTo>
                  <a:pt x="0" y="63846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88000" cy="2089150"/>
            <a:chOff x="0" y="0"/>
            <a:chExt cx="4816593" cy="550229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816592" cy="550229"/>
            </a:xfrm>
            <a:custGeom>
              <a:avLst/>
              <a:gdLst/>
              <a:ahLst/>
              <a:cxnLst/>
              <a:rect r="r" b="b" t="t" l="l"/>
              <a:pathLst>
                <a:path h="550229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550229"/>
                  </a:lnTo>
                  <a:lnTo>
                    <a:pt x="0" y="550229"/>
                  </a:lnTo>
                  <a:close/>
                </a:path>
              </a:pathLst>
            </a:custGeom>
            <a:solidFill>
              <a:srgbClr val="24363D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4816593" cy="58832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1175994" y="1117052"/>
            <a:ext cx="15349387" cy="60896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070"/>
              </a:lnSpc>
            </a:pPr>
            <a:r>
              <a:rPr lang="en-US" sz="3700" b="true">
                <a:solidFill>
                  <a:srgbClr val="D6E591"/>
                </a:solidFill>
                <a:latin typeface="Tabarra Sans Heavy"/>
                <a:ea typeface="Tabarra Sans Heavy"/>
                <a:cs typeface="Tabarra Sans Heavy"/>
                <a:sym typeface="Tabarra Sans Heavy"/>
              </a:rPr>
              <a:t>Laissez-Faire Leadership And Its Impact On Culture &amp; Innovation</a:t>
            </a:r>
          </a:p>
        </p:txBody>
      </p:sp>
      <p:sp>
        <p:nvSpPr>
          <p:cNvPr name="AutoShape 6" id="6"/>
          <p:cNvSpPr/>
          <p:nvPr/>
        </p:nvSpPr>
        <p:spPr>
          <a:xfrm flipV="true">
            <a:off x="1175994" y="722674"/>
            <a:ext cx="15105822" cy="9525"/>
          </a:xfrm>
          <a:prstGeom prst="line">
            <a:avLst/>
          </a:prstGeom>
          <a:ln cap="flat" w="19050">
            <a:solidFill>
              <a:srgbClr val="D6E591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7" id="7"/>
          <p:cNvSpPr txBox="true"/>
          <p:nvPr/>
        </p:nvSpPr>
        <p:spPr>
          <a:xfrm rot="0">
            <a:off x="12160597" y="138161"/>
            <a:ext cx="4461398" cy="58451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785"/>
              </a:lnSpc>
            </a:pPr>
            <a:r>
              <a:rPr lang="en-US" sz="3418">
                <a:solidFill>
                  <a:srgbClr val="D6E591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Back In Business</a:t>
            </a:r>
          </a:p>
        </p:txBody>
      </p:sp>
      <p:sp>
        <p:nvSpPr>
          <p:cNvPr name="Freeform 8" id="8"/>
          <p:cNvSpPr/>
          <p:nvPr/>
        </p:nvSpPr>
        <p:spPr>
          <a:xfrm flipH="false" flipV="false" rot="0">
            <a:off x="16525381" y="0"/>
            <a:ext cx="1762619" cy="1445348"/>
          </a:xfrm>
          <a:custGeom>
            <a:avLst/>
            <a:gdLst/>
            <a:ahLst/>
            <a:cxnLst/>
            <a:rect r="r" b="b" t="t" l="l"/>
            <a:pathLst>
              <a:path h="1445348" w="1762619">
                <a:moveTo>
                  <a:pt x="0" y="0"/>
                </a:moveTo>
                <a:lnTo>
                  <a:pt x="1762619" y="0"/>
                </a:lnTo>
                <a:lnTo>
                  <a:pt x="1762619" y="1445348"/>
                </a:lnTo>
                <a:lnTo>
                  <a:pt x="0" y="144534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9" id="9"/>
          <p:cNvGrpSpPr/>
          <p:nvPr/>
        </p:nvGrpSpPr>
        <p:grpSpPr>
          <a:xfrm rot="0">
            <a:off x="1469307" y="2694475"/>
            <a:ext cx="15349387" cy="1973860"/>
            <a:chOff x="0" y="0"/>
            <a:chExt cx="2076453" cy="267022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2076453" cy="267022"/>
            </a:xfrm>
            <a:custGeom>
              <a:avLst/>
              <a:gdLst/>
              <a:ahLst/>
              <a:cxnLst/>
              <a:rect r="r" b="b" t="t" l="l"/>
              <a:pathLst>
                <a:path h="267022" w="2076453">
                  <a:moveTo>
                    <a:pt x="21184" y="0"/>
                  </a:moveTo>
                  <a:lnTo>
                    <a:pt x="2055269" y="0"/>
                  </a:lnTo>
                  <a:cubicBezTo>
                    <a:pt x="2060888" y="0"/>
                    <a:pt x="2066276" y="2232"/>
                    <a:pt x="2070249" y="6205"/>
                  </a:cubicBezTo>
                  <a:cubicBezTo>
                    <a:pt x="2074221" y="10177"/>
                    <a:pt x="2076453" y="15566"/>
                    <a:pt x="2076453" y="21184"/>
                  </a:cubicBezTo>
                  <a:lnTo>
                    <a:pt x="2076453" y="245838"/>
                  </a:lnTo>
                  <a:cubicBezTo>
                    <a:pt x="2076453" y="251457"/>
                    <a:pt x="2074221" y="256845"/>
                    <a:pt x="2070249" y="260818"/>
                  </a:cubicBezTo>
                  <a:cubicBezTo>
                    <a:pt x="2066276" y="264790"/>
                    <a:pt x="2060888" y="267022"/>
                    <a:pt x="2055269" y="267022"/>
                  </a:cubicBezTo>
                  <a:lnTo>
                    <a:pt x="21184" y="267022"/>
                  </a:lnTo>
                  <a:cubicBezTo>
                    <a:pt x="9484" y="267022"/>
                    <a:pt x="0" y="257538"/>
                    <a:pt x="0" y="245838"/>
                  </a:cubicBezTo>
                  <a:lnTo>
                    <a:pt x="0" y="21184"/>
                  </a:lnTo>
                  <a:cubicBezTo>
                    <a:pt x="0" y="15566"/>
                    <a:pt x="2232" y="10177"/>
                    <a:pt x="6205" y="6205"/>
                  </a:cubicBezTo>
                  <a:cubicBezTo>
                    <a:pt x="10177" y="2232"/>
                    <a:pt x="15566" y="0"/>
                    <a:pt x="21184" y="0"/>
                  </a:cubicBezTo>
                  <a:close/>
                </a:path>
              </a:pathLst>
            </a:custGeom>
            <a:solidFill>
              <a:srgbClr val="D6E591"/>
            </a:solidFill>
          </p:spPr>
        </p:sp>
        <p:sp>
          <p:nvSpPr>
            <p:cNvPr name="TextBox 11" id="11"/>
            <p:cNvSpPr txBox="true"/>
            <p:nvPr/>
          </p:nvSpPr>
          <p:spPr>
            <a:xfrm>
              <a:off x="0" y="-28575"/>
              <a:ext cx="2076453" cy="29559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239"/>
                </a:lnSpc>
              </a:pPr>
            </a:p>
          </p:txBody>
        </p:sp>
      </p:grpSp>
      <p:sp>
        <p:nvSpPr>
          <p:cNvPr name="TextBox 12" id="12"/>
          <p:cNvSpPr txBox="true"/>
          <p:nvPr/>
        </p:nvSpPr>
        <p:spPr>
          <a:xfrm rot="0">
            <a:off x="2011840" y="2773037"/>
            <a:ext cx="14264320" cy="16833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339"/>
              </a:lnSpc>
            </a:pPr>
            <a:r>
              <a:rPr lang="en-US" sz="3099">
                <a:solidFill>
                  <a:srgbClr val="24363D"/>
                </a:solidFill>
                <a:latin typeface="Tabarra Sans"/>
                <a:ea typeface="Tabarra Sans"/>
                <a:cs typeface="Tabarra Sans"/>
                <a:sym typeface="Tabarra Sans"/>
              </a:rPr>
              <a:t>Where leaders adopt a hands-off approach, with minimal employee supervision. They allow employees to make their own decisions without consulting them first.</a:t>
            </a:r>
          </a:p>
        </p:txBody>
      </p:sp>
      <p:grpSp>
        <p:nvGrpSpPr>
          <p:cNvPr name="Group 13" id="13"/>
          <p:cNvGrpSpPr/>
          <p:nvPr/>
        </p:nvGrpSpPr>
        <p:grpSpPr>
          <a:xfrm rot="0">
            <a:off x="1469307" y="5316034"/>
            <a:ext cx="15349387" cy="783715"/>
            <a:chOff x="0" y="0"/>
            <a:chExt cx="2076453" cy="106020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2076453" cy="106020"/>
            </a:xfrm>
            <a:custGeom>
              <a:avLst/>
              <a:gdLst/>
              <a:ahLst/>
              <a:cxnLst/>
              <a:rect r="r" b="b" t="t" l="l"/>
              <a:pathLst>
                <a:path h="106020" w="2076453">
                  <a:moveTo>
                    <a:pt x="21184" y="0"/>
                  </a:moveTo>
                  <a:lnTo>
                    <a:pt x="2055269" y="0"/>
                  </a:lnTo>
                  <a:cubicBezTo>
                    <a:pt x="2060888" y="0"/>
                    <a:pt x="2066276" y="2232"/>
                    <a:pt x="2070249" y="6205"/>
                  </a:cubicBezTo>
                  <a:cubicBezTo>
                    <a:pt x="2074221" y="10177"/>
                    <a:pt x="2076453" y="15566"/>
                    <a:pt x="2076453" y="21184"/>
                  </a:cubicBezTo>
                  <a:lnTo>
                    <a:pt x="2076453" y="84836"/>
                  </a:lnTo>
                  <a:cubicBezTo>
                    <a:pt x="2076453" y="96536"/>
                    <a:pt x="2066969" y="106020"/>
                    <a:pt x="2055269" y="106020"/>
                  </a:cubicBezTo>
                  <a:lnTo>
                    <a:pt x="21184" y="106020"/>
                  </a:lnTo>
                  <a:cubicBezTo>
                    <a:pt x="15566" y="106020"/>
                    <a:pt x="10177" y="103788"/>
                    <a:pt x="6205" y="99816"/>
                  </a:cubicBezTo>
                  <a:cubicBezTo>
                    <a:pt x="2232" y="95843"/>
                    <a:pt x="0" y="90455"/>
                    <a:pt x="0" y="84836"/>
                  </a:cubicBezTo>
                  <a:lnTo>
                    <a:pt x="0" y="21184"/>
                  </a:lnTo>
                  <a:cubicBezTo>
                    <a:pt x="0" y="15566"/>
                    <a:pt x="2232" y="10177"/>
                    <a:pt x="6205" y="6205"/>
                  </a:cubicBezTo>
                  <a:cubicBezTo>
                    <a:pt x="10177" y="2232"/>
                    <a:pt x="15566" y="0"/>
                    <a:pt x="21184" y="0"/>
                  </a:cubicBezTo>
                  <a:close/>
                </a:path>
              </a:pathLst>
            </a:custGeom>
            <a:solidFill>
              <a:srgbClr val="D6E591"/>
            </a:solidFill>
          </p:spPr>
        </p:sp>
        <p:sp>
          <p:nvSpPr>
            <p:cNvPr name="TextBox 15" id="15"/>
            <p:cNvSpPr txBox="true"/>
            <p:nvPr/>
          </p:nvSpPr>
          <p:spPr>
            <a:xfrm>
              <a:off x="0" y="-28575"/>
              <a:ext cx="2076453" cy="13459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239"/>
                </a:lnSpc>
              </a:pPr>
            </a:p>
          </p:txBody>
        </p:sp>
      </p:grpSp>
      <p:sp>
        <p:nvSpPr>
          <p:cNvPr name="TextBox 16" id="16"/>
          <p:cNvSpPr txBox="true"/>
          <p:nvPr/>
        </p:nvSpPr>
        <p:spPr>
          <a:xfrm rot="0">
            <a:off x="2011840" y="5394596"/>
            <a:ext cx="14264320" cy="5975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339"/>
              </a:lnSpc>
            </a:pPr>
            <a:r>
              <a:rPr lang="en-US" sz="3099">
                <a:solidFill>
                  <a:srgbClr val="24363D"/>
                </a:solidFill>
                <a:latin typeface="Tabarra Sans"/>
                <a:ea typeface="Tabarra Sans"/>
                <a:cs typeface="Tabarra Sans"/>
                <a:sym typeface="Tabarra Sans"/>
              </a:rPr>
              <a:t>Where Is It Appropriate?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2011840" y="6575999"/>
            <a:ext cx="14264320" cy="16833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339"/>
              </a:lnSpc>
            </a:pPr>
            <a:r>
              <a:rPr lang="en-US" sz="3099">
                <a:solidFill>
                  <a:srgbClr val="24363D"/>
                </a:solidFill>
                <a:latin typeface="Tabarra Sans"/>
                <a:ea typeface="Tabarra Sans"/>
                <a:cs typeface="Tabarra Sans"/>
                <a:sym typeface="Tabarra Sans"/>
              </a:rPr>
              <a:t>Effective when leading </a:t>
            </a:r>
            <a:r>
              <a:rPr lang="en-US" sz="3099" b="true">
                <a:solidFill>
                  <a:srgbClr val="24363D"/>
                </a:solidFill>
                <a:latin typeface="Tabarra Sans Bold"/>
                <a:ea typeface="Tabarra Sans Bold"/>
                <a:cs typeface="Tabarra Sans Bold"/>
                <a:sym typeface="Tabarra Sans Bold"/>
              </a:rPr>
              <a:t>experienced, self-motivated professionals</a:t>
            </a:r>
            <a:r>
              <a:rPr lang="en-US" sz="3099">
                <a:solidFill>
                  <a:srgbClr val="24363D"/>
                </a:solidFill>
                <a:latin typeface="Tabarra Sans"/>
                <a:ea typeface="Tabarra Sans"/>
                <a:cs typeface="Tabarra Sans"/>
                <a:sym typeface="Tabarra Sans"/>
              </a:rPr>
              <a:t> who thrive on </a:t>
            </a:r>
            <a:r>
              <a:rPr lang="en-US" sz="3099" b="true">
                <a:solidFill>
                  <a:srgbClr val="24363D"/>
                </a:solidFill>
                <a:latin typeface="Tabarra Sans Bold"/>
                <a:ea typeface="Tabarra Sans Bold"/>
                <a:cs typeface="Tabarra Sans Bold"/>
                <a:sym typeface="Tabarra Sans Bold"/>
              </a:rPr>
              <a:t>autonomy</a:t>
            </a:r>
            <a:r>
              <a:rPr lang="en-US" sz="3099">
                <a:solidFill>
                  <a:srgbClr val="24363D"/>
                </a:solidFill>
                <a:latin typeface="Tabarra Sans"/>
                <a:ea typeface="Tabarra Sans"/>
                <a:cs typeface="Tabarra Sans"/>
                <a:sym typeface="Tabarra Sans"/>
              </a:rPr>
              <a:t> such as researchers, consultants, or teams in innovative start-ups.</a:t>
            </a:r>
          </a:p>
        </p:txBody>
      </p:sp>
      <p:sp>
        <p:nvSpPr>
          <p:cNvPr name="Freeform 18" id="18"/>
          <p:cNvSpPr/>
          <p:nvPr/>
        </p:nvSpPr>
        <p:spPr>
          <a:xfrm flipH="false" flipV="false" rot="0">
            <a:off x="5486400" y="8499348"/>
            <a:ext cx="7315200" cy="758952"/>
          </a:xfrm>
          <a:custGeom>
            <a:avLst/>
            <a:gdLst/>
            <a:ahLst/>
            <a:cxnLst/>
            <a:rect r="r" b="b" t="t" l="l"/>
            <a:pathLst>
              <a:path h="758952" w="7315200">
                <a:moveTo>
                  <a:pt x="0" y="0"/>
                </a:moveTo>
                <a:lnTo>
                  <a:pt x="7315200" y="0"/>
                </a:lnTo>
                <a:lnTo>
                  <a:pt x="7315200" y="758952"/>
                </a:lnTo>
                <a:lnTo>
                  <a:pt x="0" y="75895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88000" cy="2089150"/>
            <a:chOff x="0" y="0"/>
            <a:chExt cx="4816593" cy="550229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816592" cy="550229"/>
            </a:xfrm>
            <a:custGeom>
              <a:avLst/>
              <a:gdLst/>
              <a:ahLst/>
              <a:cxnLst/>
              <a:rect r="r" b="b" t="t" l="l"/>
              <a:pathLst>
                <a:path h="550229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550229"/>
                  </a:lnTo>
                  <a:lnTo>
                    <a:pt x="0" y="550229"/>
                  </a:lnTo>
                  <a:close/>
                </a:path>
              </a:pathLst>
            </a:custGeom>
            <a:solidFill>
              <a:srgbClr val="24363D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4816593" cy="58832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AutoShape 5" id="5"/>
          <p:cNvSpPr/>
          <p:nvPr/>
        </p:nvSpPr>
        <p:spPr>
          <a:xfrm flipV="true">
            <a:off x="1175994" y="722674"/>
            <a:ext cx="15105822" cy="9525"/>
          </a:xfrm>
          <a:prstGeom prst="line">
            <a:avLst/>
          </a:prstGeom>
          <a:ln cap="flat" w="19050">
            <a:solidFill>
              <a:srgbClr val="D6E591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6" id="6"/>
          <p:cNvSpPr txBox="true"/>
          <p:nvPr/>
        </p:nvSpPr>
        <p:spPr>
          <a:xfrm rot="0">
            <a:off x="12160597" y="138161"/>
            <a:ext cx="4461398" cy="58451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785"/>
              </a:lnSpc>
            </a:pPr>
            <a:r>
              <a:rPr lang="en-US" sz="3418">
                <a:solidFill>
                  <a:srgbClr val="D6E591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Back In Business</a:t>
            </a:r>
          </a:p>
        </p:txBody>
      </p:sp>
      <p:sp>
        <p:nvSpPr>
          <p:cNvPr name="Freeform 7" id="7"/>
          <p:cNvSpPr/>
          <p:nvPr/>
        </p:nvSpPr>
        <p:spPr>
          <a:xfrm flipH="false" flipV="false" rot="0">
            <a:off x="16525381" y="0"/>
            <a:ext cx="1762619" cy="1445348"/>
          </a:xfrm>
          <a:custGeom>
            <a:avLst/>
            <a:gdLst/>
            <a:ahLst/>
            <a:cxnLst/>
            <a:rect r="r" b="b" t="t" l="l"/>
            <a:pathLst>
              <a:path h="1445348" w="1762619">
                <a:moveTo>
                  <a:pt x="0" y="0"/>
                </a:moveTo>
                <a:lnTo>
                  <a:pt x="1762619" y="0"/>
                </a:lnTo>
                <a:lnTo>
                  <a:pt x="1762619" y="1445348"/>
                </a:lnTo>
                <a:lnTo>
                  <a:pt x="0" y="144534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8" id="8"/>
          <p:cNvGrpSpPr/>
          <p:nvPr/>
        </p:nvGrpSpPr>
        <p:grpSpPr>
          <a:xfrm rot="0">
            <a:off x="1469307" y="2292624"/>
            <a:ext cx="15349387" cy="783715"/>
            <a:chOff x="0" y="0"/>
            <a:chExt cx="2076453" cy="10602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2076453" cy="106020"/>
            </a:xfrm>
            <a:custGeom>
              <a:avLst/>
              <a:gdLst/>
              <a:ahLst/>
              <a:cxnLst/>
              <a:rect r="r" b="b" t="t" l="l"/>
              <a:pathLst>
                <a:path h="106020" w="2076453">
                  <a:moveTo>
                    <a:pt x="21184" y="0"/>
                  </a:moveTo>
                  <a:lnTo>
                    <a:pt x="2055269" y="0"/>
                  </a:lnTo>
                  <a:cubicBezTo>
                    <a:pt x="2060888" y="0"/>
                    <a:pt x="2066276" y="2232"/>
                    <a:pt x="2070249" y="6205"/>
                  </a:cubicBezTo>
                  <a:cubicBezTo>
                    <a:pt x="2074221" y="10177"/>
                    <a:pt x="2076453" y="15566"/>
                    <a:pt x="2076453" y="21184"/>
                  </a:cubicBezTo>
                  <a:lnTo>
                    <a:pt x="2076453" y="84836"/>
                  </a:lnTo>
                  <a:cubicBezTo>
                    <a:pt x="2076453" y="96536"/>
                    <a:pt x="2066969" y="106020"/>
                    <a:pt x="2055269" y="106020"/>
                  </a:cubicBezTo>
                  <a:lnTo>
                    <a:pt x="21184" y="106020"/>
                  </a:lnTo>
                  <a:cubicBezTo>
                    <a:pt x="15566" y="106020"/>
                    <a:pt x="10177" y="103788"/>
                    <a:pt x="6205" y="99816"/>
                  </a:cubicBezTo>
                  <a:cubicBezTo>
                    <a:pt x="2232" y="95843"/>
                    <a:pt x="0" y="90455"/>
                    <a:pt x="0" y="84836"/>
                  </a:cubicBezTo>
                  <a:lnTo>
                    <a:pt x="0" y="21184"/>
                  </a:lnTo>
                  <a:cubicBezTo>
                    <a:pt x="0" y="15566"/>
                    <a:pt x="2232" y="10177"/>
                    <a:pt x="6205" y="6205"/>
                  </a:cubicBezTo>
                  <a:cubicBezTo>
                    <a:pt x="10177" y="2232"/>
                    <a:pt x="15566" y="0"/>
                    <a:pt x="21184" y="0"/>
                  </a:cubicBezTo>
                  <a:close/>
                </a:path>
              </a:pathLst>
            </a:custGeom>
            <a:solidFill>
              <a:srgbClr val="D6E591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28575"/>
              <a:ext cx="2076453" cy="13459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239"/>
                </a:lnSpc>
              </a:pP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1529486" y="6316855"/>
            <a:ext cx="15349387" cy="783715"/>
            <a:chOff x="0" y="0"/>
            <a:chExt cx="2076453" cy="106020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2076453" cy="106020"/>
            </a:xfrm>
            <a:custGeom>
              <a:avLst/>
              <a:gdLst/>
              <a:ahLst/>
              <a:cxnLst/>
              <a:rect r="r" b="b" t="t" l="l"/>
              <a:pathLst>
                <a:path h="106020" w="2076453">
                  <a:moveTo>
                    <a:pt x="21184" y="0"/>
                  </a:moveTo>
                  <a:lnTo>
                    <a:pt x="2055269" y="0"/>
                  </a:lnTo>
                  <a:cubicBezTo>
                    <a:pt x="2060888" y="0"/>
                    <a:pt x="2066276" y="2232"/>
                    <a:pt x="2070249" y="6205"/>
                  </a:cubicBezTo>
                  <a:cubicBezTo>
                    <a:pt x="2074221" y="10177"/>
                    <a:pt x="2076453" y="15566"/>
                    <a:pt x="2076453" y="21184"/>
                  </a:cubicBezTo>
                  <a:lnTo>
                    <a:pt x="2076453" y="84836"/>
                  </a:lnTo>
                  <a:cubicBezTo>
                    <a:pt x="2076453" y="96536"/>
                    <a:pt x="2066969" y="106020"/>
                    <a:pt x="2055269" y="106020"/>
                  </a:cubicBezTo>
                  <a:lnTo>
                    <a:pt x="21184" y="106020"/>
                  </a:lnTo>
                  <a:cubicBezTo>
                    <a:pt x="15566" y="106020"/>
                    <a:pt x="10177" y="103788"/>
                    <a:pt x="6205" y="99816"/>
                  </a:cubicBezTo>
                  <a:cubicBezTo>
                    <a:pt x="2232" y="95843"/>
                    <a:pt x="0" y="90455"/>
                    <a:pt x="0" y="84836"/>
                  </a:cubicBezTo>
                  <a:lnTo>
                    <a:pt x="0" y="21184"/>
                  </a:lnTo>
                  <a:cubicBezTo>
                    <a:pt x="0" y="15566"/>
                    <a:pt x="2232" y="10177"/>
                    <a:pt x="6205" y="6205"/>
                  </a:cubicBezTo>
                  <a:cubicBezTo>
                    <a:pt x="10177" y="2232"/>
                    <a:pt x="15566" y="0"/>
                    <a:pt x="21184" y="0"/>
                  </a:cubicBezTo>
                  <a:close/>
                </a:path>
              </a:pathLst>
            </a:custGeom>
            <a:solidFill>
              <a:srgbClr val="D6E591"/>
            </a:solidFill>
          </p:spPr>
        </p:sp>
        <p:sp>
          <p:nvSpPr>
            <p:cNvPr name="TextBox 13" id="13"/>
            <p:cNvSpPr txBox="true"/>
            <p:nvPr/>
          </p:nvSpPr>
          <p:spPr>
            <a:xfrm>
              <a:off x="0" y="-28575"/>
              <a:ext cx="2076453" cy="13459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239"/>
                </a:lnSpc>
              </a:pPr>
            </a:p>
          </p:txBody>
        </p:sp>
      </p:grpSp>
      <p:sp>
        <p:nvSpPr>
          <p:cNvPr name="Freeform 14" id="14"/>
          <p:cNvSpPr/>
          <p:nvPr/>
        </p:nvSpPr>
        <p:spPr>
          <a:xfrm flipH="false" flipV="false" rot="0">
            <a:off x="762322" y="3220395"/>
            <a:ext cx="1084439" cy="638463"/>
          </a:xfrm>
          <a:custGeom>
            <a:avLst/>
            <a:gdLst/>
            <a:ahLst/>
            <a:cxnLst/>
            <a:rect r="r" b="b" t="t" l="l"/>
            <a:pathLst>
              <a:path h="638463" w="1084439">
                <a:moveTo>
                  <a:pt x="0" y="0"/>
                </a:moveTo>
                <a:lnTo>
                  <a:pt x="1084439" y="0"/>
                </a:lnTo>
                <a:lnTo>
                  <a:pt x="1084439" y="638463"/>
                </a:lnTo>
                <a:lnTo>
                  <a:pt x="0" y="63846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5" id="15"/>
          <p:cNvSpPr txBox="true"/>
          <p:nvPr/>
        </p:nvSpPr>
        <p:spPr>
          <a:xfrm rot="0">
            <a:off x="1175994" y="1117052"/>
            <a:ext cx="15349387" cy="60896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070"/>
              </a:lnSpc>
            </a:pPr>
            <a:r>
              <a:rPr lang="en-US" sz="3700" b="true">
                <a:solidFill>
                  <a:srgbClr val="D6E591"/>
                </a:solidFill>
                <a:latin typeface="Tabarra Sans Heavy"/>
                <a:ea typeface="Tabarra Sans Heavy"/>
                <a:cs typeface="Tabarra Sans Heavy"/>
                <a:sym typeface="Tabarra Sans Heavy"/>
              </a:rPr>
              <a:t>Laissez-Faire Leadership And Its Impact On Culture &amp; Innovation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2011840" y="2380711"/>
            <a:ext cx="14513541" cy="5715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199"/>
              </a:lnSpc>
            </a:pPr>
            <a:r>
              <a:rPr lang="en-US" sz="2999">
                <a:solidFill>
                  <a:srgbClr val="24363D"/>
                </a:solidFill>
                <a:latin typeface="Tabarra Sans"/>
                <a:ea typeface="Tabarra Sans"/>
                <a:cs typeface="Tabarra Sans"/>
                <a:sym typeface="Tabarra Sans"/>
              </a:rPr>
              <a:t>What kind of organisational culture does a democratic leadership style foster?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2011840" y="3096570"/>
            <a:ext cx="14264320" cy="30245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19"/>
              </a:lnSpc>
            </a:pPr>
            <a:r>
              <a:rPr lang="en-US" sz="2799" b="true">
                <a:solidFill>
                  <a:srgbClr val="24363D"/>
                </a:solidFill>
                <a:latin typeface="Tabarra Sans Bold"/>
                <a:ea typeface="Tabarra Sans Bold"/>
                <a:cs typeface="Tabarra Sans Bold"/>
                <a:sym typeface="Tabarra Sans Bold"/>
              </a:rPr>
              <a:t>Inde</a:t>
            </a:r>
            <a:r>
              <a:rPr lang="en-US" sz="2799" b="true">
                <a:solidFill>
                  <a:srgbClr val="24363D"/>
                </a:solidFill>
                <a:latin typeface="Tabarra Sans Bold"/>
                <a:ea typeface="Tabarra Sans Bold"/>
                <a:cs typeface="Tabarra Sans Bold"/>
                <a:sym typeface="Tabarra Sans Bold"/>
              </a:rPr>
              <a:t>pendent Work Environment</a:t>
            </a:r>
          </a:p>
          <a:p>
            <a:pPr algn="l">
              <a:lnSpc>
                <a:spcPts val="3919"/>
              </a:lnSpc>
            </a:pPr>
            <a:r>
              <a:rPr lang="en-US" sz="2799">
                <a:solidFill>
                  <a:srgbClr val="24363D"/>
                </a:solidFill>
                <a:latin typeface="Tabarra Sans"/>
                <a:ea typeface="Tabarra Sans"/>
                <a:cs typeface="Tabarra Sans"/>
                <a:sym typeface="Tabarra Sans"/>
              </a:rPr>
              <a:t>Encourages trust and self-direction, allowing staff to manage their own workload.</a:t>
            </a:r>
          </a:p>
          <a:p>
            <a:pPr algn="l">
              <a:lnSpc>
                <a:spcPts val="3919"/>
              </a:lnSpc>
            </a:pPr>
          </a:p>
          <a:p>
            <a:pPr algn="l">
              <a:lnSpc>
                <a:spcPts val="3919"/>
              </a:lnSpc>
            </a:pPr>
            <a:r>
              <a:rPr lang="en-US" sz="2799" b="true">
                <a:solidFill>
                  <a:srgbClr val="24363D"/>
                </a:solidFill>
                <a:latin typeface="Tabarra Sans Bold"/>
                <a:ea typeface="Tabarra Sans Bold"/>
                <a:cs typeface="Tabarra Sans Bold"/>
                <a:sym typeface="Tabarra Sans Bold"/>
              </a:rPr>
              <a:t>Potential Lack of Structure</a:t>
            </a:r>
          </a:p>
          <a:p>
            <a:pPr algn="l">
              <a:lnSpc>
                <a:spcPts val="3919"/>
              </a:lnSpc>
            </a:pPr>
            <a:r>
              <a:rPr lang="en-US" sz="2799">
                <a:solidFill>
                  <a:srgbClr val="24363D"/>
                </a:solidFill>
                <a:latin typeface="Tabarra Sans"/>
                <a:ea typeface="Tabarra Sans"/>
                <a:cs typeface="Tabarra Sans"/>
                <a:sym typeface="Tabarra Sans"/>
              </a:rPr>
              <a:t>Without clear goals or feedback, some employees may feel uncertain or disconnected.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2072020" y="6404942"/>
            <a:ext cx="14264320" cy="5715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199"/>
              </a:lnSpc>
            </a:pPr>
            <a:r>
              <a:rPr lang="en-US" sz="2999">
                <a:solidFill>
                  <a:srgbClr val="24363D"/>
                </a:solidFill>
                <a:latin typeface="Tabarra Sans"/>
                <a:ea typeface="Tabarra Sans"/>
                <a:cs typeface="Tabarra Sans"/>
                <a:sym typeface="Tabarra Sans"/>
              </a:rPr>
              <a:t>What is the impact of a democratic leadership style on innovation?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2072020" y="7262495"/>
            <a:ext cx="14264320" cy="30245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19"/>
              </a:lnSpc>
            </a:pPr>
            <a:r>
              <a:rPr lang="en-US" sz="2799" b="true">
                <a:solidFill>
                  <a:srgbClr val="24363D"/>
                </a:solidFill>
                <a:latin typeface="Tabarra Sans Bold"/>
                <a:ea typeface="Tabarra Sans Bold"/>
                <a:cs typeface="Tabarra Sans Bold"/>
                <a:sym typeface="Tabarra Sans Bold"/>
              </a:rPr>
              <a:t>High </a:t>
            </a:r>
            <a:r>
              <a:rPr lang="en-US" sz="2799" b="true">
                <a:solidFill>
                  <a:srgbClr val="24363D"/>
                </a:solidFill>
                <a:latin typeface="Tabarra Sans Bold"/>
                <a:ea typeface="Tabarra Sans Bold"/>
                <a:cs typeface="Tabarra Sans Bold"/>
                <a:sym typeface="Tabarra Sans Bold"/>
              </a:rPr>
              <a:t>Creativity Potential</a:t>
            </a:r>
          </a:p>
          <a:p>
            <a:pPr algn="l">
              <a:lnSpc>
                <a:spcPts val="3919"/>
              </a:lnSpc>
            </a:pPr>
            <a:r>
              <a:rPr lang="en-US" sz="2799">
                <a:solidFill>
                  <a:srgbClr val="24363D"/>
                </a:solidFill>
                <a:latin typeface="Tabarra Sans"/>
                <a:ea typeface="Tabarra Sans"/>
                <a:cs typeface="Tabarra Sans"/>
                <a:sym typeface="Tabarra Sans"/>
              </a:rPr>
              <a:t>Freedom and autonomy often lead to original ideas and innovative problem-solving.</a:t>
            </a:r>
          </a:p>
          <a:p>
            <a:pPr algn="l">
              <a:lnSpc>
                <a:spcPts val="3919"/>
              </a:lnSpc>
            </a:pPr>
            <a:r>
              <a:rPr lang="en-US" sz="2799" b="true">
                <a:solidFill>
                  <a:srgbClr val="24363D"/>
                </a:solidFill>
                <a:latin typeface="Tabarra Sans Bold"/>
                <a:ea typeface="Tabarra Sans Bold"/>
                <a:cs typeface="Tabarra Sans Bold"/>
                <a:sym typeface="Tabarra Sans Bold"/>
              </a:rPr>
              <a:t>Inconsistent Output</a:t>
            </a:r>
          </a:p>
          <a:p>
            <a:pPr algn="l">
              <a:lnSpc>
                <a:spcPts val="3919"/>
              </a:lnSpc>
            </a:pPr>
            <a:r>
              <a:rPr lang="en-US" sz="2799">
                <a:solidFill>
                  <a:srgbClr val="24363D"/>
                </a:solidFill>
                <a:latin typeface="Tabarra Sans"/>
                <a:ea typeface="Tabarra Sans"/>
                <a:cs typeface="Tabarra Sans"/>
                <a:sym typeface="Tabarra Sans"/>
              </a:rPr>
              <a:t>Without strong guidance, innovation may lack focus, leading to uneven results across teams.</a:t>
            </a:r>
          </a:p>
        </p:txBody>
      </p:sp>
      <p:sp>
        <p:nvSpPr>
          <p:cNvPr name="Freeform 20" id="20"/>
          <p:cNvSpPr/>
          <p:nvPr/>
        </p:nvSpPr>
        <p:spPr>
          <a:xfrm flipH="false" flipV="false" rot="0">
            <a:off x="762322" y="4707415"/>
            <a:ext cx="1084439" cy="638463"/>
          </a:xfrm>
          <a:custGeom>
            <a:avLst/>
            <a:gdLst/>
            <a:ahLst/>
            <a:cxnLst/>
            <a:rect r="r" b="b" t="t" l="l"/>
            <a:pathLst>
              <a:path h="638463" w="1084439">
                <a:moveTo>
                  <a:pt x="0" y="0"/>
                </a:moveTo>
                <a:lnTo>
                  <a:pt x="1084439" y="0"/>
                </a:lnTo>
                <a:lnTo>
                  <a:pt x="1084439" y="638464"/>
                </a:lnTo>
                <a:lnTo>
                  <a:pt x="0" y="63846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1" id="21"/>
          <p:cNvSpPr/>
          <p:nvPr/>
        </p:nvSpPr>
        <p:spPr>
          <a:xfrm flipH="false" flipV="false" rot="0">
            <a:off x="822501" y="7386320"/>
            <a:ext cx="1084439" cy="638463"/>
          </a:xfrm>
          <a:custGeom>
            <a:avLst/>
            <a:gdLst/>
            <a:ahLst/>
            <a:cxnLst/>
            <a:rect r="r" b="b" t="t" l="l"/>
            <a:pathLst>
              <a:path h="638463" w="1084439">
                <a:moveTo>
                  <a:pt x="0" y="0"/>
                </a:moveTo>
                <a:lnTo>
                  <a:pt x="1084439" y="0"/>
                </a:lnTo>
                <a:lnTo>
                  <a:pt x="1084439" y="638463"/>
                </a:lnTo>
                <a:lnTo>
                  <a:pt x="0" y="63846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2" id="22"/>
          <p:cNvSpPr/>
          <p:nvPr/>
        </p:nvSpPr>
        <p:spPr>
          <a:xfrm flipH="false" flipV="false" rot="0">
            <a:off x="927087" y="8996333"/>
            <a:ext cx="1084439" cy="638463"/>
          </a:xfrm>
          <a:custGeom>
            <a:avLst/>
            <a:gdLst/>
            <a:ahLst/>
            <a:cxnLst/>
            <a:rect r="r" b="b" t="t" l="l"/>
            <a:pathLst>
              <a:path h="638463" w="1084439">
                <a:moveTo>
                  <a:pt x="0" y="0"/>
                </a:moveTo>
                <a:lnTo>
                  <a:pt x="1084439" y="0"/>
                </a:lnTo>
                <a:lnTo>
                  <a:pt x="1084439" y="638464"/>
                </a:lnTo>
                <a:lnTo>
                  <a:pt x="0" y="63846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>
  <p:cSld>
    <p:bg>
      <p:bgPr>
        <a:solidFill>
          <a:srgbClr val="57D7C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925273" y="471948"/>
            <a:ext cx="16437454" cy="1113503"/>
            <a:chOff x="0" y="0"/>
            <a:chExt cx="4329206" cy="293268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329206" cy="293268"/>
            </a:xfrm>
            <a:custGeom>
              <a:avLst/>
              <a:gdLst/>
              <a:ahLst/>
              <a:cxnLst/>
              <a:rect r="r" b="b" t="t" l="l"/>
              <a:pathLst>
                <a:path h="293268" w="4329206">
                  <a:moveTo>
                    <a:pt x="24021" y="0"/>
                  </a:moveTo>
                  <a:lnTo>
                    <a:pt x="4305185" y="0"/>
                  </a:lnTo>
                  <a:cubicBezTo>
                    <a:pt x="4311556" y="0"/>
                    <a:pt x="4317666" y="2531"/>
                    <a:pt x="4322170" y="7035"/>
                  </a:cubicBezTo>
                  <a:cubicBezTo>
                    <a:pt x="4326675" y="11540"/>
                    <a:pt x="4329206" y="17650"/>
                    <a:pt x="4329206" y="24021"/>
                  </a:cubicBezTo>
                  <a:lnTo>
                    <a:pt x="4329206" y="269248"/>
                  </a:lnTo>
                  <a:cubicBezTo>
                    <a:pt x="4329206" y="275618"/>
                    <a:pt x="4326675" y="281728"/>
                    <a:pt x="4322170" y="286233"/>
                  </a:cubicBezTo>
                  <a:cubicBezTo>
                    <a:pt x="4317666" y="290738"/>
                    <a:pt x="4311556" y="293268"/>
                    <a:pt x="4305185" y="293268"/>
                  </a:cubicBezTo>
                  <a:lnTo>
                    <a:pt x="24021" y="293268"/>
                  </a:lnTo>
                  <a:cubicBezTo>
                    <a:pt x="17650" y="293268"/>
                    <a:pt x="11540" y="290738"/>
                    <a:pt x="7035" y="286233"/>
                  </a:cubicBezTo>
                  <a:cubicBezTo>
                    <a:pt x="2531" y="281728"/>
                    <a:pt x="0" y="275618"/>
                    <a:pt x="0" y="269248"/>
                  </a:cubicBezTo>
                  <a:lnTo>
                    <a:pt x="0" y="24021"/>
                  </a:lnTo>
                  <a:cubicBezTo>
                    <a:pt x="0" y="17650"/>
                    <a:pt x="2531" y="11540"/>
                    <a:pt x="7035" y="7035"/>
                  </a:cubicBezTo>
                  <a:cubicBezTo>
                    <a:pt x="11540" y="2531"/>
                    <a:pt x="17650" y="0"/>
                    <a:pt x="24021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4329206" cy="33136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1752592" y="617855"/>
            <a:ext cx="14782816" cy="7454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160"/>
              </a:lnSpc>
            </a:pPr>
            <a:r>
              <a:rPr lang="en-US" sz="4400" b="true">
                <a:solidFill>
                  <a:srgbClr val="64B8B1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Suggested Activities for LO 13.3</a:t>
            </a:r>
          </a:p>
        </p:txBody>
      </p:sp>
      <p:grpSp>
        <p:nvGrpSpPr>
          <p:cNvPr name="Group 6" id="6"/>
          <p:cNvGrpSpPr/>
          <p:nvPr/>
        </p:nvGrpSpPr>
        <p:grpSpPr>
          <a:xfrm rot="0">
            <a:off x="1028700" y="2708801"/>
            <a:ext cx="8236924" cy="1113503"/>
            <a:chOff x="0" y="0"/>
            <a:chExt cx="2169396" cy="293268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2169396" cy="293268"/>
            </a:xfrm>
            <a:custGeom>
              <a:avLst/>
              <a:gdLst/>
              <a:ahLst/>
              <a:cxnLst/>
              <a:rect r="r" b="b" t="t" l="l"/>
              <a:pathLst>
                <a:path h="293268" w="2169396">
                  <a:moveTo>
                    <a:pt x="47935" y="0"/>
                  </a:moveTo>
                  <a:lnTo>
                    <a:pt x="2121461" y="0"/>
                  </a:lnTo>
                  <a:cubicBezTo>
                    <a:pt x="2134174" y="0"/>
                    <a:pt x="2146366" y="5050"/>
                    <a:pt x="2155356" y="14040"/>
                  </a:cubicBezTo>
                  <a:cubicBezTo>
                    <a:pt x="2164345" y="23029"/>
                    <a:pt x="2169396" y="35222"/>
                    <a:pt x="2169396" y="47935"/>
                  </a:cubicBezTo>
                  <a:lnTo>
                    <a:pt x="2169396" y="245333"/>
                  </a:lnTo>
                  <a:cubicBezTo>
                    <a:pt x="2169396" y="258046"/>
                    <a:pt x="2164345" y="270239"/>
                    <a:pt x="2155356" y="279228"/>
                  </a:cubicBezTo>
                  <a:cubicBezTo>
                    <a:pt x="2146366" y="288218"/>
                    <a:pt x="2134174" y="293268"/>
                    <a:pt x="2121461" y="293268"/>
                  </a:cubicBezTo>
                  <a:lnTo>
                    <a:pt x="47935" y="293268"/>
                  </a:lnTo>
                  <a:cubicBezTo>
                    <a:pt x="35222" y="293268"/>
                    <a:pt x="23029" y="288218"/>
                    <a:pt x="14040" y="279228"/>
                  </a:cubicBezTo>
                  <a:cubicBezTo>
                    <a:pt x="5050" y="270239"/>
                    <a:pt x="0" y="258046"/>
                    <a:pt x="0" y="245333"/>
                  </a:cubicBezTo>
                  <a:lnTo>
                    <a:pt x="0" y="47935"/>
                  </a:lnTo>
                  <a:cubicBezTo>
                    <a:pt x="0" y="35222"/>
                    <a:pt x="5050" y="23029"/>
                    <a:pt x="14040" y="14040"/>
                  </a:cubicBezTo>
                  <a:cubicBezTo>
                    <a:pt x="23029" y="5050"/>
                    <a:pt x="35222" y="0"/>
                    <a:pt x="47935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8" id="8"/>
            <p:cNvSpPr txBox="true"/>
            <p:nvPr/>
          </p:nvSpPr>
          <p:spPr>
            <a:xfrm>
              <a:off x="0" y="-38100"/>
              <a:ext cx="2169396" cy="33136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9" id="9"/>
          <p:cNvSpPr txBox="true"/>
          <p:nvPr/>
        </p:nvSpPr>
        <p:spPr>
          <a:xfrm rot="0">
            <a:off x="1534305" y="2854708"/>
            <a:ext cx="10469068" cy="7454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160"/>
              </a:lnSpc>
            </a:pPr>
            <a:r>
              <a:rPr lang="en-US" sz="4400" b="true">
                <a:solidFill>
                  <a:srgbClr val="64B8B1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Sample Papers</a:t>
            </a:r>
          </a:p>
        </p:txBody>
      </p:sp>
      <p:grpSp>
        <p:nvGrpSpPr>
          <p:cNvPr name="Group 10" id="10"/>
          <p:cNvGrpSpPr/>
          <p:nvPr/>
        </p:nvGrpSpPr>
        <p:grpSpPr>
          <a:xfrm rot="0">
            <a:off x="1028700" y="6486525"/>
            <a:ext cx="8236924" cy="1113503"/>
            <a:chOff x="0" y="0"/>
            <a:chExt cx="2169396" cy="293268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2169396" cy="293268"/>
            </a:xfrm>
            <a:custGeom>
              <a:avLst/>
              <a:gdLst/>
              <a:ahLst/>
              <a:cxnLst/>
              <a:rect r="r" b="b" t="t" l="l"/>
              <a:pathLst>
                <a:path h="293268" w="2169396">
                  <a:moveTo>
                    <a:pt x="47935" y="0"/>
                  </a:moveTo>
                  <a:lnTo>
                    <a:pt x="2121461" y="0"/>
                  </a:lnTo>
                  <a:cubicBezTo>
                    <a:pt x="2134174" y="0"/>
                    <a:pt x="2146366" y="5050"/>
                    <a:pt x="2155356" y="14040"/>
                  </a:cubicBezTo>
                  <a:cubicBezTo>
                    <a:pt x="2164345" y="23029"/>
                    <a:pt x="2169396" y="35222"/>
                    <a:pt x="2169396" y="47935"/>
                  </a:cubicBezTo>
                  <a:lnTo>
                    <a:pt x="2169396" y="245333"/>
                  </a:lnTo>
                  <a:cubicBezTo>
                    <a:pt x="2169396" y="258046"/>
                    <a:pt x="2164345" y="270239"/>
                    <a:pt x="2155356" y="279228"/>
                  </a:cubicBezTo>
                  <a:cubicBezTo>
                    <a:pt x="2146366" y="288218"/>
                    <a:pt x="2134174" y="293268"/>
                    <a:pt x="2121461" y="293268"/>
                  </a:cubicBezTo>
                  <a:lnTo>
                    <a:pt x="47935" y="293268"/>
                  </a:lnTo>
                  <a:cubicBezTo>
                    <a:pt x="35222" y="293268"/>
                    <a:pt x="23029" y="288218"/>
                    <a:pt x="14040" y="279228"/>
                  </a:cubicBezTo>
                  <a:cubicBezTo>
                    <a:pt x="5050" y="270239"/>
                    <a:pt x="0" y="258046"/>
                    <a:pt x="0" y="245333"/>
                  </a:cubicBezTo>
                  <a:lnTo>
                    <a:pt x="0" y="47935"/>
                  </a:lnTo>
                  <a:cubicBezTo>
                    <a:pt x="0" y="35222"/>
                    <a:pt x="5050" y="23029"/>
                    <a:pt x="14040" y="14040"/>
                  </a:cubicBezTo>
                  <a:cubicBezTo>
                    <a:pt x="23029" y="5050"/>
                    <a:pt x="35222" y="0"/>
                    <a:pt x="47935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12" id="12"/>
            <p:cNvSpPr txBox="true"/>
            <p:nvPr/>
          </p:nvSpPr>
          <p:spPr>
            <a:xfrm>
              <a:off x="0" y="-38100"/>
              <a:ext cx="2169396" cy="33136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13" id="13"/>
          <p:cNvSpPr txBox="true"/>
          <p:nvPr/>
        </p:nvSpPr>
        <p:spPr>
          <a:xfrm rot="0">
            <a:off x="1534305" y="6638925"/>
            <a:ext cx="10469068" cy="7454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160"/>
              </a:lnSpc>
            </a:pPr>
            <a:r>
              <a:rPr lang="en-US" sz="4400" b="true">
                <a:solidFill>
                  <a:srgbClr val="64B8B1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Activity Book Qs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1028700" y="4095751"/>
            <a:ext cx="16334027" cy="104774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200"/>
              </a:lnSpc>
              <a:spcBef>
                <a:spcPct val="0"/>
              </a:spcBef>
            </a:pPr>
            <a:r>
              <a:rPr lang="en-US" b="true" sz="3000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HL2 Q4 (5) (i): Outline how a leadership style you have studied fosters organisational innovation.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1028700" y="7876253"/>
            <a:ext cx="16334027" cy="104774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200"/>
              </a:lnSpc>
              <a:spcBef>
                <a:spcPct val="0"/>
              </a:spcBef>
            </a:pPr>
            <a:r>
              <a:rPr lang="en-US" b="true" sz="3000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H</a:t>
            </a:r>
            <a:r>
              <a:rPr lang="en-US" b="true" sz="3000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L Q3</a:t>
            </a:r>
          </a:p>
          <a:p>
            <a:pPr algn="l">
              <a:lnSpc>
                <a:spcPts val="4200"/>
              </a:lnSpc>
              <a:spcBef>
                <a:spcPct val="0"/>
              </a:spcBef>
            </a:pPr>
            <a:r>
              <a:rPr lang="en-US" b="true" sz="3000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OL Q3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24363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flipV="true">
            <a:off x="1028507" y="7621592"/>
            <a:ext cx="16230697" cy="0"/>
          </a:xfrm>
          <a:prstGeom prst="line">
            <a:avLst/>
          </a:prstGeom>
          <a:ln cap="flat" w="19050">
            <a:solidFill>
              <a:srgbClr val="D6E591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3" id="3"/>
          <p:cNvSpPr txBox="true"/>
          <p:nvPr/>
        </p:nvSpPr>
        <p:spPr>
          <a:xfrm rot="0">
            <a:off x="1028507" y="3197226"/>
            <a:ext cx="13362596" cy="11461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699"/>
              </a:lnSpc>
            </a:pPr>
            <a:r>
              <a:rPr lang="en-US" sz="6999" b="true">
                <a:solidFill>
                  <a:srgbClr val="D6E591"/>
                </a:solidFill>
                <a:latin typeface="Tabarra Sans Heavy"/>
                <a:ea typeface="Tabarra Sans Heavy"/>
                <a:cs typeface="Tabarra Sans Heavy"/>
                <a:sym typeface="Tabarra Sans Heavy"/>
              </a:rPr>
              <a:t>Learning Outcome 13.4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1028507" y="5076825"/>
            <a:ext cx="16230697" cy="29114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500"/>
              </a:lnSpc>
            </a:pPr>
            <a:r>
              <a:rPr lang="en-US" sz="5000" i="true">
                <a:solidFill>
                  <a:srgbClr val="D6E591"/>
                </a:solidFill>
                <a:latin typeface="Tabarra Sans Italics"/>
                <a:ea typeface="Tabarra Sans Italics"/>
                <a:cs typeface="Tabarra Sans Italics"/>
                <a:sym typeface="Tabarra Sans Italics"/>
              </a:rPr>
              <a:t>13.4 Appreciate the range of reasons for conflict in the workplace and demonstrate an understanding of how conflict may impact on the workplace.</a:t>
            </a:r>
          </a:p>
          <a:p>
            <a:pPr algn="l">
              <a:lnSpc>
                <a:spcPts val="5500"/>
              </a:lnSpc>
            </a:pPr>
          </a:p>
        </p:txBody>
      </p:sp>
      <p:sp>
        <p:nvSpPr>
          <p:cNvPr name="TextBox 5" id="5"/>
          <p:cNvSpPr txBox="true"/>
          <p:nvPr/>
        </p:nvSpPr>
        <p:spPr>
          <a:xfrm rot="0">
            <a:off x="12185603" y="9172575"/>
            <a:ext cx="5382144" cy="7154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819"/>
              </a:lnSpc>
            </a:pPr>
            <a:r>
              <a:rPr lang="en-US" sz="4156">
                <a:solidFill>
                  <a:srgbClr val="D6E591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Back In Business</a:t>
            </a:r>
          </a:p>
        </p:txBody>
      </p:sp>
      <p:sp>
        <p:nvSpPr>
          <p:cNvPr name="Freeform 6" id="6"/>
          <p:cNvSpPr/>
          <p:nvPr/>
        </p:nvSpPr>
        <p:spPr>
          <a:xfrm flipH="false" flipV="false" rot="-5400000">
            <a:off x="15266792" y="894541"/>
            <a:ext cx="3925274" cy="2117142"/>
          </a:xfrm>
          <a:custGeom>
            <a:avLst/>
            <a:gdLst/>
            <a:ahLst/>
            <a:cxnLst/>
            <a:rect r="r" b="b" t="t" l="l"/>
            <a:pathLst>
              <a:path h="2117142" w="3925274">
                <a:moveTo>
                  <a:pt x="0" y="0"/>
                </a:moveTo>
                <a:lnTo>
                  <a:pt x="3925274" y="0"/>
                </a:lnTo>
                <a:lnTo>
                  <a:pt x="3925274" y="2117142"/>
                </a:lnTo>
                <a:lnTo>
                  <a:pt x="0" y="211714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88000" cy="2089150"/>
            <a:chOff x="0" y="0"/>
            <a:chExt cx="4816593" cy="550229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816592" cy="550229"/>
            </a:xfrm>
            <a:custGeom>
              <a:avLst/>
              <a:gdLst/>
              <a:ahLst/>
              <a:cxnLst/>
              <a:rect r="r" b="b" t="t" l="l"/>
              <a:pathLst>
                <a:path h="550229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550229"/>
                  </a:lnTo>
                  <a:lnTo>
                    <a:pt x="0" y="550229"/>
                  </a:lnTo>
                  <a:close/>
                </a:path>
              </a:pathLst>
            </a:custGeom>
            <a:solidFill>
              <a:srgbClr val="24363D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4816593" cy="58832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1175994" y="914400"/>
            <a:ext cx="13362596" cy="10001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600"/>
              </a:lnSpc>
            </a:pPr>
            <a:r>
              <a:rPr lang="en-US" sz="6000" b="true">
                <a:solidFill>
                  <a:srgbClr val="D6E591"/>
                </a:solidFill>
                <a:latin typeface="Tabarra Sans Heavy"/>
                <a:ea typeface="Tabarra Sans Heavy"/>
                <a:cs typeface="Tabarra Sans Heavy"/>
                <a:sym typeface="Tabarra Sans Heavy"/>
              </a:rPr>
              <a:t>Priming activity</a:t>
            </a:r>
          </a:p>
        </p:txBody>
      </p:sp>
      <p:sp>
        <p:nvSpPr>
          <p:cNvPr name="AutoShape 6" id="6"/>
          <p:cNvSpPr/>
          <p:nvPr/>
        </p:nvSpPr>
        <p:spPr>
          <a:xfrm flipV="true">
            <a:off x="1175994" y="722674"/>
            <a:ext cx="15105822" cy="9525"/>
          </a:xfrm>
          <a:prstGeom prst="line">
            <a:avLst/>
          </a:prstGeom>
          <a:ln cap="flat" w="19050">
            <a:solidFill>
              <a:srgbClr val="D6E591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7" id="7"/>
          <p:cNvSpPr txBox="true"/>
          <p:nvPr/>
        </p:nvSpPr>
        <p:spPr>
          <a:xfrm rot="0">
            <a:off x="12160597" y="138161"/>
            <a:ext cx="4461398" cy="58451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785"/>
              </a:lnSpc>
            </a:pPr>
            <a:r>
              <a:rPr lang="en-US" sz="3418">
                <a:solidFill>
                  <a:srgbClr val="D6E591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Back In Business</a:t>
            </a:r>
          </a:p>
        </p:txBody>
      </p:sp>
      <p:sp>
        <p:nvSpPr>
          <p:cNvPr name="Freeform 8" id="8"/>
          <p:cNvSpPr/>
          <p:nvPr/>
        </p:nvSpPr>
        <p:spPr>
          <a:xfrm flipH="false" flipV="false" rot="0">
            <a:off x="16525381" y="0"/>
            <a:ext cx="1762619" cy="1445348"/>
          </a:xfrm>
          <a:custGeom>
            <a:avLst/>
            <a:gdLst/>
            <a:ahLst/>
            <a:cxnLst/>
            <a:rect r="r" b="b" t="t" l="l"/>
            <a:pathLst>
              <a:path h="1445348" w="1762619">
                <a:moveTo>
                  <a:pt x="0" y="0"/>
                </a:moveTo>
                <a:lnTo>
                  <a:pt x="1762619" y="0"/>
                </a:lnTo>
                <a:lnTo>
                  <a:pt x="1762619" y="1445348"/>
                </a:lnTo>
                <a:lnTo>
                  <a:pt x="0" y="144534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1028603" y="2675703"/>
            <a:ext cx="16230697" cy="70834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500"/>
              </a:lnSpc>
            </a:pPr>
            <a:r>
              <a:rPr lang="en-US" sz="5000" i="true">
                <a:solidFill>
                  <a:srgbClr val="24363D"/>
                </a:solidFill>
                <a:latin typeface="Tabarra Sans Italics"/>
                <a:ea typeface="Tabarra Sans Italics"/>
                <a:cs typeface="Tabarra Sans Italics"/>
                <a:sym typeface="Tabarra Sans Italics"/>
              </a:rPr>
              <a:t>1. Do you think there is a difference between leading and managing people? </a:t>
            </a:r>
          </a:p>
          <a:p>
            <a:pPr algn="l">
              <a:lnSpc>
                <a:spcPts val="5500"/>
              </a:lnSpc>
            </a:pPr>
          </a:p>
          <a:p>
            <a:pPr algn="l">
              <a:lnSpc>
                <a:spcPts val="5500"/>
              </a:lnSpc>
            </a:pPr>
            <a:r>
              <a:rPr lang="en-US" sz="5000" i="true">
                <a:solidFill>
                  <a:srgbClr val="24363D"/>
                </a:solidFill>
                <a:latin typeface="Tabarra Sans Italics"/>
                <a:ea typeface="Tabarra Sans Italics"/>
                <a:cs typeface="Tabarra Sans Italics"/>
                <a:sym typeface="Tabarra Sans Italics"/>
              </a:rPr>
              <a:t>2. Many workers seek more responsibility and power - can you think of jobs where some workers wouldn’t? </a:t>
            </a:r>
          </a:p>
          <a:p>
            <a:pPr algn="l">
              <a:lnSpc>
                <a:spcPts val="5500"/>
              </a:lnSpc>
            </a:pPr>
          </a:p>
          <a:p>
            <a:pPr algn="l">
              <a:lnSpc>
                <a:spcPts val="5500"/>
              </a:lnSpc>
            </a:pPr>
            <a:r>
              <a:rPr lang="en-US" sz="5000" i="true">
                <a:solidFill>
                  <a:srgbClr val="24363D"/>
                </a:solidFill>
                <a:latin typeface="Tabarra Sans Italics"/>
                <a:ea typeface="Tabarra Sans Italics"/>
                <a:cs typeface="Tabarra Sans Italics"/>
                <a:sym typeface="Tabarra Sans Italics"/>
              </a:rPr>
              <a:t>3. If you owned a business, how would you encourage staff to come up with and suggest new</a:t>
            </a:r>
            <a:r>
              <a:rPr lang="en-US" sz="5000" i="true">
                <a:solidFill>
                  <a:srgbClr val="24363D"/>
                </a:solidFill>
                <a:latin typeface="Tabarra Sans Italics"/>
                <a:ea typeface="Tabarra Sans Italics"/>
                <a:cs typeface="Tabarra Sans Italics"/>
                <a:sym typeface="Tabarra Sans Italics"/>
              </a:rPr>
              <a:t> ideas?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27416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88000" cy="2089150"/>
            <a:chOff x="0" y="0"/>
            <a:chExt cx="4816593" cy="550229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816592" cy="550229"/>
            </a:xfrm>
            <a:custGeom>
              <a:avLst/>
              <a:gdLst/>
              <a:ahLst/>
              <a:cxnLst/>
              <a:rect r="r" b="b" t="t" l="l"/>
              <a:pathLst>
                <a:path h="550229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550229"/>
                  </a:lnTo>
                  <a:lnTo>
                    <a:pt x="0" y="550229"/>
                  </a:lnTo>
                  <a:close/>
                </a:path>
              </a:pathLst>
            </a:custGeom>
            <a:solidFill>
              <a:srgbClr val="274165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4816593" cy="58832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AutoShape 5" id="5"/>
          <p:cNvSpPr/>
          <p:nvPr/>
        </p:nvSpPr>
        <p:spPr>
          <a:xfrm flipV="true">
            <a:off x="1175994" y="722674"/>
            <a:ext cx="15105822" cy="9525"/>
          </a:xfrm>
          <a:prstGeom prst="line">
            <a:avLst/>
          </a:prstGeom>
          <a:ln cap="flat" w="19050">
            <a:solidFill>
              <a:srgbClr val="D6E591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6" id="6"/>
          <p:cNvSpPr txBox="true"/>
          <p:nvPr/>
        </p:nvSpPr>
        <p:spPr>
          <a:xfrm rot="0">
            <a:off x="12160597" y="138161"/>
            <a:ext cx="4461398" cy="58451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785"/>
              </a:lnSpc>
            </a:pPr>
            <a:r>
              <a:rPr lang="en-US" sz="3418">
                <a:solidFill>
                  <a:srgbClr val="D6E591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Back In Business</a:t>
            </a:r>
          </a:p>
        </p:txBody>
      </p:sp>
      <p:sp>
        <p:nvSpPr>
          <p:cNvPr name="Freeform 7" id="7"/>
          <p:cNvSpPr/>
          <p:nvPr/>
        </p:nvSpPr>
        <p:spPr>
          <a:xfrm flipH="false" flipV="false" rot="0">
            <a:off x="16525381" y="0"/>
            <a:ext cx="1762619" cy="1445348"/>
          </a:xfrm>
          <a:custGeom>
            <a:avLst/>
            <a:gdLst/>
            <a:ahLst/>
            <a:cxnLst/>
            <a:rect r="r" b="b" t="t" l="l"/>
            <a:pathLst>
              <a:path h="1445348" w="1762619">
                <a:moveTo>
                  <a:pt x="0" y="0"/>
                </a:moveTo>
                <a:lnTo>
                  <a:pt x="1762619" y="0"/>
                </a:lnTo>
                <a:lnTo>
                  <a:pt x="1762619" y="1445348"/>
                </a:lnTo>
                <a:lnTo>
                  <a:pt x="0" y="144534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684185" y="2457509"/>
            <a:ext cx="16919631" cy="5371983"/>
          </a:xfrm>
          <a:custGeom>
            <a:avLst/>
            <a:gdLst/>
            <a:ahLst/>
            <a:cxnLst/>
            <a:rect r="r" b="b" t="t" l="l"/>
            <a:pathLst>
              <a:path h="5371983" w="16919631">
                <a:moveTo>
                  <a:pt x="0" y="0"/>
                </a:moveTo>
                <a:lnTo>
                  <a:pt x="16919630" y="0"/>
                </a:lnTo>
                <a:lnTo>
                  <a:pt x="16919630" y="5371982"/>
                </a:lnTo>
                <a:lnTo>
                  <a:pt x="0" y="537198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1028700" y="1216714"/>
            <a:ext cx="14983575" cy="72263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840"/>
              </a:lnSpc>
            </a:pPr>
            <a:r>
              <a:rPr lang="en-US" sz="4400" b="true">
                <a:solidFill>
                  <a:srgbClr val="D6E591"/>
                </a:solidFill>
                <a:latin typeface="Tabarra Sans Heavy"/>
                <a:ea typeface="Tabarra Sans Heavy"/>
                <a:cs typeface="Tabarra Sans Heavy"/>
                <a:sym typeface="Tabarra Sans Heavy"/>
              </a:rPr>
              <a:t>Reflect &amp; Research Pg 237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88000" cy="2089150"/>
            <a:chOff x="0" y="0"/>
            <a:chExt cx="4816593" cy="550229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816592" cy="550229"/>
            </a:xfrm>
            <a:custGeom>
              <a:avLst/>
              <a:gdLst/>
              <a:ahLst/>
              <a:cxnLst/>
              <a:rect r="r" b="b" t="t" l="l"/>
              <a:pathLst>
                <a:path h="550229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550229"/>
                  </a:lnTo>
                  <a:lnTo>
                    <a:pt x="0" y="550229"/>
                  </a:lnTo>
                  <a:close/>
                </a:path>
              </a:pathLst>
            </a:custGeom>
            <a:solidFill>
              <a:srgbClr val="24363D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4816593" cy="58832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1175994" y="1117052"/>
            <a:ext cx="15349387" cy="55753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740"/>
              </a:lnSpc>
            </a:pPr>
            <a:r>
              <a:rPr lang="en-US" sz="3400" b="true">
                <a:solidFill>
                  <a:srgbClr val="D6E591"/>
                </a:solidFill>
                <a:latin typeface="Tabarra Sans Heavy"/>
                <a:ea typeface="Tabarra Sans Heavy"/>
                <a:cs typeface="Tabarra Sans Heavy"/>
                <a:sym typeface="Tabarra Sans Heavy"/>
              </a:rPr>
              <a:t>Reasons For Conflict In The Workplace</a:t>
            </a:r>
          </a:p>
        </p:txBody>
      </p:sp>
      <p:sp>
        <p:nvSpPr>
          <p:cNvPr name="AutoShape 6" id="6"/>
          <p:cNvSpPr/>
          <p:nvPr/>
        </p:nvSpPr>
        <p:spPr>
          <a:xfrm flipV="true">
            <a:off x="1175994" y="722674"/>
            <a:ext cx="15105822" cy="9525"/>
          </a:xfrm>
          <a:prstGeom prst="line">
            <a:avLst/>
          </a:prstGeom>
          <a:ln cap="flat" w="19050">
            <a:solidFill>
              <a:srgbClr val="D6E591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7" id="7"/>
          <p:cNvSpPr txBox="true"/>
          <p:nvPr/>
        </p:nvSpPr>
        <p:spPr>
          <a:xfrm rot="0">
            <a:off x="12160597" y="138161"/>
            <a:ext cx="4461398" cy="58451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785"/>
              </a:lnSpc>
            </a:pPr>
            <a:r>
              <a:rPr lang="en-US" sz="3418">
                <a:solidFill>
                  <a:srgbClr val="D6E591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Back In Business</a:t>
            </a:r>
          </a:p>
        </p:txBody>
      </p:sp>
      <p:sp>
        <p:nvSpPr>
          <p:cNvPr name="Freeform 8" id="8"/>
          <p:cNvSpPr/>
          <p:nvPr/>
        </p:nvSpPr>
        <p:spPr>
          <a:xfrm flipH="false" flipV="false" rot="0">
            <a:off x="16525381" y="0"/>
            <a:ext cx="1762619" cy="1445348"/>
          </a:xfrm>
          <a:custGeom>
            <a:avLst/>
            <a:gdLst/>
            <a:ahLst/>
            <a:cxnLst/>
            <a:rect r="r" b="b" t="t" l="l"/>
            <a:pathLst>
              <a:path h="1445348" w="1762619">
                <a:moveTo>
                  <a:pt x="0" y="0"/>
                </a:moveTo>
                <a:lnTo>
                  <a:pt x="1762619" y="0"/>
                </a:lnTo>
                <a:lnTo>
                  <a:pt x="1762619" y="1445348"/>
                </a:lnTo>
                <a:lnTo>
                  <a:pt x="0" y="144534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9" id="9"/>
          <p:cNvGrpSpPr/>
          <p:nvPr/>
        </p:nvGrpSpPr>
        <p:grpSpPr>
          <a:xfrm rot="0">
            <a:off x="374335" y="2819151"/>
            <a:ext cx="4157247" cy="783715"/>
            <a:chOff x="0" y="0"/>
            <a:chExt cx="562389" cy="106020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562389" cy="106020"/>
            </a:xfrm>
            <a:custGeom>
              <a:avLst/>
              <a:gdLst/>
              <a:ahLst/>
              <a:cxnLst/>
              <a:rect r="r" b="b" t="t" l="l"/>
              <a:pathLst>
                <a:path h="106020" w="562389">
                  <a:moveTo>
                    <a:pt x="53010" y="0"/>
                  </a:moveTo>
                  <a:lnTo>
                    <a:pt x="509379" y="0"/>
                  </a:lnTo>
                  <a:cubicBezTo>
                    <a:pt x="523438" y="0"/>
                    <a:pt x="536921" y="5585"/>
                    <a:pt x="546863" y="15526"/>
                  </a:cubicBezTo>
                  <a:cubicBezTo>
                    <a:pt x="556804" y="25468"/>
                    <a:pt x="562389" y="38951"/>
                    <a:pt x="562389" y="53010"/>
                  </a:cubicBezTo>
                  <a:lnTo>
                    <a:pt x="562389" y="53010"/>
                  </a:lnTo>
                  <a:cubicBezTo>
                    <a:pt x="562389" y="82287"/>
                    <a:pt x="538656" y="106020"/>
                    <a:pt x="509379" y="106020"/>
                  </a:cubicBezTo>
                  <a:lnTo>
                    <a:pt x="53010" y="106020"/>
                  </a:lnTo>
                  <a:cubicBezTo>
                    <a:pt x="23733" y="106020"/>
                    <a:pt x="0" y="82287"/>
                    <a:pt x="0" y="53010"/>
                  </a:cubicBezTo>
                  <a:lnTo>
                    <a:pt x="0" y="53010"/>
                  </a:lnTo>
                  <a:cubicBezTo>
                    <a:pt x="0" y="23733"/>
                    <a:pt x="23733" y="0"/>
                    <a:pt x="53010" y="0"/>
                  </a:cubicBezTo>
                  <a:close/>
                </a:path>
              </a:pathLst>
            </a:custGeom>
            <a:solidFill>
              <a:srgbClr val="D6E591"/>
            </a:solidFill>
          </p:spPr>
        </p:sp>
        <p:sp>
          <p:nvSpPr>
            <p:cNvPr name="TextBox 11" id="11"/>
            <p:cNvSpPr txBox="true"/>
            <p:nvPr/>
          </p:nvSpPr>
          <p:spPr>
            <a:xfrm>
              <a:off x="0" y="-28575"/>
              <a:ext cx="562389" cy="13459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239"/>
                </a:lnSpc>
              </a:pPr>
            </a:p>
          </p:txBody>
        </p:sp>
      </p:grpSp>
      <p:sp>
        <p:nvSpPr>
          <p:cNvPr name="TextBox 12" id="12"/>
          <p:cNvSpPr txBox="true"/>
          <p:nvPr/>
        </p:nvSpPr>
        <p:spPr>
          <a:xfrm rot="0">
            <a:off x="655369" y="2907967"/>
            <a:ext cx="3637828" cy="5715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199"/>
              </a:lnSpc>
            </a:pPr>
            <a:r>
              <a:rPr lang="en-US" sz="2999" b="true">
                <a:solidFill>
                  <a:srgbClr val="24363D"/>
                </a:solidFill>
                <a:latin typeface="Tabarra Sans Bold"/>
                <a:ea typeface="Tabarra Sans Bold"/>
                <a:cs typeface="Tabarra Sans Bold"/>
                <a:sym typeface="Tabarra Sans Bold"/>
              </a:rPr>
              <a:t>Disputes Over Pay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4946920" y="2424414"/>
            <a:ext cx="12970578" cy="15386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19"/>
              </a:lnSpc>
            </a:pPr>
            <a:r>
              <a:rPr lang="en-US" sz="2799">
                <a:solidFill>
                  <a:srgbClr val="24363D"/>
                </a:solidFill>
                <a:latin typeface="Tabarra Sans"/>
                <a:ea typeface="Tabarra Sans"/>
                <a:cs typeface="Tabarra Sans"/>
                <a:sym typeface="Tabarra Sans"/>
              </a:rPr>
              <a:t>Disagreement over pay rises, bonuses, or pension entitlements is a common cause of dispute, especially during times of inflation or financial pressure. Employees may seek cost-of-living increases that employers resist.</a:t>
            </a:r>
          </a:p>
        </p:txBody>
      </p:sp>
      <p:grpSp>
        <p:nvGrpSpPr>
          <p:cNvPr name="Group 14" id="14"/>
          <p:cNvGrpSpPr/>
          <p:nvPr/>
        </p:nvGrpSpPr>
        <p:grpSpPr>
          <a:xfrm rot="0">
            <a:off x="374335" y="4707022"/>
            <a:ext cx="4157247" cy="783715"/>
            <a:chOff x="0" y="0"/>
            <a:chExt cx="562389" cy="106020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562389" cy="106020"/>
            </a:xfrm>
            <a:custGeom>
              <a:avLst/>
              <a:gdLst/>
              <a:ahLst/>
              <a:cxnLst/>
              <a:rect r="r" b="b" t="t" l="l"/>
              <a:pathLst>
                <a:path h="106020" w="562389">
                  <a:moveTo>
                    <a:pt x="53010" y="0"/>
                  </a:moveTo>
                  <a:lnTo>
                    <a:pt x="509379" y="0"/>
                  </a:lnTo>
                  <a:cubicBezTo>
                    <a:pt x="523438" y="0"/>
                    <a:pt x="536921" y="5585"/>
                    <a:pt x="546863" y="15526"/>
                  </a:cubicBezTo>
                  <a:cubicBezTo>
                    <a:pt x="556804" y="25468"/>
                    <a:pt x="562389" y="38951"/>
                    <a:pt x="562389" y="53010"/>
                  </a:cubicBezTo>
                  <a:lnTo>
                    <a:pt x="562389" y="53010"/>
                  </a:lnTo>
                  <a:cubicBezTo>
                    <a:pt x="562389" y="82287"/>
                    <a:pt x="538656" y="106020"/>
                    <a:pt x="509379" y="106020"/>
                  </a:cubicBezTo>
                  <a:lnTo>
                    <a:pt x="53010" y="106020"/>
                  </a:lnTo>
                  <a:cubicBezTo>
                    <a:pt x="23733" y="106020"/>
                    <a:pt x="0" y="82287"/>
                    <a:pt x="0" y="53010"/>
                  </a:cubicBezTo>
                  <a:lnTo>
                    <a:pt x="0" y="53010"/>
                  </a:lnTo>
                  <a:cubicBezTo>
                    <a:pt x="0" y="23733"/>
                    <a:pt x="23733" y="0"/>
                    <a:pt x="53010" y="0"/>
                  </a:cubicBezTo>
                  <a:close/>
                </a:path>
              </a:pathLst>
            </a:custGeom>
            <a:solidFill>
              <a:srgbClr val="D6E591"/>
            </a:solidFill>
          </p:spPr>
        </p:sp>
        <p:sp>
          <p:nvSpPr>
            <p:cNvPr name="TextBox 16" id="16"/>
            <p:cNvSpPr txBox="true"/>
            <p:nvPr/>
          </p:nvSpPr>
          <p:spPr>
            <a:xfrm>
              <a:off x="0" y="-28575"/>
              <a:ext cx="562389" cy="13459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239"/>
                </a:lnSpc>
              </a:pPr>
            </a:p>
          </p:txBody>
        </p:sp>
      </p:grpSp>
      <p:sp>
        <p:nvSpPr>
          <p:cNvPr name="TextBox 17" id="17"/>
          <p:cNvSpPr txBox="true"/>
          <p:nvPr/>
        </p:nvSpPr>
        <p:spPr>
          <a:xfrm rot="0">
            <a:off x="655369" y="4795837"/>
            <a:ext cx="3637828" cy="5645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059"/>
              </a:lnSpc>
            </a:pPr>
            <a:r>
              <a:rPr lang="en-US" sz="2899" b="true">
                <a:solidFill>
                  <a:srgbClr val="24363D"/>
                </a:solidFill>
                <a:latin typeface="Tabarra Sans Bold"/>
                <a:ea typeface="Tabarra Sans Bold"/>
                <a:cs typeface="Tabarra Sans Bold"/>
                <a:sym typeface="Tabarra Sans Bold"/>
              </a:rPr>
              <a:t>Working Conditions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4946920" y="4312285"/>
            <a:ext cx="12970578" cy="15386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19"/>
              </a:lnSpc>
            </a:pPr>
            <a:r>
              <a:rPr lang="en-US" sz="2799">
                <a:solidFill>
                  <a:srgbClr val="24363D"/>
                </a:solidFill>
                <a:latin typeface="Tabarra Sans"/>
                <a:ea typeface="Tabarra Sans"/>
                <a:cs typeface="Tabarra Sans"/>
                <a:sym typeface="Tabarra Sans"/>
              </a:rPr>
              <a:t>Conflict can arise when management introduces new technology, duties, or work patterns without proper consultation or training. Return-to-office policies have also created tension where staff expect hybrid options.</a:t>
            </a:r>
          </a:p>
        </p:txBody>
      </p:sp>
      <p:grpSp>
        <p:nvGrpSpPr>
          <p:cNvPr name="Group 19" id="19"/>
          <p:cNvGrpSpPr/>
          <p:nvPr/>
        </p:nvGrpSpPr>
        <p:grpSpPr>
          <a:xfrm rot="0">
            <a:off x="372418" y="6598052"/>
            <a:ext cx="4157247" cy="783715"/>
            <a:chOff x="0" y="0"/>
            <a:chExt cx="562389" cy="106020"/>
          </a:xfrm>
        </p:grpSpPr>
        <p:sp>
          <p:nvSpPr>
            <p:cNvPr name="Freeform 20" id="20"/>
            <p:cNvSpPr/>
            <p:nvPr/>
          </p:nvSpPr>
          <p:spPr>
            <a:xfrm flipH="false" flipV="false" rot="0">
              <a:off x="0" y="0"/>
              <a:ext cx="562389" cy="106020"/>
            </a:xfrm>
            <a:custGeom>
              <a:avLst/>
              <a:gdLst/>
              <a:ahLst/>
              <a:cxnLst/>
              <a:rect r="r" b="b" t="t" l="l"/>
              <a:pathLst>
                <a:path h="106020" w="562389">
                  <a:moveTo>
                    <a:pt x="53010" y="0"/>
                  </a:moveTo>
                  <a:lnTo>
                    <a:pt x="509379" y="0"/>
                  </a:lnTo>
                  <a:cubicBezTo>
                    <a:pt x="523438" y="0"/>
                    <a:pt x="536921" y="5585"/>
                    <a:pt x="546863" y="15526"/>
                  </a:cubicBezTo>
                  <a:cubicBezTo>
                    <a:pt x="556804" y="25468"/>
                    <a:pt x="562389" y="38951"/>
                    <a:pt x="562389" y="53010"/>
                  </a:cubicBezTo>
                  <a:lnTo>
                    <a:pt x="562389" y="53010"/>
                  </a:lnTo>
                  <a:cubicBezTo>
                    <a:pt x="562389" y="82287"/>
                    <a:pt x="538656" y="106020"/>
                    <a:pt x="509379" y="106020"/>
                  </a:cubicBezTo>
                  <a:lnTo>
                    <a:pt x="53010" y="106020"/>
                  </a:lnTo>
                  <a:cubicBezTo>
                    <a:pt x="23733" y="106020"/>
                    <a:pt x="0" y="82287"/>
                    <a:pt x="0" y="53010"/>
                  </a:cubicBezTo>
                  <a:lnTo>
                    <a:pt x="0" y="53010"/>
                  </a:lnTo>
                  <a:cubicBezTo>
                    <a:pt x="0" y="23733"/>
                    <a:pt x="23733" y="0"/>
                    <a:pt x="53010" y="0"/>
                  </a:cubicBezTo>
                  <a:close/>
                </a:path>
              </a:pathLst>
            </a:custGeom>
            <a:solidFill>
              <a:srgbClr val="D6E591"/>
            </a:solidFill>
          </p:spPr>
        </p:sp>
        <p:sp>
          <p:nvSpPr>
            <p:cNvPr name="TextBox 21" id="21"/>
            <p:cNvSpPr txBox="true"/>
            <p:nvPr/>
          </p:nvSpPr>
          <p:spPr>
            <a:xfrm>
              <a:off x="0" y="-28575"/>
              <a:ext cx="562389" cy="13459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239"/>
                </a:lnSpc>
              </a:pPr>
            </a:p>
          </p:txBody>
        </p:sp>
      </p:grpSp>
      <p:sp>
        <p:nvSpPr>
          <p:cNvPr name="TextBox 22" id="22"/>
          <p:cNvSpPr txBox="true"/>
          <p:nvPr/>
        </p:nvSpPr>
        <p:spPr>
          <a:xfrm rot="0">
            <a:off x="653452" y="6686868"/>
            <a:ext cx="3637828" cy="5715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199"/>
              </a:lnSpc>
            </a:pPr>
            <a:r>
              <a:rPr lang="en-US" sz="2999" b="true">
                <a:solidFill>
                  <a:srgbClr val="24363D"/>
                </a:solidFill>
                <a:latin typeface="Tabarra Sans Bold"/>
                <a:ea typeface="Tabarra Sans Bold"/>
                <a:cs typeface="Tabarra Sans Bold"/>
                <a:sym typeface="Tabarra Sans Bold"/>
              </a:rPr>
              <a:t>Redundancies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4945004" y="6203315"/>
            <a:ext cx="12970578" cy="15386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19"/>
              </a:lnSpc>
            </a:pPr>
            <a:r>
              <a:rPr lang="en-US" sz="2799">
                <a:solidFill>
                  <a:srgbClr val="24363D"/>
                </a:solidFill>
                <a:latin typeface="Tabarra Sans"/>
                <a:ea typeface="Tabarra Sans"/>
                <a:cs typeface="Tabarra Sans"/>
                <a:sym typeface="Tabarra Sans"/>
              </a:rPr>
              <a:t>Disputes often occur around how redundancies are decided or the level of compensation offered. When employees feel decisions are unfair or target certain groups, trust and morale decline.</a:t>
            </a:r>
          </a:p>
        </p:txBody>
      </p:sp>
      <p:sp>
        <p:nvSpPr>
          <p:cNvPr name="TextBox 24" id="24"/>
          <p:cNvSpPr txBox="true"/>
          <p:nvPr/>
        </p:nvSpPr>
        <p:spPr>
          <a:xfrm rot="0">
            <a:off x="4945004" y="8091186"/>
            <a:ext cx="12970578" cy="15386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19"/>
              </a:lnSpc>
            </a:pPr>
            <a:r>
              <a:rPr lang="en-US" sz="2799">
                <a:solidFill>
                  <a:srgbClr val="24363D"/>
                </a:solidFill>
                <a:latin typeface="Tabarra Sans"/>
                <a:ea typeface="Tabarra Sans"/>
                <a:cs typeface="Tabarra Sans"/>
                <a:sym typeface="Tabarra Sans"/>
              </a:rPr>
              <a:t>Perceived bias in promotion, workload, or dismissal decisions or discrimination on the basis of gender, age, or background can cause serious breakdowns in workplace relationships.</a:t>
            </a:r>
          </a:p>
        </p:txBody>
      </p:sp>
      <p:grpSp>
        <p:nvGrpSpPr>
          <p:cNvPr name="Group 25" id="25"/>
          <p:cNvGrpSpPr/>
          <p:nvPr/>
        </p:nvGrpSpPr>
        <p:grpSpPr>
          <a:xfrm rot="0">
            <a:off x="395659" y="8474585"/>
            <a:ext cx="4157247" cy="783715"/>
            <a:chOff x="0" y="0"/>
            <a:chExt cx="562389" cy="106020"/>
          </a:xfrm>
        </p:grpSpPr>
        <p:sp>
          <p:nvSpPr>
            <p:cNvPr name="Freeform 26" id="26"/>
            <p:cNvSpPr/>
            <p:nvPr/>
          </p:nvSpPr>
          <p:spPr>
            <a:xfrm flipH="false" flipV="false" rot="0">
              <a:off x="0" y="0"/>
              <a:ext cx="562389" cy="106020"/>
            </a:xfrm>
            <a:custGeom>
              <a:avLst/>
              <a:gdLst/>
              <a:ahLst/>
              <a:cxnLst/>
              <a:rect r="r" b="b" t="t" l="l"/>
              <a:pathLst>
                <a:path h="106020" w="562389">
                  <a:moveTo>
                    <a:pt x="53010" y="0"/>
                  </a:moveTo>
                  <a:lnTo>
                    <a:pt x="509379" y="0"/>
                  </a:lnTo>
                  <a:cubicBezTo>
                    <a:pt x="523438" y="0"/>
                    <a:pt x="536921" y="5585"/>
                    <a:pt x="546863" y="15526"/>
                  </a:cubicBezTo>
                  <a:cubicBezTo>
                    <a:pt x="556804" y="25468"/>
                    <a:pt x="562389" y="38951"/>
                    <a:pt x="562389" y="53010"/>
                  </a:cubicBezTo>
                  <a:lnTo>
                    <a:pt x="562389" y="53010"/>
                  </a:lnTo>
                  <a:cubicBezTo>
                    <a:pt x="562389" y="82287"/>
                    <a:pt x="538656" y="106020"/>
                    <a:pt x="509379" y="106020"/>
                  </a:cubicBezTo>
                  <a:lnTo>
                    <a:pt x="53010" y="106020"/>
                  </a:lnTo>
                  <a:cubicBezTo>
                    <a:pt x="23733" y="106020"/>
                    <a:pt x="0" y="82287"/>
                    <a:pt x="0" y="53010"/>
                  </a:cubicBezTo>
                  <a:lnTo>
                    <a:pt x="0" y="53010"/>
                  </a:lnTo>
                  <a:cubicBezTo>
                    <a:pt x="0" y="23733"/>
                    <a:pt x="23733" y="0"/>
                    <a:pt x="53010" y="0"/>
                  </a:cubicBezTo>
                  <a:close/>
                </a:path>
              </a:pathLst>
            </a:custGeom>
            <a:solidFill>
              <a:srgbClr val="D6E591"/>
            </a:solidFill>
          </p:spPr>
        </p:sp>
        <p:sp>
          <p:nvSpPr>
            <p:cNvPr name="TextBox 27" id="27"/>
            <p:cNvSpPr txBox="true"/>
            <p:nvPr/>
          </p:nvSpPr>
          <p:spPr>
            <a:xfrm>
              <a:off x="0" y="-28575"/>
              <a:ext cx="562389" cy="13459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239"/>
                </a:lnSpc>
              </a:pPr>
            </a:p>
          </p:txBody>
        </p:sp>
      </p:grpSp>
      <p:sp>
        <p:nvSpPr>
          <p:cNvPr name="TextBox 28" id="28"/>
          <p:cNvSpPr txBox="true"/>
          <p:nvPr/>
        </p:nvSpPr>
        <p:spPr>
          <a:xfrm rot="0">
            <a:off x="676693" y="8563401"/>
            <a:ext cx="3637828" cy="5715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199"/>
              </a:lnSpc>
            </a:pPr>
            <a:r>
              <a:rPr lang="en-US" sz="2999" b="true">
                <a:solidFill>
                  <a:srgbClr val="24363D"/>
                </a:solidFill>
                <a:latin typeface="Tabarra Sans Bold"/>
                <a:ea typeface="Tabarra Sans Bold"/>
                <a:cs typeface="Tabarra Sans Bold"/>
                <a:sym typeface="Tabarra Sans Bold"/>
              </a:rPr>
              <a:t>Discrimination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88000" cy="2089150"/>
            <a:chOff x="0" y="0"/>
            <a:chExt cx="4816593" cy="550229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816592" cy="550229"/>
            </a:xfrm>
            <a:custGeom>
              <a:avLst/>
              <a:gdLst/>
              <a:ahLst/>
              <a:cxnLst/>
              <a:rect r="r" b="b" t="t" l="l"/>
              <a:pathLst>
                <a:path h="550229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550229"/>
                  </a:lnTo>
                  <a:lnTo>
                    <a:pt x="0" y="550229"/>
                  </a:lnTo>
                  <a:close/>
                </a:path>
              </a:pathLst>
            </a:custGeom>
            <a:solidFill>
              <a:srgbClr val="24363D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4816593" cy="58832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1175994" y="1117052"/>
            <a:ext cx="15349387" cy="55753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740"/>
              </a:lnSpc>
            </a:pPr>
            <a:r>
              <a:rPr lang="en-US" sz="3400" b="true">
                <a:solidFill>
                  <a:srgbClr val="D6E591"/>
                </a:solidFill>
                <a:latin typeface="Tabarra Sans Heavy"/>
                <a:ea typeface="Tabarra Sans Heavy"/>
                <a:cs typeface="Tabarra Sans Heavy"/>
                <a:sym typeface="Tabarra Sans Heavy"/>
              </a:rPr>
              <a:t>Reasons For Conflict In The Workplace</a:t>
            </a:r>
          </a:p>
        </p:txBody>
      </p:sp>
      <p:sp>
        <p:nvSpPr>
          <p:cNvPr name="AutoShape 6" id="6"/>
          <p:cNvSpPr/>
          <p:nvPr/>
        </p:nvSpPr>
        <p:spPr>
          <a:xfrm flipV="true">
            <a:off x="1175994" y="722674"/>
            <a:ext cx="15105822" cy="9525"/>
          </a:xfrm>
          <a:prstGeom prst="line">
            <a:avLst/>
          </a:prstGeom>
          <a:ln cap="flat" w="19050">
            <a:solidFill>
              <a:srgbClr val="D6E591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7" id="7"/>
          <p:cNvSpPr txBox="true"/>
          <p:nvPr/>
        </p:nvSpPr>
        <p:spPr>
          <a:xfrm rot="0">
            <a:off x="12160597" y="138161"/>
            <a:ext cx="4461398" cy="58451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785"/>
              </a:lnSpc>
            </a:pPr>
            <a:r>
              <a:rPr lang="en-US" sz="3418">
                <a:solidFill>
                  <a:srgbClr val="D6E591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Back In Business</a:t>
            </a:r>
          </a:p>
        </p:txBody>
      </p:sp>
      <p:sp>
        <p:nvSpPr>
          <p:cNvPr name="Freeform 8" id="8"/>
          <p:cNvSpPr/>
          <p:nvPr/>
        </p:nvSpPr>
        <p:spPr>
          <a:xfrm flipH="false" flipV="false" rot="0">
            <a:off x="16525381" y="0"/>
            <a:ext cx="1762619" cy="1445348"/>
          </a:xfrm>
          <a:custGeom>
            <a:avLst/>
            <a:gdLst/>
            <a:ahLst/>
            <a:cxnLst/>
            <a:rect r="r" b="b" t="t" l="l"/>
            <a:pathLst>
              <a:path h="1445348" w="1762619">
                <a:moveTo>
                  <a:pt x="0" y="0"/>
                </a:moveTo>
                <a:lnTo>
                  <a:pt x="1762619" y="0"/>
                </a:lnTo>
                <a:lnTo>
                  <a:pt x="1762619" y="1445348"/>
                </a:lnTo>
                <a:lnTo>
                  <a:pt x="0" y="144534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9" id="9"/>
          <p:cNvGrpSpPr/>
          <p:nvPr/>
        </p:nvGrpSpPr>
        <p:grpSpPr>
          <a:xfrm rot="0">
            <a:off x="374335" y="2819151"/>
            <a:ext cx="4157247" cy="783715"/>
            <a:chOff x="0" y="0"/>
            <a:chExt cx="562389" cy="106020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562389" cy="106020"/>
            </a:xfrm>
            <a:custGeom>
              <a:avLst/>
              <a:gdLst/>
              <a:ahLst/>
              <a:cxnLst/>
              <a:rect r="r" b="b" t="t" l="l"/>
              <a:pathLst>
                <a:path h="106020" w="562389">
                  <a:moveTo>
                    <a:pt x="53010" y="0"/>
                  </a:moveTo>
                  <a:lnTo>
                    <a:pt x="509379" y="0"/>
                  </a:lnTo>
                  <a:cubicBezTo>
                    <a:pt x="523438" y="0"/>
                    <a:pt x="536921" y="5585"/>
                    <a:pt x="546863" y="15526"/>
                  </a:cubicBezTo>
                  <a:cubicBezTo>
                    <a:pt x="556804" y="25468"/>
                    <a:pt x="562389" y="38951"/>
                    <a:pt x="562389" y="53010"/>
                  </a:cubicBezTo>
                  <a:lnTo>
                    <a:pt x="562389" y="53010"/>
                  </a:lnTo>
                  <a:cubicBezTo>
                    <a:pt x="562389" y="82287"/>
                    <a:pt x="538656" y="106020"/>
                    <a:pt x="509379" y="106020"/>
                  </a:cubicBezTo>
                  <a:lnTo>
                    <a:pt x="53010" y="106020"/>
                  </a:lnTo>
                  <a:cubicBezTo>
                    <a:pt x="23733" y="106020"/>
                    <a:pt x="0" y="82287"/>
                    <a:pt x="0" y="53010"/>
                  </a:cubicBezTo>
                  <a:lnTo>
                    <a:pt x="0" y="53010"/>
                  </a:lnTo>
                  <a:cubicBezTo>
                    <a:pt x="0" y="23733"/>
                    <a:pt x="23733" y="0"/>
                    <a:pt x="53010" y="0"/>
                  </a:cubicBezTo>
                  <a:close/>
                </a:path>
              </a:pathLst>
            </a:custGeom>
            <a:solidFill>
              <a:srgbClr val="D6E591"/>
            </a:solidFill>
          </p:spPr>
        </p:sp>
        <p:sp>
          <p:nvSpPr>
            <p:cNvPr name="TextBox 11" id="11"/>
            <p:cNvSpPr txBox="true"/>
            <p:nvPr/>
          </p:nvSpPr>
          <p:spPr>
            <a:xfrm>
              <a:off x="0" y="-28575"/>
              <a:ext cx="562389" cy="13459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239"/>
                </a:lnSpc>
              </a:pPr>
            </a:p>
          </p:txBody>
        </p:sp>
      </p:grpSp>
      <p:sp>
        <p:nvSpPr>
          <p:cNvPr name="TextBox 12" id="12"/>
          <p:cNvSpPr txBox="true"/>
          <p:nvPr/>
        </p:nvSpPr>
        <p:spPr>
          <a:xfrm rot="0">
            <a:off x="655369" y="2917492"/>
            <a:ext cx="3637828" cy="5219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779"/>
              </a:lnSpc>
            </a:pPr>
            <a:r>
              <a:rPr lang="en-US" sz="2699" b="true">
                <a:solidFill>
                  <a:srgbClr val="24363D"/>
                </a:solidFill>
                <a:latin typeface="Tabarra Sans Bold"/>
                <a:ea typeface="Tabarra Sans Bold"/>
                <a:cs typeface="Tabarra Sans Bold"/>
                <a:sym typeface="Tabarra Sans Bold"/>
              </a:rPr>
              <a:t>Poor Communication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4946920" y="2379794"/>
            <a:ext cx="12970578" cy="15386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19"/>
              </a:lnSpc>
            </a:pPr>
            <a:r>
              <a:rPr lang="en-US" sz="2799">
                <a:solidFill>
                  <a:srgbClr val="24363D"/>
                </a:solidFill>
                <a:latin typeface="Tabarra Sans"/>
                <a:ea typeface="Tabarra Sans"/>
                <a:cs typeface="Tabarra Sans"/>
                <a:sym typeface="Tabarra Sans"/>
              </a:rPr>
              <a:t>Unclear instructions or inconsistent messaging between managers and staff can create misunderstanding and frustration, leading to mistakes, blame, and resentment.</a:t>
            </a:r>
          </a:p>
        </p:txBody>
      </p:sp>
      <p:grpSp>
        <p:nvGrpSpPr>
          <p:cNvPr name="Group 14" id="14"/>
          <p:cNvGrpSpPr/>
          <p:nvPr/>
        </p:nvGrpSpPr>
        <p:grpSpPr>
          <a:xfrm rot="0">
            <a:off x="374335" y="4707022"/>
            <a:ext cx="4157247" cy="783715"/>
            <a:chOff x="0" y="0"/>
            <a:chExt cx="562389" cy="106020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562389" cy="106020"/>
            </a:xfrm>
            <a:custGeom>
              <a:avLst/>
              <a:gdLst/>
              <a:ahLst/>
              <a:cxnLst/>
              <a:rect r="r" b="b" t="t" l="l"/>
              <a:pathLst>
                <a:path h="106020" w="562389">
                  <a:moveTo>
                    <a:pt x="53010" y="0"/>
                  </a:moveTo>
                  <a:lnTo>
                    <a:pt x="509379" y="0"/>
                  </a:lnTo>
                  <a:cubicBezTo>
                    <a:pt x="523438" y="0"/>
                    <a:pt x="536921" y="5585"/>
                    <a:pt x="546863" y="15526"/>
                  </a:cubicBezTo>
                  <a:cubicBezTo>
                    <a:pt x="556804" y="25468"/>
                    <a:pt x="562389" y="38951"/>
                    <a:pt x="562389" y="53010"/>
                  </a:cubicBezTo>
                  <a:lnTo>
                    <a:pt x="562389" y="53010"/>
                  </a:lnTo>
                  <a:cubicBezTo>
                    <a:pt x="562389" y="82287"/>
                    <a:pt x="538656" y="106020"/>
                    <a:pt x="509379" y="106020"/>
                  </a:cubicBezTo>
                  <a:lnTo>
                    <a:pt x="53010" y="106020"/>
                  </a:lnTo>
                  <a:cubicBezTo>
                    <a:pt x="23733" y="106020"/>
                    <a:pt x="0" y="82287"/>
                    <a:pt x="0" y="53010"/>
                  </a:cubicBezTo>
                  <a:lnTo>
                    <a:pt x="0" y="53010"/>
                  </a:lnTo>
                  <a:cubicBezTo>
                    <a:pt x="0" y="23733"/>
                    <a:pt x="23733" y="0"/>
                    <a:pt x="53010" y="0"/>
                  </a:cubicBezTo>
                  <a:close/>
                </a:path>
              </a:pathLst>
            </a:custGeom>
            <a:solidFill>
              <a:srgbClr val="D6E591"/>
            </a:solidFill>
          </p:spPr>
        </p:sp>
        <p:sp>
          <p:nvSpPr>
            <p:cNvPr name="TextBox 16" id="16"/>
            <p:cNvSpPr txBox="true"/>
            <p:nvPr/>
          </p:nvSpPr>
          <p:spPr>
            <a:xfrm>
              <a:off x="0" y="-28575"/>
              <a:ext cx="562389" cy="13459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239"/>
                </a:lnSpc>
              </a:pPr>
            </a:p>
          </p:txBody>
        </p:sp>
      </p:grpSp>
      <p:sp>
        <p:nvSpPr>
          <p:cNvPr name="TextBox 17" id="17"/>
          <p:cNvSpPr txBox="true"/>
          <p:nvPr/>
        </p:nvSpPr>
        <p:spPr>
          <a:xfrm rot="0">
            <a:off x="655369" y="4795837"/>
            <a:ext cx="3637828" cy="5645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059"/>
              </a:lnSpc>
            </a:pPr>
            <a:r>
              <a:rPr lang="en-US" sz="2899" b="true">
                <a:solidFill>
                  <a:srgbClr val="24363D"/>
                </a:solidFill>
                <a:latin typeface="Tabarra Sans Bold"/>
                <a:ea typeface="Tabarra Sans Bold"/>
                <a:cs typeface="Tabarra Sans Bold"/>
                <a:sym typeface="Tabarra Sans Bold"/>
              </a:rPr>
              <a:t>Staff clashes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4946920" y="4312285"/>
            <a:ext cx="12970578" cy="15386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19"/>
              </a:lnSpc>
            </a:pPr>
            <a:r>
              <a:rPr lang="en-US" sz="2799">
                <a:solidFill>
                  <a:srgbClr val="24363D"/>
                </a:solidFill>
                <a:latin typeface="Tabarra Sans"/>
                <a:ea typeface="Tabarra Sans"/>
                <a:cs typeface="Tabarra Sans"/>
                <a:sym typeface="Tabarra Sans"/>
              </a:rPr>
              <a:t>Differences in personalities, working styles, or expectations within teams can escalate if not managed early. Competitive or high-pressure environments make these conflicts more likely.</a:t>
            </a:r>
          </a:p>
        </p:txBody>
      </p:sp>
      <p:grpSp>
        <p:nvGrpSpPr>
          <p:cNvPr name="Group 19" id="19"/>
          <p:cNvGrpSpPr/>
          <p:nvPr/>
        </p:nvGrpSpPr>
        <p:grpSpPr>
          <a:xfrm rot="0">
            <a:off x="372418" y="6598052"/>
            <a:ext cx="4157247" cy="783715"/>
            <a:chOff x="0" y="0"/>
            <a:chExt cx="562389" cy="106020"/>
          </a:xfrm>
        </p:grpSpPr>
        <p:sp>
          <p:nvSpPr>
            <p:cNvPr name="Freeform 20" id="20"/>
            <p:cNvSpPr/>
            <p:nvPr/>
          </p:nvSpPr>
          <p:spPr>
            <a:xfrm flipH="false" flipV="false" rot="0">
              <a:off x="0" y="0"/>
              <a:ext cx="562389" cy="106020"/>
            </a:xfrm>
            <a:custGeom>
              <a:avLst/>
              <a:gdLst/>
              <a:ahLst/>
              <a:cxnLst/>
              <a:rect r="r" b="b" t="t" l="l"/>
              <a:pathLst>
                <a:path h="106020" w="562389">
                  <a:moveTo>
                    <a:pt x="53010" y="0"/>
                  </a:moveTo>
                  <a:lnTo>
                    <a:pt x="509379" y="0"/>
                  </a:lnTo>
                  <a:cubicBezTo>
                    <a:pt x="523438" y="0"/>
                    <a:pt x="536921" y="5585"/>
                    <a:pt x="546863" y="15526"/>
                  </a:cubicBezTo>
                  <a:cubicBezTo>
                    <a:pt x="556804" y="25468"/>
                    <a:pt x="562389" y="38951"/>
                    <a:pt x="562389" y="53010"/>
                  </a:cubicBezTo>
                  <a:lnTo>
                    <a:pt x="562389" y="53010"/>
                  </a:lnTo>
                  <a:cubicBezTo>
                    <a:pt x="562389" y="82287"/>
                    <a:pt x="538656" y="106020"/>
                    <a:pt x="509379" y="106020"/>
                  </a:cubicBezTo>
                  <a:lnTo>
                    <a:pt x="53010" y="106020"/>
                  </a:lnTo>
                  <a:cubicBezTo>
                    <a:pt x="23733" y="106020"/>
                    <a:pt x="0" y="82287"/>
                    <a:pt x="0" y="53010"/>
                  </a:cubicBezTo>
                  <a:lnTo>
                    <a:pt x="0" y="53010"/>
                  </a:lnTo>
                  <a:cubicBezTo>
                    <a:pt x="0" y="23733"/>
                    <a:pt x="23733" y="0"/>
                    <a:pt x="53010" y="0"/>
                  </a:cubicBezTo>
                  <a:close/>
                </a:path>
              </a:pathLst>
            </a:custGeom>
            <a:solidFill>
              <a:srgbClr val="D6E591"/>
            </a:solidFill>
          </p:spPr>
        </p:sp>
        <p:sp>
          <p:nvSpPr>
            <p:cNvPr name="TextBox 21" id="21"/>
            <p:cNvSpPr txBox="true"/>
            <p:nvPr/>
          </p:nvSpPr>
          <p:spPr>
            <a:xfrm>
              <a:off x="0" y="-28575"/>
              <a:ext cx="562389" cy="13459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239"/>
                </a:lnSpc>
              </a:pPr>
            </a:p>
          </p:txBody>
        </p:sp>
      </p:grpSp>
      <p:sp>
        <p:nvSpPr>
          <p:cNvPr name="TextBox 22" id="22"/>
          <p:cNvSpPr txBox="true"/>
          <p:nvPr/>
        </p:nvSpPr>
        <p:spPr>
          <a:xfrm rot="0">
            <a:off x="653452" y="6686868"/>
            <a:ext cx="3637828" cy="5715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199"/>
              </a:lnSpc>
            </a:pPr>
            <a:r>
              <a:rPr lang="en-US" sz="2999" b="true">
                <a:solidFill>
                  <a:srgbClr val="24363D"/>
                </a:solidFill>
                <a:latin typeface="Tabarra Sans Bold"/>
                <a:ea typeface="Tabarra Sans Bold"/>
                <a:cs typeface="Tabarra Sans Bold"/>
                <a:sym typeface="Tabarra Sans Bold"/>
              </a:rPr>
              <a:t>Redundancies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4945004" y="6203315"/>
            <a:ext cx="12970578" cy="15386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19"/>
              </a:lnSpc>
            </a:pPr>
            <a:r>
              <a:rPr lang="en-US" sz="2799">
                <a:solidFill>
                  <a:srgbClr val="24363D"/>
                </a:solidFill>
                <a:latin typeface="Tabarra Sans"/>
                <a:ea typeface="Tabarra Sans"/>
                <a:cs typeface="Tabarra Sans"/>
                <a:sym typeface="Tabarra Sans"/>
              </a:rPr>
              <a:t>Disputes often occur around how redundancies are decided or the level of compensation offered. When employees feel decisions are unfair or target certain groups, trust and morale decline.</a:t>
            </a:r>
          </a:p>
        </p:txBody>
      </p:sp>
      <p:sp>
        <p:nvSpPr>
          <p:cNvPr name="TextBox 24" id="24"/>
          <p:cNvSpPr txBox="true"/>
          <p:nvPr/>
        </p:nvSpPr>
        <p:spPr>
          <a:xfrm rot="0">
            <a:off x="4945004" y="8091186"/>
            <a:ext cx="12970578" cy="15386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19"/>
              </a:lnSpc>
            </a:pPr>
            <a:r>
              <a:rPr lang="en-US" sz="2799">
                <a:solidFill>
                  <a:srgbClr val="24363D"/>
                </a:solidFill>
                <a:latin typeface="Tabarra Sans"/>
                <a:ea typeface="Tabarra Sans"/>
                <a:cs typeface="Tabarra Sans"/>
                <a:sym typeface="Tabarra Sans"/>
              </a:rPr>
              <a:t>Conflict can develop where management refuses to recognise a trade union or ignores collective demands, leading to mistrust and poor employee relations.</a:t>
            </a:r>
          </a:p>
        </p:txBody>
      </p:sp>
      <p:grpSp>
        <p:nvGrpSpPr>
          <p:cNvPr name="Group 25" id="25"/>
          <p:cNvGrpSpPr/>
          <p:nvPr/>
        </p:nvGrpSpPr>
        <p:grpSpPr>
          <a:xfrm rot="0">
            <a:off x="395659" y="8474585"/>
            <a:ext cx="4157247" cy="783715"/>
            <a:chOff x="0" y="0"/>
            <a:chExt cx="562389" cy="106020"/>
          </a:xfrm>
        </p:grpSpPr>
        <p:sp>
          <p:nvSpPr>
            <p:cNvPr name="Freeform 26" id="26"/>
            <p:cNvSpPr/>
            <p:nvPr/>
          </p:nvSpPr>
          <p:spPr>
            <a:xfrm flipH="false" flipV="false" rot="0">
              <a:off x="0" y="0"/>
              <a:ext cx="562389" cy="106020"/>
            </a:xfrm>
            <a:custGeom>
              <a:avLst/>
              <a:gdLst/>
              <a:ahLst/>
              <a:cxnLst/>
              <a:rect r="r" b="b" t="t" l="l"/>
              <a:pathLst>
                <a:path h="106020" w="562389">
                  <a:moveTo>
                    <a:pt x="53010" y="0"/>
                  </a:moveTo>
                  <a:lnTo>
                    <a:pt x="509379" y="0"/>
                  </a:lnTo>
                  <a:cubicBezTo>
                    <a:pt x="523438" y="0"/>
                    <a:pt x="536921" y="5585"/>
                    <a:pt x="546863" y="15526"/>
                  </a:cubicBezTo>
                  <a:cubicBezTo>
                    <a:pt x="556804" y="25468"/>
                    <a:pt x="562389" y="38951"/>
                    <a:pt x="562389" y="53010"/>
                  </a:cubicBezTo>
                  <a:lnTo>
                    <a:pt x="562389" y="53010"/>
                  </a:lnTo>
                  <a:cubicBezTo>
                    <a:pt x="562389" y="82287"/>
                    <a:pt x="538656" y="106020"/>
                    <a:pt x="509379" y="106020"/>
                  </a:cubicBezTo>
                  <a:lnTo>
                    <a:pt x="53010" y="106020"/>
                  </a:lnTo>
                  <a:cubicBezTo>
                    <a:pt x="23733" y="106020"/>
                    <a:pt x="0" y="82287"/>
                    <a:pt x="0" y="53010"/>
                  </a:cubicBezTo>
                  <a:lnTo>
                    <a:pt x="0" y="53010"/>
                  </a:lnTo>
                  <a:cubicBezTo>
                    <a:pt x="0" y="23733"/>
                    <a:pt x="23733" y="0"/>
                    <a:pt x="53010" y="0"/>
                  </a:cubicBezTo>
                  <a:close/>
                </a:path>
              </a:pathLst>
            </a:custGeom>
            <a:solidFill>
              <a:srgbClr val="D6E591"/>
            </a:solidFill>
          </p:spPr>
        </p:sp>
        <p:sp>
          <p:nvSpPr>
            <p:cNvPr name="TextBox 27" id="27"/>
            <p:cNvSpPr txBox="true"/>
            <p:nvPr/>
          </p:nvSpPr>
          <p:spPr>
            <a:xfrm>
              <a:off x="0" y="-28575"/>
              <a:ext cx="562389" cy="13459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239"/>
                </a:lnSpc>
              </a:pPr>
            </a:p>
          </p:txBody>
        </p:sp>
      </p:grpSp>
      <p:sp>
        <p:nvSpPr>
          <p:cNvPr name="TextBox 28" id="28"/>
          <p:cNvSpPr txBox="true"/>
          <p:nvPr/>
        </p:nvSpPr>
        <p:spPr>
          <a:xfrm rot="0">
            <a:off x="676693" y="8563401"/>
            <a:ext cx="3637828" cy="5715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199"/>
              </a:lnSpc>
            </a:pPr>
            <a:r>
              <a:rPr lang="en-US" sz="2999" b="true">
                <a:solidFill>
                  <a:srgbClr val="24363D"/>
                </a:solidFill>
                <a:latin typeface="Tabarra Sans Bold"/>
                <a:ea typeface="Tabarra Sans Bold"/>
                <a:cs typeface="Tabarra Sans Bold"/>
                <a:sym typeface="Tabarra Sans Bold"/>
              </a:rPr>
              <a:t>Union recognition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88000" cy="2089150"/>
            <a:chOff x="0" y="0"/>
            <a:chExt cx="4816593" cy="550229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816592" cy="550229"/>
            </a:xfrm>
            <a:custGeom>
              <a:avLst/>
              <a:gdLst/>
              <a:ahLst/>
              <a:cxnLst/>
              <a:rect r="r" b="b" t="t" l="l"/>
              <a:pathLst>
                <a:path h="550229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550229"/>
                  </a:lnTo>
                  <a:lnTo>
                    <a:pt x="0" y="550229"/>
                  </a:lnTo>
                  <a:close/>
                </a:path>
              </a:pathLst>
            </a:custGeom>
            <a:solidFill>
              <a:srgbClr val="24363D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4816593" cy="58832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1175994" y="1117052"/>
            <a:ext cx="15349387" cy="55753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740"/>
              </a:lnSpc>
            </a:pPr>
            <a:r>
              <a:rPr lang="en-US" sz="3400" b="true">
                <a:solidFill>
                  <a:srgbClr val="D6E591"/>
                </a:solidFill>
                <a:latin typeface="Tabarra Sans Heavy"/>
                <a:ea typeface="Tabarra Sans Heavy"/>
                <a:cs typeface="Tabarra Sans Heavy"/>
                <a:sym typeface="Tabarra Sans Heavy"/>
              </a:rPr>
              <a:t>How Conflict Impacts On The Workplace</a:t>
            </a:r>
          </a:p>
        </p:txBody>
      </p:sp>
      <p:sp>
        <p:nvSpPr>
          <p:cNvPr name="AutoShape 6" id="6"/>
          <p:cNvSpPr/>
          <p:nvPr/>
        </p:nvSpPr>
        <p:spPr>
          <a:xfrm flipV="true">
            <a:off x="1175994" y="722674"/>
            <a:ext cx="15105822" cy="9525"/>
          </a:xfrm>
          <a:prstGeom prst="line">
            <a:avLst/>
          </a:prstGeom>
          <a:ln cap="flat" w="19050">
            <a:solidFill>
              <a:srgbClr val="D6E591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7" id="7"/>
          <p:cNvSpPr txBox="true"/>
          <p:nvPr/>
        </p:nvSpPr>
        <p:spPr>
          <a:xfrm rot="0">
            <a:off x="12160597" y="138161"/>
            <a:ext cx="4461398" cy="58451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785"/>
              </a:lnSpc>
            </a:pPr>
            <a:r>
              <a:rPr lang="en-US" sz="3418">
                <a:solidFill>
                  <a:srgbClr val="D6E591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Back In Business</a:t>
            </a:r>
          </a:p>
        </p:txBody>
      </p:sp>
      <p:sp>
        <p:nvSpPr>
          <p:cNvPr name="Freeform 8" id="8"/>
          <p:cNvSpPr/>
          <p:nvPr/>
        </p:nvSpPr>
        <p:spPr>
          <a:xfrm flipH="false" flipV="false" rot="0">
            <a:off x="16525381" y="0"/>
            <a:ext cx="1762619" cy="1445348"/>
          </a:xfrm>
          <a:custGeom>
            <a:avLst/>
            <a:gdLst/>
            <a:ahLst/>
            <a:cxnLst/>
            <a:rect r="r" b="b" t="t" l="l"/>
            <a:pathLst>
              <a:path h="1445348" w="1762619">
                <a:moveTo>
                  <a:pt x="0" y="0"/>
                </a:moveTo>
                <a:lnTo>
                  <a:pt x="1762619" y="0"/>
                </a:lnTo>
                <a:lnTo>
                  <a:pt x="1762619" y="1445348"/>
                </a:lnTo>
                <a:lnTo>
                  <a:pt x="0" y="144534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9" id="9"/>
          <p:cNvGrpSpPr/>
          <p:nvPr/>
        </p:nvGrpSpPr>
        <p:grpSpPr>
          <a:xfrm rot="0">
            <a:off x="1028700" y="2899710"/>
            <a:ext cx="10160338" cy="783715"/>
            <a:chOff x="0" y="0"/>
            <a:chExt cx="1374483" cy="106020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1374483" cy="106020"/>
            </a:xfrm>
            <a:custGeom>
              <a:avLst/>
              <a:gdLst/>
              <a:ahLst/>
              <a:cxnLst/>
              <a:rect r="r" b="b" t="t" l="l"/>
              <a:pathLst>
                <a:path h="106020" w="1374483">
                  <a:moveTo>
                    <a:pt x="32003" y="0"/>
                  </a:moveTo>
                  <a:lnTo>
                    <a:pt x="1342480" y="0"/>
                  </a:lnTo>
                  <a:cubicBezTo>
                    <a:pt x="1350967" y="0"/>
                    <a:pt x="1359108" y="3372"/>
                    <a:pt x="1365109" y="9373"/>
                  </a:cubicBezTo>
                  <a:cubicBezTo>
                    <a:pt x="1371111" y="15375"/>
                    <a:pt x="1374483" y="23515"/>
                    <a:pt x="1374483" y="32003"/>
                  </a:cubicBezTo>
                  <a:lnTo>
                    <a:pt x="1374483" y="74017"/>
                  </a:lnTo>
                  <a:cubicBezTo>
                    <a:pt x="1374483" y="82505"/>
                    <a:pt x="1371111" y="90645"/>
                    <a:pt x="1365109" y="96647"/>
                  </a:cubicBezTo>
                  <a:cubicBezTo>
                    <a:pt x="1359108" y="102649"/>
                    <a:pt x="1350967" y="106020"/>
                    <a:pt x="1342480" y="106020"/>
                  </a:cubicBezTo>
                  <a:lnTo>
                    <a:pt x="32003" y="106020"/>
                  </a:lnTo>
                  <a:cubicBezTo>
                    <a:pt x="23515" y="106020"/>
                    <a:pt x="15375" y="102649"/>
                    <a:pt x="9373" y="96647"/>
                  </a:cubicBezTo>
                  <a:cubicBezTo>
                    <a:pt x="3372" y="90645"/>
                    <a:pt x="0" y="82505"/>
                    <a:pt x="0" y="74017"/>
                  </a:cubicBezTo>
                  <a:lnTo>
                    <a:pt x="0" y="32003"/>
                  </a:lnTo>
                  <a:cubicBezTo>
                    <a:pt x="0" y="23515"/>
                    <a:pt x="3372" y="15375"/>
                    <a:pt x="9373" y="9373"/>
                  </a:cubicBezTo>
                  <a:cubicBezTo>
                    <a:pt x="15375" y="3372"/>
                    <a:pt x="23515" y="0"/>
                    <a:pt x="32003" y="0"/>
                  </a:cubicBezTo>
                  <a:close/>
                </a:path>
              </a:pathLst>
            </a:custGeom>
            <a:solidFill>
              <a:srgbClr val="D6E591"/>
            </a:solidFill>
          </p:spPr>
        </p:sp>
        <p:sp>
          <p:nvSpPr>
            <p:cNvPr name="TextBox 11" id="11"/>
            <p:cNvSpPr txBox="true"/>
            <p:nvPr/>
          </p:nvSpPr>
          <p:spPr>
            <a:xfrm>
              <a:off x="0" y="-28575"/>
              <a:ext cx="1374483" cy="13459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239"/>
                </a:lnSpc>
              </a:pPr>
            </a:p>
          </p:txBody>
        </p:sp>
      </p:grpSp>
      <p:sp>
        <p:nvSpPr>
          <p:cNvPr name="TextBox 12" id="12"/>
          <p:cNvSpPr txBox="true"/>
          <p:nvPr/>
        </p:nvSpPr>
        <p:spPr>
          <a:xfrm rot="0">
            <a:off x="1341336" y="2935650"/>
            <a:ext cx="14264320" cy="5715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199"/>
              </a:lnSpc>
            </a:pPr>
            <a:r>
              <a:rPr lang="en-US" sz="2999" b="true">
                <a:solidFill>
                  <a:srgbClr val="24363D"/>
                </a:solidFill>
                <a:latin typeface="Tabarra Sans Bold"/>
                <a:ea typeface="Tabarra Sans Bold"/>
                <a:cs typeface="Tabarra Sans Bold"/>
                <a:sym typeface="Tabarra Sans Bold"/>
              </a:rPr>
              <a:t>Damage To Productivity Levels And Collaboration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1341336" y="4162640"/>
            <a:ext cx="15917964" cy="16192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199"/>
              </a:lnSpc>
            </a:pPr>
            <a:r>
              <a:rPr lang="en-US" sz="2999">
                <a:solidFill>
                  <a:srgbClr val="24363D"/>
                </a:solidFill>
                <a:latin typeface="Tabarra Sans"/>
                <a:ea typeface="Tabarra Sans"/>
                <a:cs typeface="Tabarra Sans"/>
                <a:sym typeface="Tabarra Sans"/>
              </a:rPr>
              <a:t>Conflict damages teamwork and slows decision-making. When trust breaks down, employees may avoid communication or cooperation, leading to delays, errors, and missed targets.</a:t>
            </a:r>
          </a:p>
        </p:txBody>
      </p:sp>
      <p:sp>
        <p:nvSpPr>
          <p:cNvPr name="Freeform 14" id="14"/>
          <p:cNvSpPr/>
          <p:nvPr/>
        </p:nvSpPr>
        <p:spPr>
          <a:xfrm flipH="false" flipV="false" rot="0">
            <a:off x="5486400" y="9102221"/>
            <a:ext cx="7315200" cy="758952"/>
          </a:xfrm>
          <a:custGeom>
            <a:avLst/>
            <a:gdLst/>
            <a:ahLst/>
            <a:cxnLst/>
            <a:rect r="r" b="b" t="t" l="l"/>
            <a:pathLst>
              <a:path h="758952" w="7315200">
                <a:moveTo>
                  <a:pt x="0" y="0"/>
                </a:moveTo>
                <a:lnTo>
                  <a:pt x="7315200" y="0"/>
                </a:lnTo>
                <a:lnTo>
                  <a:pt x="7315200" y="758952"/>
                </a:lnTo>
                <a:lnTo>
                  <a:pt x="0" y="75895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15" id="15"/>
          <p:cNvGrpSpPr/>
          <p:nvPr/>
        </p:nvGrpSpPr>
        <p:grpSpPr>
          <a:xfrm rot="0">
            <a:off x="1028700" y="6220041"/>
            <a:ext cx="10160338" cy="783715"/>
            <a:chOff x="0" y="0"/>
            <a:chExt cx="1374483" cy="106020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0" y="0"/>
              <a:ext cx="1374483" cy="106020"/>
            </a:xfrm>
            <a:custGeom>
              <a:avLst/>
              <a:gdLst/>
              <a:ahLst/>
              <a:cxnLst/>
              <a:rect r="r" b="b" t="t" l="l"/>
              <a:pathLst>
                <a:path h="106020" w="1374483">
                  <a:moveTo>
                    <a:pt x="32003" y="0"/>
                  </a:moveTo>
                  <a:lnTo>
                    <a:pt x="1342480" y="0"/>
                  </a:lnTo>
                  <a:cubicBezTo>
                    <a:pt x="1350967" y="0"/>
                    <a:pt x="1359108" y="3372"/>
                    <a:pt x="1365109" y="9373"/>
                  </a:cubicBezTo>
                  <a:cubicBezTo>
                    <a:pt x="1371111" y="15375"/>
                    <a:pt x="1374483" y="23515"/>
                    <a:pt x="1374483" y="32003"/>
                  </a:cubicBezTo>
                  <a:lnTo>
                    <a:pt x="1374483" y="74017"/>
                  </a:lnTo>
                  <a:cubicBezTo>
                    <a:pt x="1374483" y="82505"/>
                    <a:pt x="1371111" y="90645"/>
                    <a:pt x="1365109" y="96647"/>
                  </a:cubicBezTo>
                  <a:cubicBezTo>
                    <a:pt x="1359108" y="102649"/>
                    <a:pt x="1350967" y="106020"/>
                    <a:pt x="1342480" y="106020"/>
                  </a:cubicBezTo>
                  <a:lnTo>
                    <a:pt x="32003" y="106020"/>
                  </a:lnTo>
                  <a:cubicBezTo>
                    <a:pt x="23515" y="106020"/>
                    <a:pt x="15375" y="102649"/>
                    <a:pt x="9373" y="96647"/>
                  </a:cubicBezTo>
                  <a:cubicBezTo>
                    <a:pt x="3372" y="90645"/>
                    <a:pt x="0" y="82505"/>
                    <a:pt x="0" y="74017"/>
                  </a:cubicBezTo>
                  <a:lnTo>
                    <a:pt x="0" y="32003"/>
                  </a:lnTo>
                  <a:cubicBezTo>
                    <a:pt x="0" y="23515"/>
                    <a:pt x="3372" y="15375"/>
                    <a:pt x="9373" y="9373"/>
                  </a:cubicBezTo>
                  <a:cubicBezTo>
                    <a:pt x="15375" y="3372"/>
                    <a:pt x="23515" y="0"/>
                    <a:pt x="32003" y="0"/>
                  </a:cubicBezTo>
                  <a:close/>
                </a:path>
              </a:pathLst>
            </a:custGeom>
            <a:solidFill>
              <a:srgbClr val="D6E591"/>
            </a:solidFill>
          </p:spPr>
        </p:sp>
        <p:sp>
          <p:nvSpPr>
            <p:cNvPr name="TextBox 17" id="17"/>
            <p:cNvSpPr txBox="true"/>
            <p:nvPr/>
          </p:nvSpPr>
          <p:spPr>
            <a:xfrm>
              <a:off x="0" y="-28575"/>
              <a:ext cx="1374483" cy="13459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239"/>
                </a:lnSpc>
              </a:pPr>
            </a:p>
          </p:txBody>
        </p:sp>
      </p:grpSp>
      <p:sp>
        <p:nvSpPr>
          <p:cNvPr name="TextBox 18" id="18"/>
          <p:cNvSpPr txBox="true"/>
          <p:nvPr/>
        </p:nvSpPr>
        <p:spPr>
          <a:xfrm rot="0">
            <a:off x="1341336" y="6255980"/>
            <a:ext cx="14264320" cy="5715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199"/>
              </a:lnSpc>
            </a:pPr>
            <a:r>
              <a:rPr lang="en-US" sz="2999" b="true">
                <a:solidFill>
                  <a:srgbClr val="24363D"/>
                </a:solidFill>
                <a:latin typeface="Tabarra Sans Bold"/>
                <a:ea typeface="Tabarra Sans Bold"/>
                <a:cs typeface="Tabarra Sans Bold"/>
                <a:sym typeface="Tabarra Sans Bold"/>
              </a:rPr>
              <a:t>Lower Morale and Higher Staff Turnover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1341336" y="7482971"/>
            <a:ext cx="15917964" cy="16192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199"/>
              </a:lnSpc>
            </a:pPr>
            <a:r>
              <a:rPr lang="en-US" sz="2999">
                <a:solidFill>
                  <a:srgbClr val="24363D"/>
                </a:solidFill>
                <a:latin typeface="Tabarra Sans"/>
                <a:ea typeface="Tabarra Sans"/>
                <a:cs typeface="Tabarra Sans"/>
                <a:sym typeface="Tabarra Sans"/>
              </a:rPr>
              <a:t>Ongoing disputes make the work environment stressful and demotivating. Employees may take more sick leave or leave the organisation entirely, increasing recruitment and training costs.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88000" cy="2089150"/>
            <a:chOff x="0" y="0"/>
            <a:chExt cx="4816593" cy="550229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816592" cy="550229"/>
            </a:xfrm>
            <a:custGeom>
              <a:avLst/>
              <a:gdLst/>
              <a:ahLst/>
              <a:cxnLst/>
              <a:rect r="r" b="b" t="t" l="l"/>
              <a:pathLst>
                <a:path h="550229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550229"/>
                  </a:lnTo>
                  <a:lnTo>
                    <a:pt x="0" y="550229"/>
                  </a:lnTo>
                  <a:close/>
                </a:path>
              </a:pathLst>
            </a:custGeom>
            <a:solidFill>
              <a:srgbClr val="24363D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4816593" cy="58832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1175994" y="1117052"/>
            <a:ext cx="15349387" cy="55753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740"/>
              </a:lnSpc>
            </a:pPr>
            <a:r>
              <a:rPr lang="en-US" sz="3400" b="true">
                <a:solidFill>
                  <a:srgbClr val="D6E591"/>
                </a:solidFill>
                <a:latin typeface="Tabarra Sans Heavy"/>
                <a:ea typeface="Tabarra Sans Heavy"/>
                <a:cs typeface="Tabarra Sans Heavy"/>
                <a:sym typeface="Tabarra Sans Heavy"/>
              </a:rPr>
              <a:t>How Conflict Impacts On The Workplace</a:t>
            </a:r>
          </a:p>
        </p:txBody>
      </p:sp>
      <p:sp>
        <p:nvSpPr>
          <p:cNvPr name="AutoShape 6" id="6"/>
          <p:cNvSpPr/>
          <p:nvPr/>
        </p:nvSpPr>
        <p:spPr>
          <a:xfrm flipV="true">
            <a:off x="1175994" y="722674"/>
            <a:ext cx="15105822" cy="9525"/>
          </a:xfrm>
          <a:prstGeom prst="line">
            <a:avLst/>
          </a:prstGeom>
          <a:ln cap="flat" w="19050">
            <a:solidFill>
              <a:srgbClr val="D6E591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7" id="7"/>
          <p:cNvSpPr txBox="true"/>
          <p:nvPr/>
        </p:nvSpPr>
        <p:spPr>
          <a:xfrm rot="0">
            <a:off x="12160597" y="138161"/>
            <a:ext cx="4461398" cy="58451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785"/>
              </a:lnSpc>
            </a:pPr>
            <a:r>
              <a:rPr lang="en-US" sz="3418">
                <a:solidFill>
                  <a:srgbClr val="D6E591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Back In Business</a:t>
            </a:r>
          </a:p>
        </p:txBody>
      </p:sp>
      <p:sp>
        <p:nvSpPr>
          <p:cNvPr name="Freeform 8" id="8"/>
          <p:cNvSpPr/>
          <p:nvPr/>
        </p:nvSpPr>
        <p:spPr>
          <a:xfrm flipH="false" flipV="false" rot="0">
            <a:off x="16525381" y="0"/>
            <a:ext cx="1762619" cy="1445348"/>
          </a:xfrm>
          <a:custGeom>
            <a:avLst/>
            <a:gdLst/>
            <a:ahLst/>
            <a:cxnLst/>
            <a:rect r="r" b="b" t="t" l="l"/>
            <a:pathLst>
              <a:path h="1445348" w="1762619">
                <a:moveTo>
                  <a:pt x="0" y="0"/>
                </a:moveTo>
                <a:lnTo>
                  <a:pt x="1762619" y="0"/>
                </a:lnTo>
                <a:lnTo>
                  <a:pt x="1762619" y="1445348"/>
                </a:lnTo>
                <a:lnTo>
                  <a:pt x="0" y="144534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9" id="9"/>
          <p:cNvGrpSpPr/>
          <p:nvPr/>
        </p:nvGrpSpPr>
        <p:grpSpPr>
          <a:xfrm rot="0">
            <a:off x="1028700" y="2899710"/>
            <a:ext cx="10160338" cy="783715"/>
            <a:chOff x="0" y="0"/>
            <a:chExt cx="1374483" cy="106020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1374483" cy="106020"/>
            </a:xfrm>
            <a:custGeom>
              <a:avLst/>
              <a:gdLst/>
              <a:ahLst/>
              <a:cxnLst/>
              <a:rect r="r" b="b" t="t" l="l"/>
              <a:pathLst>
                <a:path h="106020" w="1374483">
                  <a:moveTo>
                    <a:pt x="32003" y="0"/>
                  </a:moveTo>
                  <a:lnTo>
                    <a:pt x="1342480" y="0"/>
                  </a:lnTo>
                  <a:cubicBezTo>
                    <a:pt x="1350967" y="0"/>
                    <a:pt x="1359108" y="3372"/>
                    <a:pt x="1365109" y="9373"/>
                  </a:cubicBezTo>
                  <a:cubicBezTo>
                    <a:pt x="1371111" y="15375"/>
                    <a:pt x="1374483" y="23515"/>
                    <a:pt x="1374483" y="32003"/>
                  </a:cubicBezTo>
                  <a:lnTo>
                    <a:pt x="1374483" y="74017"/>
                  </a:lnTo>
                  <a:cubicBezTo>
                    <a:pt x="1374483" y="82505"/>
                    <a:pt x="1371111" y="90645"/>
                    <a:pt x="1365109" y="96647"/>
                  </a:cubicBezTo>
                  <a:cubicBezTo>
                    <a:pt x="1359108" y="102649"/>
                    <a:pt x="1350967" y="106020"/>
                    <a:pt x="1342480" y="106020"/>
                  </a:cubicBezTo>
                  <a:lnTo>
                    <a:pt x="32003" y="106020"/>
                  </a:lnTo>
                  <a:cubicBezTo>
                    <a:pt x="23515" y="106020"/>
                    <a:pt x="15375" y="102649"/>
                    <a:pt x="9373" y="96647"/>
                  </a:cubicBezTo>
                  <a:cubicBezTo>
                    <a:pt x="3372" y="90645"/>
                    <a:pt x="0" y="82505"/>
                    <a:pt x="0" y="74017"/>
                  </a:cubicBezTo>
                  <a:lnTo>
                    <a:pt x="0" y="32003"/>
                  </a:lnTo>
                  <a:cubicBezTo>
                    <a:pt x="0" y="23515"/>
                    <a:pt x="3372" y="15375"/>
                    <a:pt x="9373" y="9373"/>
                  </a:cubicBezTo>
                  <a:cubicBezTo>
                    <a:pt x="15375" y="3372"/>
                    <a:pt x="23515" y="0"/>
                    <a:pt x="32003" y="0"/>
                  </a:cubicBezTo>
                  <a:close/>
                </a:path>
              </a:pathLst>
            </a:custGeom>
            <a:solidFill>
              <a:srgbClr val="D6E591"/>
            </a:solidFill>
          </p:spPr>
        </p:sp>
        <p:sp>
          <p:nvSpPr>
            <p:cNvPr name="TextBox 11" id="11"/>
            <p:cNvSpPr txBox="true"/>
            <p:nvPr/>
          </p:nvSpPr>
          <p:spPr>
            <a:xfrm>
              <a:off x="0" y="-28575"/>
              <a:ext cx="1374483" cy="13459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239"/>
                </a:lnSpc>
              </a:pPr>
            </a:p>
          </p:txBody>
        </p:sp>
      </p:grpSp>
      <p:sp>
        <p:nvSpPr>
          <p:cNvPr name="TextBox 12" id="12"/>
          <p:cNvSpPr txBox="true"/>
          <p:nvPr/>
        </p:nvSpPr>
        <p:spPr>
          <a:xfrm rot="0">
            <a:off x="1341336" y="2935650"/>
            <a:ext cx="14264320" cy="5715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199"/>
              </a:lnSpc>
            </a:pPr>
            <a:r>
              <a:rPr lang="en-US" sz="2999" b="true">
                <a:solidFill>
                  <a:srgbClr val="24363D"/>
                </a:solidFill>
                <a:latin typeface="Tabarra Sans Bold"/>
                <a:ea typeface="Tabarra Sans Bold"/>
                <a:cs typeface="Tabarra Sans Bold"/>
                <a:sym typeface="Tabarra Sans Bold"/>
              </a:rPr>
              <a:t>Damage to Reputation and Customer Service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1341336" y="4162640"/>
            <a:ext cx="15917964" cy="10953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199"/>
              </a:lnSpc>
            </a:pPr>
            <a:r>
              <a:rPr lang="en-US" sz="2999">
                <a:solidFill>
                  <a:srgbClr val="24363D"/>
                </a:solidFill>
                <a:latin typeface="Tabarra Sans"/>
                <a:ea typeface="Tabarra Sans"/>
                <a:cs typeface="Tabarra Sans"/>
                <a:sym typeface="Tabarra Sans"/>
              </a:rPr>
              <a:t>A tense workplace can affect how staff interact with customers or clients. Poor service, negative reviews, or media attention can harm the organisation’s public image.</a:t>
            </a:r>
          </a:p>
        </p:txBody>
      </p:sp>
      <p:sp>
        <p:nvSpPr>
          <p:cNvPr name="Freeform 14" id="14"/>
          <p:cNvSpPr/>
          <p:nvPr/>
        </p:nvSpPr>
        <p:spPr>
          <a:xfrm flipH="false" flipV="false" rot="0">
            <a:off x="5486400" y="9258300"/>
            <a:ext cx="7315200" cy="758952"/>
          </a:xfrm>
          <a:custGeom>
            <a:avLst/>
            <a:gdLst/>
            <a:ahLst/>
            <a:cxnLst/>
            <a:rect r="r" b="b" t="t" l="l"/>
            <a:pathLst>
              <a:path h="758952" w="7315200">
                <a:moveTo>
                  <a:pt x="0" y="0"/>
                </a:moveTo>
                <a:lnTo>
                  <a:pt x="7315200" y="0"/>
                </a:lnTo>
                <a:lnTo>
                  <a:pt x="7315200" y="758952"/>
                </a:lnTo>
                <a:lnTo>
                  <a:pt x="0" y="75895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15" id="15"/>
          <p:cNvGrpSpPr/>
          <p:nvPr/>
        </p:nvGrpSpPr>
        <p:grpSpPr>
          <a:xfrm rot="0">
            <a:off x="1028700" y="6220041"/>
            <a:ext cx="10160338" cy="783715"/>
            <a:chOff x="0" y="0"/>
            <a:chExt cx="1374483" cy="106020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0" y="0"/>
              <a:ext cx="1374483" cy="106020"/>
            </a:xfrm>
            <a:custGeom>
              <a:avLst/>
              <a:gdLst/>
              <a:ahLst/>
              <a:cxnLst/>
              <a:rect r="r" b="b" t="t" l="l"/>
              <a:pathLst>
                <a:path h="106020" w="1374483">
                  <a:moveTo>
                    <a:pt x="32003" y="0"/>
                  </a:moveTo>
                  <a:lnTo>
                    <a:pt x="1342480" y="0"/>
                  </a:lnTo>
                  <a:cubicBezTo>
                    <a:pt x="1350967" y="0"/>
                    <a:pt x="1359108" y="3372"/>
                    <a:pt x="1365109" y="9373"/>
                  </a:cubicBezTo>
                  <a:cubicBezTo>
                    <a:pt x="1371111" y="15375"/>
                    <a:pt x="1374483" y="23515"/>
                    <a:pt x="1374483" y="32003"/>
                  </a:cubicBezTo>
                  <a:lnTo>
                    <a:pt x="1374483" y="74017"/>
                  </a:lnTo>
                  <a:cubicBezTo>
                    <a:pt x="1374483" y="82505"/>
                    <a:pt x="1371111" y="90645"/>
                    <a:pt x="1365109" y="96647"/>
                  </a:cubicBezTo>
                  <a:cubicBezTo>
                    <a:pt x="1359108" y="102649"/>
                    <a:pt x="1350967" y="106020"/>
                    <a:pt x="1342480" y="106020"/>
                  </a:cubicBezTo>
                  <a:lnTo>
                    <a:pt x="32003" y="106020"/>
                  </a:lnTo>
                  <a:cubicBezTo>
                    <a:pt x="23515" y="106020"/>
                    <a:pt x="15375" y="102649"/>
                    <a:pt x="9373" y="96647"/>
                  </a:cubicBezTo>
                  <a:cubicBezTo>
                    <a:pt x="3372" y="90645"/>
                    <a:pt x="0" y="82505"/>
                    <a:pt x="0" y="74017"/>
                  </a:cubicBezTo>
                  <a:lnTo>
                    <a:pt x="0" y="32003"/>
                  </a:lnTo>
                  <a:cubicBezTo>
                    <a:pt x="0" y="23515"/>
                    <a:pt x="3372" y="15375"/>
                    <a:pt x="9373" y="9373"/>
                  </a:cubicBezTo>
                  <a:cubicBezTo>
                    <a:pt x="15375" y="3372"/>
                    <a:pt x="23515" y="0"/>
                    <a:pt x="32003" y="0"/>
                  </a:cubicBezTo>
                  <a:close/>
                </a:path>
              </a:pathLst>
            </a:custGeom>
            <a:solidFill>
              <a:srgbClr val="D6E591"/>
            </a:solidFill>
          </p:spPr>
        </p:sp>
        <p:sp>
          <p:nvSpPr>
            <p:cNvPr name="TextBox 17" id="17"/>
            <p:cNvSpPr txBox="true"/>
            <p:nvPr/>
          </p:nvSpPr>
          <p:spPr>
            <a:xfrm>
              <a:off x="0" y="-28575"/>
              <a:ext cx="1374483" cy="13459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239"/>
                </a:lnSpc>
              </a:pPr>
            </a:p>
          </p:txBody>
        </p:sp>
      </p:grpSp>
      <p:sp>
        <p:nvSpPr>
          <p:cNvPr name="TextBox 18" id="18"/>
          <p:cNvSpPr txBox="true"/>
          <p:nvPr/>
        </p:nvSpPr>
        <p:spPr>
          <a:xfrm rot="0">
            <a:off x="1341336" y="6255980"/>
            <a:ext cx="14264320" cy="5715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199"/>
              </a:lnSpc>
            </a:pPr>
            <a:r>
              <a:rPr lang="en-US" sz="2999" b="true">
                <a:solidFill>
                  <a:srgbClr val="24363D"/>
                </a:solidFill>
                <a:latin typeface="Tabarra Sans Bold"/>
                <a:ea typeface="Tabarra Sans Bold"/>
                <a:cs typeface="Tabarra Sans Bold"/>
                <a:sym typeface="Tabarra Sans Bold"/>
              </a:rPr>
              <a:t>Potential for Positive Change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1341336" y="7482971"/>
            <a:ext cx="15917964" cy="16192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199"/>
              </a:lnSpc>
            </a:pPr>
            <a:r>
              <a:rPr lang="en-US" sz="2999">
                <a:solidFill>
                  <a:srgbClr val="24363D"/>
                </a:solidFill>
                <a:latin typeface="Tabarra Sans"/>
                <a:ea typeface="Tabarra Sans"/>
                <a:cs typeface="Tabarra Sans"/>
                <a:sym typeface="Tabarra Sans"/>
              </a:rPr>
              <a:t>When managed well, conflict can highlight underlying issues such as unrealistic workloads or poor communication systems. Addressing these problems can strengthen relationships and improve long-term performance.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>
  <p:cSld>
    <p:bg>
      <p:bgPr>
        <a:solidFill>
          <a:srgbClr val="57D7C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925273" y="471948"/>
            <a:ext cx="16437454" cy="1113503"/>
            <a:chOff x="0" y="0"/>
            <a:chExt cx="4329206" cy="293268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329206" cy="293268"/>
            </a:xfrm>
            <a:custGeom>
              <a:avLst/>
              <a:gdLst/>
              <a:ahLst/>
              <a:cxnLst/>
              <a:rect r="r" b="b" t="t" l="l"/>
              <a:pathLst>
                <a:path h="293268" w="4329206">
                  <a:moveTo>
                    <a:pt x="24021" y="0"/>
                  </a:moveTo>
                  <a:lnTo>
                    <a:pt x="4305185" y="0"/>
                  </a:lnTo>
                  <a:cubicBezTo>
                    <a:pt x="4311556" y="0"/>
                    <a:pt x="4317666" y="2531"/>
                    <a:pt x="4322170" y="7035"/>
                  </a:cubicBezTo>
                  <a:cubicBezTo>
                    <a:pt x="4326675" y="11540"/>
                    <a:pt x="4329206" y="17650"/>
                    <a:pt x="4329206" y="24021"/>
                  </a:cubicBezTo>
                  <a:lnTo>
                    <a:pt x="4329206" y="269248"/>
                  </a:lnTo>
                  <a:cubicBezTo>
                    <a:pt x="4329206" y="275618"/>
                    <a:pt x="4326675" y="281728"/>
                    <a:pt x="4322170" y="286233"/>
                  </a:cubicBezTo>
                  <a:cubicBezTo>
                    <a:pt x="4317666" y="290738"/>
                    <a:pt x="4311556" y="293268"/>
                    <a:pt x="4305185" y="293268"/>
                  </a:cubicBezTo>
                  <a:lnTo>
                    <a:pt x="24021" y="293268"/>
                  </a:lnTo>
                  <a:cubicBezTo>
                    <a:pt x="17650" y="293268"/>
                    <a:pt x="11540" y="290738"/>
                    <a:pt x="7035" y="286233"/>
                  </a:cubicBezTo>
                  <a:cubicBezTo>
                    <a:pt x="2531" y="281728"/>
                    <a:pt x="0" y="275618"/>
                    <a:pt x="0" y="269248"/>
                  </a:cubicBezTo>
                  <a:lnTo>
                    <a:pt x="0" y="24021"/>
                  </a:lnTo>
                  <a:cubicBezTo>
                    <a:pt x="0" y="17650"/>
                    <a:pt x="2531" y="11540"/>
                    <a:pt x="7035" y="7035"/>
                  </a:cubicBezTo>
                  <a:cubicBezTo>
                    <a:pt x="11540" y="2531"/>
                    <a:pt x="17650" y="0"/>
                    <a:pt x="24021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4329206" cy="33136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1752592" y="617855"/>
            <a:ext cx="14782816" cy="7454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160"/>
              </a:lnSpc>
            </a:pPr>
            <a:r>
              <a:rPr lang="en-US" sz="4400" b="true">
                <a:solidFill>
                  <a:srgbClr val="64B8B1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Suggested Activities for LO 13.4</a:t>
            </a:r>
          </a:p>
        </p:txBody>
      </p:sp>
      <p:grpSp>
        <p:nvGrpSpPr>
          <p:cNvPr name="Group 6" id="6"/>
          <p:cNvGrpSpPr/>
          <p:nvPr/>
        </p:nvGrpSpPr>
        <p:grpSpPr>
          <a:xfrm rot="0">
            <a:off x="1028700" y="2708801"/>
            <a:ext cx="8236924" cy="1113503"/>
            <a:chOff x="0" y="0"/>
            <a:chExt cx="2169396" cy="293268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2169396" cy="293268"/>
            </a:xfrm>
            <a:custGeom>
              <a:avLst/>
              <a:gdLst/>
              <a:ahLst/>
              <a:cxnLst/>
              <a:rect r="r" b="b" t="t" l="l"/>
              <a:pathLst>
                <a:path h="293268" w="2169396">
                  <a:moveTo>
                    <a:pt x="47935" y="0"/>
                  </a:moveTo>
                  <a:lnTo>
                    <a:pt x="2121461" y="0"/>
                  </a:lnTo>
                  <a:cubicBezTo>
                    <a:pt x="2134174" y="0"/>
                    <a:pt x="2146366" y="5050"/>
                    <a:pt x="2155356" y="14040"/>
                  </a:cubicBezTo>
                  <a:cubicBezTo>
                    <a:pt x="2164345" y="23029"/>
                    <a:pt x="2169396" y="35222"/>
                    <a:pt x="2169396" y="47935"/>
                  </a:cubicBezTo>
                  <a:lnTo>
                    <a:pt x="2169396" y="245333"/>
                  </a:lnTo>
                  <a:cubicBezTo>
                    <a:pt x="2169396" y="258046"/>
                    <a:pt x="2164345" y="270239"/>
                    <a:pt x="2155356" y="279228"/>
                  </a:cubicBezTo>
                  <a:cubicBezTo>
                    <a:pt x="2146366" y="288218"/>
                    <a:pt x="2134174" y="293268"/>
                    <a:pt x="2121461" y="293268"/>
                  </a:cubicBezTo>
                  <a:lnTo>
                    <a:pt x="47935" y="293268"/>
                  </a:lnTo>
                  <a:cubicBezTo>
                    <a:pt x="35222" y="293268"/>
                    <a:pt x="23029" y="288218"/>
                    <a:pt x="14040" y="279228"/>
                  </a:cubicBezTo>
                  <a:cubicBezTo>
                    <a:pt x="5050" y="270239"/>
                    <a:pt x="0" y="258046"/>
                    <a:pt x="0" y="245333"/>
                  </a:cubicBezTo>
                  <a:lnTo>
                    <a:pt x="0" y="47935"/>
                  </a:lnTo>
                  <a:cubicBezTo>
                    <a:pt x="0" y="35222"/>
                    <a:pt x="5050" y="23029"/>
                    <a:pt x="14040" y="14040"/>
                  </a:cubicBezTo>
                  <a:cubicBezTo>
                    <a:pt x="23029" y="5050"/>
                    <a:pt x="35222" y="0"/>
                    <a:pt x="47935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8" id="8"/>
            <p:cNvSpPr txBox="true"/>
            <p:nvPr/>
          </p:nvSpPr>
          <p:spPr>
            <a:xfrm>
              <a:off x="0" y="-38100"/>
              <a:ext cx="2169396" cy="33136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9" id="9"/>
          <p:cNvSpPr txBox="true"/>
          <p:nvPr/>
        </p:nvSpPr>
        <p:spPr>
          <a:xfrm rot="0">
            <a:off x="1534305" y="2854708"/>
            <a:ext cx="10469068" cy="7454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160"/>
              </a:lnSpc>
            </a:pPr>
            <a:r>
              <a:rPr lang="en-US" sz="4400" b="true">
                <a:solidFill>
                  <a:srgbClr val="64B8B1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Sample Papers</a:t>
            </a:r>
          </a:p>
        </p:txBody>
      </p:sp>
      <p:grpSp>
        <p:nvGrpSpPr>
          <p:cNvPr name="Group 10" id="10"/>
          <p:cNvGrpSpPr/>
          <p:nvPr/>
        </p:nvGrpSpPr>
        <p:grpSpPr>
          <a:xfrm rot="0">
            <a:off x="1028700" y="6486525"/>
            <a:ext cx="8236924" cy="1113503"/>
            <a:chOff x="0" y="0"/>
            <a:chExt cx="2169396" cy="293268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2169396" cy="293268"/>
            </a:xfrm>
            <a:custGeom>
              <a:avLst/>
              <a:gdLst/>
              <a:ahLst/>
              <a:cxnLst/>
              <a:rect r="r" b="b" t="t" l="l"/>
              <a:pathLst>
                <a:path h="293268" w="2169396">
                  <a:moveTo>
                    <a:pt x="47935" y="0"/>
                  </a:moveTo>
                  <a:lnTo>
                    <a:pt x="2121461" y="0"/>
                  </a:lnTo>
                  <a:cubicBezTo>
                    <a:pt x="2134174" y="0"/>
                    <a:pt x="2146366" y="5050"/>
                    <a:pt x="2155356" y="14040"/>
                  </a:cubicBezTo>
                  <a:cubicBezTo>
                    <a:pt x="2164345" y="23029"/>
                    <a:pt x="2169396" y="35222"/>
                    <a:pt x="2169396" y="47935"/>
                  </a:cubicBezTo>
                  <a:lnTo>
                    <a:pt x="2169396" y="245333"/>
                  </a:lnTo>
                  <a:cubicBezTo>
                    <a:pt x="2169396" y="258046"/>
                    <a:pt x="2164345" y="270239"/>
                    <a:pt x="2155356" y="279228"/>
                  </a:cubicBezTo>
                  <a:cubicBezTo>
                    <a:pt x="2146366" y="288218"/>
                    <a:pt x="2134174" y="293268"/>
                    <a:pt x="2121461" y="293268"/>
                  </a:cubicBezTo>
                  <a:lnTo>
                    <a:pt x="47935" y="293268"/>
                  </a:lnTo>
                  <a:cubicBezTo>
                    <a:pt x="35222" y="293268"/>
                    <a:pt x="23029" y="288218"/>
                    <a:pt x="14040" y="279228"/>
                  </a:cubicBezTo>
                  <a:cubicBezTo>
                    <a:pt x="5050" y="270239"/>
                    <a:pt x="0" y="258046"/>
                    <a:pt x="0" y="245333"/>
                  </a:cubicBezTo>
                  <a:lnTo>
                    <a:pt x="0" y="47935"/>
                  </a:lnTo>
                  <a:cubicBezTo>
                    <a:pt x="0" y="35222"/>
                    <a:pt x="5050" y="23029"/>
                    <a:pt x="14040" y="14040"/>
                  </a:cubicBezTo>
                  <a:cubicBezTo>
                    <a:pt x="23029" y="5050"/>
                    <a:pt x="35222" y="0"/>
                    <a:pt x="47935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12" id="12"/>
            <p:cNvSpPr txBox="true"/>
            <p:nvPr/>
          </p:nvSpPr>
          <p:spPr>
            <a:xfrm>
              <a:off x="0" y="-38100"/>
              <a:ext cx="2169396" cy="33136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13" id="13"/>
          <p:cNvSpPr txBox="true"/>
          <p:nvPr/>
        </p:nvSpPr>
        <p:spPr>
          <a:xfrm rot="0">
            <a:off x="1534305" y="6638925"/>
            <a:ext cx="10469068" cy="7454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160"/>
              </a:lnSpc>
            </a:pPr>
            <a:r>
              <a:rPr lang="en-US" sz="4400" b="true">
                <a:solidFill>
                  <a:srgbClr val="64B8B1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Activity Book Qs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1028700" y="4095751"/>
            <a:ext cx="16334027" cy="104774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200"/>
              </a:lnSpc>
            </a:pPr>
            <a:r>
              <a:rPr lang="en-US" sz="3000" b="true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OL1 Q2 (b): i) Outline two reasons for conflict in a workplace. </a:t>
            </a:r>
          </a:p>
          <a:p>
            <a:pPr algn="l">
              <a:lnSpc>
                <a:spcPts val="4200"/>
              </a:lnSpc>
              <a:spcBef>
                <a:spcPct val="0"/>
              </a:spcBef>
            </a:pPr>
            <a:r>
              <a:rPr lang="en-US" b="true" sz="3000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(ii) Explain one impact conflict may have on a workplace.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1028700" y="7876253"/>
            <a:ext cx="16334027" cy="104774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200"/>
              </a:lnSpc>
              <a:spcBef>
                <a:spcPct val="0"/>
              </a:spcBef>
            </a:pPr>
            <a:r>
              <a:rPr lang="en-US" b="true" sz="3000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H</a:t>
            </a:r>
            <a:r>
              <a:rPr lang="en-US" b="true" sz="3000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L Q4, BW Q3</a:t>
            </a:r>
          </a:p>
          <a:p>
            <a:pPr algn="l">
              <a:lnSpc>
                <a:spcPts val="4200"/>
              </a:lnSpc>
              <a:spcBef>
                <a:spcPct val="0"/>
              </a:spcBef>
            </a:pPr>
            <a:r>
              <a:rPr lang="en-US" b="true" sz="3000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OL Q4, Q5, BW Q3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24363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flipV="true">
            <a:off x="1028507" y="7621592"/>
            <a:ext cx="16230697" cy="0"/>
          </a:xfrm>
          <a:prstGeom prst="line">
            <a:avLst/>
          </a:prstGeom>
          <a:ln cap="flat" w="19050">
            <a:solidFill>
              <a:srgbClr val="D6E591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3" id="3"/>
          <p:cNvSpPr txBox="true"/>
          <p:nvPr/>
        </p:nvSpPr>
        <p:spPr>
          <a:xfrm rot="0">
            <a:off x="1028507" y="3197226"/>
            <a:ext cx="13362596" cy="11461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699"/>
              </a:lnSpc>
            </a:pPr>
            <a:r>
              <a:rPr lang="en-US" sz="6999" b="true">
                <a:solidFill>
                  <a:srgbClr val="D6E591"/>
                </a:solidFill>
                <a:latin typeface="Tabarra Sans Heavy"/>
                <a:ea typeface="Tabarra Sans Heavy"/>
                <a:cs typeface="Tabarra Sans Heavy"/>
                <a:sym typeface="Tabarra Sans Heavy"/>
              </a:rPr>
              <a:t>Learning Outcome 13.5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1028507" y="5076825"/>
            <a:ext cx="16230697" cy="15208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500"/>
              </a:lnSpc>
            </a:pPr>
            <a:r>
              <a:rPr lang="en-US" sz="5000" i="true">
                <a:solidFill>
                  <a:srgbClr val="D6E591"/>
                </a:solidFill>
                <a:latin typeface="Tabarra Sans Italics"/>
                <a:ea typeface="Tabarra Sans Italics"/>
                <a:cs typeface="Tabarra Sans Italics"/>
                <a:sym typeface="Tabarra Sans Italics"/>
              </a:rPr>
              <a:t>13.5 Analyse how both employees and employers may deal with conflict internally.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12185603" y="9172575"/>
            <a:ext cx="5382144" cy="7154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819"/>
              </a:lnSpc>
            </a:pPr>
            <a:r>
              <a:rPr lang="en-US" sz="4156">
                <a:solidFill>
                  <a:srgbClr val="D6E591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Back In Business</a:t>
            </a:r>
          </a:p>
        </p:txBody>
      </p:sp>
      <p:sp>
        <p:nvSpPr>
          <p:cNvPr name="Freeform 6" id="6"/>
          <p:cNvSpPr/>
          <p:nvPr/>
        </p:nvSpPr>
        <p:spPr>
          <a:xfrm flipH="false" flipV="false" rot="-5400000">
            <a:off x="15266792" y="894541"/>
            <a:ext cx="3925274" cy="2117142"/>
          </a:xfrm>
          <a:custGeom>
            <a:avLst/>
            <a:gdLst/>
            <a:ahLst/>
            <a:cxnLst/>
            <a:rect r="r" b="b" t="t" l="l"/>
            <a:pathLst>
              <a:path h="2117142" w="3925274">
                <a:moveTo>
                  <a:pt x="0" y="0"/>
                </a:moveTo>
                <a:lnTo>
                  <a:pt x="3925274" y="0"/>
                </a:lnTo>
                <a:lnTo>
                  <a:pt x="3925274" y="2117142"/>
                </a:lnTo>
                <a:lnTo>
                  <a:pt x="0" y="211714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9525" y="0"/>
            <a:ext cx="18288000" cy="2089150"/>
            <a:chOff x="0" y="0"/>
            <a:chExt cx="4816593" cy="550229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816592" cy="550229"/>
            </a:xfrm>
            <a:custGeom>
              <a:avLst/>
              <a:gdLst/>
              <a:ahLst/>
              <a:cxnLst/>
              <a:rect r="r" b="b" t="t" l="l"/>
              <a:pathLst>
                <a:path h="550229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550229"/>
                  </a:lnTo>
                  <a:lnTo>
                    <a:pt x="0" y="550229"/>
                  </a:lnTo>
                  <a:close/>
                </a:path>
              </a:pathLst>
            </a:custGeom>
            <a:solidFill>
              <a:srgbClr val="24363D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4816593" cy="58832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AutoShape 5" id="5"/>
          <p:cNvSpPr/>
          <p:nvPr/>
        </p:nvSpPr>
        <p:spPr>
          <a:xfrm flipV="true">
            <a:off x="1175994" y="722674"/>
            <a:ext cx="15105822" cy="9525"/>
          </a:xfrm>
          <a:prstGeom prst="line">
            <a:avLst/>
          </a:prstGeom>
          <a:ln cap="flat" w="19050">
            <a:solidFill>
              <a:srgbClr val="D6E591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6" id="6"/>
          <p:cNvSpPr txBox="true"/>
          <p:nvPr/>
        </p:nvSpPr>
        <p:spPr>
          <a:xfrm rot="0">
            <a:off x="12160597" y="138161"/>
            <a:ext cx="4461398" cy="58451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785"/>
              </a:lnSpc>
            </a:pPr>
            <a:r>
              <a:rPr lang="en-US" sz="3418">
                <a:solidFill>
                  <a:srgbClr val="D6E591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Back In Business</a:t>
            </a:r>
          </a:p>
        </p:txBody>
      </p:sp>
      <p:sp>
        <p:nvSpPr>
          <p:cNvPr name="Freeform 7" id="7"/>
          <p:cNvSpPr/>
          <p:nvPr/>
        </p:nvSpPr>
        <p:spPr>
          <a:xfrm flipH="false" flipV="false" rot="0">
            <a:off x="16525381" y="0"/>
            <a:ext cx="1762619" cy="1445348"/>
          </a:xfrm>
          <a:custGeom>
            <a:avLst/>
            <a:gdLst/>
            <a:ahLst/>
            <a:cxnLst/>
            <a:rect r="r" b="b" t="t" l="l"/>
            <a:pathLst>
              <a:path h="1445348" w="1762619">
                <a:moveTo>
                  <a:pt x="0" y="0"/>
                </a:moveTo>
                <a:lnTo>
                  <a:pt x="1762619" y="0"/>
                </a:lnTo>
                <a:lnTo>
                  <a:pt x="1762619" y="1445348"/>
                </a:lnTo>
                <a:lnTo>
                  <a:pt x="0" y="144534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788611" y="2955170"/>
            <a:ext cx="1084439" cy="638463"/>
          </a:xfrm>
          <a:custGeom>
            <a:avLst/>
            <a:gdLst/>
            <a:ahLst/>
            <a:cxnLst/>
            <a:rect r="r" b="b" t="t" l="l"/>
            <a:pathLst>
              <a:path h="638463" w="1084439">
                <a:moveTo>
                  <a:pt x="0" y="0"/>
                </a:moveTo>
                <a:lnTo>
                  <a:pt x="1084439" y="0"/>
                </a:lnTo>
                <a:lnTo>
                  <a:pt x="1084439" y="638464"/>
                </a:lnTo>
                <a:lnTo>
                  <a:pt x="0" y="63846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1175994" y="1117052"/>
            <a:ext cx="15349387" cy="60896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070"/>
              </a:lnSpc>
            </a:pPr>
            <a:r>
              <a:rPr lang="en-US" sz="3700" b="true">
                <a:solidFill>
                  <a:srgbClr val="D6E591"/>
                </a:solidFill>
                <a:latin typeface="Tabarra Sans Heavy"/>
                <a:ea typeface="Tabarra Sans Heavy"/>
                <a:cs typeface="Tabarra Sans Heavy"/>
                <a:sym typeface="Tabarra Sans Heavy"/>
              </a:rPr>
              <a:t>Ways To Prevent Conflict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2047654" y="2831345"/>
            <a:ext cx="14264320" cy="59963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19"/>
              </a:lnSpc>
            </a:pPr>
            <a:r>
              <a:rPr lang="en-US" sz="2799" b="true">
                <a:solidFill>
                  <a:srgbClr val="24363D"/>
                </a:solidFill>
                <a:latin typeface="Tabarra Sans Bold"/>
                <a:ea typeface="Tabarra Sans Bold"/>
                <a:cs typeface="Tabarra Sans Bold"/>
                <a:sym typeface="Tabarra Sans Bold"/>
              </a:rPr>
              <a:t>Encourage Open Communication</a:t>
            </a:r>
          </a:p>
          <a:p>
            <a:pPr algn="l">
              <a:lnSpc>
                <a:spcPts val="3919"/>
              </a:lnSpc>
            </a:pPr>
            <a:r>
              <a:rPr lang="en-US" sz="2799">
                <a:solidFill>
                  <a:srgbClr val="24363D"/>
                </a:solidFill>
                <a:latin typeface="Tabarra Sans"/>
                <a:ea typeface="Tabarra Sans"/>
                <a:cs typeface="Tabarra Sans"/>
                <a:sym typeface="Tabarra Sans"/>
              </a:rPr>
              <a:t>Employers should create an environment where employees feel comfortable raising concerns and sharing opinions. </a:t>
            </a:r>
          </a:p>
          <a:p>
            <a:pPr algn="l">
              <a:lnSpc>
                <a:spcPts val="3919"/>
              </a:lnSpc>
            </a:pPr>
            <a:r>
              <a:rPr lang="en-US" sz="2799">
                <a:solidFill>
                  <a:srgbClr val="24363D"/>
                </a:solidFill>
                <a:latin typeface="Tabarra Sans"/>
                <a:ea typeface="Tabarra Sans"/>
                <a:cs typeface="Tabarra Sans"/>
                <a:sym typeface="Tabarra Sans"/>
              </a:rPr>
              <a:t>Regular meetings or check-ins help identify issues early, and staff are more likely to engage when they feel genuinely listened to and respected.</a:t>
            </a:r>
          </a:p>
          <a:p>
            <a:pPr algn="l">
              <a:lnSpc>
                <a:spcPts val="3919"/>
              </a:lnSpc>
            </a:pPr>
          </a:p>
          <a:p>
            <a:pPr algn="l">
              <a:lnSpc>
                <a:spcPts val="3919"/>
              </a:lnSpc>
            </a:pPr>
            <a:r>
              <a:rPr lang="en-US" sz="2799" b="true">
                <a:solidFill>
                  <a:srgbClr val="24363D"/>
                </a:solidFill>
                <a:latin typeface="Tabarra Sans Bold"/>
                <a:ea typeface="Tabarra Sans Bold"/>
                <a:cs typeface="Tabarra Sans Bold"/>
                <a:sym typeface="Tabarra Sans Bold"/>
              </a:rPr>
              <a:t>Provide or Attend Training on Conflict Resolution</a:t>
            </a:r>
          </a:p>
          <a:p>
            <a:pPr algn="l">
              <a:lnSpc>
                <a:spcPts val="3919"/>
              </a:lnSpc>
            </a:pPr>
            <a:r>
              <a:rPr lang="en-US" sz="2799">
                <a:solidFill>
                  <a:srgbClr val="24363D"/>
                </a:solidFill>
                <a:latin typeface="Tabarra Sans"/>
                <a:ea typeface="Tabarra Sans"/>
                <a:cs typeface="Tabarra Sans"/>
                <a:sym typeface="Tabarra Sans"/>
              </a:rPr>
              <a:t>Both managers and employees can take part in training to develop effective communication, empathy, and problem-solving skills. </a:t>
            </a:r>
          </a:p>
          <a:p>
            <a:pPr algn="l">
              <a:lnSpc>
                <a:spcPts val="3919"/>
              </a:lnSpc>
            </a:pPr>
            <a:r>
              <a:rPr lang="en-US" sz="2799">
                <a:solidFill>
                  <a:srgbClr val="24363D"/>
                </a:solidFill>
                <a:latin typeface="Tabarra Sans"/>
                <a:ea typeface="Tabarra Sans"/>
                <a:cs typeface="Tabarra Sans"/>
                <a:sym typeface="Tabarra Sans"/>
              </a:rPr>
              <a:t>These skills help to resolve disagreements quickly and prevent small issues from growing into larger disputes.</a:t>
            </a:r>
          </a:p>
          <a:p>
            <a:pPr algn="l">
              <a:lnSpc>
                <a:spcPts val="3919"/>
              </a:lnSpc>
            </a:pPr>
          </a:p>
        </p:txBody>
      </p:sp>
      <p:sp>
        <p:nvSpPr>
          <p:cNvPr name="Freeform 11" id="11"/>
          <p:cNvSpPr/>
          <p:nvPr/>
        </p:nvSpPr>
        <p:spPr>
          <a:xfrm flipH="false" flipV="false" rot="0">
            <a:off x="788611" y="5882867"/>
            <a:ext cx="1084439" cy="638463"/>
          </a:xfrm>
          <a:custGeom>
            <a:avLst/>
            <a:gdLst/>
            <a:ahLst/>
            <a:cxnLst/>
            <a:rect r="r" b="b" t="t" l="l"/>
            <a:pathLst>
              <a:path h="638463" w="1084439">
                <a:moveTo>
                  <a:pt x="0" y="0"/>
                </a:moveTo>
                <a:lnTo>
                  <a:pt x="1084439" y="0"/>
                </a:lnTo>
                <a:lnTo>
                  <a:pt x="1084439" y="638463"/>
                </a:lnTo>
                <a:lnTo>
                  <a:pt x="0" y="63846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9525" y="0"/>
            <a:ext cx="18288000" cy="2089150"/>
            <a:chOff x="0" y="0"/>
            <a:chExt cx="4816593" cy="550229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816592" cy="550229"/>
            </a:xfrm>
            <a:custGeom>
              <a:avLst/>
              <a:gdLst/>
              <a:ahLst/>
              <a:cxnLst/>
              <a:rect r="r" b="b" t="t" l="l"/>
              <a:pathLst>
                <a:path h="550229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550229"/>
                  </a:lnTo>
                  <a:lnTo>
                    <a:pt x="0" y="550229"/>
                  </a:lnTo>
                  <a:close/>
                </a:path>
              </a:pathLst>
            </a:custGeom>
            <a:solidFill>
              <a:srgbClr val="24363D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4816593" cy="58832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AutoShape 5" id="5"/>
          <p:cNvSpPr/>
          <p:nvPr/>
        </p:nvSpPr>
        <p:spPr>
          <a:xfrm flipV="true">
            <a:off x="1175994" y="722674"/>
            <a:ext cx="15105822" cy="9525"/>
          </a:xfrm>
          <a:prstGeom prst="line">
            <a:avLst/>
          </a:prstGeom>
          <a:ln cap="flat" w="19050">
            <a:solidFill>
              <a:srgbClr val="D6E591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6" id="6"/>
          <p:cNvSpPr txBox="true"/>
          <p:nvPr/>
        </p:nvSpPr>
        <p:spPr>
          <a:xfrm rot="0">
            <a:off x="12160597" y="138161"/>
            <a:ext cx="4461398" cy="58451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785"/>
              </a:lnSpc>
            </a:pPr>
            <a:r>
              <a:rPr lang="en-US" sz="3418">
                <a:solidFill>
                  <a:srgbClr val="D6E591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Back In Business</a:t>
            </a:r>
          </a:p>
        </p:txBody>
      </p:sp>
      <p:sp>
        <p:nvSpPr>
          <p:cNvPr name="Freeform 7" id="7"/>
          <p:cNvSpPr/>
          <p:nvPr/>
        </p:nvSpPr>
        <p:spPr>
          <a:xfrm flipH="false" flipV="false" rot="0">
            <a:off x="16525381" y="0"/>
            <a:ext cx="1762619" cy="1445348"/>
          </a:xfrm>
          <a:custGeom>
            <a:avLst/>
            <a:gdLst/>
            <a:ahLst/>
            <a:cxnLst/>
            <a:rect r="r" b="b" t="t" l="l"/>
            <a:pathLst>
              <a:path h="1445348" w="1762619">
                <a:moveTo>
                  <a:pt x="0" y="0"/>
                </a:moveTo>
                <a:lnTo>
                  <a:pt x="1762619" y="0"/>
                </a:lnTo>
                <a:lnTo>
                  <a:pt x="1762619" y="1445348"/>
                </a:lnTo>
                <a:lnTo>
                  <a:pt x="0" y="144534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841190" y="3770143"/>
            <a:ext cx="1084439" cy="638463"/>
          </a:xfrm>
          <a:custGeom>
            <a:avLst/>
            <a:gdLst/>
            <a:ahLst/>
            <a:cxnLst/>
            <a:rect r="r" b="b" t="t" l="l"/>
            <a:pathLst>
              <a:path h="638463" w="1084439">
                <a:moveTo>
                  <a:pt x="0" y="0"/>
                </a:moveTo>
                <a:lnTo>
                  <a:pt x="1084439" y="0"/>
                </a:lnTo>
                <a:lnTo>
                  <a:pt x="1084439" y="638463"/>
                </a:lnTo>
                <a:lnTo>
                  <a:pt x="0" y="63846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1175994" y="1117052"/>
            <a:ext cx="15349387" cy="60896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070"/>
              </a:lnSpc>
            </a:pPr>
            <a:r>
              <a:rPr lang="en-US" sz="3700" b="true">
                <a:solidFill>
                  <a:srgbClr val="D6E591"/>
                </a:solidFill>
                <a:latin typeface="Tabarra Sans Heavy"/>
                <a:ea typeface="Tabarra Sans Heavy"/>
                <a:cs typeface="Tabarra Sans Heavy"/>
                <a:sym typeface="Tabarra Sans Heavy"/>
              </a:rPr>
              <a:t>Ways To Prevent Conflict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2100233" y="3646318"/>
            <a:ext cx="14264320" cy="25292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19"/>
              </a:lnSpc>
            </a:pPr>
            <a:r>
              <a:rPr lang="en-US" sz="2799" b="true">
                <a:solidFill>
                  <a:srgbClr val="24363D"/>
                </a:solidFill>
                <a:latin typeface="Tabarra Sans Bold"/>
                <a:ea typeface="Tabarra Sans Bold"/>
                <a:cs typeface="Tabarra Sans Bold"/>
                <a:sym typeface="Tabarra Sans Bold"/>
              </a:rPr>
              <a:t>Establish Clear Grievance Procedures</a:t>
            </a:r>
          </a:p>
          <a:p>
            <a:pPr algn="l">
              <a:lnSpc>
                <a:spcPts val="3919"/>
              </a:lnSpc>
            </a:pPr>
            <a:r>
              <a:rPr lang="en-US" sz="2799">
                <a:solidFill>
                  <a:srgbClr val="24363D"/>
                </a:solidFill>
                <a:latin typeface="Tabarra Sans"/>
                <a:ea typeface="Tabarra Sans"/>
                <a:cs typeface="Tabarra Sans"/>
                <a:sym typeface="Tabarra Sans"/>
              </a:rPr>
              <a:t>A well-defined grievance process allows employees to formally raise concerns in a structured and confidential way. </a:t>
            </a:r>
          </a:p>
          <a:p>
            <a:pPr algn="l">
              <a:lnSpc>
                <a:spcPts val="3919"/>
              </a:lnSpc>
            </a:pPr>
            <a:r>
              <a:rPr lang="en-US" sz="2799">
                <a:solidFill>
                  <a:srgbClr val="24363D"/>
                </a:solidFill>
                <a:latin typeface="Tabarra Sans"/>
                <a:ea typeface="Tabarra Sans"/>
                <a:cs typeface="Tabarra Sans"/>
                <a:sym typeface="Tabarra Sans"/>
              </a:rPr>
              <a:t>Consistent procedures ensure fairness, transparency, and confidence that problems will be handled appropriately.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9525" y="0"/>
            <a:ext cx="18288000" cy="2089150"/>
            <a:chOff x="0" y="0"/>
            <a:chExt cx="4816593" cy="550229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816592" cy="550229"/>
            </a:xfrm>
            <a:custGeom>
              <a:avLst/>
              <a:gdLst/>
              <a:ahLst/>
              <a:cxnLst/>
              <a:rect r="r" b="b" t="t" l="l"/>
              <a:pathLst>
                <a:path h="550229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550229"/>
                  </a:lnTo>
                  <a:lnTo>
                    <a:pt x="0" y="550229"/>
                  </a:lnTo>
                  <a:close/>
                </a:path>
              </a:pathLst>
            </a:custGeom>
            <a:solidFill>
              <a:srgbClr val="24363D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4816593" cy="58832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AutoShape 5" id="5"/>
          <p:cNvSpPr/>
          <p:nvPr/>
        </p:nvSpPr>
        <p:spPr>
          <a:xfrm flipV="true">
            <a:off x="1175994" y="722674"/>
            <a:ext cx="15105822" cy="9525"/>
          </a:xfrm>
          <a:prstGeom prst="line">
            <a:avLst/>
          </a:prstGeom>
          <a:ln cap="flat" w="19050">
            <a:solidFill>
              <a:srgbClr val="D6E591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6" id="6"/>
          <p:cNvSpPr txBox="true"/>
          <p:nvPr/>
        </p:nvSpPr>
        <p:spPr>
          <a:xfrm rot="0">
            <a:off x="12160597" y="138161"/>
            <a:ext cx="4461398" cy="58451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785"/>
              </a:lnSpc>
            </a:pPr>
            <a:r>
              <a:rPr lang="en-US" sz="3418">
                <a:solidFill>
                  <a:srgbClr val="D6E591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Back In Business</a:t>
            </a:r>
          </a:p>
        </p:txBody>
      </p:sp>
      <p:sp>
        <p:nvSpPr>
          <p:cNvPr name="Freeform 7" id="7"/>
          <p:cNvSpPr/>
          <p:nvPr/>
        </p:nvSpPr>
        <p:spPr>
          <a:xfrm flipH="false" flipV="false" rot="0">
            <a:off x="16525381" y="0"/>
            <a:ext cx="1762619" cy="1445348"/>
          </a:xfrm>
          <a:custGeom>
            <a:avLst/>
            <a:gdLst/>
            <a:ahLst/>
            <a:cxnLst/>
            <a:rect r="r" b="b" t="t" l="l"/>
            <a:pathLst>
              <a:path h="1445348" w="1762619">
                <a:moveTo>
                  <a:pt x="0" y="0"/>
                </a:moveTo>
                <a:lnTo>
                  <a:pt x="1762619" y="0"/>
                </a:lnTo>
                <a:lnTo>
                  <a:pt x="1762619" y="1445348"/>
                </a:lnTo>
                <a:lnTo>
                  <a:pt x="0" y="144534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762322" y="2711326"/>
            <a:ext cx="1084439" cy="638463"/>
          </a:xfrm>
          <a:custGeom>
            <a:avLst/>
            <a:gdLst/>
            <a:ahLst/>
            <a:cxnLst/>
            <a:rect r="r" b="b" t="t" l="l"/>
            <a:pathLst>
              <a:path h="638463" w="1084439">
                <a:moveTo>
                  <a:pt x="0" y="0"/>
                </a:moveTo>
                <a:lnTo>
                  <a:pt x="1084439" y="0"/>
                </a:lnTo>
                <a:lnTo>
                  <a:pt x="1084439" y="638463"/>
                </a:lnTo>
                <a:lnTo>
                  <a:pt x="0" y="63846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1175994" y="1117052"/>
            <a:ext cx="15349387" cy="60896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070"/>
              </a:lnSpc>
            </a:pPr>
            <a:r>
              <a:rPr lang="en-US" sz="3700" b="true">
                <a:solidFill>
                  <a:srgbClr val="D6E591"/>
                </a:solidFill>
                <a:latin typeface="Tabarra Sans Heavy"/>
                <a:ea typeface="Tabarra Sans Heavy"/>
                <a:cs typeface="Tabarra Sans Heavy"/>
                <a:sym typeface="Tabarra Sans Heavy"/>
              </a:rPr>
              <a:t>Ways To Deal With Conflict Internally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2021365" y="2587501"/>
            <a:ext cx="14264320" cy="69869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19"/>
              </a:lnSpc>
            </a:pPr>
            <a:r>
              <a:rPr lang="en-US" sz="2799" b="true">
                <a:solidFill>
                  <a:srgbClr val="24363D"/>
                </a:solidFill>
                <a:latin typeface="Tabarra Sans Bold"/>
                <a:ea typeface="Tabarra Sans Bold"/>
                <a:cs typeface="Tabarra Sans Bold"/>
                <a:sym typeface="Tabarra Sans Bold"/>
              </a:rPr>
              <a:t>Meet &amp; Talk</a:t>
            </a:r>
          </a:p>
          <a:p>
            <a:pPr algn="l">
              <a:lnSpc>
                <a:spcPts val="3919"/>
              </a:lnSpc>
            </a:pPr>
            <a:r>
              <a:rPr lang="en-US" sz="2799">
                <a:solidFill>
                  <a:srgbClr val="24363D"/>
                </a:solidFill>
                <a:latin typeface="Tabarra Sans"/>
                <a:ea typeface="Tabarra Sans"/>
                <a:cs typeface="Tabarra Sans"/>
                <a:sym typeface="Tabarra Sans"/>
              </a:rPr>
              <a:t>The employee and employer should meet to discuss the issue directly and clarify any misunderstandings. Open communication often helps to resolve problems before they escalate. </a:t>
            </a:r>
          </a:p>
          <a:p>
            <a:pPr algn="l">
              <a:lnSpc>
                <a:spcPts val="3919"/>
              </a:lnSpc>
            </a:pPr>
            <a:r>
              <a:rPr lang="en-US" sz="2799">
                <a:solidFill>
                  <a:srgbClr val="24363D"/>
                </a:solidFill>
                <a:latin typeface="Tabarra Sans"/>
                <a:ea typeface="Tabarra Sans"/>
                <a:cs typeface="Tabarra Sans"/>
                <a:sym typeface="Tabarra Sans"/>
              </a:rPr>
              <a:t>Employees may also ask their shop steward (the workplace trade union representative) to attend the meeting to support them or represent a group of workers.</a:t>
            </a:r>
          </a:p>
          <a:p>
            <a:pPr algn="l">
              <a:lnSpc>
                <a:spcPts val="3919"/>
              </a:lnSpc>
            </a:pPr>
          </a:p>
          <a:p>
            <a:pPr algn="l">
              <a:lnSpc>
                <a:spcPts val="3919"/>
              </a:lnSpc>
            </a:pPr>
            <a:r>
              <a:rPr lang="en-US" sz="2799" b="true">
                <a:solidFill>
                  <a:srgbClr val="24363D"/>
                </a:solidFill>
                <a:latin typeface="Tabarra Sans Bold"/>
                <a:ea typeface="Tabarra Sans Bold"/>
                <a:cs typeface="Tabarra Sans Bold"/>
                <a:sym typeface="Tabarra Sans Bold"/>
              </a:rPr>
              <a:t>Negotiation or Bargaining</a:t>
            </a:r>
          </a:p>
          <a:p>
            <a:pPr algn="l">
              <a:lnSpc>
                <a:spcPts val="3919"/>
              </a:lnSpc>
            </a:pPr>
            <a:r>
              <a:rPr lang="en-US" sz="2799">
                <a:solidFill>
                  <a:srgbClr val="24363D"/>
                </a:solidFill>
                <a:latin typeface="Tabarra Sans"/>
                <a:ea typeface="Tabarra Sans"/>
                <a:cs typeface="Tabarra Sans"/>
                <a:sym typeface="Tabarra Sans"/>
              </a:rPr>
              <a:t>Both sides work together to find a compromise that is acceptable to everyone involved. This process usually involves each party giving up something to reach a fair agreement. </a:t>
            </a:r>
          </a:p>
          <a:p>
            <a:pPr algn="l">
              <a:lnSpc>
                <a:spcPts val="3919"/>
              </a:lnSpc>
            </a:pPr>
            <a:r>
              <a:rPr lang="en-US" sz="2799">
                <a:solidFill>
                  <a:srgbClr val="24363D"/>
                </a:solidFill>
                <a:latin typeface="Tabarra Sans"/>
                <a:ea typeface="Tabarra Sans"/>
                <a:cs typeface="Tabarra Sans"/>
                <a:sym typeface="Tabarra Sans"/>
              </a:rPr>
              <a:t>For example, if employees request a 10% pay increase and the employer offers 2%, they may negotiate and settle on a 5% increase as a balanced outcome.</a:t>
            </a:r>
          </a:p>
        </p:txBody>
      </p:sp>
      <p:sp>
        <p:nvSpPr>
          <p:cNvPr name="Freeform 11" id="11"/>
          <p:cNvSpPr/>
          <p:nvPr/>
        </p:nvSpPr>
        <p:spPr>
          <a:xfrm flipH="false" flipV="false" rot="0">
            <a:off x="762322" y="6721560"/>
            <a:ext cx="1084439" cy="638463"/>
          </a:xfrm>
          <a:custGeom>
            <a:avLst/>
            <a:gdLst/>
            <a:ahLst/>
            <a:cxnLst/>
            <a:rect r="r" b="b" t="t" l="l"/>
            <a:pathLst>
              <a:path h="638463" w="1084439">
                <a:moveTo>
                  <a:pt x="0" y="0"/>
                </a:moveTo>
                <a:lnTo>
                  <a:pt x="1084439" y="0"/>
                </a:lnTo>
                <a:lnTo>
                  <a:pt x="1084439" y="638464"/>
                </a:lnTo>
                <a:lnTo>
                  <a:pt x="0" y="63846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88000" cy="2089150"/>
            <a:chOff x="0" y="0"/>
            <a:chExt cx="4816593" cy="550229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816592" cy="550229"/>
            </a:xfrm>
            <a:custGeom>
              <a:avLst/>
              <a:gdLst/>
              <a:ahLst/>
              <a:cxnLst/>
              <a:rect r="r" b="b" t="t" l="l"/>
              <a:pathLst>
                <a:path h="550229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550229"/>
                  </a:lnTo>
                  <a:lnTo>
                    <a:pt x="0" y="550229"/>
                  </a:lnTo>
                  <a:close/>
                </a:path>
              </a:pathLst>
            </a:custGeom>
            <a:solidFill>
              <a:srgbClr val="24363D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4816593" cy="58832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AutoShape 5" id="5"/>
          <p:cNvSpPr/>
          <p:nvPr/>
        </p:nvSpPr>
        <p:spPr>
          <a:xfrm flipV="true">
            <a:off x="1175994" y="722674"/>
            <a:ext cx="15105822" cy="9525"/>
          </a:xfrm>
          <a:prstGeom prst="line">
            <a:avLst/>
          </a:prstGeom>
          <a:ln cap="flat" w="19050">
            <a:solidFill>
              <a:srgbClr val="D6E591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6" id="6"/>
          <p:cNvSpPr txBox="true"/>
          <p:nvPr/>
        </p:nvSpPr>
        <p:spPr>
          <a:xfrm rot="0">
            <a:off x="12160597" y="138161"/>
            <a:ext cx="4461398" cy="58451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785"/>
              </a:lnSpc>
            </a:pPr>
            <a:r>
              <a:rPr lang="en-US" sz="3418">
                <a:solidFill>
                  <a:srgbClr val="D6E591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Back In Business</a:t>
            </a:r>
          </a:p>
        </p:txBody>
      </p:sp>
      <p:sp>
        <p:nvSpPr>
          <p:cNvPr name="Freeform 7" id="7"/>
          <p:cNvSpPr/>
          <p:nvPr/>
        </p:nvSpPr>
        <p:spPr>
          <a:xfrm flipH="false" flipV="false" rot="0">
            <a:off x="16525381" y="0"/>
            <a:ext cx="1762619" cy="1445348"/>
          </a:xfrm>
          <a:custGeom>
            <a:avLst/>
            <a:gdLst/>
            <a:ahLst/>
            <a:cxnLst/>
            <a:rect r="r" b="b" t="t" l="l"/>
            <a:pathLst>
              <a:path h="1445348" w="1762619">
                <a:moveTo>
                  <a:pt x="0" y="0"/>
                </a:moveTo>
                <a:lnTo>
                  <a:pt x="1762619" y="0"/>
                </a:lnTo>
                <a:lnTo>
                  <a:pt x="1762619" y="1445348"/>
                </a:lnTo>
                <a:lnTo>
                  <a:pt x="0" y="144534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>
            <a:hlinkClick r:id="rId6" tooltip="https://backinbusinesshub.com/wp-content/uploads/2025/10/Starter-worksheet-Chapter-13.pdf"/>
          </p:cNvPr>
          <p:cNvSpPr/>
          <p:nvPr/>
        </p:nvSpPr>
        <p:spPr>
          <a:xfrm flipH="false" flipV="false" rot="0">
            <a:off x="13462219" y="6377118"/>
            <a:ext cx="1404872" cy="704192"/>
          </a:xfrm>
          <a:custGeom>
            <a:avLst/>
            <a:gdLst/>
            <a:ahLst/>
            <a:cxnLst/>
            <a:rect r="r" b="b" t="t" l="l"/>
            <a:pathLst>
              <a:path h="704192" w="1404872">
                <a:moveTo>
                  <a:pt x="0" y="0"/>
                </a:moveTo>
                <a:lnTo>
                  <a:pt x="1404872" y="0"/>
                </a:lnTo>
                <a:lnTo>
                  <a:pt x="1404872" y="704192"/>
                </a:lnTo>
                <a:lnTo>
                  <a:pt x="0" y="70419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976365" y="4016321"/>
            <a:ext cx="9525" cy="8070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439"/>
              </a:lnSpc>
            </a:pPr>
          </a:p>
        </p:txBody>
      </p:sp>
      <p:sp>
        <p:nvSpPr>
          <p:cNvPr name="Freeform 10" id="10">
            <a:hlinkClick r:id="rId7" tooltip="https://backinbusinesshub.com/wp-content/uploads/2025/10/Starter-worksheet-Chapter-13.pdf"/>
          </p:cNvPr>
          <p:cNvSpPr/>
          <p:nvPr/>
        </p:nvSpPr>
        <p:spPr>
          <a:xfrm flipH="false" flipV="false" rot="0">
            <a:off x="13462219" y="7279614"/>
            <a:ext cx="1404872" cy="704192"/>
          </a:xfrm>
          <a:custGeom>
            <a:avLst/>
            <a:gdLst/>
            <a:ahLst/>
            <a:cxnLst/>
            <a:rect r="r" b="b" t="t" l="l"/>
            <a:pathLst>
              <a:path h="704192" w="1404872">
                <a:moveTo>
                  <a:pt x="0" y="0"/>
                </a:moveTo>
                <a:lnTo>
                  <a:pt x="1404872" y="0"/>
                </a:lnTo>
                <a:lnTo>
                  <a:pt x="1404872" y="704192"/>
                </a:lnTo>
                <a:lnTo>
                  <a:pt x="0" y="70419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1" id="11">
            <a:hlinkClick r:id="rId8" tooltip="https://backinbusinesshub.com/wp-content/uploads/2025/10/Starter-worksheet-Chapter-13.pdf"/>
          </p:cNvPr>
          <p:cNvSpPr/>
          <p:nvPr/>
        </p:nvSpPr>
        <p:spPr>
          <a:xfrm flipH="false" flipV="false" rot="0">
            <a:off x="13462219" y="8804193"/>
            <a:ext cx="1404872" cy="704192"/>
          </a:xfrm>
          <a:custGeom>
            <a:avLst/>
            <a:gdLst/>
            <a:ahLst/>
            <a:cxnLst/>
            <a:rect r="r" b="b" t="t" l="l"/>
            <a:pathLst>
              <a:path h="704192" w="1404872">
                <a:moveTo>
                  <a:pt x="0" y="0"/>
                </a:moveTo>
                <a:lnTo>
                  <a:pt x="1404872" y="0"/>
                </a:lnTo>
                <a:lnTo>
                  <a:pt x="1404872" y="704192"/>
                </a:lnTo>
                <a:lnTo>
                  <a:pt x="0" y="70419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pic>
        <p:nvPicPr>
          <p:cNvPr name="Picture 12" id="12"/>
          <p:cNvPicPr>
            <a:picLocks noChangeAspect="true"/>
          </p:cNvPicPr>
          <p:nvPr>
            <a:videoFile r:link="rId10"/>
          </p:nvPr>
        </p:nvPicPr>
        <p:blipFill>
          <a:blip r:embed="rId9"/>
          <a:stretch>
            <a:fillRect/>
          </a:stretch>
        </p:blipFill>
        <p:spPr>
          <a:xfrm rot="0">
            <a:off x="265429" y="2613485"/>
            <a:ext cx="12920565" cy="7262144"/>
          </a:xfrm>
          <a:prstGeom prst="rect">
            <a:avLst/>
          </a:prstGeom>
        </p:spPr>
      </p:pic>
      <p:sp>
        <p:nvSpPr>
          <p:cNvPr name="Freeform 13" id="13"/>
          <p:cNvSpPr/>
          <p:nvPr/>
        </p:nvSpPr>
        <p:spPr>
          <a:xfrm flipH="false" flipV="false" rot="0">
            <a:off x="14330523" y="2613485"/>
            <a:ext cx="3287383" cy="3287383"/>
          </a:xfrm>
          <a:custGeom>
            <a:avLst/>
            <a:gdLst/>
            <a:ahLst/>
            <a:cxnLst/>
            <a:rect r="r" b="b" t="t" l="l"/>
            <a:pathLst>
              <a:path h="3287383" w="3287383">
                <a:moveTo>
                  <a:pt x="0" y="0"/>
                </a:moveTo>
                <a:lnTo>
                  <a:pt x="3287383" y="0"/>
                </a:lnTo>
                <a:lnTo>
                  <a:pt x="3287383" y="3287383"/>
                </a:lnTo>
                <a:lnTo>
                  <a:pt x="0" y="3287383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l="0" t="0" r="0" b="0"/>
            </a:stretch>
          </a:blipFill>
        </p:spPr>
      </p:sp>
      <p:sp>
        <p:nvSpPr>
          <p:cNvPr name="TextBox 14" id="14"/>
          <p:cNvSpPr txBox="true"/>
          <p:nvPr/>
        </p:nvSpPr>
        <p:spPr>
          <a:xfrm rot="0">
            <a:off x="1175994" y="904875"/>
            <a:ext cx="13362596" cy="10001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600"/>
              </a:lnSpc>
            </a:pPr>
            <a:r>
              <a:rPr lang="en-US" sz="6000" b="true">
                <a:solidFill>
                  <a:srgbClr val="D6E591"/>
                </a:solidFill>
                <a:latin typeface="Tabarra Sans Heavy"/>
                <a:ea typeface="Tabarra Sans Heavy"/>
                <a:cs typeface="Tabarra Sans Heavy"/>
                <a:sym typeface="Tabarra Sans Heavy"/>
              </a:rPr>
              <a:t>Starter Activity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15141413" y="6359668"/>
            <a:ext cx="2823834" cy="72164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958"/>
              </a:lnSpc>
            </a:pPr>
            <a:r>
              <a:rPr lang="en-US" b="true" sz="4256" u="sng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  <a:hlinkClick r:id="rId12" tooltip="https://backinbusinesshub.com/wp-content/uploads/2025/10/Starter-worksheet-Chapter-13.pdf"/>
              </a:rPr>
              <a:t>Worksheet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15488755" y="7262164"/>
            <a:ext cx="2129151" cy="72164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958"/>
              </a:lnSpc>
            </a:pPr>
            <a:r>
              <a:rPr lang="en-US" b="true" sz="4256" u="sng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  <a:hlinkClick r:id="rId13" tooltip="https://backinbusinesshub.com/wp-content/uploads/2025/10/Starter-worksheet-Chapter-13-teacher.pdf"/>
              </a:rPr>
              <a:t>Teacher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14818661" y="8380590"/>
            <a:ext cx="3469339" cy="147519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958"/>
              </a:lnSpc>
            </a:pPr>
            <a:r>
              <a:rPr lang="en-US" b="true" sz="4256" u="sng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  <a:hlinkClick r:id="rId14" tooltip="https://www.youtube.com/watch?v=dY14LfRn4Vc"/>
              </a:rPr>
              <a:t>YouTube Link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>
  <p:cSld>
    <p:bg>
      <p:bgPr>
        <a:solidFill>
          <a:srgbClr val="57D7C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925273" y="471948"/>
            <a:ext cx="16437454" cy="1113503"/>
            <a:chOff x="0" y="0"/>
            <a:chExt cx="4329206" cy="293268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329206" cy="293268"/>
            </a:xfrm>
            <a:custGeom>
              <a:avLst/>
              <a:gdLst/>
              <a:ahLst/>
              <a:cxnLst/>
              <a:rect r="r" b="b" t="t" l="l"/>
              <a:pathLst>
                <a:path h="293268" w="4329206">
                  <a:moveTo>
                    <a:pt x="24021" y="0"/>
                  </a:moveTo>
                  <a:lnTo>
                    <a:pt x="4305185" y="0"/>
                  </a:lnTo>
                  <a:cubicBezTo>
                    <a:pt x="4311556" y="0"/>
                    <a:pt x="4317666" y="2531"/>
                    <a:pt x="4322170" y="7035"/>
                  </a:cubicBezTo>
                  <a:cubicBezTo>
                    <a:pt x="4326675" y="11540"/>
                    <a:pt x="4329206" y="17650"/>
                    <a:pt x="4329206" y="24021"/>
                  </a:cubicBezTo>
                  <a:lnTo>
                    <a:pt x="4329206" y="269248"/>
                  </a:lnTo>
                  <a:cubicBezTo>
                    <a:pt x="4329206" y="275618"/>
                    <a:pt x="4326675" y="281728"/>
                    <a:pt x="4322170" y="286233"/>
                  </a:cubicBezTo>
                  <a:cubicBezTo>
                    <a:pt x="4317666" y="290738"/>
                    <a:pt x="4311556" y="293268"/>
                    <a:pt x="4305185" y="293268"/>
                  </a:cubicBezTo>
                  <a:lnTo>
                    <a:pt x="24021" y="293268"/>
                  </a:lnTo>
                  <a:cubicBezTo>
                    <a:pt x="17650" y="293268"/>
                    <a:pt x="11540" y="290738"/>
                    <a:pt x="7035" y="286233"/>
                  </a:cubicBezTo>
                  <a:cubicBezTo>
                    <a:pt x="2531" y="281728"/>
                    <a:pt x="0" y="275618"/>
                    <a:pt x="0" y="269248"/>
                  </a:cubicBezTo>
                  <a:lnTo>
                    <a:pt x="0" y="24021"/>
                  </a:lnTo>
                  <a:cubicBezTo>
                    <a:pt x="0" y="17650"/>
                    <a:pt x="2531" y="11540"/>
                    <a:pt x="7035" y="7035"/>
                  </a:cubicBezTo>
                  <a:cubicBezTo>
                    <a:pt x="11540" y="2531"/>
                    <a:pt x="17650" y="0"/>
                    <a:pt x="24021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4329206" cy="33136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1752592" y="617855"/>
            <a:ext cx="14782816" cy="7454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160"/>
              </a:lnSpc>
            </a:pPr>
            <a:r>
              <a:rPr lang="en-US" sz="4400" b="true">
                <a:solidFill>
                  <a:srgbClr val="64B8B1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Suggested Activities for LO 13.5</a:t>
            </a:r>
          </a:p>
        </p:txBody>
      </p:sp>
      <p:grpSp>
        <p:nvGrpSpPr>
          <p:cNvPr name="Group 6" id="6"/>
          <p:cNvGrpSpPr/>
          <p:nvPr/>
        </p:nvGrpSpPr>
        <p:grpSpPr>
          <a:xfrm rot="0">
            <a:off x="1028700" y="2708801"/>
            <a:ext cx="8236924" cy="1113503"/>
            <a:chOff x="0" y="0"/>
            <a:chExt cx="2169396" cy="293268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2169396" cy="293268"/>
            </a:xfrm>
            <a:custGeom>
              <a:avLst/>
              <a:gdLst/>
              <a:ahLst/>
              <a:cxnLst/>
              <a:rect r="r" b="b" t="t" l="l"/>
              <a:pathLst>
                <a:path h="293268" w="2169396">
                  <a:moveTo>
                    <a:pt x="47935" y="0"/>
                  </a:moveTo>
                  <a:lnTo>
                    <a:pt x="2121461" y="0"/>
                  </a:lnTo>
                  <a:cubicBezTo>
                    <a:pt x="2134174" y="0"/>
                    <a:pt x="2146366" y="5050"/>
                    <a:pt x="2155356" y="14040"/>
                  </a:cubicBezTo>
                  <a:cubicBezTo>
                    <a:pt x="2164345" y="23029"/>
                    <a:pt x="2169396" y="35222"/>
                    <a:pt x="2169396" y="47935"/>
                  </a:cubicBezTo>
                  <a:lnTo>
                    <a:pt x="2169396" y="245333"/>
                  </a:lnTo>
                  <a:cubicBezTo>
                    <a:pt x="2169396" y="258046"/>
                    <a:pt x="2164345" y="270239"/>
                    <a:pt x="2155356" y="279228"/>
                  </a:cubicBezTo>
                  <a:cubicBezTo>
                    <a:pt x="2146366" y="288218"/>
                    <a:pt x="2134174" y="293268"/>
                    <a:pt x="2121461" y="293268"/>
                  </a:cubicBezTo>
                  <a:lnTo>
                    <a:pt x="47935" y="293268"/>
                  </a:lnTo>
                  <a:cubicBezTo>
                    <a:pt x="35222" y="293268"/>
                    <a:pt x="23029" y="288218"/>
                    <a:pt x="14040" y="279228"/>
                  </a:cubicBezTo>
                  <a:cubicBezTo>
                    <a:pt x="5050" y="270239"/>
                    <a:pt x="0" y="258046"/>
                    <a:pt x="0" y="245333"/>
                  </a:cubicBezTo>
                  <a:lnTo>
                    <a:pt x="0" y="47935"/>
                  </a:lnTo>
                  <a:cubicBezTo>
                    <a:pt x="0" y="35222"/>
                    <a:pt x="5050" y="23029"/>
                    <a:pt x="14040" y="14040"/>
                  </a:cubicBezTo>
                  <a:cubicBezTo>
                    <a:pt x="23029" y="5050"/>
                    <a:pt x="35222" y="0"/>
                    <a:pt x="47935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8" id="8"/>
            <p:cNvSpPr txBox="true"/>
            <p:nvPr/>
          </p:nvSpPr>
          <p:spPr>
            <a:xfrm>
              <a:off x="0" y="-38100"/>
              <a:ext cx="2169396" cy="33136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9" id="9"/>
          <p:cNvSpPr txBox="true"/>
          <p:nvPr/>
        </p:nvSpPr>
        <p:spPr>
          <a:xfrm rot="0">
            <a:off x="1534305" y="2854708"/>
            <a:ext cx="10469068" cy="7454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160"/>
              </a:lnSpc>
            </a:pPr>
            <a:r>
              <a:rPr lang="en-US" sz="4400" b="true">
                <a:solidFill>
                  <a:srgbClr val="64B8B1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Sample Papers</a:t>
            </a:r>
          </a:p>
        </p:txBody>
      </p:sp>
      <p:grpSp>
        <p:nvGrpSpPr>
          <p:cNvPr name="Group 10" id="10"/>
          <p:cNvGrpSpPr/>
          <p:nvPr/>
        </p:nvGrpSpPr>
        <p:grpSpPr>
          <a:xfrm rot="0">
            <a:off x="1028700" y="6486525"/>
            <a:ext cx="8236924" cy="1113503"/>
            <a:chOff x="0" y="0"/>
            <a:chExt cx="2169396" cy="293268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2169396" cy="293268"/>
            </a:xfrm>
            <a:custGeom>
              <a:avLst/>
              <a:gdLst/>
              <a:ahLst/>
              <a:cxnLst/>
              <a:rect r="r" b="b" t="t" l="l"/>
              <a:pathLst>
                <a:path h="293268" w="2169396">
                  <a:moveTo>
                    <a:pt x="47935" y="0"/>
                  </a:moveTo>
                  <a:lnTo>
                    <a:pt x="2121461" y="0"/>
                  </a:lnTo>
                  <a:cubicBezTo>
                    <a:pt x="2134174" y="0"/>
                    <a:pt x="2146366" y="5050"/>
                    <a:pt x="2155356" y="14040"/>
                  </a:cubicBezTo>
                  <a:cubicBezTo>
                    <a:pt x="2164345" y="23029"/>
                    <a:pt x="2169396" y="35222"/>
                    <a:pt x="2169396" y="47935"/>
                  </a:cubicBezTo>
                  <a:lnTo>
                    <a:pt x="2169396" y="245333"/>
                  </a:lnTo>
                  <a:cubicBezTo>
                    <a:pt x="2169396" y="258046"/>
                    <a:pt x="2164345" y="270239"/>
                    <a:pt x="2155356" y="279228"/>
                  </a:cubicBezTo>
                  <a:cubicBezTo>
                    <a:pt x="2146366" y="288218"/>
                    <a:pt x="2134174" y="293268"/>
                    <a:pt x="2121461" y="293268"/>
                  </a:cubicBezTo>
                  <a:lnTo>
                    <a:pt x="47935" y="293268"/>
                  </a:lnTo>
                  <a:cubicBezTo>
                    <a:pt x="35222" y="293268"/>
                    <a:pt x="23029" y="288218"/>
                    <a:pt x="14040" y="279228"/>
                  </a:cubicBezTo>
                  <a:cubicBezTo>
                    <a:pt x="5050" y="270239"/>
                    <a:pt x="0" y="258046"/>
                    <a:pt x="0" y="245333"/>
                  </a:cubicBezTo>
                  <a:lnTo>
                    <a:pt x="0" y="47935"/>
                  </a:lnTo>
                  <a:cubicBezTo>
                    <a:pt x="0" y="35222"/>
                    <a:pt x="5050" y="23029"/>
                    <a:pt x="14040" y="14040"/>
                  </a:cubicBezTo>
                  <a:cubicBezTo>
                    <a:pt x="23029" y="5050"/>
                    <a:pt x="35222" y="0"/>
                    <a:pt x="47935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12" id="12"/>
            <p:cNvSpPr txBox="true"/>
            <p:nvPr/>
          </p:nvSpPr>
          <p:spPr>
            <a:xfrm>
              <a:off x="0" y="-38100"/>
              <a:ext cx="2169396" cy="33136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13" id="13"/>
          <p:cNvSpPr txBox="true"/>
          <p:nvPr/>
        </p:nvSpPr>
        <p:spPr>
          <a:xfrm rot="0">
            <a:off x="1534305" y="6638925"/>
            <a:ext cx="10469068" cy="7454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160"/>
              </a:lnSpc>
            </a:pPr>
            <a:r>
              <a:rPr lang="en-US" sz="4400" b="true">
                <a:solidFill>
                  <a:srgbClr val="64B8B1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Activity Book Qs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1028700" y="4095751"/>
            <a:ext cx="16334027" cy="104774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200"/>
              </a:lnSpc>
              <a:spcBef>
                <a:spcPct val="0"/>
              </a:spcBef>
            </a:pPr>
            <a:r>
              <a:rPr lang="en-US" b="true" sz="3000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OL1 Q2 (c): Explain two internal methods that managers at Amazon could use to resolve employee conflict.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1028700" y="7876253"/>
            <a:ext cx="16334027" cy="104774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200"/>
              </a:lnSpc>
              <a:spcBef>
                <a:spcPct val="0"/>
              </a:spcBef>
            </a:pPr>
            <a:r>
              <a:rPr lang="en-US" b="true" sz="3000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H</a:t>
            </a:r>
            <a:r>
              <a:rPr lang="en-US" b="true" sz="3000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L Q4, BW Q4</a:t>
            </a:r>
          </a:p>
          <a:p>
            <a:pPr algn="l">
              <a:lnSpc>
                <a:spcPts val="4200"/>
              </a:lnSpc>
              <a:spcBef>
                <a:spcPct val="0"/>
              </a:spcBef>
            </a:pPr>
            <a:r>
              <a:rPr lang="en-US" b="true" sz="3000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OL Q5</a:t>
            </a:r>
          </a:p>
        </p:txBody>
      </p:sp>
    </p:spTree>
  </p:cSld>
  <p:clrMapOvr>
    <a:masterClrMapping/>
  </p:clrMapOvr>
</p:sld>
</file>

<file path=ppt/slides/slide4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24363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flipV="true">
            <a:off x="1028507" y="7621592"/>
            <a:ext cx="16230697" cy="0"/>
          </a:xfrm>
          <a:prstGeom prst="line">
            <a:avLst/>
          </a:prstGeom>
          <a:ln cap="flat" w="19050">
            <a:solidFill>
              <a:srgbClr val="D6E591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3" id="3"/>
          <p:cNvSpPr txBox="true"/>
          <p:nvPr/>
        </p:nvSpPr>
        <p:spPr>
          <a:xfrm rot="0">
            <a:off x="1028507" y="3197226"/>
            <a:ext cx="13362596" cy="11461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699"/>
              </a:lnSpc>
            </a:pPr>
            <a:r>
              <a:rPr lang="en-US" sz="6999" b="true">
                <a:solidFill>
                  <a:srgbClr val="D6E591"/>
                </a:solidFill>
                <a:latin typeface="Tabarra Sans Heavy"/>
                <a:ea typeface="Tabarra Sans Heavy"/>
                <a:cs typeface="Tabarra Sans Heavy"/>
                <a:sym typeface="Tabarra Sans Heavy"/>
              </a:rPr>
              <a:t>Learning Outcome 13.6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1028507" y="5076825"/>
            <a:ext cx="16230697" cy="15208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500"/>
              </a:lnSpc>
            </a:pPr>
            <a:r>
              <a:rPr lang="en-US" sz="5000" i="true">
                <a:solidFill>
                  <a:srgbClr val="D6E591"/>
                </a:solidFill>
                <a:latin typeface="Tabarra Sans Italics"/>
                <a:ea typeface="Tabarra Sans Italics"/>
                <a:cs typeface="Tabarra Sans Italics"/>
                <a:sym typeface="Tabarra Sans Italics"/>
              </a:rPr>
              <a:t>13.6 Outline different external approaches to conflict resolution.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12185603" y="9172575"/>
            <a:ext cx="5382144" cy="7154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819"/>
              </a:lnSpc>
            </a:pPr>
            <a:r>
              <a:rPr lang="en-US" sz="4156">
                <a:solidFill>
                  <a:srgbClr val="D6E591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Back In Business</a:t>
            </a:r>
          </a:p>
        </p:txBody>
      </p:sp>
      <p:sp>
        <p:nvSpPr>
          <p:cNvPr name="Freeform 6" id="6"/>
          <p:cNvSpPr/>
          <p:nvPr/>
        </p:nvSpPr>
        <p:spPr>
          <a:xfrm flipH="false" flipV="false" rot="-5400000">
            <a:off x="15266792" y="894541"/>
            <a:ext cx="3925274" cy="2117142"/>
          </a:xfrm>
          <a:custGeom>
            <a:avLst/>
            <a:gdLst/>
            <a:ahLst/>
            <a:cxnLst/>
            <a:rect r="r" b="b" t="t" l="l"/>
            <a:pathLst>
              <a:path h="2117142" w="3925274">
                <a:moveTo>
                  <a:pt x="0" y="0"/>
                </a:moveTo>
                <a:lnTo>
                  <a:pt x="3925274" y="0"/>
                </a:lnTo>
                <a:lnTo>
                  <a:pt x="3925274" y="2117142"/>
                </a:lnTo>
                <a:lnTo>
                  <a:pt x="0" y="211714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4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88000" cy="2089150"/>
            <a:chOff x="0" y="0"/>
            <a:chExt cx="4816593" cy="550229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816592" cy="550229"/>
            </a:xfrm>
            <a:custGeom>
              <a:avLst/>
              <a:gdLst/>
              <a:ahLst/>
              <a:cxnLst/>
              <a:rect r="r" b="b" t="t" l="l"/>
              <a:pathLst>
                <a:path h="550229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550229"/>
                  </a:lnTo>
                  <a:lnTo>
                    <a:pt x="0" y="550229"/>
                  </a:lnTo>
                  <a:close/>
                </a:path>
              </a:pathLst>
            </a:custGeom>
            <a:solidFill>
              <a:srgbClr val="24363D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4816593" cy="58832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AutoShape 5" id="5"/>
          <p:cNvSpPr/>
          <p:nvPr/>
        </p:nvSpPr>
        <p:spPr>
          <a:xfrm flipV="true">
            <a:off x="1175994" y="722674"/>
            <a:ext cx="15105822" cy="9525"/>
          </a:xfrm>
          <a:prstGeom prst="line">
            <a:avLst/>
          </a:prstGeom>
          <a:ln cap="flat" w="19050">
            <a:solidFill>
              <a:srgbClr val="D6E591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6" id="6"/>
          <p:cNvSpPr txBox="true"/>
          <p:nvPr/>
        </p:nvSpPr>
        <p:spPr>
          <a:xfrm rot="0">
            <a:off x="12160597" y="138161"/>
            <a:ext cx="4461398" cy="58451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785"/>
              </a:lnSpc>
            </a:pPr>
            <a:r>
              <a:rPr lang="en-US" sz="3418">
                <a:solidFill>
                  <a:srgbClr val="D6E591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Back In Business</a:t>
            </a:r>
          </a:p>
        </p:txBody>
      </p:sp>
      <p:sp>
        <p:nvSpPr>
          <p:cNvPr name="Freeform 7" id="7"/>
          <p:cNvSpPr/>
          <p:nvPr/>
        </p:nvSpPr>
        <p:spPr>
          <a:xfrm flipH="false" flipV="false" rot="0">
            <a:off x="16525381" y="0"/>
            <a:ext cx="1762619" cy="1445348"/>
          </a:xfrm>
          <a:custGeom>
            <a:avLst/>
            <a:gdLst/>
            <a:ahLst/>
            <a:cxnLst/>
            <a:rect r="r" b="b" t="t" l="l"/>
            <a:pathLst>
              <a:path h="1445348" w="1762619">
                <a:moveTo>
                  <a:pt x="0" y="0"/>
                </a:moveTo>
                <a:lnTo>
                  <a:pt x="1762619" y="0"/>
                </a:lnTo>
                <a:lnTo>
                  <a:pt x="1762619" y="1445348"/>
                </a:lnTo>
                <a:lnTo>
                  <a:pt x="0" y="144534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8" id="8"/>
          <p:cNvGrpSpPr/>
          <p:nvPr/>
        </p:nvGrpSpPr>
        <p:grpSpPr>
          <a:xfrm rot="0">
            <a:off x="1028700" y="2899710"/>
            <a:ext cx="10160338" cy="783715"/>
            <a:chOff x="0" y="0"/>
            <a:chExt cx="1374483" cy="10602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1374483" cy="106020"/>
            </a:xfrm>
            <a:custGeom>
              <a:avLst/>
              <a:gdLst/>
              <a:ahLst/>
              <a:cxnLst/>
              <a:rect r="r" b="b" t="t" l="l"/>
              <a:pathLst>
                <a:path h="106020" w="1374483">
                  <a:moveTo>
                    <a:pt x="32003" y="0"/>
                  </a:moveTo>
                  <a:lnTo>
                    <a:pt x="1342480" y="0"/>
                  </a:lnTo>
                  <a:cubicBezTo>
                    <a:pt x="1350967" y="0"/>
                    <a:pt x="1359108" y="3372"/>
                    <a:pt x="1365109" y="9373"/>
                  </a:cubicBezTo>
                  <a:cubicBezTo>
                    <a:pt x="1371111" y="15375"/>
                    <a:pt x="1374483" y="23515"/>
                    <a:pt x="1374483" y="32003"/>
                  </a:cubicBezTo>
                  <a:lnTo>
                    <a:pt x="1374483" y="74017"/>
                  </a:lnTo>
                  <a:cubicBezTo>
                    <a:pt x="1374483" y="82505"/>
                    <a:pt x="1371111" y="90645"/>
                    <a:pt x="1365109" y="96647"/>
                  </a:cubicBezTo>
                  <a:cubicBezTo>
                    <a:pt x="1359108" y="102649"/>
                    <a:pt x="1350967" y="106020"/>
                    <a:pt x="1342480" y="106020"/>
                  </a:cubicBezTo>
                  <a:lnTo>
                    <a:pt x="32003" y="106020"/>
                  </a:lnTo>
                  <a:cubicBezTo>
                    <a:pt x="23515" y="106020"/>
                    <a:pt x="15375" y="102649"/>
                    <a:pt x="9373" y="96647"/>
                  </a:cubicBezTo>
                  <a:cubicBezTo>
                    <a:pt x="3372" y="90645"/>
                    <a:pt x="0" y="82505"/>
                    <a:pt x="0" y="74017"/>
                  </a:cubicBezTo>
                  <a:lnTo>
                    <a:pt x="0" y="32003"/>
                  </a:lnTo>
                  <a:cubicBezTo>
                    <a:pt x="0" y="23515"/>
                    <a:pt x="3372" y="15375"/>
                    <a:pt x="9373" y="9373"/>
                  </a:cubicBezTo>
                  <a:cubicBezTo>
                    <a:pt x="15375" y="3372"/>
                    <a:pt x="23515" y="0"/>
                    <a:pt x="32003" y="0"/>
                  </a:cubicBezTo>
                  <a:close/>
                </a:path>
              </a:pathLst>
            </a:custGeom>
            <a:solidFill>
              <a:srgbClr val="D6E591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28575"/>
              <a:ext cx="1374483" cy="13459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239"/>
                </a:lnSpc>
              </a:pPr>
            </a:p>
          </p:txBody>
        </p:sp>
      </p:grpSp>
      <p:sp>
        <p:nvSpPr>
          <p:cNvPr name="Freeform 11" id="11"/>
          <p:cNvSpPr/>
          <p:nvPr/>
        </p:nvSpPr>
        <p:spPr>
          <a:xfrm flipH="false" flipV="false" rot="0">
            <a:off x="5486400" y="8499348"/>
            <a:ext cx="7315200" cy="758952"/>
          </a:xfrm>
          <a:custGeom>
            <a:avLst/>
            <a:gdLst/>
            <a:ahLst/>
            <a:cxnLst/>
            <a:rect r="r" b="b" t="t" l="l"/>
            <a:pathLst>
              <a:path h="758952" w="7315200">
                <a:moveTo>
                  <a:pt x="0" y="0"/>
                </a:moveTo>
                <a:lnTo>
                  <a:pt x="7315200" y="0"/>
                </a:lnTo>
                <a:lnTo>
                  <a:pt x="7315200" y="758952"/>
                </a:lnTo>
                <a:lnTo>
                  <a:pt x="0" y="75895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9976285" y="4121575"/>
            <a:ext cx="6549095" cy="3683866"/>
          </a:xfrm>
          <a:custGeom>
            <a:avLst/>
            <a:gdLst/>
            <a:ahLst/>
            <a:cxnLst/>
            <a:rect r="r" b="b" t="t" l="l"/>
            <a:pathLst>
              <a:path h="3683866" w="6549095">
                <a:moveTo>
                  <a:pt x="0" y="0"/>
                </a:moveTo>
                <a:lnTo>
                  <a:pt x="6549096" y="0"/>
                </a:lnTo>
                <a:lnTo>
                  <a:pt x="6549096" y="3683866"/>
                </a:lnTo>
                <a:lnTo>
                  <a:pt x="0" y="3683866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TextBox 13" id="13"/>
          <p:cNvSpPr txBox="true"/>
          <p:nvPr/>
        </p:nvSpPr>
        <p:spPr>
          <a:xfrm rot="0">
            <a:off x="1175994" y="1117052"/>
            <a:ext cx="15349387" cy="55753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740"/>
              </a:lnSpc>
            </a:pPr>
            <a:r>
              <a:rPr lang="en-US" sz="3400" b="true">
                <a:solidFill>
                  <a:srgbClr val="D6E591"/>
                </a:solidFill>
                <a:latin typeface="Tabarra Sans Heavy"/>
                <a:ea typeface="Tabarra Sans Heavy"/>
                <a:cs typeface="Tabarra Sans Heavy"/>
                <a:sym typeface="Tabarra Sans Heavy"/>
              </a:rPr>
              <a:t>Ways To Deal With Conflict Externally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1341336" y="2935650"/>
            <a:ext cx="14264320" cy="5715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199"/>
              </a:lnSpc>
            </a:pPr>
            <a:r>
              <a:rPr lang="en-US" sz="2999" b="true">
                <a:solidFill>
                  <a:srgbClr val="24363D"/>
                </a:solidFill>
                <a:latin typeface="Tabarra Sans Bold"/>
                <a:ea typeface="Tabarra Sans Bold"/>
                <a:cs typeface="Tabarra Sans Bold"/>
                <a:sym typeface="Tabarra Sans Bold"/>
              </a:rPr>
              <a:t>NOTE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1341336" y="3978700"/>
            <a:ext cx="8031133" cy="42386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199"/>
              </a:lnSpc>
            </a:pPr>
          </a:p>
          <a:p>
            <a:pPr algn="l" marL="647697" indent="-323848" lvl="1">
              <a:lnSpc>
                <a:spcPts val="4199"/>
              </a:lnSpc>
              <a:buFont typeface="Arial"/>
              <a:buChar char="•"/>
            </a:pPr>
            <a:r>
              <a:rPr lang="en-US" sz="2999">
                <a:solidFill>
                  <a:srgbClr val="24363D"/>
                </a:solidFill>
                <a:latin typeface="Tabarra Sans"/>
                <a:ea typeface="Tabarra Sans"/>
                <a:cs typeface="Tabarra Sans"/>
                <a:sym typeface="Tabarra Sans"/>
              </a:rPr>
              <a:t>T</a:t>
            </a:r>
            <a:r>
              <a:rPr lang="en-US" sz="2999">
                <a:solidFill>
                  <a:srgbClr val="24363D"/>
                </a:solidFill>
                <a:latin typeface="Tabarra Sans"/>
                <a:ea typeface="Tabarra Sans"/>
                <a:cs typeface="Tabarra Sans"/>
                <a:sym typeface="Tabarra Sans"/>
              </a:rPr>
              <a:t>hese are external, non-legislative </a:t>
            </a:r>
            <a:r>
              <a:rPr lang="en-US" sz="2999">
                <a:solidFill>
                  <a:srgbClr val="24363D"/>
                </a:solidFill>
                <a:latin typeface="Tabarra Sans"/>
                <a:ea typeface="Tabarra Sans"/>
                <a:cs typeface="Tabarra Sans"/>
                <a:sym typeface="Tabarra Sans"/>
              </a:rPr>
              <a:t>methods of conflict resolution.</a:t>
            </a:r>
          </a:p>
          <a:p>
            <a:pPr algn="l" marL="647697" indent="-323848" lvl="1">
              <a:lnSpc>
                <a:spcPts val="4199"/>
              </a:lnSpc>
              <a:buFont typeface="Arial"/>
              <a:buChar char="•"/>
            </a:pPr>
            <a:r>
              <a:rPr lang="en-US" sz="2999">
                <a:solidFill>
                  <a:srgbClr val="24363D"/>
                </a:solidFill>
                <a:latin typeface="Tabarra Sans"/>
                <a:ea typeface="Tabarra Sans"/>
                <a:cs typeface="Tabarra Sans"/>
                <a:sym typeface="Tabarra Sans"/>
              </a:rPr>
              <a:t>Legislative options such as the Workplace Relation</a:t>
            </a:r>
            <a:r>
              <a:rPr lang="en-US" sz="2999">
                <a:solidFill>
                  <a:srgbClr val="24363D"/>
                </a:solidFill>
                <a:latin typeface="Tabarra Sans"/>
                <a:ea typeface="Tabarra Sans"/>
                <a:cs typeface="Tabarra Sans"/>
                <a:sym typeface="Tabarra Sans"/>
              </a:rPr>
              <a:t>s Commission (WRC) and Labour Court are explored in Chapter 19.</a:t>
            </a:r>
          </a:p>
          <a:p>
            <a:pPr algn="l">
              <a:lnSpc>
                <a:spcPts val="4199"/>
              </a:lnSpc>
            </a:pPr>
          </a:p>
        </p:txBody>
      </p:sp>
    </p:spTree>
  </p:cSld>
  <p:clrMapOvr>
    <a:masterClrMapping/>
  </p:clrMapOvr>
</p:sld>
</file>

<file path=ppt/slides/slide4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88000" cy="2089150"/>
            <a:chOff x="0" y="0"/>
            <a:chExt cx="4816593" cy="550229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816592" cy="550229"/>
            </a:xfrm>
            <a:custGeom>
              <a:avLst/>
              <a:gdLst/>
              <a:ahLst/>
              <a:cxnLst/>
              <a:rect r="r" b="b" t="t" l="l"/>
              <a:pathLst>
                <a:path h="550229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550229"/>
                  </a:lnTo>
                  <a:lnTo>
                    <a:pt x="0" y="550229"/>
                  </a:lnTo>
                  <a:close/>
                </a:path>
              </a:pathLst>
            </a:custGeom>
            <a:solidFill>
              <a:srgbClr val="24363D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4816593" cy="58832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1175994" y="1117052"/>
            <a:ext cx="15349387" cy="55753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740"/>
              </a:lnSpc>
            </a:pPr>
            <a:r>
              <a:rPr lang="en-US" sz="3400" b="true">
                <a:solidFill>
                  <a:srgbClr val="D6E591"/>
                </a:solidFill>
                <a:latin typeface="Tabarra Sans Heavy"/>
                <a:ea typeface="Tabarra Sans Heavy"/>
                <a:cs typeface="Tabarra Sans Heavy"/>
                <a:sym typeface="Tabarra Sans Heavy"/>
              </a:rPr>
              <a:t>Ways To Deal With Conflict Externally</a:t>
            </a:r>
          </a:p>
        </p:txBody>
      </p:sp>
      <p:sp>
        <p:nvSpPr>
          <p:cNvPr name="AutoShape 6" id="6"/>
          <p:cNvSpPr/>
          <p:nvPr/>
        </p:nvSpPr>
        <p:spPr>
          <a:xfrm flipV="true">
            <a:off x="1175994" y="722674"/>
            <a:ext cx="15105822" cy="9525"/>
          </a:xfrm>
          <a:prstGeom prst="line">
            <a:avLst/>
          </a:prstGeom>
          <a:ln cap="flat" w="19050">
            <a:solidFill>
              <a:srgbClr val="D6E591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7" id="7"/>
          <p:cNvSpPr txBox="true"/>
          <p:nvPr/>
        </p:nvSpPr>
        <p:spPr>
          <a:xfrm rot="0">
            <a:off x="12160597" y="138161"/>
            <a:ext cx="4461398" cy="58451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785"/>
              </a:lnSpc>
            </a:pPr>
            <a:r>
              <a:rPr lang="en-US" sz="3418">
                <a:solidFill>
                  <a:srgbClr val="D6E591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Back In Business</a:t>
            </a:r>
          </a:p>
        </p:txBody>
      </p:sp>
      <p:sp>
        <p:nvSpPr>
          <p:cNvPr name="Freeform 8" id="8"/>
          <p:cNvSpPr/>
          <p:nvPr/>
        </p:nvSpPr>
        <p:spPr>
          <a:xfrm flipH="false" flipV="false" rot="0">
            <a:off x="16525381" y="0"/>
            <a:ext cx="1762619" cy="1445348"/>
          </a:xfrm>
          <a:custGeom>
            <a:avLst/>
            <a:gdLst/>
            <a:ahLst/>
            <a:cxnLst/>
            <a:rect r="r" b="b" t="t" l="l"/>
            <a:pathLst>
              <a:path h="1445348" w="1762619">
                <a:moveTo>
                  <a:pt x="0" y="0"/>
                </a:moveTo>
                <a:lnTo>
                  <a:pt x="1762619" y="0"/>
                </a:lnTo>
                <a:lnTo>
                  <a:pt x="1762619" y="1445348"/>
                </a:lnTo>
                <a:lnTo>
                  <a:pt x="0" y="144534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9" id="9"/>
          <p:cNvGrpSpPr/>
          <p:nvPr/>
        </p:nvGrpSpPr>
        <p:grpSpPr>
          <a:xfrm rot="0">
            <a:off x="1028700" y="2899710"/>
            <a:ext cx="10160338" cy="783715"/>
            <a:chOff x="0" y="0"/>
            <a:chExt cx="1374483" cy="106020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1374483" cy="106020"/>
            </a:xfrm>
            <a:custGeom>
              <a:avLst/>
              <a:gdLst/>
              <a:ahLst/>
              <a:cxnLst/>
              <a:rect r="r" b="b" t="t" l="l"/>
              <a:pathLst>
                <a:path h="106020" w="1374483">
                  <a:moveTo>
                    <a:pt x="32003" y="0"/>
                  </a:moveTo>
                  <a:lnTo>
                    <a:pt x="1342480" y="0"/>
                  </a:lnTo>
                  <a:cubicBezTo>
                    <a:pt x="1350967" y="0"/>
                    <a:pt x="1359108" y="3372"/>
                    <a:pt x="1365109" y="9373"/>
                  </a:cubicBezTo>
                  <a:cubicBezTo>
                    <a:pt x="1371111" y="15375"/>
                    <a:pt x="1374483" y="23515"/>
                    <a:pt x="1374483" y="32003"/>
                  </a:cubicBezTo>
                  <a:lnTo>
                    <a:pt x="1374483" y="74017"/>
                  </a:lnTo>
                  <a:cubicBezTo>
                    <a:pt x="1374483" y="82505"/>
                    <a:pt x="1371111" y="90645"/>
                    <a:pt x="1365109" y="96647"/>
                  </a:cubicBezTo>
                  <a:cubicBezTo>
                    <a:pt x="1359108" y="102649"/>
                    <a:pt x="1350967" y="106020"/>
                    <a:pt x="1342480" y="106020"/>
                  </a:cubicBezTo>
                  <a:lnTo>
                    <a:pt x="32003" y="106020"/>
                  </a:lnTo>
                  <a:cubicBezTo>
                    <a:pt x="23515" y="106020"/>
                    <a:pt x="15375" y="102649"/>
                    <a:pt x="9373" y="96647"/>
                  </a:cubicBezTo>
                  <a:cubicBezTo>
                    <a:pt x="3372" y="90645"/>
                    <a:pt x="0" y="82505"/>
                    <a:pt x="0" y="74017"/>
                  </a:cubicBezTo>
                  <a:lnTo>
                    <a:pt x="0" y="32003"/>
                  </a:lnTo>
                  <a:cubicBezTo>
                    <a:pt x="0" y="23515"/>
                    <a:pt x="3372" y="15375"/>
                    <a:pt x="9373" y="9373"/>
                  </a:cubicBezTo>
                  <a:cubicBezTo>
                    <a:pt x="15375" y="3372"/>
                    <a:pt x="23515" y="0"/>
                    <a:pt x="32003" y="0"/>
                  </a:cubicBezTo>
                  <a:close/>
                </a:path>
              </a:pathLst>
            </a:custGeom>
            <a:solidFill>
              <a:srgbClr val="D6E591"/>
            </a:solidFill>
          </p:spPr>
        </p:sp>
        <p:sp>
          <p:nvSpPr>
            <p:cNvPr name="TextBox 11" id="11"/>
            <p:cNvSpPr txBox="true"/>
            <p:nvPr/>
          </p:nvSpPr>
          <p:spPr>
            <a:xfrm>
              <a:off x="0" y="-28575"/>
              <a:ext cx="1374483" cy="13459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239"/>
                </a:lnSpc>
              </a:pPr>
            </a:p>
          </p:txBody>
        </p:sp>
      </p:grpSp>
      <p:sp>
        <p:nvSpPr>
          <p:cNvPr name="TextBox 12" id="12"/>
          <p:cNvSpPr txBox="true"/>
          <p:nvPr/>
        </p:nvSpPr>
        <p:spPr>
          <a:xfrm rot="0">
            <a:off x="1341336" y="2935650"/>
            <a:ext cx="14264320" cy="5715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199"/>
              </a:lnSpc>
            </a:pPr>
            <a:r>
              <a:rPr lang="en-US" sz="2999" b="true">
                <a:solidFill>
                  <a:srgbClr val="24363D"/>
                </a:solidFill>
                <a:latin typeface="Tabarra Sans Bold"/>
                <a:ea typeface="Tabarra Sans Bold"/>
                <a:cs typeface="Tabarra Sans Bold"/>
                <a:sym typeface="Tabarra Sans Bold"/>
              </a:rPr>
              <a:t>Mediation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1341336" y="3978700"/>
            <a:ext cx="15917964" cy="40290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199"/>
              </a:lnSpc>
            </a:pPr>
          </a:p>
          <a:p>
            <a:pPr algn="l" marL="647697" indent="-323848" lvl="1">
              <a:lnSpc>
                <a:spcPts val="5849"/>
              </a:lnSpc>
              <a:buFont typeface="Arial"/>
              <a:buChar char="•"/>
            </a:pPr>
            <a:r>
              <a:rPr lang="en-US" sz="2999">
                <a:solidFill>
                  <a:srgbClr val="24363D"/>
                </a:solidFill>
                <a:latin typeface="Tabarra Sans"/>
                <a:ea typeface="Tabarra Sans"/>
                <a:cs typeface="Tabarra Sans"/>
                <a:sym typeface="Tabarra Sans"/>
              </a:rPr>
              <a:t>A neutral third party helps both sides communicate and express their views.</a:t>
            </a:r>
          </a:p>
          <a:p>
            <a:pPr algn="l" marL="647697" indent="-323848" lvl="1">
              <a:lnSpc>
                <a:spcPts val="5849"/>
              </a:lnSpc>
              <a:buFont typeface="Arial"/>
              <a:buChar char="•"/>
            </a:pPr>
            <a:r>
              <a:rPr lang="en-US" sz="2999">
                <a:solidFill>
                  <a:srgbClr val="24363D"/>
                </a:solidFill>
                <a:latin typeface="Tabarra Sans"/>
                <a:ea typeface="Tabarra Sans"/>
                <a:cs typeface="Tabarra Sans"/>
                <a:sym typeface="Tabarra Sans"/>
              </a:rPr>
              <a:t>The mediator does not make recommendations or impose solutions.</a:t>
            </a:r>
          </a:p>
          <a:p>
            <a:pPr algn="l" marL="647697" indent="-323848" lvl="1">
              <a:lnSpc>
                <a:spcPts val="5849"/>
              </a:lnSpc>
              <a:buFont typeface="Arial"/>
              <a:buChar char="•"/>
            </a:pPr>
            <a:r>
              <a:rPr lang="en-US" sz="2999">
                <a:solidFill>
                  <a:srgbClr val="24363D"/>
                </a:solidFill>
                <a:latin typeface="Tabarra Sans"/>
                <a:ea typeface="Tabarra Sans"/>
                <a:cs typeface="Tabarra Sans"/>
                <a:sym typeface="Tabarra Sans"/>
              </a:rPr>
              <a:t>Focuses on creating open, respectful discussion so both sides feel heard.</a:t>
            </a:r>
          </a:p>
          <a:p>
            <a:pPr algn="l" marL="647697" indent="-323848" lvl="1">
              <a:lnSpc>
                <a:spcPts val="5849"/>
              </a:lnSpc>
              <a:buFont typeface="Arial"/>
              <a:buChar char="•"/>
            </a:pPr>
            <a:r>
              <a:rPr lang="en-US" sz="2999">
                <a:solidFill>
                  <a:srgbClr val="24363D"/>
                </a:solidFill>
                <a:latin typeface="Tabarra Sans"/>
                <a:ea typeface="Tabarra Sans"/>
                <a:cs typeface="Tabarra Sans"/>
                <a:sym typeface="Tabarra Sans"/>
              </a:rPr>
              <a:t>Helps parties reach their own agreement through dialogue.</a:t>
            </a:r>
          </a:p>
          <a:p>
            <a:pPr algn="l">
              <a:lnSpc>
                <a:spcPts val="4199"/>
              </a:lnSpc>
            </a:pPr>
          </a:p>
        </p:txBody>
      </p:sp>
      <p:sp>
        <p:nvSpPr>
          <p:cNvPr name="Freeform 14" id="14"/>
          <p:cNvSpPr/>
          <p:nvPr/>
        </p:nvSpPr>
        <p:spPr>
          <a:xfrm flipH="false" flipV="false" rot="0">
            <a:off x="5486400" y="8499348"/>
            <a:ext cx="7315200" cy="758952"/>
          </a:xfrm>
          <a:custGeom>
            <a:avLst/>
            <a:gdLst/>
            <a:ahLst/>
            <a:cxnLst/>
            <a:rect r="r" b="b" t="t" l="l"/>
            <a:pathLst>
              <a:path h="758952" w="7315200">
                <a:moveTo>
                  <a:pt x="0" y="0"/>
                </a:moveTo>
                <a:lnTo>
                  <a:pt x="7315200" y="0"/>
                </a:lnTo>
                <a:lnTo>
                  <a:pt x="7315200" y="758952"/>
                </a:lnTo>
                <a:lnTo>
                  <a:pt x="0" y="75895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4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88000" cy="2089150"/>
            <a:chOff x="0" y="0"/>
            <a:chExt cx="4816593" cy="550229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816592" cy="550229"/>
            </a:xfrm>
            <a:custGeom>
              <a:avLst/>
              <a:gdLst/>
              <a:ahLst/>
              <a:cxnLst/>
              <a:rect r="r" b="b" t="t" l="l"/>
              <a:pathLst>
                <a:path h="550229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550229"/>
                  </a:lnTo>
                  <a:lnTo>
                    <a:pt x="0" y="550229"/>
                  </a:lnTo>
                  <a:close/>
                </a:path>
              </a:pathLst>
            </a:custGeom>
            <a:solidFill>
              <a:srgbClr val="24363D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4816593" cy="58832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1175994" y="1117052"/>
            <a:ext cx="15349387" cy="55753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740"/>
              </a:lnSpc>
            </a:pPr>
            <a:r>
              <a:rPr lang="en-US" sz="3400" b="true">
                <a:solidFill>
                  <a:srgbClr val="D6E591"/>
                </a:solidFill>
                <a:latin typeface="Tabarra Sans Heavy"/>
                <a:ea typeface="Tabarra Sans Heavy"/>
                <a:cs typeface="Tabarra Sans Heavy"/>
                <a:sym typeface="Tabarra Sans Heavy"/>
              </a:rPr>
              <a:t>Ways To Deal With Conflict Externally</a:t>
            </a:r>
          </a:p>
        </p:txBody>
      </p:sp>
      <p:sp>
        <p:nvSpPr>
          <p:cNvPr name="AutoShape 6" id="6"/>
          <p:cNvSpPr/>
          <p:nvPr/>
        </p:nvSpPr>
        <p:spPr>
          <a:xfrm flipV="true">
            <a:off x="1175994" y="722674"/>
            <a:ext cx="15105822" cy="9525"/>
          </a:xfrm>
          <a:prstGeom prst="line">
            <a:avLst/>
          </a:prstGeom>
          <a:ln cap="flat" w="19050">
            <a:solidFill>
              <a:srgbClr val="D6E591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7" id="7"/>
          <p:cNvSpPr txBox="true"/>
          <p:nvPr/>
        </p:nvSpPr>
        <p:spPr>
          <a:xfrm rot="0">
            <a:off x="12160597" y="138161"/>
            <a:ext cx="4461398" cy="58451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785"/>
              </a:lnSpc>
            </a:pPr>
            <a:r>
              <a:rPr lang="en-US" sz="3418">
                <a:solidFill>
                  <a:srgbClr val="D6E591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Back In Business</a:t>
            </a:r>
          </a:p>
        </p:txBody>
      </p:sp>
      <p:sp>
        <p:nvSpPr>
          <p:cNvPr name="Freeform 8" id="8"/>
          <p:cNvSpPr/>
          <p:nvPr/>
        </p:nvSpPr>
        <p:spPr>
          <a:xfrm flipH="false" flipV="false" rot="0">
            <a:off x="16525381" y="0"/>
            <a:ext cx="1762619" cy="1445348"/>
          </a:xfrm>
          <a:custGeom>
            <a:avLst/>
            <a:gdLst/>
            <a:ahLst/>
            <a:cxnLst/>
            <a:rect r="r" b="b" t="t" l="l"/>
            <a:pathLst>
              <a:path h="1445348" w="1762619">
                <a:moveTo>
                  <a:pt x="0" y="0"/>
                </a:moveTo>
                <a:lnTo>
                  <a:pt x="1762619" y="0"/>
                </a:lnTo>
                <a:lnTo>
                  <a:pt x="1762619" y="1445348"/>
                </a:lnTo>
                <a:lnTo>
                  <a:pt x="0" y="144534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9" id="9"/>
          <p:cNvGrpSpPr/>
          <p:nvPr/>
        </p:nvGrpSpPr>
        <p:grpSpPr>
          <a:xfrm rot="0">
            <a:off x="1028700" y="2899710"/>
            <a:ext cx="10160338" cy="783715"/>
            <a:chOff x="0" y="0"/>
            <a:chExt cx="1374483" cy="106020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1374483" cy="106020"/>
            </a:xfrm>
            <a:custGeom>
              <a:avLst/>
              <a:gdLst/>
              <a:ahLst/>
              <a:cxnLst/>
              <a:rect r="r" b="b" t="t" l="l"/>
              <a:pathLst>
                <a:path h="106020" w="1374483">
                  <a:moveTo>
                    <a:pt x="32003" y="0"/>
                  </a:moveTo>
                  <a:lnTo>
                    <a:pt x="1342480" y="0"/>
                  </a:lnTo>
                  <a:cubicBezTo>
                    <a:pt x="1350967" y="0"/>
                    <a:pt x="1359108" y="3372"/>
                    <a:pt x="1365109" y="9373"/>
                  </a:cubicBezTo>
                  <a:cubicBezTo>
                    <a:pt x="1371111" y="15375"/>
                    <a:pt x="1374483" y="23515"/>
                    <a:pt x="1374483" y="32003"/>
                  </a:cubicBezTo>
                  <a:lnTo>
                    <a:pt x="1374483" y="74017"/>
                  </a:lnTo>
                  <a:cubicBezTo>
                    <a:pt x="1374483" y="82505"/>
                    <a:pt x="1371111" y="90645"/>
                    <a:pt x="1365109" y="96647"/>
                  </a:cubicBezTo>
                  <a:cubicBezTo>
                    <a:pt x="1359108" y="102649"/>
                    <a:pt x="1350967" y="106020"/>
                    <a:pt x="1342480" y="106020"/>
                  </a:cubicBezTo>
                  <a:lnTo>
                    <a:pt x="32003" y="106020"/>
                  </a:lnTo>
                  <a:cubicBezTo>
                    <a:pt x="23515" y="106020"/>
                    <a:pt x="15375" y="102649"/>
                    <a:pt x="9373" y="96647"/>
                  </a:cubicBezTo>
                  <a:cubicBezTo>
                    <a:pt x="3372" y="90645"/>
                    <a:pt x="0" y="82505"/>
                    <a:pt x="0" y="74017"/>
                  </a:cubicBezTo>
                  <a:lnTo>
                    <a:pt x="0" y="32003"/>
                  </a:lnTo>
                  <a:cubicBezTo>
                    <a:pt x="0" y="23515"/>
                    <a:pt x="3372" y="15375"/>
                    <a:pt x="9373" y="9373"/>
                  </a:cubicBezTo>
                  <a:cubicBezTo>
                    <a:pt x="15375" y="3372"/>
                    <a:pt x="23515" y="0"/>
                    <a:pt x="32003" y="0"/>
                  </a:cubicBezTo>
                  <a:close/>
                </a:path>
              </a:pathLst>
            </a:custGeom>
            <a:solidFill>
              <a:srgbClr val="D6E591"/>
            </a:solidFill>
          </p:spPr>
        </p:sp>
        <p:sp>
          <p:nvSpPr>
            <p:cNvPr name="TextBox 11" id="11"/>
            <p:cNvSpPr txBox="true"/>
            <p:nvPr/>
          </p:nvSpPr>
          <p:spPr>
            <a:xfrm>
              <a:off x="0" y="-28575"/>
              <a:ext cx="1374483" cy="13459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239"/>
                </a:lnSpc>
              </a:pPr>
            </a:p>
          </p:txBody>
        </p:sp>
      </p:grpSp>
      <p:sp>
        <p:nvSpPr>
          <p:cNvPr name="TextBox 12" id="12"/>
          <p:cNvSpPr txBox="true"/>
          <p:nvPr/>
        </p:nvSpPr>
        <p:spPr>
          <a:xfrm rot="0">
            <a:off x="1341336" y="2935650"/>
            <a:ext cx="14264320" cy="5715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199"/>
              </a:lnSpc>
            </a:pPr>
            <a:r>
              <a:rPr lang="en-US" sz="2999" b="true">
                <a:solidFill>
                  <a:srgbClr val="24363D"/>
                </a:solidFill>
                <a:latin typeface="Tabarra Sans Bold"/>
                <a:ea typeface="Tabarra Sans Bold"/>
                <a:cs typeface="Tabarra Sans Bold"/>
                <a:sym typeface="Tabarra Sans Bold"/>
              </a:rPr>
              <a:t>Conciliation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1341336" y="3387089"/>
            <a:ext cx="15917964" cy="587121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819"/>
              </a:lnSpc>
            </a:pPr>
          </a:p>
          <a:p>
            <a:pPr algn="l" marL="647697" indent="-323848" lvl="1">
              <a:lnSpc>
                <a:spcPts val="5819"/>
              </a:lnSpc>
              <a:buFont typeface="Arial"/>
              <a:buChar char="•"/>
            </a:pPr>
            <a:r>
              <a:rPr lang="en-US" sz="2999">
                <a:solidFill>
                  <a:srgbClr val="24363D"/>
                </a:solidFill>
                <a:latin typeface="Tabarra Sans"/>
                <a:ea typeface="Tabarra Sans"/>
                <a:cs typeface="Tabarra Sans"/>
                <a:sym typeface="Tabarra Sans"/>
              </a:rPr>
              <a:t>A trusted third party encourages both sides to talk and listen to one another.</a:t>
            </a:r>
          </a:p>
          <a:p>
            <a:pPr algn="l" marL="647697" indent="-323848" lvl="1">
              <a:lnSpc>
                <a:spcPts val="5819"/>
              </a:lnSpc>
              <a:buFont typeface="Arial"/>
              <a:buChar char="•"/>
            </a:pPr>
            <a:r>
              <a:rPr lang="en-US" sz="2999">
                <a:solidFill>
                  <a:srgbClr val="24363D"/>
                </a:solidFill>
                <a:latin typeface="Tabarra Sans"/>
                <a:ea typeface="Tabarra Sans"/>
                <a:cs typeface="Tabarra Sans"/>
                <a:sym typeface="Tabarra Sans"/>
              </a:rPr>
              <a:t>The conciliator may suggest possible solutions to help resolve the issue.</a:t>
            </a:r>
          </a:p>
          <a:p>
            <a:pPr algn="l" marL="647697" indent="-323848" lvl="1">
              <a:lnSpc>
                <a:spcPts val="5819"/>
              </a:lnSpc>
              <a:buFont typeface="Arial"/>
              <a:buChar char="•"/>
            </a:pPr>
            <a:r>
              <a:rPr lang="en-US" sz="2999">
                <a:solidFill>
                  <a:srgbClr val="24363D"/>
                </a:solidFill>
                <a:latin typeface="Tabarra Sans"/>
                <a:ea typeface="Tabarra Sans"/>
                <a:cs typeface="Tabarra Sans"/>
                <a:sym typeface="Tabarra Sans"/>
              </a:rPr>
              <a:t>The final decision is made by the employer and employee — not by the conciliator.</a:t>
            </a:r>
          </a:p>
          <a:p>
            <a:pPr algn="l" marL="647697" indent="-323848" lvl="1">
              <a:lnSpc>
                <a:spcPts val="5819"/>
              </a:lnSpc>
              <a:buFont typeface="Arial"/>
              <a:buChar char="•"/>
            </a:pPr>
            <a:r>
              <a:rPr lang="en-US" sz="2999">
                <a:solidFill>
                  <a:srgbClr val="24363D"/>
                </a:solidFill>
                <a:latin typeface="Tabarra Sans"/>
                <a:ea typeface="Tabarra Sans"/>
                <a:cs typeface="Tabarra Sans"/>
                <a:sym typeface="Tabarra Sans"/>
              </a:rPr>
              <a:t>Us</a:t>
            </a:r>
            <a:r>
              <a:rPr lang="en-US" sz="2999">
                <a:solidFill>
                  <a:srgbClr val="24363D"/>
                </a:solidFill>
                <a:latin typeface="Tabarra Sans"/>
                <a:ea typeface="Tabarra Sans"/>
                <a:cs typeface="Tabarra Sans"/>
                <a:sym typeface="Tabarra Sans"/>
              </a:rPr>
              <a:t>eful when communication has broken down but both sides want to find common ground.</a:t>
            </a:r>
          </a:p>
          <a:p>
            <a:pPr algn="l">
              <a:lnSpc>
                <a:spcPts val="5819"/>
              </a:lnSpc>
            </a:pPr>
          </a:p>
        </p:txBody>
      </p:sp>
      <p:sp>
        <p:nvSpPr>
          <p:cNvPr name="Freeform 14" id="14"/>
          <p:cNvSpPr/>
          <p:nvPr/>
        </p:nvSpPr>
        <p:spPr>
          <a:xfrm flipH="false" flipV="false" rot="0">
            <a:off x="5486400" y="8499348"/>
            <a:ext cx="7315200" cy="758952"/>
          </a:xfrm>
          <a:custGeom>
            <a:avLst/>
            <a:gdLst/>
            <a:ahLst/>
            <a:cxnLst/>
            <a:rect r="r" b="b" t="t" l="l"/>
            <a:pathLst>
              <a:path h="758952" w="7315200">
                <a:moveTo>
                  <a:pt x="0" y="0"/>
                </a:moveTo>
                <a:lnTo>
                  <a:pt x="7315200" y="0"/>
                </a:lnTo>
                <a:lnTo>
                  <a:pt x="7315200" y="758952"/>
                </a:lnTo>
                <a:lnTo>
                  <a:pt x="0" y="75895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4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88000" cy="2089150"/>
            <a:chOff x="0" y="0"/>
            <a:chExt cx="4816593" cy="550229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816592" cy="550229"/>
            </a:xfrm>
            <a:custGeom>
              <a:avLst/>
              <a:gdLst/>
              <a:ahLst/>
              <a:cxnLst/>
              <a:rect r="r" b="b" t="t" l="l"/>
              <a:pathLst>
                <a:path h="550229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550229"/>
                  </a:lnTo>
                  <a:lnTo>
                    <a:pt x="0" y="550229"/>
                  </a:lnTo>
                  <a:close/>
                </a:path>
              </a:pathLst>
            </a:custGeom>
            <a:solidFill>
              <a:srgbClr val="24363D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4816593" cy="58832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1175994" y="1117052"/>
            <a:ext cx="15349387" cy="55753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740"/>
              </a:lnSpc>
            </a:pPr>
            <a:r>
              <a:rPr lang="en-US" sz="3400" b="true">
                <a:solidFill>
                  <a:srgbClr val="D6E591"/>
                </a:solidFill>
                <a:latin typeface="Tabarra Sans Heavy"/>
                <a:ea typeface="Tabarra Sans Heavy"/>
                <a:cs typeface="Tabarra Sans Heavy"/>
                <a:sym typeface="Tabarra Sans Heavy"/>
              </a:rPr>
              <a:t>Ways To Deal With Conflict Externally</a:t>
            </a:r>
          </a:p>
        </p:txBody>
      </p:sp>
      <p:sp>
        <p:nvSpPr>
          <p:cNvPr name="AutoShape 6" id="6"/>
          <p:cNvSpPr/>
          <p:nvPr/>
        </p:nvSpPr>
        <p:spPr>
          <a:xfrm flipV="true">
            <a:off x="1175994" y="722674"/>
            <a:ext cx="15105822" cy="9525"/>
          </a:xfrm>
          <a:prstGeom prst="line">
            <a:avLst/>
          </a:prstGeom>
          <a:ln cap="flat" w="19050">
            <a:solidFill>
              <a:srgbClr val="D6E591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7" id="7"/>
          <p:cNvSpPr txBox="true"/>
          <p:nvPr/>
        </p:nvSpPr>
        <p:spPr>
          <a:xfrm rot="0">
            <a:off x="12160597" y="138161"/>
            <a:ext cx="4461398" cy="58451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785"/>
              </a:lnSpc>
            </a:pPr>
            <a:r>
              <a:rPr lang="en-US" sz="3418">
                <a:solidFill>
                  <a:srgbClr val="D6E591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Back In Business</a:t>
            </a:r>
          </a:p>
        </p:txBody>
      </p:sp>
      <p:sp>
        <p:nvSpPr>
          <p:cNvPr name="Freeform 8" id="8"/>
          <p:cNvSpPr/>
          <p:nvPr/>
        </p:nvSpPr>
        <p:spPr>
          <a:xfrm flipH="false" flipV="false" rot="0">
            <a:off x="16525381" y="0"/>
            <a:ext cx="1762619" cy="1445348"/>
          </a:xfrm>
          <a:custGeom>
            <a:avLst/>
            <a:gdLst/>
            <a:ahLst/>
            <a:cxnLst/>
            <a:rect r="r" b="b" t="t" l="l"/>
            <a:pathLst>
              <a:path h="1445348" w="1762619">
                <a:moveTo>
                  <a:pt x="0" y="0"/>
                </a:moveTo>
                <a:lnTo>
                  <a:pt x="1762619" y="0"/>
                </a:lnTo>
                <a:lnTo>
                  <a:pt x="1762619" y="1445348"/>
                </a:lnTo>
                <a:lnTo>
                  <a:pt x="0" y="144534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9" id="9"/>
          <p:cNvGrpSpPr/>
          <p:nvPr/>
        </p:nvGrpSpPr>
        <p:grpSpPr>
          <a:xfrm rot="0">
            <a:off x="1028700" y="2899710"/>
            <a:ext cx="10160338" cy="783715"/>
            <a:chOff x="0" y="0"/>
            <a:chExt cx="1374483" cy="106020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1374483" cy="106020"/>
            </a:xfrm>
            <a:custGeom>
              <a:avLst/>
              <a:gdLst/>
              <a:ahLst/>
              <a:cxnLst/>
              <a:rect r="r" b="b" t="t" l="l"/>
              <a:pathLst>
                <a:path h="106020" w="1374483">
                  <a:moveTo>
                    <a:pt x="32003" y="0"/>
                  </a:moveTo>
                  <a:lnTo>
                    <a:pt x="1342480" y="0"/>
                  </a:lnTo>
                  <a:cubicBezTo>
                    <a:pt x="1350967" y="0"/>
                    <a:pt x="1359108" y="3372"/>
                    <a:pt x="1365109" y="9373"/>
                  </a:cubicBezTo>
                  <a:cubicBezTo>
                    <a:pt x="1371111" y="15375"/>
                    <a:pt x="1374483" y="23515"/>
                    <a:pt x="1374483" y="32003"/>
                  </a:cubicBezTo>
                  <a:lnTo>
                    <a:pt x="1374483" y="74017"/>
                  </a:lnTo>
                  <a:cubicBezTo>
                    <a:pt x="1374483" y="82505"/>
                    <a:pt x="1371111" y="90645"/>
                    <a:pt x="1365109" y="96647"/>
                  </a:cubicBezTo>
                  <a:cubicBezTo>
                    <a:pt x="1359108" y="102649"/>
                    <a:pt x="1350967" y="106020"/>
                    <a:pt x="1342480" y="106020"/>
                  </a:cubicBezTo>
                  <a:lnTo>
                    <a:pt x="32003" y="106020"/>
                  </a:lnTo>
                  <a:cubicBezTo>
                    <a:pt x="23515" y="106020"/>
                    <a:pt x="15375" y="102649"/>
                    <a:pt x="9373" y="96647"/>
                  </a:cubicBezTo>
                  <a:cubicBezTo>
                    <a:pt x="3372" y="90645"/>
                    <a:pt x="0" y="82505"/>
                    <a:pt x="0" y="74017"/>
                  </a:cubicBezTo>
                  <a:lnTo>
                    <a:pt x="0" y="32003"/>
                  </a:lnTo>
                  <a:cubicBezTo>
                    <a:pt x="0" y="23515"/>
                    <a:pt x="3372" y="15375"/>
                    <a:pt x="9373" y="9373"/>
                  </a:cubicBezTo>
                  <a:cubicBezTo>
                    <a:pt x="15375" y="3372"/>
                    <a:pt x="23515" y="0"/>
                    <a:pt x="32003" y="0"/>
                  </a:cubicBezTo>
                  <a:close/>
                </a:path>
              </a:pathLst>
            </a:custGeom>
            <a:solidFill>
              <a:srgbClr val="D6E591"/>
            </a:solidFill>
          </p:spPr>
        </p:sp>
        <p:sp>
          <p:nvSpPr>
            <p:cNvPr name="TextBox 11" id="11"/>
            <p:cNvSpPr txBox="true"/>
            <p:nvPr/>
          </p:nvSpPr>
          <p:spPr>
            <a:xfrm>
              <a:off x="0" y="-28575"/>
              <a:ext cx="1374483" cy="13459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239"/>
                </a:lnSpc>
              </a:pPr>
            </a:p>
          </p:txBody>
        </p:sp>
      </p:grpSp>
      <p:sp>
        <p:nvSpPr>
          <p:cNvPr name="TextBox 12" id="12"/>
          <p:cNvSpPr txBox="true"/>
          <p:nvPr/>
        </p:nvSpPr>
        <p:spPr>
          <a:xfrm rot="0">
            <a:off x="1341336" y="2935650"/>
            <a:ext cx="14264320" cy="5715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199"/>
              </a:lnSpc>
            </a:pPr>
            <a:r>
              <a:rPr lang="en-US" sz="2999" b="true">
                <a:solidFill>
                  <a:srgbClr val="24363D"/>
                </a:solidFill>
                <a:latin typeface="Tabarra Sans Bold"/>
                <a:ea typeface="Tabarra Sans Bold"/>
                <a:cs typeface="Tabarra Sans Bold"/>
                <a:sym typeface="Tabarra Sans Bold"/>
              </a:rPr>
              <a:t>Arbitration</a:t>
            </a:r>
          </a:p>
        </p:txBody>
      </p:sp>
      <p:sp>
        <p:nvSpPr>
          <p:cNvPr name="Freeform 13" id="13"/>
          <p:cNvSpPr/>
          <p:nvPr/>
        </p:nvSpPr>
        <p:spPr>
          <a:xfrm flipH="false" flipV="false" rot="0">
            <a:off x="5486400" y="8499348"/>
            <a:ext cx="7315200" cy="758952"/>
          </a:xfrm>
          <a:custGeom>
            <a:avLst/>
            <a:gdLst/>
            <a:ahLst/>
            <a:cxnLst/>
            <a:rect r="r" b="b" t="t" l="l"/>
            <a:pathLst>
              <a:path h="758952" w="7315200">
                <a:moveTo>
                  <a:pt x="0" y="0"/>
                </a:moveTo>
                <a:lnTo>
                  <a:pt x="7315200" y="0"/>
                </a:lnTo>
                <a:lnTo>
                  <a:pt x="7315200" y="758952"/>
                </a:lnTo>
                <a:lnTo>
                  <a:pt x="0" y="75895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4" id="14"/>
          <p:cNvSpPr txBox="true"/>
          <p:nvPr/>
        </p:nvSpPr>
        <p:spPr>
          <a:xfrm rot="0">
            <a:off x="1341336" y="3387089"/>
            <a:ext cx="15917964" cy="587121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819"/>
              </a:lnSpc>
            </a:pPr>
          </a:p>
          <a:p>
            <a:pPr algn="l" marL="647697" indent="-323848" lvl="1">
              <a:lnSpc>
                <a:spcPts val="5819"/>
              </a:lnSpc>
              <a:buFont typeface="Arial"/>
              <a:buChar char="•"/>
            </a:pPr>
            <a:r>
              <a:rPr lang="en-US" sz="2999">
                <a:solidFill>
                  <a:srgbClr val="24363D"/>
                </a:solidFill>
                <a:latin typeface="Tabarra Sans"/>
                <a:ea typeface="Tabarra Sans"/>
                <a:cs typeface="Tabarra Sans"/>
                <a:sym typeface="Tabarra Sans"/>
              </a:rPr>
              <a:t>An independent third party listens to both sides of the dispute.</a:t>
            </a:r>
          </a:p>
          <a:p>
            <a:pPr algn="l" marL="647697" indent="-323848" lvl="1">
              <a:lnSpc>
                <a:spcPts val="5819"/>
              </a:lnSpc>
              <a:buFont typeface="Arial"/>
              <a:buChar char="•"/>
            </a:pPr>
            <a:r>
              <a:rPr lang="en-US" sz="2999">
                <a:solidFill>
                  <a:srgbClr val="24363D"/>
                </a:solidFill>
                <a:latin typeface="Tabarra Sans"/>
                <a:ea typeface="Tabarra Sans"/>
                <a:cs typeface="Tabarra Sans"/>
                <a:sym typeface="Tabarra Sans"/>
              </a:rPr>
              <a:t>The arbitrator makes a recommendation or decision to resolve the issue.</a:t>
            </a:r>
          </a:p>
          <a:p>
            <a:pPr algn="l" marL="647697" indent="-323848" lvl="1">
              <a:lnSpc>
                <a:spcPts val="5819"/>
              </a:lnSpc>
              <a:buFont typeface="Arial"/>
              <a:buChar char="•"/>
            </a:pPr>
            <a:r>
              <a:rPr lang="en-US" sz="2999">
                <a:solidFill>
                  <a:srgbClr val="24363D"/>
                </a:solidFill>
                <a:latin typeface="Tabarra Sans"/>
                <a:ea typeface="Tabarra Sans"/>
                <a:cs typeface="Tabarra Sans"/>
                <a:sym typeface="Tabarra Sans"/>
              </a:rPr>
              <a:t>Can b</a:t>
            </a:r>
            <a:r>
              <a:rPr lang="en-US" sz="2999">
                <a:solidFill>
                  <a:srgbClr val="24363D"/>
                </a:solidFill>
                <a:latin typeface="Tabarra Sans"/>
                <a:ea typeface="Tabarra Sans"/>
                <a:cs typeface="Tabarra Sans"/>
                <a:sym typeface="Tabarra Sans"/>
              </a:rPr>
              <a:t>e binding (the decision must be accepted) or non-binding (each side can choose).</a:t>
            </a:r>
          </a:p>
          <a:p>
            <a:pPr algn="l" marL="647697" indent="-323848" lvl="1">
              <a:lnSpc>
                <a:spcPts val="5819"/>
              </a:lnSpc>
              <a:buFont typeface="Arial"/>
              <a:buChar char="•"/>
            </a:pPr>
            <a:r>
              <a:rPr lang="en-US" sz="2999">
                <a:solidFill>
                  <a:srgbClr val="24363D"/>
                </a:solidFill>
                <a:latin typeface="Tabarra Sans"/>
                <a:ea typeface="Tabarra Sans"/>
                <a:cs typeface="Tabarra Sans"/>
                <a:sym typeface="Tabarra Sans"/>
              </a:rPr>
              <a:t>Us</a:t>
            </a:r>
            <a:r>
              <a:rPr lang="en-US" sz="2999">
                <a:solidFill>
                  <a:srgbClr val="24363D"/>
                </a:solidFill>
                <a:latin typeface="Tabarra Sans"/>
                <a:ea typeface="Tabarra Sans"/>
                <a:cs typeface="Tabarra Sans"/>
                <a:sym typeface="Tabarra Sans"/>
              </a:rPr>
              <a:t>ed when earlier attempts at resolution have failed or a clear outcome is required.</a:t>
            </a:r>
          </a:p>
          <a:p>
            <a:pPr algn="l">
              <a:lnSpc>
                <a:spcPts val="5819"/>
              </a:lnSpc>
            </a:pPr>
          </a:p>
        </p:txBody>
      </p:sp>
    </p:spTree>
  </p:cSld>
  <p:clrMapOvr>
    <a:masterClrMapping/>
  </p:clrMapOvr>
</p:sld>
</file>

<file path=ppt/slides/slide4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27416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88000" cy="2089150"/>
            <a:chOff x="0" y="0"/>
            <a:chExt cx="4816593" cy="550229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816592" cy="550229"/>
            </a:xfrm>
            <a:custGeom>
              <a:avLst/>
              <a:gdLst/>
              <a:ahLst/>
              <a:cxnLst/>
              <a:rect r="r" b="b" t="t" l="l"/>
              <a:pathLst>
                <a:path h="550229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550229"/>
                  </a:lnTo>
                  <a:lnTo>
                    <a:pt x="0" y="550229"/>
                  </a:lnTo>
                  <a:close/>
                </a:path>
              </a:pathLst>
            </a:custGeom>
            <a:solidFill>
              <a:srgbClr val="274165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4816593" cy="58832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AutoShape 5" id="5"/>
          <p:cNvSpPr/>
          <p:nvPr/>
        </p:nvSpPr>
        <p:spPr>
          <a:xfrm flipV="true">
            <a:off x="1175994" y="722674"/>
            <a:ext cx="15105822" cy="9525"/>
          </a:xfrm>
          <a:prstGeom prst="line">
            <a:avLst/>
          </a:prstGeom>
          <a:ln cap="flat" w="19050">
            <a:solidFill>
              <a:srgbClr val="D6E591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6" id="6"/>
          <p:cNvSpPr txBox="true"/>
          <p:nvPr/>
        </p:nvSpPr>
        <p:spPr>
          <a:xfrm rot="0">
            <a:off x="12160597" y="138161"/>
            <a:ext cx="4461398" cy="58451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785"/>
              </a:lnSpc>
            </a:pPr>
            <a:r>
              <a:rPr lang="en-US" sz="3418">
                <a:solidFill>
                  <a:srgbClr val="D6E591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Back In Business</a:t>
            </a:r>
          </a:p>
        </p:txBody>
      </p:sp>
      <p:sp>
        <p:nvSpPr>
          <p:cNvPr name="Freeform 7" id="7"/>
          <p:cNvSpPr/>
          <p:nvPr/>
        </p:nvSpPr>
        <p:spPr>
          <a:xfrm flipH="false" flipV="false" rot="0">
            <a:off x="16525381" y="0"/>
            <a:ext cx="1762619" cy="1445348"/>
          </a:xfrm>
          <a:custGeom>
            <a:avLst/>
            <a:gdLst/>
            <a:ahLst/>
            <a:cxnLst/>
            <a:rect r="r" b="b" t="t" l="l"/>
            <a:pathLst>
              <a:path h="1445348" w="1762619">
                <a:moveTo>
                  <a:pt x="0" y="0"/>
                </a:moveTo>
                <a:lnTo>
                  <a:pt x="1762619" y="0"/>
                </a:lnTo>
                <a:lnTo>
                  <a:pt x="1762619" y="1445348"/>
                </a:lnTo>
                <a:lnTo>
                  <a:pt x="0" y="144534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716965" y="2372871"/>
            <a:ext cx="16854069" cy="6046397"/>
          </a:xfrm>
          <a:custGeom>
            <a:avLst/>
            <a:gdLst/>
            <a:ahLst/>
            <a:cxnLst/>
            <a:rect r="r" b="b" t="t" l="l"/>
            <a:pathLst>
              <a:path h="6046397" w="16854069">
                <a:moveTo>
                  <a:pt x="0" y="0"/>
                </a:moveTo>
                <a:lnTo>
                  <a:pt x="16854070" y="0"/>
                </a:lnTo>
                <a:lnTo>
                  <a:pt x="16854070" y="6046397"/>
                </a:lnTo>
                <a:lnTo>
                  <a:pt x="0" y="604639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1028700" y="1216714"/>
            <a:ext cx="14983575" cy="72263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840"/>
              </a:lnSpc>
            </a:pPr>
            <a:r>
              <a:rPr lang="en-US" sz="4400" b="true">
                <a:solidFill>
                  <a:srgbClr val="D6E591"/>
                </a:solidFill>
                <a:latin typeface="Tabarra Sans Heavy"/>
                <a:ea typeface="Tabarra Sans Heavy"/>
                <a:cs typeface="Tabarra Sans Heavy"/>
                <a:sym typeface="Tabarra Sans Heavy"/>
              </a:rPr>
              <a:t>Reflect &amp; Research Pg 240</a:t>
            </a:r>
          </a:p>
        </p:txBody>
      </p:sp>
    </p:spTree>
  </p:cSld>
  <p:clrMapOvr>
    <a:masterClrMapping/>
  </p:clrMapOvr>
</p:sld>
</file>

<file path=ppt/slides/slide47.xml><?xml version="1.0" encoding="utf-8"?>
<p:sld xmlns:p="http://schemas.openxmlformats.org/presentationml/2006/main" xmlns:a="http://schemas.openxmlformats.org/drawingml/2006/main">
  <p:cSld>
    <p:bg>
      <p:bgPr>
        <a:solidFill>
          <a:srgbClr val="57D7C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925273" y="471948"/>
            <a:ext cx="16437454" cy="1113503"/>
            <a:chOff x="0" y="0"/>
            <a:chExt cx="4329206" cy="293268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329206" cy="293268"/>
            </a:xfrm>
            <a:custGeom>
              <a:avLst/>
              <a:gdLst/>
              <a:ahLst/>
              <a:cxnLst/>
              <a:rect r="r" b="b" t="t" l="l"/>
              <a:pathLst>
                <a:path h="293268" w="4329206">
                  <a:moveTo>
                    <a:pt x="24021" y="0"/>
                  </a:moveTo>
                  <a:lnTo>
                    <a:pt x="4305185" y="0"/>
                  </a:lnTo>
                  <a:cubicBezTo>
                    <a:pt x="4311556" y="0"/>
                    <a:pt x="4317666" y="2531"/>
                    <a:pt x="4322170" y="7035"/>
                  </a:cubicBezTo>
                  <a:cubicBezTo>
                    <a:pt x="4326675" y="11540"/>
                    <a:pt x="4329206" y="17650"/>
                    <a:pt x="4329206" y="24021"/>
                  </a:cubicBezTo>
                  <a:lnTo>
                    <a:pt x="4329206" y="269248"/>
                  </a:lnTo>
                  <a:cubicBezTo>
                    <a:pt x="4329206" y="275618"/>
                    <a:pt x="4326675" y="281728"/>
                    <a:pt x="4322170" y="286233"/>
                  </a:cubicBezTo>
                  <a:cubicBezTo>
                    <a:pt x="4317666" y="290738"/>
                    <a:pt x="4311556" y="293268"/>
                    <a:pt x="4305185" y="293268"/>
                  </a:cubicBezTo>
                  <a:lnTo>
                    <a:pt x="24021" y="293268"/>
                  </a:lnTo>
                  <a:cubicBezTo>
                    <a:pt x="17650" y="293268"/>
                    <a:pt x="11540" y="290738"/>
                    <a:pt x="7035" y="286233"/>
                  </a:cubicBezTo>
                  <a:cubicBezTo>
                    <a:pt x="2531" y="281728"/>
                    <a:pt x="0" y="275618"/>
                    <a:pt x="0" y="269248"/>
                  </a:cubicBezTo>
                  <a:lnTo>
                    <a:pt x="0" y="24021"/>
                  </a:lnTo>
                  <a:cubicBezTo>
                    <a:pt x="0" y="17650"/>
                    <a:pt x="2531" y="11540"/>
                    <a:pt x="7035" y="7035"/>
                  </a:cubicBezTo>
                  <a:cubicBezTo>
                    <a:pt x="11540" y="2531"/>
                    <a:pt x="17650" y="0"/>
                    <a:pt x="24021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4329206" cy="33136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1752592" y="617855"/>
            <a:ext cx="14782816" cy="7454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160"/>
              </a:lnSpc>
            </a:pPr>
            <a:r>
              <a:rPr lang="en-US" sz="4400" b="true">
                <a:solidFill>
                  <a:srgbClr val="64B8B1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Suggested Activities for LO 13.6</a:t>
            </a:r>
          </a:p>
        </p:txBody>
      </p:sp>
      <p:grpSp>
        <p:nvGrpSpPr>
          <p:cNvPr name="Group 6" id="6"/>
          <p:cNvGrpSpPr/>
          <p:nvPr/>
        </p:nvGrpSpPr>
        <p:grpSpPr>
          <a:xfrm rot="0">
            <a:off x="1028700" y="2708801"/>
            <a:ext cx="8236924" cy="1113503"/>
            <a:chOff x="0" y="0"/>
            <a:chExt cx="2169396" cy="293268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2169396" cy="293268"/>
            </a:xfrm>
            <a:custGeom>
              <a:avLst/>
              <a:gdLst/>
              <a:ahLst/>
              <a:cxnLst/>
              <a:rect r="r" b="b" t="t" l="l"/>
              <a:pathLst>
                <a:path h="293268" w="2169396">
                  <a:moveTo>
                    <a:pt x="47935" y="0"/>
                  </a:moveTo>
                  <a:lnTo>
                    <a:pt x="2121461" y="0"/>
                  </a:lnTo>
                  <a:cubicBezTo>
                    <a:pt x="2134174" y="0"/>
                    <a:pt x="2146366" y="5050"/>
                    <a:pt x="2155356" y="14040"/>
                  </a:cubicBezTo>
                  <a:cubicBezTo>
                    <a:pt x="2164345" y="23029"/>
                    <a:pt x="2169396" y="35222"/>
                    <a:pt x="2169396" y="47935"/>
                  </a:cubicBezTo>
                  <a:lnTo>
                    <a:pt x="2169396" y="245333"/>
                  </a:lnTo>
                  <a:cubicBezTo>
                    <a:pt x="2169396" y="258046"/>
                    <a:pt x="2164345" y="270239"/>
                    <a:pt x="2155356" y="279228"/>
                  </a:cubicBezTo>
                  <a:cubicBezTo>
                    <a:pt x="2146366" y="288218"/>
                    <a:pt x="2134174" y="293268"/>
                    <a:pt x="2121461" y="293268"/>
                  </a:cubicBezTo>
                  <a:lnTo>
                    <a:pt x="47935" y="293268"/>
                  </a:lnTo>
                  <a:cubicBezTo>
                    <a:pt x="35222" y="293268"/>
                    <a:pt x="23029" y="288218"/>
                    <a:pt x="14040" y="279228"/>
                  </a:cubicBezTo>
                  <a:cubicBezTo>
                    <a:pt x="5050" y="270239"/>
                    <a:pt x="0" y="258046"/>
                    <a:pt x="0" y="245333"/>
                  </a:cubicBezTo>
                  <a:lnTo>
                    <a:pt x="0" y="47935"/>
                  </a:lnTo>
                  <a:cubicBezTo>
                    <a:pt x="0" y="35222"/>
                    <a:pt x="5050" y="23029"/>
                    <a:pt x="14040" y="14040"/>
                  </a:cubicBezTo>
                  <a:cubicBezTo>
                    <a:pt x="23029" y="5050"/>
                    <a:pt x="35222" y="0"/>
                    <a:pt x="47935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8" id="8"/>
            <p:cNvSpPr txBox="true"/>
            <p:nvPr/>
          </p:nvSpPr>
          <p:spPr>
            <a:xfrm>
              <a:off x="0" y="-38100"/>
              <a:ext cx="2169396" cy="33136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9" id="9"/>
          <p:cNvSpPr txBox="true"/>
          <p:nvPr/>
        </p:nvSpPr>
        <p:spPr>
          <a:xfrm rot="0">
            <a:off x="1534305" y="2854708"/>
            <a:ext cx="10469068" cy="7454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160"/>
              </a:lnSpc>
            </a:pPr>
            <a:r>
              <a:rPr lang="en-US" sz="4400" b="true">
                <a:solidFill>
                  <a:srgbClr val="64B8B1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Sample Papers</a:t>
            </a:r>
          </a:p>
        </p:txBody>
      </p:sp>
      <p:grpSp>
        <p:nvGrpSpPr>
          <p:cNvPr name="Group 10" id="10"/>
          <p:cNvGrpSpPr/>
          <p:nvPr/>
        </p:nvGrpSpPr>
        <p:grpSpPr>
          <a:xfrm rot="0">
            <a:off x="1028700" y="6486525"/>
            <a:ext cx="8236924" cy="1113503"/>
            <a:chOff x="0" y="0"/>
            <a:chExt cx="2169396" cy="293268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2169396" cy="293268"/>
            </a:xfrm>
            <a:custGeom>
              <a:avLst/>
              <a:gdLst/>
              <a:ahLst/>
              <a:cxnLst/>
              <a:rect r="r" b="b" t="t" l="l"/>
              <a:pathLst>
                <a:path h="293268" w="2169396">
                  <a:moveTo>
                    <a:pt x="47935" y="0"/>
                  </a:moveTo>
                  <a:lnTo>
                    <a:pt x="2121461" y="0"/>
                  </a:lnTo>
                  <a:cubicBezTo>
                    <a:pt x="2134174" y="0"/>
                    <a:pt x="2146366" y="5050"/>
                    <a:pt x="2155356" y="14040"/>
                  </a:cubicBezTo>
                  <a:cubicBezTo>
                    <a:pt x="2164345" y="23029"/>
                    <a:pt x="2169396" y="35222"/>
                    <a:pt x="2169396" y="47935"/>
                  </a:cubicBezTo>
                  <a:lnTo>
                    <a:pt x="2169396" y="245333"/>
                  </a:lnTo>
                  <a:cubicBezTo>
                    <a:pt x="2169396" y="258046"/>
                    <a:pt x="2164345" y="270239"/>
                    <a:pt x="2155356" y="279228"/>
                  </a:cubicBezTo>
                  <a:cubicBezTo>
                    <a:pt x="2146366" y="288218"/>
                    <a:pt x="2134174" y="293268"/>
                    <a:pt x="2121461" y="293268"/>
                  </a:cubicBezTo>
                  <a:lnTo>
                    <a:pt x="47935" y="293268"/>
                  </a:lnTo>
                  <a:cubicBezTo>
                    <a:pt x="35222" y="293268"/>
                    <a:pt x="23029" y="288218"/>
                    <a:pt x="14040" y="279228"/>
                  </a:cubicBezTo>
                  <a:cubicBezTo>
                    <a:pt x="5050" y="270239"/>
                    <a:pt x="0" y="258046"/>
                    <a:pt x="0" y="245333"/>
                  </a:cubicBezTo>
                  <a:lnTo>
                    <a:pt x="0" y="47935"/>
                  </a:lnTo>
                  <a:cubicBezTo>
                    <a:pt x="0" y="35222"/>
                    <a:pt x="5050" y="23029"/>
                    <a:pt x="14040" y="14040"/>
                  </a:cubicBezTo>
                  <a:cubicBezTo>
                    <a:pt x="23029" y="5050"/>
                    <a:pt x="35222" y="0"/>
                    <a:pt x="47935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12" id="12"/>
            <p:cNvSpPr txBox="true"/>
            <p:nvPr/>
          </p:nvSpPr>
          <p:spPr>
            <a:xfrm>
              <a:off x="0" y="-38100"/>
              <a:ext cx="2169396" cy="33136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13" id="13"/>
          <p:cNvSpPr txBox="true"/>
          <p:nvPr/>
        </p:nvSpPr>
        <p:spPr>
          <a:xfrm rot="0">
            <a:off x="1534305" y="6638925"/>
            <a:ext cx="10469068" cy="7454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160"/>
              </a:lnSpc>
            </a:pPr>
            <a:r>
              <a:rPr lang="en-US" sz="4400" b="true">
                <a:solidFill>
                  <a:srgbClr val="64B8B1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Activity Book Qs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1028700" y="4095751"/>
            <a:ext cx="16334027" cy="104774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200"/>
              </a:lnSpc>
              <a:spcBef>
                <a:spcPct val="0"/>
              </a:spcBef>
            </a:pPr>
            <a:r>
              <a:rPr lang="en-US" b="true" sz="3000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-</a:t>
            </a:r>
          </a:p>
          <a:p>
            <a:pPr algn="l">
              <a:lnSpc>
                <a:spcPts val="4200"/>
              </a:lnSpc>
              <a:spcBef>
                <a:spcPct val="0"/>
              </a:spcBef>
            </a:pPr>
            <a:r>
              <a:rPr lang="en-US" b="true" sz="3000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-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1028700" y="7876253"/>
            <a:ext cx="16334027" cy="104774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200"/>
              </a:lnSpc>
              <a:spcBef>
                <a:spcPct val="0"/>
              </a:spcBef>
            </a:pPr>
            <a:r>
              <a:rPr lang="en-US" b="true" sz="3000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H</a:t>
            </a:r>
            <a:r>
              <a:rPr lang="en-US" b="true" sz="3000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L Q5</a:t>
            </a:r>
          </a:p>
          <a:p>
            <a:pPr algn="l">
              <a:lnSpc>
                <a:spcPts val="4200"/>
              </a:lnSpc>
              <a:spcBef>
                <a:spcPct val="0"/>
              </a:spcBef>
            </a:pPr>
            <a:r>
              <a:rPr lang="en-US" b="true" sz="3000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OL Q6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24363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flipV="true">
            <a:off x="1028507" y="7621592"/>
            <a:ext cx="16230697" cy="0"/>
          </a:xfrm>
          <a:prstGeom prst="line">
            <a:avLst/>
          </a:prstGeom>
          <a:ln cap="flat" w="19050">
            <a:solidFill>
              <a:srgbClr val="D6E591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3" id="3"/>
          <p:cNvSpPr txBox="true"/>
          <p:nvPr/>
        </p:nvSpPr>
        <p:spPr>
          <a:xfrm rot="0">
            <a:off x="1028507" y="3197226"/>
            <a:ext cx="13362596" cy="11461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699"/>
              </a:lnSpc>
            </a:pPr>
            <a:r>
              <a:rPr lang="en-US" sz="6999" b="true">
                <a:solidFill>
                  <a:srgbClr val="D6E591"/>
                </a:solidFill>
                <a:latin typeface="Tabarra Sans Heavy"/>
                <a:ea typeface="Tabarra Sans Heavy"/>
                <a:cs typeface="Tabarra Sans Heavy"/>
                <a:sym typeface="Tabarra Sans Heavy"/>
              </a:rPr>
              <a:t>Learning Outcome 13.1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1028507" y="5076825"/>
            <a:ext cx="16230697" cy="15208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500"/>
              </a:lnSpc>
            </a:pPr>
            <a:r>
              <a:rPr lang="en-US" sz="5000" i="true">
                <a:solidFill>
                  <a:srgbClr val="D6E591"/>
                </a:solidFill>
                <a:latin typeface="Tabarra Sans Italics"/>
                <a:ea typeface="Tabarra Sans Italics"/>
                <a:cs typeface="Tabarra Sans Italics"/>
                <a:sym typeface="Tabarra Sans Italics"/>
              </a:rPr>
              <a:t>13.1 Distinguish between leadership and management in organisations.</a:t>
            </a:r>
            <a:r>
              <a:rPr lang="en-US" sz="5000" i="true">
                <a:solidFill>
                  <a:srgbClr val="D6E591"/>
                </a:solidFill>
                <a:latin typeface="Tabarra Sans Italics"/>
                <a:ea typeface="Tabarra Sans Italics"/>
                <a:cs typeface="Tabarra Sans Italics"/>
                <a:sym typeface="Tabarra Sans Italics"/>
              </a:rPr>
              <a:t> 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12185603" y="9172575"/>
            <a:ext cx="5382144" cy="7154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819"/>
              </a:lnSpc>
            </a:pPr>
            <a:r>
              <a:rPr lang="en-US" sz="4156">
                <a:solidFill>
                  <a:srgbClr val="D6E591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Back In Business</a:t>
            </a:r>
          </a:p>
        </p:txBody>
      </p:sp>
      <p:sp>
        <p:nvSpPr>
          <p:cNvPr name="Freeform 6" id="6"/>
          <p:cNvSpPr/>
          <p:nvPr/>
        </p:nvSpPr>
        <p:spPr>
          <a:xfrm flipH="false" flipV="false" rot="-5400000">
            <a:off x="15266792" y="894541"/>
            <a:ext cx="3925274" cy="2117142"/>
          </a:xfrm>
          <a:custGeom>
            <a:avLst/>
            <a:gdLst/>
            <a:ahLst/>
            <a:cxnLst/>
            <a:rect r="r" b="b" t="t" l="l"/>
            <a:pathLst>
              <a:path h="2117142" w="3925274">
                <a:moveTo>
                  <a:pt x="0" y="0"/>
                </a:moveTo>
                <a:lnTo>
                  <a:pt x="3925274" y="0"/>
                </a:lnTo>
                <a:lnTo>
                  <a:pt x="3925274" y="2117142"/>
                </a:lnTo>
                <a:lnTo>
                  <a:pt x="0" y="211714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88000" cy="2089150"/>
            <a:chOff x="0" y="0"/>
            <a:chExt cx="4816593" cy="550229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816592" cy="550229"/>
            </a:xfrm>
            <a:custGeom>
              <a:avLst/>
              <a:gdLst/>
              <a:ahLst/>
              <a:cxnLst/>
              <a:rect r="r" b="b" t="t" l="l"/>
              <a:pathLst>
                <a:path h="550229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550229"/>
                  </a:lnTo>
                  <a:lnTo>
                    <a:pt x="0" y="550229"/>
                  </a:lnTo>
                  <a:close/>
                </a:path>
              </a:pathLst>
            </a:custGeom>
            <a:solidFill>
              <a:srgbClr val="24363D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4816593" cy="58832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1175994" y="1117052"/>
            <a:ext cx="15349387" cy="60896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070"/>
              </a:lnSpc>
            </a:pPr>
            <a:r>
              <a:rPr lang="en-US" sz="3700" b="true">
                <a:solidFill>
                  <a:srgbClr val="D6E591"/>
                </a:solidFill>
                <a:latin typeface="Tabarra Sans Heavy"/>
                <a:ea typeface="Tabarra Sans Heavy"/>
                <a:cs typeface="Tabarra Sans Heavy"/>
                <a:sym typeface="Tabarra Sans Heavy"/>
              </a:rPr>
              <a:t>Distinguish Between Leadership &amp; Management In Organisations</a:t>
            </a:r>
          </a:p>
        </p:txBody>
      </p:sp>
      <p:sp>
        <p:nvSpPr>
          <p:cNvPr name="AutoShape 6" id="6"/>
          <p:cNvSpPr/>
          <p:nvPr/>
        </p:nvSpPr>
        <p:spPr>
          <a:xfrm flipV="true">
            <a:off x="1175994" y="722674"/>
            <a:ext cx="15105822" cy="9525"/>
          </a:xfrm>
          <a:prstGeom prst="line">
            <a:avLst/>
          </a:prstGeom>
          <a:ln cap="flat" w="19050">
            <a:solidFill>
              <a:srgbClr val="D6E591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7" id="7"/>
          <p:cNvSpPr txBox="true"/>
          <p:nvPr/>
        </p:nvSpPr>
        <p:spPr>
          <a:xfrm rot="0">
            <a:off x="12160597" y="138161"/>
            <a:ext cx="4461398" cy="58451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785"/>
              </a:lnSpc>
            </a:pPr>
            <a:r>
              <a:rPr lang="en-US" sz="3418">
                <a:solidFill>
                  <a:srgbClr val="D6E591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Back In Business</a:t>
            </a:r>
          </a:p>
        </p:txBody>
      </p:sp>
      <p:sp>
        <p:nvSpPr>
          <p:cNvPr name="Freeform 8" id="8"/>
          <p:cNvSpPr/>
          <p:nvPr/>
        </p:nvSpPr>
        <p:spPr>
          <a:xfrm flipH="false" flipV="false" rot="0">
            <a:off x="16525381" y="0"/>
            <a:ext cx="1762619" cy="1445348"/>
          </a:xfrm>
          <a:custGeom>
            <a:avLst/>
            <a:gdLst/>
            <a:ahLst/>
            <a:cxnLst/>
            <a:rect r="r" b="b" t="t" l="l"/>
            <a:pathLst>
              <a:path h="1445348" w="1762619">
                <a:moveTo>
                  <a:pt x="0" y="0"/>
                </a:moveTo>
                <a:lnTo>
                  <a:pt x="1762619" y="0"/>
                </a:lnTo>
                <a:lnTo>
                  <a:pt x="1762619" y="1445348"/>
                </a:lnTo>
                <a:lnTo>
                  <a:pt x="0" y="144534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9" id="9"/>
          <p:cNvGrpSpPr/>
          <p:nvPr/>
        </p:nvGrpSpPr>
        <p:grpSpPr>
          <a:xfrm rot="0">
            <a:off x="1469307" y="2802668"/>
            <a:ext cx="15349387" cy="2661126"/>
            <a:chOff x="0" y="0"/>
            <a:chExt cx="2076453" cy="359995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2076453" cy="359995"/>
            </a:xfrm>
            <a:custGeom>
              <a:avLst/>
              <a:gdLst/>
              <a:ahLst/>
              <a:cxnLst/>
              <a:rect r="r" b="b" t="t" l="l"/>
              <a:pathLst>
                <a:path h="359995" w="2076453">
                  <a:moveTo>
                    <a:pt x="21184" y="0"/>
                  </a:moveTo>
                  <a:lnTo>
                    <a:pt x="2055269" y="0"/>
                  </a:lnTo>
                  <a:cubicBezTo>
                    <a:pt x="2060888" y="0"/>
                    <a:pt x="2066276" y="2232"/>
                    <a:pt x="2070249" y="6205"/>
                  </a:cubicBezTo>
                  <a:cubicBezTo>
                    <a:pt x="2074221" y="10177"/>
                    <a:pt x="2076453" y="15566"/>
                    <a:pt x="2076453" y="21184"/>
                  </a:cubicBezTo>
                  <a:lnTo>
                    <a:pt x="2076453" y="338811"/>
                  </a:lnTo>
                  <a:cubicBezTo>
                    <a:pt x="2076453" y="344430"/>
                    <a:pt x="2074221" y="349818"/>
                    <a:pt x="2070249" y="353791"/>
                  </a:cubicBezTo>
                  <a:cubicBezTo>
                    <a:pt x="2066276" y="357763"/>
                    <a:pt x="2060888" y="359995"/>
                    <a:pt x="2055269" y="359995"/>
                  </a:cubicBezTo>
                  <a:lnTo>
                    <a:pt x="21184" y="359995"/>
                  </a:lnTo>
                  <a:cubicBezTo>
                    <a:pt x="9484" y="359995"/>
                    <a:pt x="0" y="350511"/>
                    <a:pt x="0" y="338811"/>
                  </a:cubicBezTo>
                  <a:lnTo>
                    <a:pt x="0" y="21184"/>
                  </a:lnTo>
                  <a:cubicBezTo>
                    <a:pt x="0" y="15566"/>
                    <a:pt x="2232" y="10177"/>
                    <a:pt x="6205" y="6205"/>
                  </a:cubicBezTo>
                  <a:cubicBezTo>
                    <a:pt x="10177" y="2232"/>
                    <a:pt x="15566" y="0"/>
                    <a:pt x="21184" y="0"/>
                  </a:cubicBezTo>
                  <a:close/>
                </a:path>
              </a:pathLst>
            </a:custGeom>
            <a:solidFill>
              <a:srgbClr val="D6E591"/>
            </a:solidFill>
          </p:spPr>
        </p:sp>
        <p:sp>
          <p:nvSpPr>
            <p:cNvPr name="TextBox 11" id="11"/>
            <p:cNvSpPr txBox="true"/>
            <p:nvPr/>
          </p:nvSpPr>
          <p:spPr>
            <a:xfrm>
              <a:off x="0" y="-28575"/>
              <a:ext cx="2076453" cy="38857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239"/>
                </a:lnSpc>
              </a:pPr>
            </a:p>
          </p:txBody>
        </p:sp>
      </p:grpSp>
      <p:sp>
        <p:nvSpPr>
          <p:cNvPr name="TextBox 12" id="12"/>
          <p:cNvSpPr txBox="true"/>
          <p:nvPr/>
        </p:nvSpPr>
        <p:spPr>
          <a:xfrm rot="0">
            <a:off x="1972813" y="3576274"/>
            <a:ext cx="14264320" cy="16192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199"/>
              </a:lnSpc>
            </a:pPr>
            <a:r>
              <a:rPr lang="en-US" sz="2999">
                <a:solidFill>
                  <a:srgbClr val="24363D"/>
                </a:solidFill>
                <a:latin typeface="Tabarra Sans"/>
                <a:ea typeface="Tabarra Sans"/>
                <a:cs typeface="Tabarra Sans"/>
                <a:sym typeface="Tabarra Sans"/>
              </a:rPr>
              <a:t>Leadership is the ability to inspire, influence, and guide people towards achieving a common vision or goal. It involves taking risks, building relationships, and encouraging innovation.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1972813" y="2973170"/>
            <a:ext cx="3150682" cy="6140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479"/>
              </a:lnSpc>
            </a:pPr>
            <a:r>
              <a:rPr lang="en-US" sz="3199" b="true">
                <a:solidFill>
                  <a:srgbClr val="24363D"/>
                </a:solidFill>
                <a:latin typeface="Tabarra Sans Bold"/>
                <a:ea typeface="Tabarra Sans Bold"/>
                <a:cs typeface="Tabarra Sans Bold"/>
                <a:sym typeface="Tabarra Sans Bold"/>
              </a:rPr>
              <a:t>Leadership</a:t>
            </a:r>
          </a:p>
        </p:txBody>
      </p:sp>
      <p:grpSp>
        <p:nvGrpSpPr>
          <p:cNvPr name="Group 14" id="14"/>
          <p:cNvGrpSpPr/>
          <p:nvPr/>
        </p:nvGrpSpPr>
        <p:grpSpPr>
          <a:xfrm rot="0">
            <a:off x="1469307" y="6037617"/>
            <a:ext cx="15349387" cy="2694652"/>
            <a:chOff x="0" y="0"/>
            <a:chExt cx="2076453" cy="364530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2076453" cy="364530"/>
            </a:xfrm>
            <a:custGeom>
              <a:avLst/>
              <a:gdLst/>
              <a:ahLst/>
              <a:cxnLst/>
              <a:rect r="r" b="b" t="t" l="l"/>
              <a:pathLst>
                <a:path h="364530" w="2076453">
                  <a:moveTo>
                    <a:pt x="21184" y="0"/>
                  </a:moveTo>
                  <a:lnTo>
                    <a:pt x="2055269" y="0"/>
                  </a:lnTo>
                  <a:cubicBezTo>
                    <a:pt x="2060888" y="0"/>
                    <a:pt x="2066276" y="2232"/>
                    <a:pt x="2070249" y="6205"/>
                  </a:cubicBezTo>
                  <a:cubicBezTo>
                    <a:pt x="2074221" y="10177"/>
                    <a:pt x="2076453" y="15566"/>
                    <a:pt x="2076453" y="21184"/>
                  </a:cubicBezTo>
                  <a:lnTo>
                    <a:pt x="2076453" y="343346"/>
                  </a:lnTo>
                  <a:cubicBezTo>
                    <a:pt x="2076453" y="355046"/>
                    <a:pt x="2066969" y="364530"/>
                    <a:pt x="2055269" y="364530"/>
                  </a:cubicBezTo>
                  <a:lnTo>
                    <a:pt x="21184" y="364530"/>
                  </a:lnTo>
                  <a:cubicBezTo>
                    <a:pt x="15566" y="364530"/>
                    <a:pt x="10177" y="362299"/>
                    <a:pt x="6205" y="358326"/>
                  </a:cubicBezTo>
                  <a:cubicBezTo>
                    <a:pt x="2232" y="354353"/>
                    <a:pt x="0" y="348965"/>
                    <a:pt x="0" y="343346"/>
                  </a:cubicBezTo>
                  <a:lnTo>
                    <a:pt x="0" y="21184"/>
                  </a:lnTo>
                  <a:cubicBezTo>
                    <a:pt x="0" y="15566"/>
                    <a:pt x="2232" y="10177"/>
                    <a:pt x="6205" y="6205"/>
                  </a:cubicBezTo>
                  <a:cubicBezTo>
                    <a:pt x="10177" y="2232"/>
                    <a:pt x="15566" y="0"/>
                    <a:pt x="21184" y="0"/>
                  </a:cubicBezTo>
                  <a:close/>
                </a:path>
              </a:pathLst>
            </a:custGeom>
            <a:solidFill>
              <a:srgbClr val="D6E591"/>
            </a:solidFill>
          </p:spPr>
        </p:sp>
        <p:sp>
          <p:nvSpPr>
            <p:cNvPr name="TextBox 16" id="16"/>
            <p:cNvSpPr txBox="true"/>
            <p:nvPr/>
          </p:nvSpPr>
          <p:spPr>
            <a:xfrm>
              <a:off x="0" y="-28575"/>
              <a:ext cx="2076453" cy="39310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239"/>
                </a:lnSpc>
              </a:pPr>
            </a:p>
          </p:txBody>
        </p:sp>
      </p:grpSp>
      <p:sp>
        <p:nvSpPr>
          <p:cNvPr name="TextBox 17" id="17"/>
          <p:cNvSpPr txBox="true"/>
          <p:nvPr/>
        </p:nvSpPr>
        <p:spPr>
          <a:xfrm rot="0">
            <a:off x="1972813" y="6811223"/>
            <a:ext cx="14264320" cy="16192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199"/>
              </a:lnSpc>
            </a:pPr>
            <a:r>
              <a:rPr lang="en-US" sz="2999">
                <a:solidFill>
                  <a:srgbClr val="24363D"/>
                </a:solidFill>
                <a:latin typeface="Tabarra Sans"/>
                <a:ea typeface="Tabarra Sans"/>
                <a:cs typeface="Tabarra Sans"/>
                <a:sym typeface="Tabarra Sans"/>
              </a:rPr>
              <a:t>Management is the process of planning, organising, and controlling resources (people, time, money) to achieve specific business objectives efficiently and effectively.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1972813" y="6156748"/>
            <a:ext cx="3150682" cy="6140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479"/>
              </a:lnSpc>
            </a:pPr>
            <a:r>
              <a:rPr lang="en-US" sz="3199" b="true">
                <a:solidFill>
                  <a:srgbClr val="24363D"/>
                </a:solidFill>
                <a:latin typeface="Tabarra Sans Bold"/>
                <a:ea typeface="Tabarra Sans Bold"/>
                <a:cs typeface="Tabarra Sans Bold"/>
                <a:sym typeface="Tabarra Sans Bold"/>
              </a:rPr>
              <a:t>Management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88000" cy="2089150"/>
            <a:chOff x="0" y="0"/>
            <a:chExt cx="4816593" cy="550229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816592" cy="550229"/>
            </a:xfrm>
            <a:custGeom>
              <a:avLst/>
              <a:gdLst/>
              <a:ahLst/>
              <a:cxnLst/>
              <a:rect r="r" b="b" t="t" l="l"/>
              <a:pathLst>
                <a:path h="550229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550229"/>
                  </a:lnTo>
                  <a:lnTo>
                    <a:pt x="0" y="550229"/>
                  </a:lnTo>
                  <a:close/>
                </a:path>
              </a:pathLst>
            </a:custGeom>
            <a:solidFill>
              <a:srgbClr val="24363D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4816593" cy="58832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AutoShape 5" id="5"/>
          <p:cNvSpPr/>
          <p:nvPr/>
        </p:nvSpPr>
        <p:spPr>
          <a:xfrm flipV="true">
            <a:off x="1175994" y="722674"/>
            <a:ext cx="15105822" cy="9525"/>
          </a:xfrm>
          <a:prstGeom prst="line">
            <a:avLst/>
          </a:prstGeom>
          <a:ln cap="flat" w="19050">
            <a:solidFill>
              <a:srgbClr val="D6E591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6" id="6"/>
          <p:cNvSpPr txBox="true"/>
          <p:nvPr/>
        </p:nvSpPr>
        <p:spPr>
          <a:xfrm rot="0">
            <a:off x="12160597" y="138161"/>
            <a:ext cx="4461398" cy="58451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785"/>
              </a:lnSpc>
            </a:pPr>
            <a:r>
              <a:rPr lang="en-US" sz="3418">
                <a:solidFill>
                  <a:srgbClr val="D6E591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Back In Business</a:t>
            </a:r>
          </a:p>
        </p:txBody>
      </p:sp>
      <p:sp>
        <p:nvSpPr>
          <p:cNvPr name="Freeform 7" id="7"/>
          <p:cNvSpPr/>
          <p:nvPr/>
        </p:nvSpPr>
        <p:spPr>
          <a:xfrm flipH="false" flipV="false" rot="0">
            <a:off x="16525381" y="0"/>
            <a:ext cx="1762619" cy="1445348"/>
          </a:xfrm>
          <a:custGeom>
            <a:avLst/>
            <a:gdLst/>
            <a:ahLst/>
            <a:cxnLst/>
            <a:rect r="r" b="b" t="t" l="l"/>
            <a:pathLst>
              <a:path h="1445348" w="1762619">
                <a:moveTo>
                  <a:pt x="0" y="0"/>
                </a:moveTo>
                <a:lnTo>
                  <a:pt x="1762619" y="0"/>
                </a:lnTo>
                <a:lnTo>
                  <a:pt x="1762619" y="1445348"/>
                </a:lnTo>
                <a:lnTo>
                  <a:pt x="0" y="144534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aphicFrame>
        <p:nvGraphicFramePr>
          <p:cNvPr name="Table 8" id="8"/>
          <p:cNvGraphicFramePr>
            <a:graphicFrameLocks noGrp="true"/>
          </p:cNvGraphicFramePr>
          <p:nvPr/>
        </p:nvGraphicFramePr>
        <p:xfrm>
          <a:off x="958372" y="2508250"/>
          <a:ext cx="16448319" cy="7603099"/>
        </p:xfrm>
        <a:graphic>
          <a:graphicData uri="http://schemas.openxmlformats.org/drawingml/2006/table">
            <a:tbl>
              <a:tblPr/>
              <a:tblGrid>
                <a:gridCol w="2259553"/>
                <a:gridCol w="6668900"/>
                <a:gridCol w="7519866"/>
              </a:tblGrid>
              <a:tr h="871140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3219"/>
                        </a:lnSpc>
                        <a:defRPr/>
                      </a:pPr>
                      <a:r>
                        <a:rPr lang="en-US" b="true" sz="2299">
                          <a:solidFill>
                            <a:srgbClr val="FFFFFF"/>
                          </a:solidFill>
                          <a:latin typeface="Canva Sans Bold"/>
                          <a:ea typeface="Canva Sans Bold"/>
                          <a:cs typeface="Canva Sans Bold"/>
                          <a:sym typeface="Canva Sans Bold"/>
                        </a:rPr>
                        <a:t>Role</a:t>
                      </a: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14D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3219"/>
                        </a:lnSpc>
                        <a:defRPr/>
                      </a:pPr>
                      <a:r>
                        <a:rPr lang="en-US" sz="2299" b="true">
                          <a:solidFill>
                            <a:srgbClr val="FFFFFF"/>
                          </a:solidFill>
                          <a:latin typeface="Canva Sans Bold"/>
                          <a:ea typeface="Canva Sans Bold"/>
                          <a:cs typeface="Canva Sans Bold"/>
                          <a:sym typeface="Canva Sans Bold"/>
                        </a:rPr>
                        <a:t>Leader</a:t>
                      </a: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3620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3219"/>
                        </a:lnSpc>
                        <a:defRPr/>
                      </a:pPr>
                      <a:r>
                        <a:rPr lang="en-US" sz="2299" b="true">
                          <a:solidFill>
                            <a:srgbClr val="FFFFFF"/>
                          </a:solidFill>
                          <a:latin typeface="Canva Sans Bold"/>
                          <a:ea typeface="Canva Sans Bold"/>
                          <a:cs typeface="Canva Sans Bold"/>
                          <a:sym typeface="Canva Sans Bold"/>
                        </a:rPr>
                        <a:t>Manager</a:t>
                      </a: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7D7C0"/>
                    </a:solidFill>
                  </a:tcPr>
                </a:tc>
              </a:tr>
              <a:tr h="1675270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3779"/>
                        </a:lnSpc>
                        <a:defRPr/>
                      </a:pPr>
                      <a:r>
                        <a:rPr lang="en-US" b="true" sz="2699">
                          <a:solidFill>
                            <a:srgbClr val="FFFFFF"/>
                          </a:solidFill>
                          <a:latin typeface="Canva Sans Bold"/>
                          <a:ea typeface="Canva Sans Bold"/>
                          <a:cs typeface="Canva Sans Bold"/>
                          <a:sym typeface="Canva Sans Bold"/>
                        </a:rPr>
                        <a:t>Role in the Business</a:t>
                      </a: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14D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3219"/>
                        </a:lnSpc>
                        <a:defRPr/>
                      </a:pPr>
                      <a:r>
                        <a:rPr lang="en-US" sz="2299">
                          <a:solidFill>
                            <a:srgbClr val="000000"/>
                          </a:solidFill>
                          <a:latin typeface="Canva Sans"/>
                          <a:ea typeface="Canva Sans"/>
                          <a:cs typeface="Canva Sans"/>
                          <a:sym typeface="Canva Sans"/>
                        </a:rPr>
                        <a:t>Provides a </a:t>
                      </a:r>
                      <a:r>
                        <a:rPr lang="en-US" sz="2299" b="true">
                          <a:solidFill>
                            <a:srgbClr val="000000"/>
                          </a:solidFill>
                          <a:latin typeface="Canva Sans Bold"/>
                          <a:ea typeface="Canva Sans Bold"/>
                          <a:cs typeface="Canva Sans Bold"/>
                          <a:sym typeface="Canva Sans Bold"/>
                        </a:rPr>
                        <a:t>vision</a:t>
                      </a:r>
                      <a:r>
                        <a:rPr lang="en-US" sz="2299">
                          <a:solidFill>
                            <a:srgbClr val="000000"/>
                          </a:solidFill>
                          <a:latin typeface="Canva Sans"/>
                          <a:ea typeface="Canva Sans"/>
                          <a:cs typeface="Canva Sans"/>
                          <a:sym typeface="Canva Sans"/>
                        </a:rPr>
                        <a:t> for the business — </a:t>
                      </a:r>
                      <a:r>
                        <a:rPr lang="en-US" sz="2299" b="true">
                          <a:solidFill>
                            <a:srgbClr val="000000"/>
                          </a:solidFill>
                          <a:latin typeface="Canva Sans Bold"/>
                          <a:ea typeface="Canva Sans Bold"/>
                          <a:cs typeface="Canva Sans Bold"/>
                          <a:sym typeface="Canva Sans Bold"/>
                        </a:rPr>
                        <a:t>inspires</a:t>
                      </a:r>
                      <a:r>
                        <a:rPr lang="en-US" sz="2299">
                          <a:solidFill>
                            <a:srgbClr val="000000"/>
                          </a:solidFill>
                          <a:latin typeface="Canva Sans"/>
                          <a:ea typeface="Canva Sans"/>
                          <a:cs typeface="Canva Sans"/>
                          <a:sym typeface="Canva Sans"/>
                        </a:rPr>
                        <a:t> staff, sets long-term direction, and </a:t>
                      </a:r>
                      <a:r>
                        <a:rPr lang="en-US" sz="2299" b="true">
                          <a:solidFill>
                            <a:srgbClr val="000000"/>
                          </a:solidFill>
                          <a:latin typeface="Canva Sans Bold"/>
                          <a:ea typeface="Canva Sans Bold"/>
                          <a:cs typeface="Canva Sans Bold"/>
                          <a:sym typeface="Canva Sans Bold"/>
                        </a:rPr>
                        <a:t>drives innovation.</a:t>
                      </a: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3219"/>
                        </a:lnSpc>
                        <a:defRPr/>
                      </a:pPr>
                      <a:r>
                        <a:rPr lang="en-US" sz="2299" b="true">
                          <a:solidFill>
                            <a:srgbClr val="000000"/>
                          </a:solidFill>
                          <a:latin typeface="Canva Sans Bold"/>
                          <a:ea typeface="Canva Sans Bold"/>
                          <a:cs typeface="Canva Sans Bold"/>
                          <a:sym typeface="Canva Sans Bold"/>
                        </a:rPr>
                        <a:t>Organises resources</a:t>
                      </a:r>
                      <a:r>
                        <a:rPr lang="en-US" sz="2299">
                          <a:solidFill>
                            <a:srgbClr val="000000"/>
                          </a:solidFill>
                          <a:latin typeface="Canva Sans"/>
                          <a:ea typeface="Canva Sans"/>
                          <a:cs typeface="Canva Sans"/>
                          <a:sym typeface="Canva Sans"/>
                        </a:rPr>
                        <a:t> so the business can meet day-to-day </a:t>
                      </a:r>
                      <a:r>
                        <a:rPr lang="en-US" sz="2299" b="true">
                          <a:solidFill>
                            <a:srgbClr val="000000"/>
                          </a:solidFill>
                          <a:latin typeface="Canva Sans Bold"/>
                          <a:ea typeface="Canva Sans Bold"/>
                          <a:cs typeface="Canva Sans Bold"/>
                          <a:sym typeface="Canva Sans Bold"/>
                        </a:rPr>
                        <a:t>objectives</a:t>
                      </a:r>
                      <a:r>
                        <a:rPr lang="en-US" sz="2299">
                          <a:solidFill>
                            <a:srgbClr val="000000"/>
                          </a:solidFill>
                          <a:latin typeface="Canva Sans"/>
                          <a:ea typeface="Canva Sans"/>
                          <a:cs typeface="Canva Sans"/>
                          <a:sym typeface="Canva Sans"/>
                        </a:rPr>
                        <a:t> efficiently. Focuses on </a:t>
                      </a:r>
                      <a:r>
                        <a:rPr lang="en-US" sz="2299" b="true">
                          <a:solidFill>
                            <a:srgbClr val="000000"/>
                          </a:solidFill>
                          <a:latin typeface="Canva Sans Bold"/>
                          <a:ea typeface="Canva Sans Bold"/>
                          <a:cs typeface="Canva Sans Bold"/>
                          <a:sym typeface="Canva Sans Bold"/>
                        </a:rPr>
                        <a:t>systems</a:t>
                      </a:r>
                      <a:r>
                        <a:rPr lang="en-US" sz="2299">
                          <a:solidFill>
                            <a:srgbClr val="000000"/>
                          </a:solidFill>
                          <a:latin typeface="Canva Sans"/>
                          <a:ea typeface="Canva Sans"/>
                          <a:cs typeface="Canva Sans"/>
                          <a:sym typeface="Canva Sans"/>
                        </a:rPr>
                        <a:t>, </a:t>
                      </a:r>
                      <a:r>
                        <a:rPr lang="en-US" sz="2299" b="true">
                          <a:solidFill>
                            <a:srgbClr val="000000"/>
                          </a:solidFill>
                          <a:latin typeface="Canva Sans Bold"/>
                          <a:ea typeface="Canva Sans Bold"/>
                          <a:cs typeface="Canva Sans Bold"/>
                          <a:sym typeface="Canva Sans Bold"/>
                        </a:rPr>
                        <a:t>structure</a:t>
                      </a:r>
                      <a:r>
                        <a:rPr lang="en-US" sz="2299">
                          <a:solidFill>
                            <a:srgbClr val="000000"/>
                          </a:solidFill>
                          <a:latin typeface="Canva Sans"/>
                          <a:ea typeface="Canva Sans"/>
                          <a:cs typeface="Canva Sans"/>
                          <a:sym typeface="Canva Sans"/>
                        </a:rPr>
                        <a:t>, and </a:t>
                      </a:r>
                      <a:r>
                        <a:rPr lang="en-US" sz="2299" b="true">
                          <a:solidFill>
                            <a:srgbClr val="000000"/>
                          </a:solidFill>
                          <a:latin typeface="Canva Sans Bold"/>
                          <a:ea typeface="Canva Sans Bold"/>
                          <a:cs typeface="Canva Sans Bold"/>
                          <a:sym typeface="Canva Sans Bold"/>
                        </a:rPr>
                        <a:t>control</a:t>
                      </a:r>
                      <a:r>
                        <a:rPr lang="en-US" sz="2299">
                          <a:solidFill>
                            <a:srgbClr val="000000"/>
                          </a:solidFill>
                          <a:latin typeface="Canva Sans"/>
                          <a:ea typeface="Canva Sans"/>
                          <a:cs typeface="Canva Sans"/>
                          <a:sym typeface="Canva Sans"/>
                        </a:rPr>
                        <a:t>.</a:t>
                      </a: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75270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3779"/>
                        </a:lnSpc>
                        <a:defRPr/>
                      </a:pPr>
                      <a:r>
                        <a:rPr lang="en-US" b="true" sz="2699">
                          <a:solidFill>
                            <a:srgbClr val="FFFFFF"/>
                          </a:solidFill>
                          <a:latin typeface="Canva Sans Bold"/>
                          <a:ea typeface="Canva Sans Bold"/>
                          <a:cs typeface="Canva Sans Bold"/>
                          <a:sym typeface="Canva Sans Bold"/>
                        </a:rPr>
                        <a:t>Innovation</a:t>
                      </a: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14D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3219"/>
                        </a:lnSpc>
                        <a:defRPr/>
                      </a:pPr>
                      <a:r>
                        <a:rPr lang="en-US" sz="2299">
                          <a:solidFill>
                            <a:srgbClr val="000000"/>
                          </a:solidFill>
                          <a:latin typeface="Canva Sans"/>
                          <a:ea typeface="Canva Sans"/>
                          <a:cs typeface="Canva Sans"/>
                          <a:sym typeface="Canva Sans"/>
                        </a:rPr>
                        <a:t>Promotes </a:t>
                      </a:r>
                      <a:r>
                        <a:rPr lang="en-US" sz="2299" b="true">
                          <a:solidFill>
                            <a:srgbClr val="000000"/>
                          </a:solidFill>
                          <a:latin typeface="Canva Sans Bold"/>
                          <a:ea typeface="Canva Sans Bold"/>
                          <a:cs typeface="Canva Sans Bold"/>
                          <a:sym typeface="Canva Sans Bold"/>
                        </a:rPr>
                        <a:t>creative thinking</a:t>
                      </a:r>
                      <a:r>
                        <a:rPr lang="en-US" sz="2299">
                          <a:solidFill>
                            <a:srgbClr val="000000"/>
                          </a:solidFill>
                          <a:latin typeface="Canva Sans"/>
                          <a:ea typeface="Canva Sans"/>
                          <a:cs typeface="Canva Sans"/>
                          <a:sym typeface="Canva Sans"/>
                        </a:rPr>
                        <a:t> and encourages staff to share ideas and try new approaches. Sees change as opportunity.</a:t>
                      </a: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3219"/>
                        </a:lnSpc>
                        <a:defRPr/>
                      </a:pPr>
                      <a:r>
                        <a:rPr lang="en-US" sz="2299">
                          <a:solidFill>
                            <a:srgbClr val="000000"/>
                          </a:solidFill>
                          <a:latin typeface="Canva Sans"/>
                          <a:ea typeface="Canva Sans"/>
                          <a:cs typeface="Canva Sans"/>
                          <a:sym typeface="Canva Sans"/>
                        </a:rPr>
                        <a:t>Focuses on </a:t>
                      </a:r>
                      <a:r>
                        <a:rPr lang="en-US" sz="2299" b="true">
                          <a:solidFill>
                            <a:srgbClr val="000000"/>
                          </a:solidFill>
                          <a:latin typeface="Canva Sans Bold"/>
                          <a:ea typeface="Canva Sans Bold"/>
                          <a:cs typeface="Canva Sans Bold"/>
                          <a:sym typeface="Canva Sans Bold"/>
                        </a:rPr>
                        <a:t>implementing plans</a:t>
                      </a:r>
                      <a:r>
                        <a:rPr lang="en-US" sz="2299">
                          <a:solidFill>
                            <a:srgbClr val="000000"/>
                          </a:solidFill>
                          <a:latin typeface="Canva Sans"/>
                          <a:ea typeface="Canva Sans"/>
                          <a:cs typeface="Canva Sans"/>
                          <a:sym typeface="Canva Sans"/>
                        </a:rPr>
                        <a:t> and </a:t>
                      </a:r>
                      <a:r>
                        <a:rPr lang="en-US" sz="2299" b="true">
                          <a:solidFill>
                            <a:srgbClr val="000000"/>
                          </a:solidFill>
                          <a:latin typeface="Canva Sans Bold"/>
                          <a:ea typeface="Canva Sans Bold"/>
                          <a:cs typeface="Canva Sans Bold"/>
                          <a:sym typeface="Canva Sans Bold"/>
                        </a:rPr>
                        <a:t>tracking progress to meet objectives</a:t>
                      </a:r>
                      <a:r>
                        <a:rPr lang="en-US" sz="2299">
                          <a:solidFill>
                            <a:srgbClr val="000000"/>
                          </a:solidFill>
                          <a:latin typeface="Canva Sans"/>
                          <a:ea typeface="Canva Sans"/>
                          <a:cs typeface="Canva Sans"/>
                          <a:sym typeface="Canva Sans"/>
                        </a:rPr>
                        <a:t>. Ensures stability and consistency in operations.</a:t>
                      </a: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32245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3779"/>
                        </a:lnSpc>
                        <a:defRPr/>
                      </a:pPr>
                      <a:r>
                        <a:rPr lang="en-US" b="true" sz="2699">
                          <a:solidFill>
                            <a:srgbClr val="FFFFFF"/>
                          </a:solidFill>
                          <a:latin typeface="Canva Sans Bold"/>
                          <a:ea typeface="Canva Sans Bold"/>
                          <a:cs typeface="Canva Sans Bold"/>
                          <a:sym typeface="Canva Sans Bold"/>
                        </a:rPr>
                        <a:t>Risk-Taking</a:t>
                      </a: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14D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3219"/>
                        </a:lnSpc>
                        <a:defRPr/>
                      </a:pPr>
                      <a:r>
                        <a:rPr lang="en-US" sz="2299" b="true">
                          <a:solidFill>
                            <a:srgbClr val="000000"/>
                          </a:solidFill>
                          <a:latin typeface="Canva Sans Bold"/>
                          <a:ea typeface="Canva Sans Bold"/>
                          <a:cs typeface="Canva Sans Bold"/>
                          <a:sym typeface="Canva Sans Bold"/>
                        </a:rPr>
                        <a:t>Accepts risk </a:t>
                      </a:r>
                      <a:r>
                        <a:rPr lang="en-US" sz="2299">
                          <a:solidFill>
                            <a:srgbClr val="000000"/>
                          </a:solidFill>
                          <a:latin typeface="Canva Sans"/>
                          <a:ea typeface="Canva Sans"/>
                          <a:cs typeface="Canva Sans"/>
                          <a:sym typeface="Canva Sans"/>
                        </a:rPr>
                        <a:t> and willing to experiment and understands failure is part of innovation.</a:t>
                      </a: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3219"/>
                        </a:lnSpc>
                        <a:defRPr/>
                      </a:pPr>
                      <a:r>
                        <a:rPr lang="en-US" sz="2299" b="true">
                          <a:solidFill>
                            <a:srgbClr val="000000"/>
                          </a:solidFill>
                          <a:latin typeface="Canva Sans Bold"/>
                          <a:ea typeface="Canva Sans Bold"/>
                          <a:cs typeface="Canva Sans Bold"/>
                          <a:sym typeface="Canva Sans Bold"/>
                        </a:rPr>
                        <a:t>Controls risk</a:t>
                      </a:r>
                      <a:r>
                        <a:rPr lang="en-US" sz="2299">
                          <a:solidFill>
                            <a:srgbClr val="000000"/>
                          </a:solidFill>
                          <a:latin typeface="Canva Sans"/>
                          <a:ea typeface="Canva Sans"/>
                          <a:cs typeface="Canva Sans"/>
                          <a:sym typeface="Canva Sans"/>
                        </a:rPr>
                        <a:t> — aims to minimise uncertainty and prevent problems from occurring.</a:t>
                      </a: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49173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3079"/>
                        </a:lnSpc>
                        <a:defRPr/>
                      </a:pPr>
                      <a:r>
                        <a:rPr lang="en-US" b="true" sz="2199">
                          <a:solidFill>
                            <a:srgbClr val="FFFFFF"/>
                          </a:solidFill>
                          <a:latin typeface="Canva Sans Bold"/>
                          <a:ea typeface="Canva Sans Bold"/>
                          <a:cs typeface="Canva Sans Bold"/>
                          <a:sym typeface="Canva Sans Bold"/>
                        </a:rPr>
                        <a:t>People Management</a:t>
                      </a: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14D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3219"/>
                        </a:lnSpc>
                        <a:defRPr/>
                      </a:pPr>
                      <a:r>
                        <a:rPr lang="en-US" sz="2299">
                          <a:solidFill>
                            <a:srgbClr val="000000"/>
                          </a:solidFill>
                          <a:latin typeface="Canva Sans"/>
                          <a:ea typeface="Canva Sans"/>
                          <a:cs typeface="Canva Sans"/>
                          <a:sym typeface="Canva Sans"/>
                        </a:rPr>
                        <a:t>Influences and motivates employees by </a:t>
                      </a:r>
                      <a:r>
                        <a:rPr lang="en-US" sz="2299" b="true">
                          <a:solidFill>
                            <a:srgbClr val="000000"/>
                          </a:solidFill>
                          <a:latin typeface="Canva Sans Bold"/>
                          <a:ea typeface="Canva Sans Bold"/>
                          <a:cs typeface="Canva Sans Bold"/>
                          <a:sym typeface="Canva Sans Bold"/>
                        </a:rPr>
                        <a:t>building relationships and trust</a:t>
                      </a:r>
                      <a:r>
                        <a:rPr lang="en-US" sz="2299">
                          <a:solidFill>
                            <a:srgbClr val="000000"/>
                          </a:solidFill>
                          <a:latin typeface="Canva Sans"/>
                          <a:ea typeface="Canva Sans"/>
                          <a:cs typeface="Canva Sans"/>
                          <a:sym typeface="Canva Sans"/>
                        </a:rPr>
                        <a:t>; develops a positive culture.</a:t>
                      </a: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3219"/>
                        </a:lnSpc>
                        <a:defRPr/>
                      </a:pPr>
                      <a:r>
                        <a:rPr lang="en-US" sz="2299" b="true">
                          <a:solidFill>
                            <a:srgbClr val="000000"/>
                          </a:solidFill>
                          <a:latin typeface="Canva Sans Bold"/>
                          <a:ea typeface="Canva Sans Bold"/>
                          <a:cs typeface="Canva Sans Bold"/>
                          <a:sym typeface="Canva Sans Bold"/>
                        </a:rPr>
                        <a:t>Coordinates and supervises staff</a:t>
                      </a:r>
                      <a:r>
                        <a:rPr lang="en-US" sz="2299">
                          <a:solidFill>
                            <a:srgbClr val="000000"/>
                          </a:solidFill>
                          <a:latin typeface="Canva Sans"/>
                          <a:ea typeface="Canva Sans"/>
                          <a:cs typeface="Canva Sans"/>
                          <a:sym typeface="Canva Sans"/>
                        </a:rPr>
                        <a:t> in defined roles; ensures tasks are completed correctly and on time.</a:t>
                      </a: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name="TextBox 9" id="9"/>
          <p:cNvSpPr txBox="true"/>
          <p:nvPr/>
        </p:nvSpPr>
        <p:spPr>
          <a:xfrm rot="0">
            <a:off x="1175994" y="1117052"/>
            <a:ext cx="15349387" cy="60896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070"/>
              </a:lnSpc>
            </a:pPr>
            <a:r>
              <a:rPr lang="en-US" sz="3700" b="true">
                <a:solidFill>
                  <a:srgbClr val="D6E591"/>
                </a:solidFill>
                <a:latin typeface="Tabarra Sans Heavy"/>
                <a:ea typeface="Tabarra Sans Heavy"/>
                <a:cs typeface="Tabarra Sans Heavy"/>
                <a:sym typeface="Tabarra Sans Heavy"/>
              </a:rPr>
              <a:t>Distinguish Between Leadership &amp; Management In Organisations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>
  <p:cSld>
    <p:bg>
      <p:bgPr>
        <a:solidFill>
          <a:srgbClr val="57D7C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925273" y="471948"/>
            <a:ext cx="16437454" cy="1113503"/>
            <a:chOff x="0" y="0"/>
            <a:chExt cx="4329206" cy="293268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329206" cy="293268"/>
            </a:xfrm>
            <a:custGeom>
              <a:avLst/>
              <a:gdLst/>
              <a:ahLst/>
              <a:cxnLst/>
              <a:rect r="r" b="b" t="t" l="l"/>
              <a:pathLst>
                <a:path h="293268" w="4329206">
                  <a:moveTo>
                    <a:pt x="24021" y="0"/>
                  </a:moveTo>
                  <a:lnTo>
                    <a:pt x="4305185" y="0"/>
                  </a:lnTo>
                  <a:cubicBezTo>
                    <a:pt x="4311556" y="0"/>
                    <a:pt x="4317666" y="2531"/>
                    <a:pt x="4322170" y="7035"/>
                  </a:cubicBezTo>
                  <a:cubicBezTo>
                    <a:pt x="4326675" y="11540"/>
                    <a:pt x="4329206" y="17650"/>
                    <a:pt x="4329206" y="24021"/>
                  </a:cubicBezTo>
                  <a:lnTo>
                    <a:pt x="4329206" y="269248"/>
                  </a:lnTo>
                  <a:cubicBezTo>
                    <a:pt x="4329206" y="275618"/>
                    <a:pt x="4326675" y="281728"/>
                    <a:pt x="4322170" y="286233"/>
                  </a:cubicBezTo>
                  <a:cubicBezTo>
                    <a:pt x="4317666" y="290738"/>
                    <a:pt x="4311556" y="293268"/>
                    <a:pt x="4305185" y="293268"/>
                  </a:cubicBezTo>
                  <a:lnTo>
                    <a:pt x="24021" y="293268"/>
                  </a:lnTo>
                  <a:cubicBezTo>
                    <a:pt x="17650" y="293268"/>
                    <a:pt x="11540" y="290738"/>
                    <a:pt x="7035" y="286233"/>
                  </a:cubicBezTo>
                  <a:cubicBezTo>
                    <a:pt x="2531" y="281728"/>
                    <a:pt x="0" y="275618"/>
                    <a:pt x="0" y="269248"/>
                  </a:cubicBezTo>
                  <a:lnTo>
                    <a:pt x="0" y="24021"/>
                  </a:lnTo>
                  <a:cubicBezTo>
                    <a:pt x="0" y="17650"/>
                    <a:pt x="2531" y="11540"/>
                    <a:pt x="7035" y="7035"/>
                  </a:cubicBezTo>
                  <a:cubicBezTo>
                    <a:pt x="11540" y="2531"/>
                    <a:pt x="17650" y="0"/>
                    <a:pt x="24021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4329206" cy="33136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1752592" y="617855"/>
            <a:ext cx="14782816" cy="7454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160"/>
              </a:lnSpc>
            </a:pPr>
            <a:r>
              <a:rPr lang="en-US" sz="4400" b="true">
                <a:solidFill>
                  <a:srgbClr val="64B8B1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Suggested Activities for LO 13.1</a:t>
            </a:r>
          </a:p>
        </p:txBody>
      </p:sp>
      <p:grpSp>
        <p:nvGrpSpPr>
          <p:cNvPr name="Group 6" id="6"/>
          <p:cNvGrpSpPr/>
          <p:nvPr/>
        </p:nvGrpSpPr>
        <p:grpSpPr>
          <a:xfrm rot="0">
            <a:off x="1028700" y="2708801"/>
            <a:ext cx="8236924" cy="1113503"/>
            <a:chOff x="0" y="0"/>
            <a:chExt cx="2169396" cy="293268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2169396" cy="293268"/>
            </a:xfrm>
            <a:custGeom>
              <a:avLst/>
              <a:gdLst/>
              <a:ahLst/>
              <a:cxnLst/>
              <a:rect r="r" b="b" t="t" l="l"/>
              <a:pathLst>
                <a:path h="293268" w="2169396">
                  <a:moveTo>
                    <a:pt x="47935" y="0"/>
                  </a:moveTo>
                  <a:lnTo>
                    <a:pt x="2121461" y="0"/>
                  </a:lnTo>
                  <a:cubicBezTo>
                    <a:pt x="2134174" y="0"/>
                    <a:pt x="2146366" y="5050"/>
                    <a:pt x="2155356" y="14040"/>
                  </a:cubicBezTo>
                  <a:cubicBezTo>
                    <a:pt x="2164345" y="23029"/>
                    <a:pt x="2169396" y="35222"/>
                    <a:pt x="2169396" y="47935"/>
                  </a:cubicBezTo>
                  <a:lnTo>
                    <a:pt x="2169396" y="245333"/>
                  </a:lnTo>
                  <a:cubicBezTo>
                    <a:pt x="2169396" y="258046"/>
                    <a:pt x="2164345" y="270239"/>
                    <a:pt x="2155356" y="279228"/>
                  </a:cubicBezTo>
                  <a:cubicBezTo>
                    <a:pt x="2146366" y="288218"/>
                    <a:pt x="2134174" y="293268"/>
                    <a:pt x="2121461" y="293268"/>
                  </a:cubicBezTo>
                  <a:lnTo>
                    <a:pt x="47935" y="293268"/>
                  </a:lnTo>
                  <a:cubicBezTo>
                    <a:pt x="35222" y="293268"/>
                    <a:pt x="23029" y="288218"/>
                    <a:pt x="14040" y="279228"/>
                  </a:cubicBezTo>
                  <a:cubicBezTo>
                    <a:pt x="5050" y="270239"/>
                    <a:pt x="0" y="258046"/>
                    <a:pt x="0" y="245333"/>
                  </a:cubicBezTo>
                  <a:lnTo>
                    <a:pt x="0" y="47935"/>
                  </a:lnTo>
                  <a:cubicBezTo>
                    <a:pt x="0" y="35222"/>
                    <a:pt x="5050" y="23029"/>
                    <a:pt x="14040" y="14040"/>
                  </a:cubicBezTo>
                  <a:cubicBezTo>
                    <a:pt x="23029" y="5050"/>
                    <a:pt x="35222" y="0"/>
                    <a:pt x="47935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8" id="8"/>
            <p:cNvSpPr txBox="true"/>
            <p:nvPr/>
          </p:nvSpPr>
          <p:spPr>
            <a:xfrm>
              <a:off x="0" y="-38100"/>
              <a:ext cx="2169396" cy="33136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9" id="9"/>
          <p:cNvSpPr txBox="true"/>
          <p:nvPr/>
        </p:nvSpPr>
        <p:spPr>
          <a:xfrm rot="0">
            <a:off x="1534305" y="2854708"/>
            <a:ext cx="10469068" cy="7454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160"/>
              </a:lnSpc>
            </a:pPr>
            <a:r>
              <a:rPr lang="en-US" sz="4400" b="true">
                <a:solidFill>
                  <a:srgbClr val="64B8B1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Sample Papers</a:t>
            </a:r>
          </a:p>
        </p:txBody>
      </p:sp>
      <p:grpSp>
        <p:nvGrpSpPr>
          <p:cNvPr name="Group 10" id="10"/>
          <p:cNvGrpSpPr/>
          <p:nvPr/>
        </p:nvGrpSpPr>
        <p:grpSpPr>
          <a:xfrm rot="0">
            <a:off x="1028700" y="6486525"/>
            <a:ext cx="8236924" cy="1113503"/>
            <a:chOff x="0" y="0"/>
            <a:chExt cx="2169396" cy="293268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2169396" cy="293268"/>
            </a:xfrm>
            <a:custGeom>
              <a:avLst/>
              <a:gdLst/>
              <a:ahLst/>
              <a:cxnLst/>
              <a:rect r="r" b="b" t="t" l="l"/>
              <a:pathLst>
                <a:path h="293268" w="2169396">
                  <a:moveTo>
                    <a:pt x="47935" y="0"/>
                  </a:moveTo>
                  <a:lnTo>
                    <a:pt x="2121461" y="0"/>
                  </a:lnTo>
                  <a:cubicBezTo>
                    <a:pt x="2134174" y="0"/>
                    <a:pt x="2146366" y="5050"/>
                    <a:pt x="2155356" y="14040"/>
                  </a:cubicBezTo>
                  <a:cubicBezTo>
                    <a:pt x="2164345" y="23029"/>
                    <a:pt x="2169396" y="35222"/>
                    <a:pt x="2169396" y="47935"/>
                  </a:cubicBezTo>
                  <a:lnTo>
                    <a:pt x="2169396" y="245333"/>
                  </a:lnTo>
                  <a:cubicBezTo>
                    <a:pt x="2169396" y="258046"/>
                    <a:pt x="2164345" y="270239"/>
                    <a:pt x="2155356" y="279228"/>
                  </a:cubicBezTo>
                  <a:cubicBezTo>
                    <a:pt x="2146366" y="288218"/>
                    <a:pt x="2134174" y="293268"/>
                    <a:pt x="2121461" y="293268"/>
                  </a:cubicBezTo>
                  <a:lnTo>
                    <a:pt x="47935" y="293268"/>
                  </a:lnTo>
                  <a:cubicBezTo>
                    <a:pt x="35222" y="293268"/>
                    <a:pt x="23029" y="288218"/>
                    <a:pt x="14040" y="279228"/>
                  </a:cubicBezTo>
                  <a:cubicBezTo>
                    <a:pt x="5050" y="270239"/>
                    <a:pt x="0" y="258046"/>
                    <a:pt x="0" y="245333"/>
                  </a:cubicBezTo>
                  <a:lnTo>
                    <a:pt x="0" y="47935"/>
                  </a:lnTo>
                  <a:cubicBezTo>
                    <a:pt x="0" y="35222"/>
                    <a:pt x="5050" y="23029"/>
                    <a:pt x="14040" y="14040"/>
                  </a:cubicBezTo>
                  <a:cubicBezTo>
                    <a:pt x="23029" y="5050"/>
                    <a:pt x="35222" y="0"/>
                    <a:pt x="47935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12" id="12"/>
            <p:cNvSpPr txBox="true"/>
            <p:nvPr/>
          </p:nvSpPr>
          <p:spPr>
            <a:xfrm>
              <a:off x="0" y="-38100"/>
              <a:ext cx="2169396" cy="33136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13" id="13"/>
          <p:cNvSpPr txBox="true"/>
          <p:nvPr/>
        </p:nvSpPr>
        <p:spPr>
          <a:xfrm rot="0">
            <a:off x="1534305" y="6638925"/>
            <a:ext cx="10469068" cy="7454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160"/>
              </a:lnSpc>
            </a:pPr>
            <a:r>
              <a:rPr lang="en-US" sz="4400" b="true">
                <a:solidFill>
                  <a:srgbClr val="64B8B1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Activity Book Qs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1028700" y="4095751"/>
            <a:ext cx="16334027" cy="104774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200"/>
              </a:lnSpc>
              <a:spcBef>
                <a:spcPct val="0"/>
              </a:spcBef>
            </a:pPr>
            <a:r>
              <a:rPr lang="en-US" b="true" sz="3000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HL2 Q4 (d) (ii): Examine three differences between leadership and management in organisations.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1028700" y="7876253"/>
            <a:ext cx="16334027" cy="104774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200"/>
              </a:lnSpc>
              <a:spcBef>
                <a:spcPct val="0"/>
              </a:spcBef>
            </a:pPr>
            <a:r>
              <a:rPr lang="en-US" b="true" sz="3000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H</a:t>
            </a:r>
            <a:r>
              <a:rPr lang="en-US" b="true" sz="3000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L Q1, BW Q1</a:t>
            </a:r>
          </a:p>
          <a:p>
            <a:pPr algn="l">
              <a:lnSpc>
                <a:spcPts val="4200"/>
              </a:lnSpc>
              <a:spcBef>
                <a:spcPct val="0"/>
              </a:spcBef>
            </a:pPr>
            <a:r>
              <a:rPr lang="en-US" b="true" sz="3000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OL Q1, BW Q1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24363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flipV="true">
            <a:off x="1028507" y="7621592"/>
            <a:ext cx="16230697" cy="0"/>
          </a:xfrm>
          <a:prstGeom prst="line">
            <a:avLst/>
          </a:prstGeom>
          <a:ln cap="flat" w="19050">
            <a:solidFill>
              <a:srgbClr val="D6E591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3" id="3"/>
          <p:cNvSpPr txBox="true"/>
          <p:nvPr/>
        </p:nvSpPr>
        <p:spPr>
          <a:xfrm rot="0">
            <a:off x="1028507" y="3197226"/>
            <a:ext cx="13362596" cy="11461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699"/>
              </a:lnSpc>
            </a:pPr>
            <a:r>
              <a:rPr lang="en-US" sz="6999" b="true">
                <a:solidFill>
                  <a:srgbClr val="D6E591"/>
                </a:solidFill>
                <a:latin typeface="Tabarra Sans Heavy"/>
                <a:ea typeface="Tabarra Sans Heavy"/>
                <a:cs typeface="Tabarra Sans Heavy"/>
                <a:sym typeface="Tabarra Sans Heavy"/>
              </a:rPr>
              <a:t>Learning Outcome 13.2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1028507" y="5076825"/>
            <a:ext cx="16230697" cy="15208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500"/>
              </a:lnSpc>
            </a:pPr>
            <a:r>
              <a:rPr lang="en-US" sz="5000" i="true">
                <a:solidFill>
                  <a:srgbClr val="D6E591"/>
                </a:solidFill>
                <a:latin typeface="Tabarra Sans Italics"/>
                <a:ea typeface="Tabarra Sans Italics"/>
                <a:cs typeface="Tabarra Sans Italics"/>
                <a:sym typeface="Tabarra Sans Italics"/>
              </a:rPr>
              <a:t>13.2 Analyse the significance of organisational culture and innovation in successful organisations.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12185603" y="9172575"/>
            <a:ext cx="5382144" cy="7154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819"/>
              </a:lnSpc>
            </a:pPr>
            <a:r>
              <a:rPr lang="en-US" sz="4156">
                <a:solidFill>
                  <a:srgbClr val="D6E591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Back In Business</a:t>
            </a:r>
          </a:p>
        </p:txBody>
      </p:sp>
      <p:sp>
        <p:nvSpPr>
          <p:cNvPr name="Freeform 6" id="6"/>
          <p:cNvSpPr/>
          <p:nvPr/>
        </p:nvSpPr>
        <p:spPr>
          <a:xfrm flipH="false" flipV="false" rot="-5400000">
            <a:off x="15266792" y="894541"/>
            <a:ext cx="3925274" cy="2117142"/>
          </a:xfrm>
          <a:custGeom>
            <a:avLst/>
            <a:gdLst/>
            <a:ahLst/>
            <a:cxnLst/>
            <a:rect r="r" b="b" t="t" l="l"/>
            <a:pathLst>
              <a:path h="2117142" w="3925274">
                <a:moveTo>
                  <a:pt x="0" y="0"/>
                </a:moveTo>
                <a:lnTo>
                  <a:pt x="3925274" y="0"/>
                </a:lnTo>
                <a:lnTo>
                  <a:pt x="3925274" y="2117142"/>
                </a:lnTo>
                <a:lnTo>
                  <a:pt x="0" y="211714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DAGv3t9bexU</dc:identifier>
  <dcterms:modified xsi:type="dcterms:W3CDTF">2011-08-01T06:04:30Z</dcterms:modified>
  <cp:revision>1</cp:revision>
  <dc:title>Strand 03, Chapter 13</dc:title>
</cp:coreProperties>
</file>