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Tabarra Sans Heavy" charset="1" panose="00000000000000000000"/>
      <p:regular r:id="rId28"/>
    </p:embeddedFont>
    <p:embeddedFont>
      <p:font typeface="League Spartan" charset="1" panose="00000800000000000000"/>
      <p:regular r:id="rId29"/>
    </p:embeddedFont>
    <p:embeddedFont>
      <p:font typeface="Trebuchet MS Bold" charset="1" panose="020B0703020202020204"/>
      <p:regular r:id="rId30"/>
    </p:embeddedFont>
    <p:embeddedFont>
      <p:font typeface="Trebuchet MS Italics" charset="1" panose="020B0603020202090204"/>
      <p:regular r:id="rId31"/>
    </p:embeddedFont>
    <p:embeddedFont>
      <p:font typeface="Trebuchet MS" charset="1" panose="020B0603020202020204"/>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3.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3.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3.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3.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3.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3.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3.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3.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4.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9.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https://backinbusinesshub.com/wp-content/uploads/sites/5/2026/04/Looking-for-a-research-question-Worksheet.pdf"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24363D"/>
        </a:solidFill>
      </p:bgPr>
    </p:bg>
    <p:spTree>
      <p:nvGrpSpPr>
        <p:cNvPr id="1" name=""/>
        <p:cNvGrpSpPr/>
        <p:nvPr/>
      </p:nvGrpSpPr>
      <p:grpSpPr>
        <a:xfrm>
          <a:off x="0" y="0"/>
          <a:ext cx="0" cy="0"/>
          <a:chOff x="0" y="0"/>
          <a:chExt cx="0" cy="0"/>
        </a:xfrm>
      </p:grpSpPr>
      <p:sp>
        <p:nvSpPr>
          <p:cNvPr name="AutoShape 2" id="2"/>
          <p:cNvSpPr/>
          <p:nvPr/>
        </p:nvSpPr>
        <p:spPr>
          <a:xfrm flipV="true">
            <a:off x="1028700" y="8411093"/>
            <a:ext cx="16230697" cy="0"/>
          </a:xfrm>
          <a:prstGeom prst="line">
            <a:avLst/>
          </a:prstGeom>
          <a:ln cap="flat" w="19050">
            <a:solidFill>
              <a:srgbClr val="38B6FF"/>
            </a:solidFill>
            <a:prstDash val="solid"/>
            <a:headEnd type="none" len="sm" w="sm"/>
            <a:tailEnd type="none" len="sm" w="sm"/>
          </a:ln>
        </p:spPr>
      </p:sp>
      <p:sp>
        <p:nvSpPr>
          <p:cNvPr name="TextBox 3" id="3"/>
          <p:cNvSpPr txBox="true"/>
          <p:nvPr/>
        </p:nvSpPr>
        <p:spPr>
          <a:xfrm rot="0">
            <a:off x="1028700" y="1860325"/>
            <a:ext cx="13002740" cy="3930143"/>
          </a:xfrm>
          <a:prstGeom prst="rect">
            <a:avLst/>
          </a:prstGeom>
        </p:spPr>
        <p:txBody>
          <a:bodyPr anchor="t" rtlCol="false" tIns="0" lIns="0" bIns="0" rIns="0">
            <a:spAutoFit/>
          </a:bodyPr>
          <a:lstStyle/>
          <a:p>
            <a:pPr algn="l">
              <a:lnSpc>
                <a:spcPts val="14354"/>
              </a:lnSpc>
            </a:pPr>
            <a:r>
              <a:rPr lang="en-US" sz="13049" b="true">
                <a:solidFill>
                  <a:srgbClr val="38B6FF"/>
                </a:solidFill>
                <a:latin typeface="Tabarra Sans Heavy"/>
                <a:ea typeface="Tabarra Sans Heavy"/>
                <a:cs typeface="Tabarra Sans Heavy"/>
                <a:sym typeface="Tabarra Sans Heavy"/>
              </a:rPr>
              <a:t>Unifying Strand - U2/3/5</a:t>
            </a:r>
          </a:p>
        </p:txBody>
      </p:sp>
      <p:sp>
        <p:nvSpPr>
          <p:cNvPr name="TextBox 4" id="4"/>
          <p:cNvSpPr txBox="true"/>
          <p:nvPr/>
        </p:nvSpPr>
        <p:spPr>
          <a:xfrm rot="0">
            <a:off x="1028797" y="6082948"/>
            <a:ext cx="16230600" cy="2018665"/>
          </a:xfrm>
          <a:prstGeom prst="rect">
            <a:avLst/>
          </a:prstGeom>
        </p:spPr>
        <p:txBody>
          <a:bodyPr anchor="t" rtlCol="false" tIns="0" lIns="0" bIns="0" rIns="0">
            <a:spAutoFit/>
          </a:bodyPr>
          <a:lstStyle/>
          <a:p>
            <a:pPr algn="l">
              <a:lnSpc>
                <a:spcPts val="7370"/>
              </a:lnSpc>
            </a:pPr>
          </a:p>
          <a:p>
            <a:pPr algn="l">
              <a:lnSpc>
                <a:spcPts val="7370"/>
              </a:lnSpc>
            </a:pPr>
            <a:r>
              <a:rPr lang="en-US" sz="6700" b="true">
                <a:solidFill>
                  <a:srgbClr val="38B6FF"/>
                </a:solidFill>
                <a:latin typeface="Tabarra Sans Heavy"/>
                <a:ea typeface="Tabarra Sans Heavy"/>
                <a:cs typeface="Tabarra Sans Heavy"/>
                <a:sym typeface="Tabarra Sans Heavy"/>
              </a:rPr>
              <a:t>LC Project 2027</a:t>
            </a:r>
          </a:p>
        </p:txBody>
      </p:sp>
      <p:sp>
        <p:nvSpPr>
          <p:cNvPr name="TextBox 5" id="5"/>
          <p:cNvSpPr txBox="true"/>
          <p:nvPr/>
        </p:nvSpPr>
        <p:spPr>
          <a:xfrm rot="0">
            <a:off x="11985246" y="9125468"/>
            <a:ext cx="5746372"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
        <p:nvSpPr>
          <p:cNvPr name="Freeform 6" id="6"/>
          <p:cNvSpPr/>
          <p:nvPr/>
        </p:nvSpPr>
        <p:spPr>
          <a:xfrm flipH="false" flipV="false" rot="0">
            <a:off x="13611909" y="0"/>
            <a:ext cx="4676091" cy="4676091"/>
          </a:xfrm>
          <a:custGeom>
            <a:avLst/>
            <a:gdLst/>
            <a:ahLst/>
            <a:cxnLst/>
            <a:rect r="r" b="b" t="t" l="l"/>
            <a:pathLst>
              <a:path h="4676091" w="4676091">
                <a:moveTo>
                  <a:pt x="0" y="0"/>
                </a:moveTo>
                <a:lnTo>
                  <a:pt x="4676091" y="0"/>
                </a:lnTo>
                <a:lnTo>
                  <a:pt x="4676091" y="4676091"/>
                </a:lnTo>
                <a:lnTo>
                  <a:pt x="0" y="4676091"/>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a:ln cap="sq">
            <a:noFill/>
            <a:prstDash val="solid"/>
            <a:miter/>
          </a:ln>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4363D"/>
        </a:solidFill>
      </p:bgPr>
    </p:bg>
    <p:spTree>
      <p:nvGrpSpPr>
        <p:cNvPr id="1" name=""/>
        <p:cNvGrpSpPr/>
        <p:nvPr/>
      </p:nvGrpSpPr>
      <p:grpSpPr>
        <a:xfrm>
          <a:off x="0" y="0"/>
          <a:ext cx="0" cy="0"/>
          <a:chOff x="0" y="0"/>
          <a:chExt cx="0" cy="0"/>
        </a:xfrm>
      </p:grpSpPr>
      <p:sp>
        <p:nvSpPr>
          <p:cNvPr name="Freeform 2" id="2"/>
          <p:cNvSpPr/>
          <p:nvPr/>
        </p:nvSpPr>
        <p:spPr>
          <a:xfrm flipH="false" flipV="false" rot="0">
            <a:off x="13611909" y="0"/>
            <a:ext cx="4676091" cy="4676091"/>
          </a:xfrm>
          <a:custGeom>
            <a:avLst/>
            <a:gdLst/>
            <a:ahLst/>
            <a:cxnLst/>
            <a:rect r="r" b="b" t="t" l="l"/>
            <a:pathLst>
              <a:path h="4676091" w="4676091">
                <a:moveTo>
                  <a:pt x="0" y="0"/>
                </a:moveTo>
                <a:lnTo>
                  <a:pt x="4676091" y="0"/>
                </a:lnTo>
                <a:lnTo>
                  <a:pt x="4676091" y="4676091"/>
                </a:lnTo>
                <a:lnTo>
                  <a:pt x="0" y="4676091"/>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3" id="3"/>
          <p:cNvSpPr/>
          <p:nvPr/>
        </p:nvSpPr>
        <p:spPr>
          <a:xfrm flipH="false" flipV="false" rot="0">
            <a:off x="1587688" y="2489982"/>
            <a:ext cx="9702985" cy="7083179"/>
          </a:xfrm>
          <a:custGeom>
            <a:avLst/>
            <a:gdLst/>
            <a:ahLst/>
            <a:cxnLst/>
            <a:rect r="r" b="b" t="t" l="l"/>
            <a:pathLst>
              <a:path h="7083179" w="9702985">
                <a:moveTo>
                  <a:pt x="0" y="0"/>
                </a:moveTo>
                <a:lnTo>
                  <a:pt x="9702985" y="0"/>
                </a:lnTo>
                <a:lnTo>
                  <a:pt x="9702985" y="7083179"/>
                </a:lnTo>
                <a:lnTo>
                  <a:pt x="0" y="7083179"/>
                </a:lnTo>
                <a:lnTo>
                  <a:pt x="0" y="0"/>
                </a:lnTo>
                <a:close/>
              </a:path>
            </a:pathLst>
          </a:custGeom>
          <a:blipFill>
            <a:blip r:embed="rId4"/>
            <a:stretch>
              <a:fillRect l="0" t="0" r="0" b="0"/>
            </a:stretch>
          </a:blipFill>
        </p:spPr>
      </p:sp>
      <p:sp>
        <p:nvSpPr>
          <p:cNvPr name="TextBox 4" id="4"/>
          <p:cNvSpPr txBox="true"/>
          <p:nvPr/>
        </p:nvSpPr>
        <p:spPr>
          <a:xfrm rot="0">
            <a:off x="1028700" y="962025"/>
            <a:ext cx="13362596" cy="1127125"/>
          </a:xfrm>
          <a:prstGeom prst="rect">
            <a:avLst/>
          </a:prstGeom>
        </p:spPr>
        <p:txBody>
          <a:bodyPr anchor="t" rtlCol="false" tIns="0" lIns="0" bIns="0" rIns="0">
            <a:spAutoFit/>
          </a:bodyPr>
          <a:lstStyle/>
          <a:p>
            <a:pPr algn="l">
              <a:lnSpc>
                <a:spcPts val="7699"/>
              </a:lnSpc>
            </a:pPr>
            <a:r>
              <a:rPr lang="en-US" sz="6999" b="true">
                <a:solidFill>
                  <a:srgbClr val="38B6FF"/>
                </a:solidFill>
                <a:latin typeface="Tabarra Sans Heavy"/>
                <a:ea typeface="Tabarra Sans Heavy"/>
                <a:cs typeface="Tabarra Sans Heavy"/>
                <a:sym typeface="Tabarra Sans Heavy"/>
              </a:rPr>
              <a:t>Learning Outcome U2.1-2.6</a:t>
            </a:r>
          </a:p>
        </p:txBody>
      </p:sp>
      <p:sp>
        <p:nvSpPr>
          <p:cNvPr name="TextBox 5" id="5"/>
          <p:cNvSpPr txBox="true"/>
          <p:nvPr/>
        </p:nvSpPr>
        <p:spPr>
          <a:xfrm rot="0">
            <a:off x="12185603" y="9172575"/>
            <a:ext cx="5382144"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837762" y="2862469"/>
            <a:ext cx="16230600" cy="6776275"/>
          </a:xfrm>
          <a:custGeom>
            <a:avLst/>
            <a:gdLst/>
            <a:ahLst/>
            <a:cxnLst/>
            <a:rect r="r" b="b" t="t" l="l"/>
            <a:pathLst>
              <a:path h="6776275" w="16230600">
                <a:moveTo>
                  <a:pt x="0" y="0"/>
                </a:moveTo>
                <a:lnTo>
                  <a:pt x="16230600" y="0"/>
                </a:lnTo>
                <a:lnTo>
                  <a:pt x="16230600" y="6776276"/>
                </a:lnTo>
                <a:lnTo>
                  <a:pt x="0" y="6776276"/>
                </a:lnTo>
                <a:lnTo>
                  <a:pt x="0" y="0"/>
                </a:lnTo>
                <a:close/>
              </a:path>
            </a:pathLst>
          </a:custGeom>
          <a:blipFill>
            <a:blip r:embed="rId4"/>
            <a:stretch>
              <a:fillRect l="0" t="0" r="0" b="0"/>
            </a:stretch>
          </a:blipFill>
        </p:spPr>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
        <p:nvSpPr>
          <p:cNvPr name="TextBox 8" id="8"/>
          <p:cNvSpPr txBox="true"/>
          <p:nvPr/>
        </p:nvSpPr>
        <p:spPr>
          <a:xfrm rot="0">
            <a:off x="1028700" y="367620"/>
            <a:ext cx="13044239" cy="779608"/>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Stages vs Sections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814236" y="2669707"/>
            <a:ext cx="16445064" cy="6290237"/>
          </a:xfrm>
          <a:custGeom>
            <a:avLst/>
            <a:gdLst/>
            <a:ahLst/>
            <a:cxnLst/>
            <a:rect r="r" b="b" t="t" l="l"/>
            <a:pathLst>
              <a:path h="6290237" w="16445064">
                <a:moveTo>
                  <a:pt x="0" y="0"/>
                </a:moveTo>
                <a:lnTo>
                  <a:pt x="16445064" y="0"/>
                </a:lnTo>
                <a:lnTo>
                  <a:pt x="16445064" y="6290237"/>
                </a:lnTo>
                <a:lnTo>
                  <a:pt x="0" y="6290237"/>
                </a:lnTo>
                <a:lnTo>
                  <a:pt x="0" y="0"/>
                </a:lnTo>
                <a:close/>
              </a:path>
            </a:pathLst>
          </a:custGeom>
          <a:blipFill>
            <a:blip r:embed="rId4"/>
            <a:stretch>
              <a:fillRect l="0" t="0" r="0" b="0"/>
            </a:stretch>
          </a:blipFill>
        </p:spPr>
      </p:sp>
      <p:sp>
        <p:nvSpPr>
          <p:cNvPr name="TextBox 7" id="7"/>
          <p:cNvSpPr txBox="true"/>
          <p:nvPr/>
        </p:nvSpPr>
        <p:spPr>
          <a:xfrm rot="0">
            <a:off x="1028700" y="596033"/>
            <a:ext cx="13044239" cy="779608"/>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Stages vs Sections</a:t>
            </a:r>
          </a:p>
        </p:txBody>
      </p:sp>
      <p:sp>
        <p:nvSpPr>
          <p:cNvPr name="TextBox 8" id="8"/>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475977" y="2501831"/>
            <a:ext cx="15336045" cy="7169601"/>
          </a:xfrm>
          <a:custGeom>
            <a:avLst/>
            <a:gdLst/>
            <a:ahLst/>
            <a:cxnLst/>
            <a:rect r="r" b="b" t="t" l="l"/>
            <a:pathLst>
              <a:path h="7169601" w="15336045">
                <a:moveTo>
                  <a:pt x="0" y="0"/>
                </a:moveTo>
                <a:lnTo>
                  <a:pt x="15336046" y="0"/>
                </a:lnTo>
                <a:lnTo>
                  <a:pt x="15336046" y="7169601"/>
                </a:lnTo>
                <a:lnTo>
                  <a:pt x="0" y="7169601"/>
                </a:lnTo>
                <a:lnTo>
                  <a:pt x="0" y="0"/>
                </a:lnTo>
                <a:close/>
              </a:path>
            </a:pathLst>
          </a:custGeom>
          <a:blipFill>
            <a:blip r:embed="rId4"/>
            <a:stretch>
              <a:fillRect l="0" t="0" r="0" b="0"/>
            </a:stretch>
          </a:blipFill>
        </p:spPr>
      </p:sp>
      <p:sp>
        <p:nvSpPr>
          <p:cNvPr name="TextBox 7" id="7"/>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Your firs</a:t>
            </a:r>
            <a:r>
              <a:rPr lang="en-US" sz="4556">
                <a:solidFill>
                  <a:srgbClr val="38B6FF"/>
                </a:solidFill>
                <a:latin typeface="League Spartan"/>
                <a:ea typeface="League Spartan"/>
                <a:cs typeface="League Spartan"/>
                <a:sym typeface="League Spartan"/>
              </a:rPr>
              <a:t>t question does not need to be perfect</a:t>
            </a:r>
          </a:p>
        </p:txBody>
      </p:sp>
      <p:sp>
        <p:nvSpPr>
          <p:cNvPr name="TextBox 8" id="8"/>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217828" y="2588387"/>
            <a:ext cx="14555365" cy="6669913"/>
          </a:xfrm>
          <a:prstGeom prst="rect">
            <a:avLst/>
          </a:prstGeom>
        </p:spPr>
        <p:txBody>
          <a:bodyPr anchor="t" rtlCol="false" tIns="0" lIns="0" bIns="0" rIns="0">
            <a:spAutoFit/>
          </a:bodyPr>
          <a:lstStyle/>
          <a:p>
            <a:pPr algn="l">
              <a:lnSpc>
                <a:spcPts val="5857"/>
              </a:lnSpc>
            </a:pPr>
            <a:r>
              <a:rPr lang="en-US" sz="4183">
                <a:solidFill>
                  <a:srgbClr val="3E7992"/>
                </a:solidFill>
                <a:latin typeface="League Spartan"/>
                <a:ea typeface="League Spartan"/>
                <a:cs typeface="League Spartan"/>
                <a:sym typeface="League Spartan"/>
              </a:rPr>
              <a:t>1 - Work practice</a:t>
            </a:r>
          </a:p>
          <a:p>
            <a:pPr algn="l">
              <a:lnSpc>
                <a:spcPts val="5857"/>
              </a:lnSpc>
            </a:pPr>
            <a:r>
              <a:rPr lang="en-US" sz="4183">
                <a:solidFill>
                  <a:srgbClr val="24363D"/>
                </a:solidFill>
                <a:latin typeface="League Spartan"/>
                <a:ea typeface="League Spartan"/>
                <a:cs typeface="League Spartan"/>
                <a:sym typeface="League Spartan"/>
              </a:rPr>
              <a:t>→ What people actually do as part of their job</a:t>
            </a:r>
          </a:p>
          <a:p>
            <a:pPr algn="l">
              <a:lnSpc>
                <a:spcPts val="5857"/>
              </a:lnSpc>
            </a:pPr>
          </a:p>
          <a:p>
            <a:pPr algn="l">
              <a:lnSpc>
                <a:spcPts val="5857"/>
              </a:lnSpc>
            </a:pPr>
            <a:r>
              <a:rPr lang="en-US" sz="4183">
                <a:solidFill>
                  <a:srgbClr val="3E7992"/>
                </a:solidFill>
                <a:latin typeface="League Spartan"/>
                <a:ea typeface="League Spartan"/>
                <a:cs typeface="League Spartan"/>
                <a:sym typeface="League Spartan"/>
              </a:rPr>
              <a:t>2 - Digital Technology</a:t>
            </a:r>
          </a:p>
          <a:p>
            <a:pPr algn="l">
              <a:lnSpc>
                <a:spcPts val="5857"/>
              </a:lnSpc>
            </a:pPr>
            <a:r>
              <a:rPr lang="en-US" sz="4183">
                <a:solidFill>
                  <a:srgbClr val="24363D"/>
                </a:solidFill>
                <a:latin typeface="League Spartan"/>
                <a:ea typeface="League Spartan"/>
                <a:cs typeface="League Spartan"/>
                <a:sym typeface="League Spartan"/>
              </a:rPr>
              <a:t>→ Named type of software, platform, system, tool</a:t>
            </a:r>
          </a:p>
          <a:p>
            <a:pPr algn="l">
              <a:lnSpc>
                <a:spcPts val="5857"/>
              </a:lnSpc>
            </a:pPr>
          </a:p>
          <a:p>
            <a:pPr algn="l">
              <a:lnSpc>
                <a:spcPts val="5857"/>
              </a:lnSpc>
            </a:pPr>
            <a:r>
              <a:rPr lang="en-US" sz="4183">
                <a:solidFill>
                  <a:srgbClr val="3E7992"/>
                </a:solidFill>
                <a:latin typeface="League Spartan"/>
                <a:ea typeface="League Spartan"/>
                <a:cs typeface="League Spartan"/>
                <a:sym typeface="League Spartan"/>
              </a:rPr>
              <a:t>3 - A measurable impact on Employer / Employee</a:t>
            </a:r>
          </a:p>
          <a:p>
            <a:pPr algn="l">
              <a:lnSpc>
                <a:spcPts val="5857"/>
              </a:lnSpc>
              <a:spcBef>
                <a:spcPct val="0"/>
              </a:spcBef>
            </a:pPr>
            <a:r>
              <a:rPr lang="en-US" sz="4183">
                <a:solidFill>
                  <a:srgbClr val="24363D"/>
                </a:solidFill>
                <a:latin typeface="League Spartan"/>
                <a:ea typeface="League Spartan"/>
                <a:cs typeface="League Spartan"/>
                <a:sym typeface="League Spartan"/>
              </a:rPr>
              <a:t>→ Workload, expectations, monitoring, decisions, wellbeing, efficiency</a:t>
            </a:r>
          </a:p>
        </p:txBody>
      </p:sp>
      <p:sp>
        <p:nvSpPr>
          <p:cNvPr name="Freeform 7" id="7"/>
          <p:cNvSpPr/>
          <p:nvPr/>
        </p:nvSpPr>
        <p:spPr>
          <a:xfrm flipH="false" flipV="false" rot="0">
            <a:off x="15620102" y="2485563"/>
            <a:ext cx="2164500" cy="1948050"/>
          </a:xfrm>
          <a:custGeom>
            <a:avLst/>
            <a:gdLst/>
            <a:ahLst/>
            <a:cxnLst/>
            <a:rect r="r" b="b" t="t" l="l"/>
            <a:pathLst>
              <a:path h="1948050" w="2164500">
                <a:moveTo>
                  <a:pt x="0" y="0"/>
                </a:moveTo>
                <a:lnTo>
                  <a:pt x="2164500" y="0"/>
                </a:lnTo>
                <a:lnTo>
                  <a:pt x="2164500" y="1948051"/>
                </a:lnTo>
                <a:lnTo>
                  <a:pt x="0" y="1948051"/>
                </a:lnTo>
                <a:lnTo>
                  <a:pt x="0" y="0"/>
                </a:lnTo>
                <a:close/>
              </a:path>
            </a:pathLst>
          </a:custGeom>
          <a:blipFill>
            <a:blip r:embed="rId4"/>
            <a:stretch>
              <a:fillRect l="0" t="0" r="0" b="0"/>
            </a:stretch>
          </a:blipFill>
        </p:spPr>
      </p:sp>
      <p:sp>
        <p:nvSpPr>
          <p:cNvPr name="TextBox 8" id="8"/>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Stage 1: Getting Started</a:t>
            </a:r>
          </a:p>
          <a:p>
            <a:pPr algn="l">
              <a:lnSpc>
                <a:spcPts val="6379"/>
              </a:lnSpc>
            </a:pPr>
            <a:r>
              <a:rPr lang="en-US" sz="4556">
                <a:solidFill>
                  <a:srgbClr val="38B6FF"/>
                </a:solidFill>
                <a:latin typeface="League Spartan"/>
                <a:ea typeface="League Spartan"/>
                <a:cs typeface="League Spartan"/>
                <a:sym typeface="League Spartan"/>
              </a:rPr>
              <a:t>What do we need to think about?</a:t>
            </a:r>
          </a:p>
        </p:txBody>
      </p:sp>
      <p:sp>
        <p:nvSpPr>
          <p:cNvPr name="TextBox 9" id="9"/>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
        <p:nvSpPr>
          <p:cNvPr name="Freeform 10" id="10"/>
          <p:cNvSpPr/>
          <p:nvPr/>
        </p:nvSpPr>
        <p:spPr>
          <a:xfrm flipH="false" flipV="false" rot="0">
            <a:off x="15620102" y="4723261"/>
            <a:ext cx="2164500" cy="1948050"/>
          </a:xfrm>
          <a:custGeom>
            <a:avLst/>
            <a:gdLst/>
            <a:ahLst/>
            <a:cxnLst/>
            <a:rect r="r" b="b" t="t" l="l"/>
            <a:pathLst>
              <a:path h="1948050" w="2164500">
                <a:moveTo>
                  <a:pt x="0" y="0"/>
                </a:moveTo>
                <a:lnTo>
                  <a:pt x="2164500" y="0"/>
                </a:lnTo>
                <a:lnTo>
                  <a:pt x="2164500" y="1948050"/>
                </a:lnTo>
                <a:lnTo>
                  <a:pt x="0" y="1948050"/>
                </a:lnTo>
                <a:lnTo>
                  <a:pt x="0" y="0"/>
                </a:lnTo>
                <a:close/>
              </a:path>
            </a:pathLst>
          </a:custGeom>
          <a:blipFill>
            <a:blip r:embed="rId4"/>
            <a:stretch>
              <a:fillRect l="0" t="0" r="0" b="0"/>
            </a:stretch>
          </a:blipFill>
        </p:spPr>
      </p:sp>
      <p:sp>
        <p:nvSpPr>
          <p:cNvPr name="Freeform 11" id="11"/>
          <p:cNvSpPr/>
          <p:nvPr/>
        </p:nvSpPr>
        <p:spPr>
          <a:xfrm flipH="false" flipV="false" rot="0">
            <a:off x="15620102" y="6961351"/>
            <a:ext cx="2164500" cy="1948050"/>
          </a:xfrm>
          <a:custGeom>
            <a:avLst/>
            <a:gdLst/>
            <a:ahLst/>
            <a:cxnLst/>
            <a:rect r="r" b="b" t="t" l="l"/>
            <a:pathLst>
              <a:path h="1948050" w="2164500">
                <a:moveTo>
                  <a:pt x="0" y="0"/>
                </a:moveTo>
                <a:lnTo>
                  <a:pt x="2164500" y="0"/>
                </a:lnTo>
                <a:lnTo>
                  <a:pt x="2164500" y="1948050"/>
                </a:lnTo>
                <a:lnTo>
                  <a:pt x="0" y="1948050"/>
                </a:lnTo>
                <a:lnTo>
                  <a:pt x="0" y="0"/>
                </a:lnTo>
                <a:close/>
              </a:path>
            </a:pathLst>
          </a:custGeom>
          <a:blipFill>
            <a:blip r:embed="rId4"/>
            <a:stretch>
              <a:fillRect l="0" t="0" r="0" b="0"/>
            </a:stretch>
          </a:blipFill>
        </p:spPr>
      </p:sp>
      <p:sp>
        <p:nvSpPr>
          <p:cNvPr name="TextBox 12" id="12"/>
          <p:cNvSpPr txBox="true"/>
          <p:nvPr/>
        </p:nvSpPr>
        <p:spPr>
          <a:xfrm rot="0">
            <a:off x="15950770" y="9357076"/>
            <a:ext cx="1503164" cy="365760"/>
          </a:xfrm>
          <a:prstGeom prst="rect">
            <a:avLst/>
          </a:prstGeom>
        </p:spPr>
        <p:txBody>
          <a:bodyPr anchor="t" rtlCol="false" tIns="0" lIns="0" bIns="0" rIns="0">
            <a:spAutoFit/>
          </a:bodyPr>
          <a:lstStyle/>
          <a:p>
            <a:pPr algn="ctr">
              <a:lnSpc>
                <a:spcPts val="2940"/>
              </a:lnSpc>
            </a:pPr>
            <a:r>
              <a:rPr lang="en-US" sz="2100">
                <a:solidFill>
                  <a:srgbClr val="203D48"/>
                </a:solidFill>
                <a:latin typeface="League Spartan"/>
                <a:ea typeface="League Spartan"/>
                <a:cs typeface="League Spartan"/>
                <a:sym typeface="League Spartan"/>
              </a:rPr>
              <a:t>#TheGates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773133" y="2288700"/>
            <a:ext cx="16741735" cy="7763979"/>
          </a:xfrm>
          <a:custGeom>
            <a:avLst/>
            <a:gdLst/>
            <a:ahLst/>
            <a:cxnLst/>
            <a:rect r="r" b="b" t="t" l="l"/>
            <a:pathLst>
              <a:path h="7763979" w="16741735">
                <a:moveTo>
                  <a:pt x="0" y="0"/>
                </a:moveTo>
                <a:lnTo>
                  <a:pt x="16741734" y="0"/>
                </a:lnTo>
                <a:lnTo>
                  <a:pt x="16741734" y="7763979"/>
                </a:lnTo>
                <a:lnTo>
                  <a:pt x="0" y="7763979"/>
                </a:lnTo>
                <a:lnTo>
                  <a:pt x="0" y="0"/>
                </a:lnTo>
                <a:close/>
              </a:path>
            </a:pathLst>
          </a:custGeom>
          <a:blipFill>
            <a:blip r:embed="rId4"/>
            <a:stretch>
              <a:fillRect l="0" t="0" r="0" b="0"/>
            </a:stretch>
          </a:blipFill>
        </p:spPr>
      </p:sp>
      <p:sp>
        <p:nvSpPr>
          <p:cNvPr name="TextBox 7" id="7"/>
          <p:cNvSpPr txBox="true"/>
          <p:nvPr/>
        </p:nvSpPr>
        <p:spPr>
          <a:xfrm rot="0">
            <a:off x="1028700" y="596033"/>
            <a:ext cx="13044239" cy="779608"/>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What else is worth considering?</a:t>
            </a:r>
          </a:p>
        </p:txBody>
      </p:sp>
      <p:sp>
        <p:nvSpPr>
          <p:cNvPr name="TextBox 8" id="8"/>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346251" y="2501831"/>
            <a:ext cx="15188164" cy="7100467"/>
          </a:xfrm>
          <a:custGeom>
            <a:avLst/>
            <a:gdLst/>
            <a:ahLst/>
            <a:cxnLst/>
            <a:rect r="r" b="b" t="t" l="l"/>
            <a:pathLst>
              <a:path h="7100467" w="15188164">
                <a:moveTo>
                  <a:pt x="0" y="0"/>
                </a:moveTo>
                <a:lnTo>
                  <a:pt x="15188164" y="0"/>
                </a:lnTo>
                <a:lnTo>
                  <a:pt x="15188164" y="7100466"/>
                </a:lnTo>
                <a:lnTo>
                  <a:pt x="0" y="7100466"/>
                </a:lnTo>
                <a:lnTo>
                  <a:pt x="0" y="0"/>
                </a:lnTo>
                <a:close/>
              </a:path>
            </a:pathLst>
          </a:custGeom>
          <a:blipFill>
            <a:blip r:embed="rId4"/>
            <a:stretch>
              <a:fillRect l="0" t="0" r="0" b="0"/>
            </a:stretch>
          </a:blipFill>
        </p:spPr>
      </p:sp>
      <p:sp>
        <p:nvSpPr>
          <p:cNvPr name="TextBox 7" id="7"/>
          <p:cNvSpPr txBox="true"/>
          <p:nvPr/>
        </p:nvSpPr>
        <p:spPr>
          <a:xfrm rot="0">
            <a:off x="1028700" y="193817"/>
            <a:ext cx="13044239" cy="779608"/>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What is wrong with these questions</a:t>
            </a:r>
          </a:p>
        </p:txBody>
      </p:sp>
      <p:sp>
        <p:nvSpPr>
          <p:cNvPr name="TextBox 8" id="8"/>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245604" y="2876185"/>
            <a:ext cx="15905583" cy="6382115"/>
          </a:xfrm>
          <a:custGeom>
            <a:avLst/>
            <a:gdLst/>
            <a:ahLst/>
            <a:cxnLst/>
            <a:rect r="r" b="b" t="t" l="l"/>
            <a:pathLst>
              <a:path h="6382115" w="15905583">
                <a:moveTo>
                  <a:pt x="0" y="0"/>
                </a:moveTo>
                <a:lnTo>
                  <a:pt x="15905583" y="0"/>
                </a:lnTo>
                <a:lnTo>
                  <a:pt x="15905583" y="6382115"/>
                </a:lnTo>
                <a:lnTo>
                  <a:pt x="0" y="6382115"/>
                </a:lnTo>
                <a:lnTo>
                  <a:pt x="0" y="0"/>
                </a:lnTo>
                <a:close/>
              </a:path>
            </a:pathLst>
          </a:custGeom>
          <a:blipFill>
            <a:blip r:embed="rId4"/>
            <a:stretch>
              <a:fillRect l="0" t="0" r="0" b="0"/>
            </a:stretch>
          </a:blipFill>
        </p:spPr>
      </p:sp>
      <p:sp>
        <p:nvSpPr>
          <p:cNvPr name="TextBox 7" id="7"/>
          <p:cNvSpPr txBox="true"/>
          <p:nvPr/>
        </p:nvSpPr>
        <p:spPr>
          <a:xfrm rot="0">
            <a:off x="1028700" y="193817"/>
            <a:ext cx="13044239" cy="779608"/>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What is wrong with these questions</a:t>
            </a:r>
          </a:p>
        </p:txBody>
      </p:sp>
      <p:sp>
        <p:nvSpPr>
          <p:cNvPr name="TextBox 8" id="8"/>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Sample scenarios using a quote from a worker from our initial interview</a:t>
            </a:r>
          </a:p>
        </p:txBody>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grpSp>
        <p:nvGrpSpPr>
          <p:cNvPr name="Group 8" id="8"/>
          <p:cNvGrpSpPr/>
          <p:nvPr/>
        </p:nvGrpSpPr>
        <p:grpSpPr>
          <a:xfrm rot="0">
            <a:off x="740659" y="2307659"/>
            <a:ext cx="13716000" cy="1133856"/>
            <a:chOff x="0" y="0"/>
            <a:chExt cx="18288000" cy="1511808"/>
          </a:xfrm>
        </p:grpSpPr>
        <p:sp>
          <p:nvSpPr>
            <p:cNvPr name="Freeform 9" id="9"/>
            <p:cNvSpPr/>
            <p:nvPr/>
          </p:nvSpPr>
          <p:spPr>
            <a:xfrm flipH="false" flipV="false" rot="0">
              <a:off x="0" y="0"/>
              <a:ext cx="18288000" cy="1511808"/>
            </a:xfrm>
            <a:custGeom>
              <a:avLst/>
              <a:gdLst/>
              <a:ahLst/>
              <a:cxnLst/>
              <a:rect r="r" b="b" t="t" l="l"/>
              <a:pathLst>
                <a:path h="1511808" w="18288000">
                  <a:moveTo>
                    <a:pt x="0" y="0"/>
                  </a:moveTo>
                  <a:lnTo>
                    <a:pt x="18288000" y="0"/>
                  </a:lnTo>
                  <a:lnTo>
                    <a:pt x="18288000" y="1511808"/>
                  </a:lnTo>
                  <a:lnTo>
                    <a:pt x="0" y="1511808"/>
                  </a:lnTo>
                  <a:close/>
                </a:path>
              </a:pathLst>
            </a:custGeom>
            <a:blipFill>
              <a:blip r:embed="rId4">
                <a:alphaModFix amt="0"/>
              </a:blip>
              <a:stretch>
                <a:fillRect l="0" t="-185706" r="0" b="-185706"/>
              </a:stretch>
            </a:blipFill>
          </p:spPr>
        </p:sp>
        <p:sp>
          <p:nvSpPr>
            <p:cNvPr name="TextBox 10" id="10"/>
            <p:cNvSpPr txBox="true"/>
            <p:nvPr/>
          </p:nvSpPr>
          <p:spPr>
            <a:xfrm>
              <a:off x="0" y="-9525"/>
              <a:ext cx="18288000" cy="1521333"/>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1. </a:t>
              </a:r>
              <a:r>
                <a:rPr lang="en-US" sz="5599" b="true">
                  <a:solidFill>
                    <a:srgbClr val="20383C"/>
                  </a:solidFill>
                  <a:latin typeface="Trebuchet MS Bold"/>
                  <a:ea typeface="Trebuchet MS Bold"/>
                  <a:cs typeface="Trebuchet MS Bold"/>
                  <a:sym typeface="Trebuchet MS Bold"/>
                </a:rPr>
                <a:t>Creche</a:t>
              </a:r>
            </a:p>
          </p:txBody>
        </p:sp>
      </p:grpSp>
      <p:grpSp>
        <p:nvGrpSpPr>
          <p:cNvPr name="Group 11" id="11"/>
          <p:cNvGrpSpPr/>
          <p:nvPr/>
        </p:nvGrpSpPr>
        <p:grpSpPr>
          <a:xfrm rot="0">
            <a:off x="740659" y="3441515"/>
            <a:ext cx="14630400" cy="512064"/>
            <a:chOff x="0" y="0"/>
            <a:chExt cx="19507200" cy="682752"/>
          </a:xfrm>
        </p:grpSpPr>
        <p:sp>
          <p:nvSpPr>
            <p:cNvPr name="Freeform 12" id="12"/>
            <p:cNvSpPr/>
            <p:nvPr/>
          </p:nvSpPr>
          <p:spPr>
            <a:xfrm flipH="false" flipV="false" rot="0">
              <a:off x="0" y="0"/>
              <a:ext cx="19507200" cy="682752"/>
            </a:xfrm>
            <a:custGeom>
              <a:avLst/>
              <a:gdLst/>
              <a:ahLst/>
              <a:cxnLst/>
              <a:rect r="r" b="b" t="t" l="l"/>
              <a:pathLst>
                <a:path h="682752" w="19507200">
                  <a:moveTo>
                    <a:pt x="0" y="0"/>
                  </a:moveTo>
                  <a:lnTo>
                    <a:pt x="19507200" y="0"/>
                  </a:lnTo>
                  <a:lnTo>
                    <a:pt x="19507200" y="682752"/>
                  </a:lnTo>
                  <a:lnTo>
                    <a:pt x="0" y="682752"/>
                  </a:lnTo>
                  <a:close/>
                </a:path>
              </a:pathLst>
            </a:custGeom>
            <a:blipFill>
              <a:blip r:embed="rId4">
                <a:alphaModFix amt="0"/>
              </a:blip>
              <a:stretch>
                <a:fillRect l="0" t="-506715" r="0" b="-506715"/>
              </a:stretch>
            </a:blipFill>
          </p:spPr>
        </p:sp>
        <p:sp>
          <p:nvSpPr>
            <p:cNvPr name="TextBox 13" id="13"/>
            <p:cNvSpPr txBox="true"/>
            <p:nvPr/>
          </p:nvSpPr>
          <p:spPr>
            <a:xfrm>
              <a:off x="0" y="-9525"/>
              <a:ext cx="19507200" cy="692277"/>
            </a:xfrm>
            <a:prstGeom prst="rect">
              <a:avLst/>
            </a:prstGeom>
          </p:spPr>
          <p:txBody>
            <a:bodyPr anchor="ctr" rtlCol="false" tIns="0" lIns="0" bIns="0" rIns="0"/>
            <a:lstStyle/>
            <a:p>
              <a:pPr algn="l">
                <a:lnSpc>
                  <a:spcPts val="3120"/>
                </a:lnSpc>
              </a:pPr>
              <a:r>
                <a:rPr lang="en-US" sz="2600" b="true">
                  <a:solidFill>
                    <a:srgbClr val="3D887B"/>
                  </a:solidFill>
                  <a:latin typeface="Trebuchet MS Bold"/>
                  <a:ea typeface="Trebuchet MS Bold"/>
                  <a:cs typeface="Trebuchet MS Bold"/>
                  <a:sym typeface="Trebuchet MS Bold"/>
                </a:rPr>
                <a:t>Digital child monitoring and reporting apps</a:t>
              </a:r>
            </a:p>
          </p:txBody>
        </p:sp>
      </p:grpSp>
      <p:grpSp>
        <p:nvGrpSpPr>
          <p:cNvPr name="Group 14" id="14"/>
          <p:cNvGrpSpPr/>
          <p:nvPr/>
        </p:nvGrpSpPr>
        <p:grpSpPr>
          <a:xfrm rot="0">
            <a:off x="727962" y="4014034"/>
            <a:ext cx="16484603" cy="116843"/>
            <a:chOff x="0" y="0"/>
            <a:chExt cx="21979471" cy="155791"/>
          </a:xfrm>
        </p:grpSpPr>
        <p:sp>
          <p:nvSpPr>
            <p:cNvPr name="Freeform 15" id="15"/>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solidFill>
              <a:srgbClr val="F6DA6A"/>
            </a:solidFill>
          </p:spPr>
        </p:sp>
        <p:sp>
          <p:nvSpPr>
            <p:cNvPr name="Freeform 16" id="16"/>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solidFill>
              <a:srgbClr val="F6DA6A"/>
            </a:solidFill>
          </p:spPr>
        </p:sp>
      </p:grpSp>
      <p:grpSp>
        <p:nvGrpSpPr>
          <p:cNvPr name="Group 17" id="17"/>
          <p:cNvGrpSpPr/>
          <p:nvPr/>
        </p:nvGrpSpPr>
        <p:grpSpPr>
          <a:xfrm rot="0">
            <a:off x="734306" y="4276409"/>
            <a:ext cx="16471897" cy="2682745"/>
            <a:chOff x="0" y="0"/>
            <a:chExt cx="21962529" cy="3576993"/>
          </a:xfrm>
        </p:grpSpPr>
        <p:sp>
          <p:nvSpPr>
            <p:cNvPr name="Freeform 18" id="18"/>
            <p:cNvSpPr/>
            <p:nvPr/>
          </p:nvSpPr>
          <p:spPr>
            <a:xfrm flipH="false" flipV="false" rot="0">
              <a:off x="8509" y="8509"/>
              <a:ext cx="21945601" cy="3560064"/>
            </a:xfrm>
            <a:custGeom>
              <a:avLst/>
              <a:gdLst/>
              <a:ahLst/>
              <a:cxnLst/>
              <a:rect r="r" b="b" t="t" l="l"/>
              <a:pathLst>
                <a:path h="3560064" w="21945601">
                  <a:moveTo>
                    <a:pt x="0" y="0"/>
                  </a:moveTo>
                  <a:lnTo>
                    <a:pt x="21945601" y="0"/>
                  </a:lnTo>
                  <a:lnTo>
                    <a:pt x="21945601" y="3560064"/>
                  </a:lnTo>
                  <a:lnTo>
                    <a:pt x="0" y="3560064"/>
                  </a:lnTo>
                  <a:close/>
                </a:path>
              </a:pathLst>
            </a:custGeom>
            <a:solidFill>
              <a:srgbClr val="F2F4F3"/>
            </a:solidFill>
          </p:spPr>
        </p:sp>
        <p:sp>
          <p:nvSpPr>
            <p:cNvPr name="Freeform 19" id="19"/>
            <p:cNvSpPr/>
            <p:nvPr/>
          </p:nvSpPr>
          <p:spPr>
            <a:xfrm flipH="false" flipV="false" rot="0">
              <a:off x="0" y="0"/>
              <a:ext cx="21962618" cy="3577082"/>
            </a:xfrm>
            <a:custGeom>
              <a:avLst/>
              <a:gdLst/>
              <a:ahLst/>
              <a:cxnLst/>
              <a:rect r="r" b="b" t="t" l="l"/>
              <a:pathLst>
                <a:path h="3577082" w="21962618">
                  <a:moveTo>
                    <a:pt x="8509" y="0"/>
                  </a:moveTo>
                  <a:lnTo>
                    <a:pt x="21954110" y="0"/>
                  </a:lnTo>
                  <a:cubicBezTo>
                    <a:pt x="21958808" y="0"/>
                    <a:pt x="21962618" y="3810"/>
                    <a:pt x="21962618" y="8509"/>
                  </a:cubicBezTo>
                  <a:lnTo>
                    <a:pt x="21962618" y="3568573"/>
                  </a:lnTo>
                  <a:cubicBezTo>
                    <a:pt x="21962618" y="3573272"/>
                    <a:pt x="21958808" y="3577082"/>
                    <a:pt x="21954110" y="3577082"/>
                  </a:cubicBezTo>
                  <a:lnTo>
                    <a:pt x="8509" y="3577082"/>
                  </a:lnTo>
                  <a:cubicBezTo>
                    <a:pt x="3810" y="3577082"/>
                    <a:pt x="0" y="3573272"/>
                    <a:pt x="0" y="3568573"/>
                  </a:cubicBezTo>
                  <a:lnTo>
                    <a:pt x="0" y="8509"/>
                  </a:lnTo>
                  <a:cubicBezTo>
                    <a:pt x="0" y="3810"/>
                    <a:pt x="3810" y="0"/>
                    <a:pt x="8509" y="0"/>
                  </a:cubicBezTo>
                  <a:moveTo>
                    <a:pt x="8509" y="16891"/>
                  </a:moveTo>
                  <a:lnTo>
                    <a:pt x="8509" y="8509"/>
                  </a:lnTo>
                  <a:lnTo>
                    <a:pt x="17018" y="8509"/>
                  </a:lnTo>
                  <a:lnTo>
                    <a:pt x="17018" y="3568573"/>
                  </a:lnTo>
                  <a:lnTo>
                    <a:pt x="8509" y="3568573"/>
                  </a:lnTo>
                  <a:lnTo>
                    <a:pt x="8509" y="3560064"/>
                  </a:lnTo>
                  <a:lnTo>
                    <a:pt x="21954110" y="3560064"/>
                  </a:lnTo>
                  <a:lnTo>
                    <a:pt x="21954110" y="3568573"/>
                  </a:lnTo>
                  <a:lnTo>
                    <a:pt x="21945600" y="3568573"/>
                  </a:lnTo>
                  <a:lnTo>
                    <a:pt x="21945600" y="8509"/>
                  </a:lnTo>
                  <a:lnTo>
                    <a:pt x="21954110" y="8509"/>
                  </a:lnTo>
                  <a:lnTo>
                    <a:pt x="21954110" y="17018"/>
                  </a:lnTo>
                  <a:lnTo>
                    <a:pt x="8509" y="17018"/>
                  </a:lnTo>
                  <a:close/>
                </a:path>
              </a:pathLst>
            </a:custGeom>
            <a:solidFill>
              <a:srgbClr val="DDDDDD"/>
            </a:solidFill>
          </p:spPr>
        </p:sp>
      </p:grpSp>
      <p:grpSp>
        <p:nvGrpSpPr>
          <p:cNvPr name="Group 20" id="20"/>
          <p:cNvGrpSpPr/>
          <p:nvPr/>
        </p:nvGrpSpPr>
        <p:grpSpPr>
          <a:xfrm rot="0">
            <a:off x="727962" y="4270066"/>
            <a:ext cx="153419" cy="2695451"/>
            <a:chOff x="0" y="0"/>
            <a:chExt cx="204559" cy="3593935"/>
          </a:xfrm>
        </p:grpSpPr>
        <p:sp>
          <p:nvSpPr>
            <p:cNvPr name="Freeform 21" id="21"/>
            <p:cNvSpPr/>
            <p:nvPr/>
          </p:nvSpPr>
          <p:spPr>
            <a:xfrm flipH="false" flipV="false" rot="0">
              <a:off x="16891" y="16891"/>
              <a:ext cx="170688" cy="3560064"/>
            </a:xfrm>
            <a:custGeom>
              <a:avLst/>
              <a:gdLst/>
              <a:ahLst/>
              <a:cxnLst/>
              <a:rect r="r" b="b" t="t" l="l"/>
              <a:pathLst>
                <a:path h="3560064" w="170688">
                  <a:moveTo>
                    <a:pt x="0" y="0"/>
                  </a:moveTo>
                  <a:lnTo>
                    <a:pt x="170688" y="0"/>
                  </a:lnTo>
                  <a:lnTo>
                    <a:pt x="170688" y="3560064"/>
                  </a:lnTo>
                  <a:lnTo>
                    <a:pt x="0" y="3560064"/>
                  </a:lnTo>
                  <a:close/>
                </a:path>
              </a:pathLst>
            </a:custGeom>
            <a:solidFill>
              <a:srgbClr val="F6DA6A"/>
            </a:solidFill>
          </p:spPr>
        </p:sp>
        <p:sp>
          <p:nvSpPr>
            <p:cNvPr name="Freeform 22" id="22"/>
            <p:cNvSpPr/>
            <p:nvPr/>
          </p:nvSpPr>
          <p:spPr>
            <a:xfrm flipH="false" flipV="false" rot="0">
              <a:off x="0" y="0"/>
              <a:ext cx="204470" cy="3593846"/>
            </a:xfrm>
            <a:custGeom>
              <a:avLst/>
              <a:gdLst/>
              <a:ahLst/>
              <a:cxnLst/>
              <a:rect r="r" b="b" t="t" l="l"/>
              <a:pathLst>
                <a:path h="3593846" w="204470">
                  <a:moveTo>
                    <a:pt x="16891" y="0"/>
                  </a:moveTo>
                  <a:lnTo>
                    <a:pt x="187579" y="0"/>
                  </a:lnTo>
                  <a:cubicBezTo>
                    <a:pt x="196977" y="0"/>
                    <a:pt x="204470" y="7620"/>
                    <a:pt x="204470" y="16891"/>
                  </a:cubicBezTo>
                  <a:lnTo>
                    <a:pt x="204470" y="3576955"/>
                  </a:lnTo>
                  <a:cubicBezTo>
                    <a:pt x="204470" y="3586353"/>
                    <a:pt x="196850" y="3593846"/>
                    <a:pt x="187579" y="3593846"/>
                  </a:cubicBezTo>
                  <a:lnTo>
                    <a:pt x="16891" y="3593846"/>
                  </a:lnTo>
                  <a:cubicBezTo>
                    <a:pt x="7493" y="3593846"/>
                    <a:pt x="0" y="3586226"/>
                    <a:pt x="0" y="3576955"/>
                  </a:cubicBezTo>
                  <a:lnTo>
                    <a:pt x="0" y="16891"/>
                  </a:lnTo>
                  <a:cubicBezTo>
                    <a:pt x="0" y="7620"/>
                    <a:pt x="7620" y="0"/>
                    <a:pt x="16891" y="0"/>
                  </a:cubicBezTo>
                  <a:moveTo>
                    <a:pt x="16891" y="33909"/>
                  </a:moveTo>
                  <a:lnTo>
                    <a:pt x="16891" y="16891"/>
                  </a:lnTo>
                  <a:lnTo>
                    <a:pt x="33909" y="16891"/>
                  </a:lnTo>
                  <a:lnTo>
                    <a:pt x="33909" y="3576955"/>
                  </a:lnTo>
                  <a:lnTo>
                    <a:pt x="16891" y="3576955"/>
                  </a:lnTo>
                  <a:lnTo>
                    <a:pt x="16891" y="3560064"/>
                  </a:lnTo>
                  <a:lnTo>
                    <a:pt x="187579" y="3560064"/>
                  </a:lnTo>
                  <a:lnTo>
                    <a:pt x="187579" y="3576955"/>
                  </a:lnTo>
                  <a:lnTo>
                    <a:pt x="170688" y="3576955"/>
                  </a:lnTo>
                  <a:lnTo>
                    <a:pt x="170688" y="16891"/>
                  </a:lnTo>
                  <a:lnTo>
                    <a:pt x="187579" y="16891"/>
                  </a:lnTo>
                  <a:lnTo>
                    <a:pt x="187579" y="33909"/>
                  </a:lnTo>
                  <a:lnTo>
                    <a:pt x="16891" y="33909"/>
                  </a:lnTo>
                  <a:close/>
                </a:path>
              </a:pathLst>
            </a:custGeom>
            <a:solidFill>
              <a:srgbClr val="F6DA6A"/>
            </a:solidFill>
          </p:spPr>
        </p:sp>
      </p:grpSp>
      <p:grpSp>
        <p:nvGrpSpPr>
          <p:cNvPr name="Group 23" id="23"/>
          <p:cNvGrpSpPr/>
          <p:nvPr/>
        </p:nvGrpSpPr>
        <p:grpSpPr>
          <a:xfrm rot="0">
            <a:off x="1069843" y="4465643"/>
            <a:ext cx="15947136" cy="2304288"/>
            <a:chOff x="0" y="0"/>
            <a:chExt cx="21262848" cy="3072384"/>
          </a:xfrm>
        </p:grpSpPr>
        <p:sp>
          <p:nvSpPr>
            <p:cNvPr name="Freeform 24" id="24"/>
            <p:cNvSpPr/>
            <p:nvPr/>
          </p:nvSpPr>
          <p:spPr>
            <a:xfrm flipH="false" flipV="false" rot="0">
              <a:off x="0" y="0"/>
              <a:ext cx="21262848" cy="3072384"/>
            </a:xfrm>
            <a:custGeom>
              <a:avLst/>
              <a:gdLst/>
              <a:ahLst/>
              <a:cxnLst/>
              <a:rect r="r" b="b" t="t" l="l"/>
              <a:pathLst>
                <a:path h="3072384" w="21262848">
                  <a:moveTo>
                    <a:pt x="0" y="0"/>
                  </a:moveTo>
                  <a:lnTo>
                    <a:pt x="21262848" y="0"/>
                  </a:lnTo>
                  <a:lnTo>
                    <a:pt x="21262848" y="3072384"/>
                  </a:lnTo>
                  <a:lnTo>
                    <a:pt x="0" y="3072384"/>
                  </a:lnTo>
                  <a:close/>
                </a:path>
              </a:pathLst>
            </a:custGeom>
            <a:blipFill>
              <a:blip r:embed="rId4">
                <a:alphaModFix amt="0"/>
              </a:blip>
              <a:stretch>
                <a:fillRect l="0" t="-84848" r="0" b="-84848"/>
              </a:stretch>
            </a:blipFill>
          </p:spPr>
        </p:sp>
        <p:sp>
          <p:nvSpPr>
            <p:cNvPr name="TextBox 25" id="25"/>
            <p:cNvSpPr txBox="true"/>
            <p:nvPr/>
          </p:nvSpPr>
          <p:spPr>
            <a:xfrm>
              <a:off x="0" y="-9525"/>
              <a:ext cx="21262848" cy="3081909"/>
            </a:xfrm>
            <a:prstGeom prst="rect">
              <a:avLst/>
            </a:prstGeom>
          </p:spPr>
          <p:txBody>
            <a:bodyPr anchor="ctr" rtlCol="false" tIns="0" lIns="0" bIns="0" rIns="0"/>
            <a:lstStyle/>
            <a:p>
              <a:pPr algn="l">
                <a:lnSpc>
                  <a:spcPts val="3600"/>
                </a:lnSpc>
              </a:pPr>
              <a:r>
                <a:rPr lang="en-US" sz="3000" i="true">
                  <a:solidFill>
                    <a:srgbClr val="24363D"/>
                  </a:solidFill>
                  <a:latin typeface="Trebuchet MS Italics"/>
                  <a:ea typeface="Trebuchet MS Italics"/>
                  <a:cs typeface="Trebuchet MS Italics"/>
                  <a:sym typeface="Trebuchet MS Italics"/>
                </a:rPr>
                <a:t>“We use an app to log everything – nappy changes, meals, naps, any incidents. Parents can see it in real time. It’s great for them but we’re updating it constantly throughout the day. Sometimes I feel like I’m spending as much time on the phone as I am with the children.”</a:t>
              </a:r>
            </a:p>
          </p:txBody>
        </p:sp>
      </p:grpSp>
      <p:grpSp>
        <p:nvGrpSpPr>
          <p:cNvPr name="Group 26" id="26"/>
          <p:cNvGrpSpPr/>
          <p:nvPr/>
        </p:nvGrpSpPr>
        <p:grpSpPr>
          <a:xfrm rot="0">
            <a:off x="740659" y="7172267"/>
            <a:ext cx="16459200" cy="621792"/>
            <a:chOff x="0" y="0"/>
            <a:chExt cx="21945600" cy="829056"/>
          </a:xfrm>
        </p:grpSpPr>
        <p:sp>
          <p:nvSpPr>
            <p:cNvPr name="Freeform 27" id="27"/>
            <p:cNvSpPr/>
            <p:nvPr/>
          </p:nvSpPr>
          <p:spPr>
            <a:xfrm flipH="false" flipV="false" rot="0">
              <a:off x="0" y="0"/>
              <a:ext cx="21945600" cy="829056"/>
            </a:xfrm>
            <a:custGeom>
              <a:avLst/>
              <a:gdLst/>
              <a:ahLst/>
              <a:cxnLst/>
              <a:rect r="r" b="b" t="t" l="l"/>
              <a:pathLst>
                <a:path h="829056" w="21945600">
                  <a:moveTo>
                    <a:pt x="0" y="0"/>
                  </a:moveTo>
                  <a:lnTo>
                    <a:pt x="21945600" y="0"/>
                  </a:lnTo>
                  <a:lnTo>
                    <a:pt x="21945600" y="829056"/>
                  </a:lnTo>
                  <a:lnTo>
                    <a:pt x="0" y="829056"/>
                  </a:lnTo>
                  <a:close/>
                </a:path>
              </a:pathLst>
            </a:custGeom>
            <a:blipFill>
              <a:blip r:embed="rId4">
                <a:alphaModFix amt="0"/>
              </a:blip>
              <a:stretch>
                <a:fillRect l="0" t="-465780" r="0" b="-465780"/>
              </a:stretch>
            </a:blipFill>
          </p:spPr>
        </p:sp>
        <p:sp>
          <p:nvSpPr>
            <p:cNvPr name="TextBox 28" id="28"/>
            <p:cNvSpPr txBox="true"/>
            <p:nvPr/>
          </p:nvSpPr>
          <p:spPr>
            <a:xfrm>
              <a:off x="0" y="-9525"/>
              <a:ext cx="21945600" cy="838581"/>
            </a:xfrm>
            <a:prstGeom prst="rect">
              <a:avLst/>
            </a:prstGeom>
          </p:spPr>
          <p:txBody>
            <a:bodyPr anchor="ctr" rtlCol="false" tIns="0" lIns="0" bIns="0" rIns="0"/>
            <a:lstStyle/>
            <a:p>
              <a:pPr algn="l">
                <a:lnSpc>
                  <a:spcPts val="3600"/>
                </a:lnSpc>
              </a:pPr>
              <a:r>
                <a:rPr lang="en-US" sz="3000" b="true">
                  <a:solidFill>
                    <a:srgbClr val="20383C"/>
                  </a:solidFill>
                  <a:latin typeface="Trebuchet MS Bold"/>
                  <a:ea typeface="Trebuchet MS Bold"/>
                  <a:cs typeface="Trebuchet MS Bold"/>
                  <a:sym typeface="Trebuchet MS Bold"/>
                </a:rPr>
                <a:t>Spot the three things:</a:t>
              </a:r>
            </a:p>
          </p:txBody>
        </p:sp>
      </p:grpSp>
      <p:grpSp>
        <p:nvGrpSpPr>
          <p:cNvPr name="Group 29" id="29"/>
          <p:cNvGrpSpPr/>
          <p:nvPr/>
        </p:nvGrpSpPr>
        <p:grpSpPr>
          <a:xfrm rot="0">
            <a:off x="727962" y="7927666"/>
            <a:ext cx="5420363" cy="720347"/>
            <a:chOff x="0" y="0"/>
            <a:chExt cx="7227151" cy="960463"/>
          </a:xfrm>
        </p:grpSpPr>
        <p:sp>
          <p:nvSpPr>
            <p:cNvPr name="Freeform 30" id="30"/>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31" id="31"/>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32" id="32"/>
          <p:cNvGrpSpPr/>
          <p:nvPr/>
        </p:nvGrpSpPr>
        <p:grpSpPr>
          <a:xfrm rot="0">
            <a:off x="923539" y="7940363"/>
            <a:ext cx="5029200" cy="694944"/>
            <a:chOff x="0" y="0"/>
            <a:chExt cx="6705600" cy="926592"/>
          </a:xfrm>
        </p:grpSpPr>
        <p:sp>
          <p:nvSpPr>
            <p:cNvPr name="Freeform 33" id="33"/>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34" id="34"/>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digital technology?</a:t>
              </a:r>
            </a:p>
          </p:txBody>
        </p:sp>
      </p:grpSp>
      <p:grpSp>
        <p:nvGrpSpPr>
          <p:cNvPr name="Group 35" id="35"/>
          <p:cNvGrpSpPr/>
          <p:nvPr/>
        </p:nvGrpSpPr>
        <p:grpSpPr>
          <a:xfrm rot="0">
            <a:off x="6433818" y="7927666"/>
            <a:ext cx="5420363" cy="720347"/>
            <a:chOff x="0" y="0"/>
            <a:chExt cx="7227151" cy="960463"/>
          </a:xfrm>
        </p:grpSpPr>
        <p:sp>
          <p:nvSpPr>
            <p:cNvPr name="Freeform 36" id="36"/>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37" id="37"/>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38" id="38"/>
          <p:cNvGrpSpPr/>
          <p:nvPr/>
        </p:nvGrpSpPr>
        <p:grpSpPr>
          <a:xfrm rot="0">
            <a:off x="6629395" y="7940363"/>
            <a:ext cx="5029200" cy="694944"/>
            <a:chOff x="0" y="0"/>
            <a:chExt cx="6705600" cy="926592"/>
          </a:xfrm>
        </p:grpSpPr>
        <p:sp>
          <p:nvSpPr>
            <p:cNvPr name="Freeform 39" id="39"/>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40" id="40"/>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work practice that changed?</a:t>
              </a:r>
            </a:p>
          </p:txBody>
        </p:sp>
      </p:grpSp>
      <p:grpSp>
        <p:nvGrpSpPr>
          <p:cNvPr name="Group 41" id="41"/>
          <p:cNvGrpSpPr/>
          <p:nvPr/>
        </p:nvGrpSpPr>
        <p:grpSpPr>
          <a:xfrm rot="0">
            <a:off x="12139674" y="7927666"/>
            <a:ext cx="5420363" cy="720347"/>
            <a:chOff x="0" y="0"/>
            <a:chExt cx="7227151" cy="960463"/>
          </a:xfrm>
        </p:grpSpPr>
        <p:sp>
          <p:nvSpPr>
            <p:cNvPr name="Freeform 42" id="42"/>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43" id="43"/>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44" id="44"/>
          <p:cNvGrpSpPr/>
          <p:nvPr/>
        </p:nvGrpSpPr>
        <p:grpSpPr>
          <a:xfrm rot="0">
            <a:off x="12335251" y="7940363"/>
            <a:ext cx="5029200" cy="694944"/>
            <a:chOff x="0" y="0"/>
            <a:chExt cx="6705600" cy="926592"/>
          </a:xfrm>
        </p:grpSpPr>
        <p:sp>
          <p:nvSpPr>
            <p:cNvPr name="Freeform 45" id="45"/>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46" id="46"/>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impact on the employee?</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Sample scenarios using a quote from a worker from our initial interview</a:t>
            </a:r>
          </a:p>
        </p:txBody>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grpSp>
        <p:nvGrpSpPr>
          <p:cNvPr name="Group 8" id="8"/>
          <p:cNvGrpSpPr/>
          <p:nvPr/>
        </p:nvGrpSpPr>
        <p:grpSpPr>
          <a:xfrm rot="0">
            <a:off x="1041397" y="2917965"/>
            <a:ext cx="16459200" cy="1188720"/>
            <a:chOff x="0" y="0"/>
            <a:chExt cx="21945600" cy="1584960"/>
          </a:xfrm>
        </p:grpSpPr>
        <p:sp>
          <p:nvSpPr>
            <p:cNvPr name="Freeform 9" id="9"/>
            <p:cNvSpPr/>
            <p:nvPr/>
          </p:nvSpPr>
          <p:spPr>
            <a:xfrm flipH="false" flipV="false" rot="0">
              <a:off x="0" y="0"/>
              <a:ext cx="21945600" cy="1584960"/>
            </a:xfrm>
            <a:custGeom>
              <a:avLst/>
              <a:gdLst/>
              <a:ahLst/>
              <a:cxnLst/>
              <a:rect r="r" b="b" t="t" l="l"/>
              <a:pathLst>
                <a:path h="1584960" w="21945600">
                  <a:moveTo>
                    <a:pt x="0" y="0"/>
                  </a:moveTo>
                  <a:lnTo>
                    <a:pt x="21945600" y="0"/>
                  </a:lnTo>
                  <a:lnTo>
                    <a:pt x="21945600" y="1584960"/>
                  </a:lnTo>
                  <a:lnTo>
                    <a:pt x="0" y="1584960"/>
                  </a:lnTo>
                  <a:close/>
                </a:path>
              </a:pathLst>
            </a:custGeom>
            <a:blipFill>
              <a:blip r:embed="rId4">
                <a:alphaModFix amt="0"/>
              </a:blip>
              <a:stretch>
                <a:fillRect l="0" t="-219792" r="0" b="-219792"/>
              </a:stretch>
            </a:blipFill>
          </p:spPr>
        </p:sp>
        <p:sp>
          <p:nvSpPr>
            <p:cNvPr name="TextBox 10" id="10"/>
            <p:cNvSpPr txBox="true"/>
            <p:nvPr/>
          </p:nvSpPr>
          <p:spPr>
            <a:xfrm>
              <a:off x="0" y="-9525"/>
              <a:ext cx="21945600" cy="1594485"/>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1. </a:t>
              </a:r>
              <a:r>
                <a:rPr lang="en-US" sz="5599" b="true">
                  <a:solidFill>
                    <a:srgbClr val="20383C"/>
                  </a:solidFill>
                  <a:latin typeface="Trebuchet MS Bold"/>
                  <a:ea typeface="Trebuchet MS Bold"/>
                  <a:cs typeface="Trebuchet MS Bold"/>
                  <a:sym typeface="Trebuchet MS Bold"/>
                </a:rPr>
                <a:t>Creche – which question is stronger?</a:t>
              </a:r>
            </a:p>
          </p:txBody>
        </p:sp>
      </p:grpSp>
      <p:grpSp>
        <p:nvGrpSpPr>
          <p:cNvPr name="Group 11" id="11"/>
          <p:cNvGrpSpPr/>
          <p:nvPr/>
        </p:nvGrpSpPr>
        <p:grpSpPr>
          <a:xfrm rot="0">
            <a:off x="1028700" y="4185429"/>
            <a:ext cx="16484603" cy="116843"/>
            <a:chOff x="0" y="0"/>
            <a:chExt cx="21979471" cy="155791"/>
          </a:xfrm>
        </p:grpSpPr>
        <p:sp>
          <p:nvSpPr>
            <p:cNvPr name="Freeform 12" id="12"/>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solidFill>
              <a:srgbClr val="F6DA6A"/>
            </a:solidFill>
          </p:spPr>
        </p:sp>
        <p:sp>
          <p:nvSpPr>
            <p:cNvPr name="Freeform 13" id="13"/>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solidFill>
              <a:srgbClr val="F6DA6A"/>
            </a:solidFill>
          </p:spPr>
        </p:sp>
      </p:grpSp>
      <p:grpSp>
        <p:nvGrpSpPr>
          <p:cNvPr name="Group 14" id="14"/>
          <p:cNvGrpSpPr/>
          <p:nvPr/>
        </p:nvGrpSpPr>
        <p:grpSpPr>
          <a:xfrm rot="0">
            <a:off x="1035044" y="4447804"/>
            <a:ext cx="8150857" cy="4474969"/>
            <a:chOff x="0" y="0"/>
            <a:chExt cx="10867809" cy="5966625"/>
          </a:xfrm>
        </p:grpSpPr>
        <p:sp>
          <p:nvSpPr>
            <p:cNvPr name="Freeform 15" id="15"/>
            <p:cNvSpPr/>
            <p:nvPr/>
          </p:nvSpPr>
          <p:spPr>
            <a:xfrm flipH="false" flipV="false" rot="0">
              <a:off x="8509" y="8509"/>
              <a:ext cx="10850880" cy="5949696"/>
            </a:xfrm>
            <a:custGeom>
              <a:avLst/>
              <a:gdLst/>
              <a:ahLst/>
              <a:cxnLst/>
              <a:rect r="r" b="b" t="t" l="l"/>
              <a:pathLst>
                <a:path h="5949696" w="10850880">
                  <a:moveTo>
                    <a:pt x="0" y="0"/>
                  </a:moveTo>
                  <a:lnTo>
                    <a:pt x="10850880" y="0"/>
                  </a:lnTo>
                  <a:lnTo>
                    <a:pt x="10850880" y="5949696"/>
                  </a:lnTo>
                  <a:lnTo>
                    <a:pt x="0" y="5949696"/>
                  </a:lnTo>
                  <a:close/>
                </a:path>
              </a:pathLst>
            </a:custGeom>
            <a:solidFill>
              <a:srgbClr val="FFFFFF"/>
            </a:solidFill>
          </p:spPr>
        </p:sp>
        <p:sp>
          <p:nvSpPr>
            <p:cNvPr name="Freeform 16" id="16"/>
            <p:cNvSpPr/>
            <p:nvPr/>
          </p:nvSpPr>
          <p:spPr>
            <a:xfrm flipH="false" flipV="false" rot="0">
              <a:off x="0" y="0"/>
              <a:ext cx="10867899" cy="5966714"/>
            </a:xfrm>
            <a:custGeom>
              <a:avLst/>
              <a:gdLst/>
              <a:ahLst/>
              <a:cxnLst/>
              <a:rect r="r" b="b" t="t" l="l"/>
              <a:pathLst>
                <a:path h="5966714" w="10867899">
                  <a:moveTo>
                    <a:pt x="8509" y="0"/>
                  </a:moveTo>
                  <a:lnTo>
                    <a:pt x="10859389" y="0"/>
                  </a:lnTo>
                  <a:cubicBezTo>
                    <a:pt x="10864088" y="0"/>
                    <a:pt x="10867899" y="3810"/>
                    <a:pt x="10867899" y="8509"/>
                  </a:cubicBezTo>
                  <a:lnTo>
                    <a:pt x="10867899" y="5958205"/>
                  </a:lnTo>
                  <a:cubicBezTo>
                    <a:pt x="10867899" y="5962904"/>
                    <a:pt x="10864088" y="5966714"/>
                    <a:pt x="10859389" y="5966714"/>
                  </a:cubicBezTo>
                  <a:lnTo>
                    <a:pt x="8509" y="5966714"/>
                  </a:lnTo>
                  <a:cubicBezTo>
                    <a:pt x="3810" y="5966714"/>
                    <a:pt x="0" y="5962904"/>
                    <a:pt x="0" y="5958205"/>
                  </a:cubicBezTo>
                  <a:lnTo>
                    <a:pt x="0" y="8509"/>
                  </a:lnTo>
                  <a:cubicBezTo>
                    <a:pt x="0" y="3810"/>
                    <a:pt x="3810" y="0"/>
                    <a:pt x="8509" y="0"/>
                  </a:cubicBezTo>
                  <a:moveTo>
                    <a:pt x="8509" y="16891"/>
                  </a:moveTo>
                  <a:lnTo>
                    <a:pt x="8509" y="8509"/>
                  </a:lnTo>
                  <a:lnTo>
                    <a:pt x="17018" y="8509"/>
                  </a:lnTo>
                  <a:lnTo>
                    <a:pt x="17018" y="5958205"/>
                  </a:lnTo>
                  <a:lnTo>
                    <a:pt x="8509" y="5958205"/>
                  </a:lnTo>
                  <a:lnTo>
                    <a:pt x="8509" y="5949696"/>
                  </a:lnTo>
                  <a:lnTo>
                    <a:pt x="10859389" y="5949696"/>
                  </a:lnTo>
                  <a:lnTo>
                    <a:pt x="10859389" y="5958205"/>
                  </a:lnTo>
                  <a:lnTo>
                    <a:pt x="10850880" y="5958205"/>
                  </a:lnTo>
                  <a:lnTo>
                    <a:pt x="10850880" y="8509"/>
                  </a:lnTo>
                  <a:lnTo>
                    <a:pt x="10859389" y="8509"/>
                  </a:lnTo>
                  <a:lnTo>
                    <a:pt x="10859389" y="17018"/>
                  </a:lnTo>
                  <a:lnTo>
                    <a:pt x="8509" y="17018"/>
                  </a:lnTo>
                  <a:close/>
                </a:path>
              </a:pathLst>
            </a:custGeom>
            <a:solidFill>
              <a:srgbClr val="CCCCCC"/>
            </a:solidFill>
          </p:spPr>
        </p:sp>
      </p:grpSp>
      <p:grpSp>
        <p:nvGrpSpPr>
          <p:cNvPr name="Group 17" id="17"/>
          <p:cNvGrpSpPr/>
          <p:nvPr/>
        </p:nvGrpSpPr>
        <p:grpSpPr>
          <a:xfrm rot="0">
            <a:off x="1028700" y="4441461"/>
            <a:ext cx="8163563" cy="683771"/>
            <a:chOff x="0" y="0"/>
            <a:chExt cx="10884751" cy="911695"/>
          </a:xfrm>
        </p:grpSpPr>
        <p:sp>
          <p:nvSpPr>
            <p:cNvPr name="Freeform 18" id="18"/>
            <p:cNvSpPr/>
            <p:nvPr/>
          </p:nvSpPr>
          <p:spPr>
            <a:xfrm flipH="false" flipV="false" rot="0">
              <a:off x="16891" y="16891"/>
              <a:ext cx="10850881" cy="877824"/>
            </a:xfrm>
            <a:custGeom>
              <a:avLst/>
              <a:gdLst/>
              <a:ahLst/>
              <a:cxnLst/>
              <a:rect r="r" b="b" t="t" l="l"/>
              <a:pathLst>
                <a:path h="877824" w="10850881">
                  <a:moveTo>
                    <a:pt x="0" y="0"/>
                  </a:moveTo>
                  <a:lnTo>
                    <a:pt x="10850881" y="0"/>
                  </a:lnTo>
                  <a:lnTo>
                    <a:pt x="10850881" y="877824"/>
                  </a:lnTo>
                  <a:lnTo>
                    <a:pt x="0" y="877824"/>
                  </a:lnTo>
                  <a:close/>
                </a:path>
              </a:pathLst>
            </a:custGeom>
            <a:solidFill>
              <a:srgbClr val="7A8C8A"/>
            </a:solidFill>
          </p:spPr>
        </p:sp>
        <p:sp>
          <p:nvSpPr>
            <p:cNvPr name="Freeform 19" id="19"/>
            <p:cNvSpPr/>
            <p:nvPr/>
          </p:nvSpPr>
          <p:spPr>
            <a:xfrm flipH="false" flipV="false" rot="0">
              <a:off x="0" y="0"/>
              <a:ext cx="10884662" cy="911608"/>
            </a:xfrm>
            <a:custGeom>
              <a:avLst/>
              <a:gdLst/>
              <a:ahLst/>
              <a:cxnLst/>
              <a:rect r="r" b="b" t="t" l="l"/>
              <a:pathLst>
                <a:path h="911608" w="10884662">
                  <a:moveTo>
                    <a:pt x="16891" y="0"/>
                  </a:moveTo>
                  <a:lnTo>
                    <a:pt x="10867772" y="0"/>
                  </a:lnTo>
                  <a:cubicBezTo>
                    <a:pt x="10877169" y="0"/>
                    <a:pt x="10884662" y="7620"/>
                    <a:pt x="10884662" y="16891"/>
                  </a:cubicBezTo>
                  <a:lnTo>
                    <a:pt x="10884662" y="894715"/>
                  </a:lnTo>
                  <a:cubicBezTo>
                    <a:pt x="10884662" y="904113"/>
                    <a:pt x="10877042" y="911606"/>
                    <a:pt x="10867772" y="911606"/>
                  </a:cubicBezTo>
                  <a:lnTo>
                    <a:pt x="16891" y="911606"/>
                  </a:lnTo>
                  <a:cubicBezTo>
                    <a:pt x="7620" y="911733"/>
                    <a:pt x="0" y="904113"/>
                    <a:pt x="0" y="894715"/>
                  </a:cubicBezTo>
                  <a:lnTo>
                    <a:pt x="0" y="16891"/>
                  </a:lnTo>
                  <a:cubicBezTo>
                    <a:pt x="0" y="7620"/>
                    <a:pt x="7620" y="0"/>
                    <a:pt x="16891" y="0"/>
                  </a:cubicBezTo>
                  <a:moveTo>
                    <a:pt x="16891" y="33909"/>
                  </a:moveTo>
                  <a:lnTo>
                    <a:pt x="16891" y="16891"/>
                  </a:lnTo>
                  <a:lnTo>
                    <a:pt x="33909" y="16891"/>
                  </a:lnTo>
                  <a:lnTo>
                    <a:pt x="33909" y="894715"/>
                  </a:lnTo>
                  <a:lnTo>
                    <a:pt x="16891" y="894715"/>
                  </a:lnTo>
                  <a:lnTo>
                    <a:pt x="16891" y="877824"/>
                  </a:lnTo>
                  <a:lnTo>
                    <a:pt x="10867772" y="877824"/>
                  </a:lnTo>
                  <a:lnTo>
                    <a:pt x="10867772" y="894715"/>
                  </a:lnTo>
                  <a:lnTo>
                    <a:pt x="10850880" y="894715"/>
                  </a:lnTo>
                  <a:lnTo>
                    <a:pt x="10850880" y="16891"/>
                  </a:lnTo>
                  <a:lnTo>
                    <a:pt x="10867772" y="16891"/>
                  </a:lnTo>
                  <a:lnTo>
                    <a:pt x="10867772" y="33909"/>
                  </a:lnTo>
                  <a:lnTo>
                    <a:pt x="16891" y="33909"/>
                  </a:lnTo>
                  <a:close/>
                </a:path>
              </a:pathLst>
            </a:custGeom>
            <a:solidFill>
              <a:srgbClr val="7A8C8A"/>
            </a:solidFill>
          </p:spPr>
        </p:sp>
      </p:grpSp>
      <p:grpSp>
        <p:nvGrpSpPr>
          <p:cNvPr name="Group 20" id="20"/>
          <p:cNvGrpSpPr/>
          <p:nvPr/>
        </p:nvGrpSpPr>
        <p:grpSpPr>
          <a:xfrm rot="0">
            <a:off x="1224277" y="4454157"/>
            <a:ext cx="7772400" cy="658368"/>
            <a:chOff x="0" y="0"/>
            <a:chExt cx="10363200" cy="877824"/>
          </a:xfrm>
        </p:grpSpPr>
        <p:sp>
          <p:nvSpPr>
            <p:cNvPr name="Freeform 21" id="21"/>
            <p:cNvSpPr/>
            <p:nvPr/>
          </p:nvSpPr>
          <p:spPr>
            <a:xfrm flipH="false" flipV="false" rot="0">
              <a:off x="0" y="0"/>
              <a:ext cx="10363200" cy="877824"/>
            </a:xfrm>
            <a:custGeom>
              <a:avLst/>
              <a:gdLst/>
              <a:ahLst/>
              <a:cxnLst/>
              <a:rect r="r" b="b" t="t" l="l"/>
              <a:pathLst>
                <a:path h="877824" w="10363200">
                  <a:moveTo>
                    <a:pt x="0" y="0"/>
                  </a:moveTo>
                  <a:lnTo>
                    <a:pt x="10363200" y="0"/>
                  </a:lnTo>
                  <a:lnTo>
                    <a:pt x="10363200" y="877824"/>
                  </a:lnTo>
                  <a:lnTo>
                    <a:pt x="0" y="877824"/>
                  </a:lnTo>
                  <a:close/>
                </a:path>
              </a:pathLst>
            </a:custGeom>
            <a:blipFill>
              <a:blip r:embed="rId4">
                <a:alphaModFix amt="0"/>
              </a:blip>
              <a:stretch>
                <a:fillRect l="0" t="-180031" r="0" b="-180031"/>
              </a:stretch>
            </a:blipFill>
          </p:spPr>
        </p:sp>
        <p:sp>
          <p:nvSpPr>
            <p:cNvPr name="TextBox 22" id="22"/>
            <p:cNvSpPr txBox="true"/>
            <p:nvPr/>
          </p:nvSpPr>
          <p:spPr>
            <a:xfrm>
              <a:off x="0" y="-9525"/>
              <a:ext cx="10363200" cy="887349"/>
            </a:xfrm>
            <a:prstGeom prst="rect">
              <a:avLst/>
            </a:prstGeom>
          </p:spPr>
          <p:txBody>
            <a:bodyPr anchor="ctr" rtlCol="false" tIns="0" lIns="0" bIns="0" rIns="0"/>
            <a:lstStyle/>
            <a:p>
              <a:pPr algn="l">
                <a:lnSpc>
                  <a:spcPts val="3600"/>
                </a:lnSpc>
              </a:pPr>
              <a:r>
                <a:rPr lang="en-US" sz="3000" b="true">
                  <a:solidFill>
                    <a:srgbClr val="FFFFFF"/>
                  </a:solidFill>
                  <a:latin typeface="Trebuchet MS Bold"/>
                  <a:ea typeface="Trebuchet MS Bold"/>
                  <a:cs typeface="Trebuchet MS Bold"/>
                  <a:sym typeface="Trebuchet MS Bold"/>
                </a:rPr>
                <a:t>Version A</a:t>
              </a:r>
            </a:p>
          </p:txBody>
        </p:sp>
      </p:grpSp>
      <p:sp>
        <p:nvSpPr>
          <p:cNvPr name="TextBox 23" id="23"/>
          <p:cNvSpPr txBox="true"/>
          <p:nvPr/>
        </p:nvSpPr>
        <p:spPr>
          <a:xfrm rot="0">
            <a:off x="1297429" y="5239779"/>
            <a:ext cx="7699248" cy="1104900"/>
          </a:xfrm>
          <a:prstGeom prst="rect">
            <a:avLst/>
          </a:prstGeom>
        </p:spPr>
        <p:txBody>
          <a:bodyPr anchor="t" rtlCol="false" tIns="0" lIns="0" bIns="0" rIns="0">
            <a:spAutoFit/>
          </a:bodyPr>
          <a:lstStyle/>
          <a:p>
            <a:pPr algn="l">
              <a:lnSpc>
                <a:spcPts val="4319"/>
              </a:lnSpc>
            </a:pPr>
            <a:r>
              <a:rPr lang="en-US" sz="3599" i="true">
                <a:solidFill>
                  <a:srgbClr val="20383C"/>
                </a:solidFill>
                <a:latin typeface="Trebuchet MS Italics"/>
                <a:ea typeface="Trebuchet MS Italics"/>
                <a:cs typeface="Trebuchet MS Italics"/>
                <a:sym typeface="Trebuchet MS Italics"/>
              </a:rPr>
              <a:t>How has technology changed working in a creche?</a:t>
            </a:r>
          </a:p>
        </p:txBody>
      </p:sp>
      <p:grpSp>
        <p:nvGrpSpPr>
          <p:cNvPr name="Group 24" id="24"/>
          <p:cNvGrpSpPr/>
          <p:nvPr/>
        </p:nvGrpSpPr>
        <p:grpSpPr>
          <a:xfrm rot="0">
            <a:off x="9356084" y="4447804"/>
            <a:ext cx="8150857" cy="4474969"/>
            <a:chOff x="0" y="0"/>
            <a:chExt cx="10867809" cy="5966625"/>
          </a:xfrm>
        </p:grpSpPr>
        <p:sp>
          <p:nvSpPr>
            <p:cNvPr name="Freeform 25" id="25"/>
            <p:cNvSpPr/>
            <p:nvPr/>
          </p:nvSpPr>
          <p:spPr>
            <a:xfrm flipH="false" flipV="false" rot="0">
              <a:off x="8509" y="8509"/>
              <a:ext cx="10850880" cy="5949696"/>
            </a:xfrm>
            <a:custGeom>
              <a:avLst/>
              <a:gdLst/>
              <a:ahLst/>
              <a:cxnLst/>
              <a:rect r="r" b="b" t="t" l="l"/>
              <a:pathLst>
                <a:path h="5949696" w="10850880">
                  <a:moveTo>
                    <a:pt x="0" y="0"/>
                  </a:moveTo>
                  <a:lnTo>
                    <a:pt x="10850880" y="0"/>
                  </a:lnTo>
                  <a:lnTo>
                    <a:pt x="10850880" y="5949696"/>
                  </a:lnTo>
                  <a:lnTo>
                    <a:pt x="0" y="5949696"/>
                  </a:lnTo>
                  <a:close/>
                </a:path>
              </a:pathLst>
            </a:custGeom>
            <a:solidFill>
              <a:srgbClr val="FFFFFF"/>
            </a:solidFill>
          </p:spPr>
        </p:sp>
        <p:sp>
          <p:nvSpPr>
            <p:cNvPr name="Freeform 26" id="26"/>
            <p:cNvSpPr/>
            <p:nvPr/>
          </p:nvSpPr>
          <p:spPr>
            <a:xfrm flipH="false" flipV="false" rot="0">
              <a:off x="0" y="0"/>
              <a:ext cx="10867899" cy="5966714"/>
            </a:xfrm>
            <a:custGeom>
              <a:avLst/>
              <a:gdLst/>
              <a:ahLst/>
              <a:cxnLst/>
              <a:rect r="r" b="b" t="t" l="l"/>
              <a:pathLst>
                <a:path h="5966714" w="10867899">
                  <a:moveTo>
                    <a:pt x="8509" y="0"/>
                  </a:moveTo>
                  <a:lnTo>
                    <a:pt x="10859389" y="0"/>
                  </a:lnTo>
                  <a:cubicBezTo>
                    <a:pt x="10864088" y="0"/>
                    <a:pt x="10867899" y="3810"/>
                    <a:pt x="10867899" y="8509"/>
                  </a:cubicBezTo>
                  <a:lnTo>
                    <a:pt x="10867899" y="5958205"/>
                  </a:lnTo>
                  <a:cubicBezTo>
                    <a:pt x="10867899" y="5962904"/>
                    <a:pt x="10864088" y="5966714"/>
                    <a:pt x="10859389" y="5966714"/>
                  </a:cubicBezTo>
                  <a:lnTo>
                    <a:pt x="8509" y="5966714"/>
                  </a:lnTo>
                  <a:cubicBezTo>
                    <a:pt x="3810" y="5966714"/>
                    <a:pt x="0" y="5962904"/>
                    <a:pt x="0" y="5958205"/>
                  </a:cubicBezTo>
                  <a:lnTo>
                    <a:pt x="0" y="8509"/>
                  </a:lnTo>
                  <a:cubicBezTo>
                    <a:pt x="0" y="3810"/>
                    <a:pt x="3810" y="0"/>
                    <a:pt x="8509" y="0"/>
                  </a:cubicBezTo>
                  <a:moveTo>
                    <a:pt x="8509" y="16891"/>
                  </a:moveTo>
                  <a:lnTo>
                    <a:pt x="8509" y="8509"/>
                  </a:lnTo>
                  <a:lnTo>
                    <a:pt x="17018" y="8509"/>
                  </a:lnTo>
                  <a:lnTo>
                    <a:pt x="17018" y="5958205"/>
                  </a:lnTo>
                  <a:lnTo>
                    <a:pt x="8509" y="5958205"/>
                  </a:lnTo>
                  <a:lnTo>
                    <a:pt x="8509" y="5949696"/>
                  </a:lnTo>
                  <a:lnTo>
                    <a:pt x="10859389" y="5949696"/>
                  </a:lnTo>
                  <a:lnTo>
                    <a:pt x="10859389" y="5958205"/>
                  </a:lnTo>
                  <a:lnTo>
                    <a:pt x="10850880" y="5958205"/>
                  </a:lnTo>
                  <a:lnTo>
                    <a:pt x="10850880" y="8509"/>
                  </a:lnTo>
                  <a:lnTo>
                    <a:pt x="10859389" y="8509"/>
                  </a:lnTo>
                  <a:lnTo>
                    <a:pt x="10859389" y="17018"/>
                  </a:lnTo>
                  <a:lnTo>
                    <a:pt x="8509" y="17018"/>
                  </a:lnTo>
                  <a:close/>
                </a:path>
              </a:pathLst>
            </a:custGeom>
            <a:solidFill>
              <a:srgbClr val="CCCCCC"/>
            </a:solidFill>
          </p:spPr>
        </p:sp>
      </p:grpSp>
      <p:grpSp>
        <p:nvGrpSpPr>
          <p:cNvPr name="Group 27" id="27"/>
          <p:cNvGrpSpPr/>
          <p:nvPr/>
        </p:nvGrpSpPr>
        <p:grpSpPr>
          <a:xfrm rot="0">
            <a:off x="9349740" y="4441461"/>
            <a:ext cx="8163563" cy="683771"/>
            <a:chOff x="0" y="0"/>
            <a:chExt cx="10884751" cy="911695"/>
          </a:xfrm>
        </p:grpSpPr>
        <p:sp>
          <p:nvSpPr>
            <p:cNvPr name="Freeform 28" id="28"/>
            <p:cNvSpPr/>
            <p:nvPr/>
          </p:nvSpPr>
          <p:spPr>
            <a:xfrm flipH="false" flipV="false" rot="0">
              <a:off x="16891" y="16891"/>
              <a:ext cx="10850881" cy="877824"/>
            </a:xfrm>
            <a:custGeom>
              <a:avLst/>
              <a:gdLst/>
              <a:ahLst/>
              <a:cxnLst/>
              <a:rect r="r" b="b" t="t" l="l"/>
              <a:pathLst>
                <a:path h="877824" w="10850881">
                  <a:moveTo>
                    <a:pt x="0" y="0"/>
                  </a:moveTo>
                  <a:lnTo>
                    <a:pt x="10850881" y="0"/>
                  </a:lnTo>
                  <a:lnTo>
                    <a:pt x="10850881" y="877824"/>
                  </a:lnTo>
                  <a:lnTo>
                    <a:pt x="0" y="877824"/>
                  </a:lnTo>
                  <a:close/>
                </a:path>
              </a:pathLst>
            </a:custGeom>
            <a:solidFill>
              <a:srgbClr val="3D887B"/>
            </a:solidFill>
          </p:spPr>
        </p:sp>
        <p:sp>
          <p:nvSpPr>
            <p:cNvPr name="Freeform 29" id="29"/>
            <p:cNvSpPr/>
            <p:nvPr/>
          </p:nvSpPr>
          <p:spPr>
            <a:xfrm flipH="false" flipV="false" rot="0">
              <a:off x="0" y="0"/>
              <a:ext cx="10884662" cy="911608"/>
            </a:xfrm>
            <a:custGeom>
              <a:avLst/>
              <a:gdLst/>
              <a:ahLst/>
              <a:cxnLst/>
              <a:rect r="r" b="b" t="t" l="l"/>
              <a:pathLst>
                <a:path h="911608" w="10884662">
                  <a:moveTo>
                    <a:pt x="16891" y="0"/>
                  </a:moveTo>
                  <a:lnTo>
                    <a:pt x="10867772" y="0"/>
                  </a:lnTo>
                  <a:cubicBezTo>
                    <a:pt x="10877169" y="0"/>
                    <a:pt x="10884662" y="7620"/>
                    <a:pt x="10884662" y="16891"/>
                  </a:cubicBezTo>
                  <a:lnTo>
                    <a:pt x="10884662" y="894715"/>
                  </a:lnTo>
                  <a:cubicBezTo>
                    <a:pt x="10884662" y="904113"/>
                    <a:pt x="10877042" y="911606"/>
                    <a:pt x="10867772" y="911606"/>
                  </a:cubicBezTo>
                  <a:lnTo>
                    <a:pt x="16891" y="911606"/>
                  </a:lnTo>
                  <a:cubicBezTo>
                    <a:pt x="7620" y="911733"/>
                    <a:pt x="0" y="904113"/>
                    <a:pt x="0" y="894715"/>
                  </a:cubicBezTo>
                  <a:lnTo>
                    <a:pt x="0" y="16891"/>
                  </a:lnTo>
                  <a:cubicBezTo>
                    <a:pt x="0" y="7620"/>
                    <a:pt x="7620" y="0"/>
                    <a:pt x="16891" y="0"/>
                  </a:cubicBezTo>
                  <a:moveTo>
                    <a:pt x="16891" y="33909"/>
                  </a:moveTo>
                  <a:lnTo>
                    <a:pt x="16891" y="16891"/>
                  </a:lnTo>
                  <a:lnTo>
                    <a:pt x="33909" y="16891"/>
                  </a:lnTo>
                  <a:lnTo>
                    <a:pt x="33909" y="894715"/>
                  </a:lnTo>
                  <a:lnTo>
                    <a:pt x="16891" y="894715"/>
                  </a:lnTo>
                  <a:lnTo>
                    <a:pt x="16891" y="877824"/>
                  </a:lnTo>
                  <a:lnTo>
                    <a:pt x="10867772" y="877824"/>
                  </a:lnTo>
                  <a:lnTo>
                    <a:pt x="10867772" y="894715"/>
                  </a:lnTo>
                  <a:lnTo>
                    <a:pt x="10850880" y="894715"/>
                  </a:lnTo>
                  <a:lnTo>
                    <a:pt x="10850880" y="16891"/>
                  </a:lnTo>
                  <a:lnTo>
                    <a:pt x="10867772" y="16891"/>
                  </a:lnTo>
                  <a:lnTo>
                    <a:pt x="10867772" y="33909"/>
                  </a:lnTo>
                  <a:lnTo>
                    <a:pt x="16891" y="33909"/>
                  </a:lnTo>
                  <a:close/>
                </a:path>
              </a:pathLst>
            </a:custGeom>
            <a:solidFill>
              <a:srgbClr val="3D887B"/>
            </a:solidFill>
          </p:spPr>
        </p:sp>
      </p:grpSp>
      <p:grpSp>
        <p:nvGrpSpPr>
          <p:cNvPr name="Group 30" id="30"/>
          <p:cNvGrpSpPr/>
          <p:nvPr/>
        </p:nvGrpSpPr>
        <p:grpSpPr>
          <a:xfrm rot="0">
            <a:off x="9545317" y="4454157"/>
            <a:ext cx="7772400" cy="658368"/>
            <a:chOff x="0" y="0"/>
            <a:chExt cx="10363200" cy="877824"/>
          </a:xfrm>
        </p:grpSpPr>
        <p:sp>
          <p:nvSpPr>
            <p:cNvPr name="Freeform 31" id="31"/>
            <p:cNvSpPr/>
            <p:nvPr/>
          </p:nvSpPr>
          <p:spPr>
            <a:xfrm flipH="false" flipV="false" rot="0">
              <a:off x="0" y="0"/>
              <a:ext cx="10363200" cy="877824"/>
            </a:xfrm>
            <a:custGeom>
              <a:avLst/>
              <a:gdLst/>
              <a:ahLst/>
              <a:cxnLst/>
              <a:rect r="r" b="b" t="t" l="l"/>
              <a:pathLst>
                <a:path h="877824" w="10363200">
                  <a:moveTo>
                    <a:pt x="0" y="0"/>
                  </a:moveTo>
                  <a:lnTo>
                    <a:pt x="10363200" y="0"/>
                  </a:lnTo>
                  <a:lnTo>
                    <a:pt x="10363200" y="877824"/>
                  </a:lnTo>
                  <a:lnTo>
                    <a:pt x="0" y="877824"/>
                  </a:lnTo>
                  <a:close/>
                </a:path>
              </a:pathLst>
            </a:custGeom>
            <a:blipFill>
              <a:blip r:embed="rId4">
                <a:alphaModFix amt="0"/>
              </a:blip>
              <a:stretch>
                <a:fillRect l="0" t="-180031" r="0" b="-180031"/>
              </a:stretch>
            </a:blipFill>
          </p:spPr>
        </p:sp>
        <p:sp>
          <p:nvSpPr>
            <p:cNvPr name="TextBox 32" id="32"/>
            <p:cNvSpPr txBox="true"/>
            <p:nvPr/>
          </p:nvSpPr>
          <p:spPr>
            <a:xfrm>
              <a:off x="0" y="-9525"/>
              <a:ext cx="10363200" cy="887349"/>
            </a:xfrm>
            <a:prstGeom prst="rect">
              <a:avLst/>
            </a:prstGeom>
          </p:spPr>
          <p:txBody>
            <a:bodyPr anchor="ctr" rtlCol="false" tIns="0" lIns="0" bIns="0" rIns="0"/>
            <a:lstStyle/>
            <a:p>
              <a:pPr algn="l">
                <a:lnSpc>
                  <a:spcPts val="3600"/>
                </a:lnSpc>
              </a:pPr>
              <a:r>
                <a:rPr lang="en-US" sz="3000" b="true">
                  <a:solidFill>
                    <a:srgbClr val="FFFFFF"/>
                  </a:solidFill>
                  <a:latin typeface="Trebuchet MS Bold"/>
                  <a:ea typeface="Trebuchet MS Bold"/>
                  <a:cs typeface="Trebuchet MS Bold"/>
                  <a:sym typeface="Trebuchet MS Bold"/>
                </a:rPr>
                <a:t>Version B</a:t>
              </a:r>
            </a:p>
          </p:txBody>
        </p:sp>
      </p:grpSp>
      <p:sp>
        <p:nvSpPr>
          <p:cNvPr name="TextBox 33" id="33"/>
          <p:cNvSpPr txBox="true"/>
          <p:nvPr/>
        </p:nvSpPr>
        <p:spPr>
          <a:xfrm rot="0">
            <a:off x="9618469" y="5239779"/>
            <a:ext cx="7699248" cy="2190750"/>
          </a:xfrm>
          <a:prstGeom prst="rect">
            <a:avLst/>
          </a:prstGeom>
        </p:spPr>
        <p:txBody>
          <a:bodyPr anchor="t" rtlCol="false" tIns="0" lIns="0" bIns="0" rIns="0">
            <a:spAutoFit/>
          </a:bodyPr>
          <a:lstStyle/>
          <a:p>
            <a:pPr algn="l">
              <a:lnSpc>
                <a:spcPts val="4319"/>
              </a:lnSpc>
            </a:pPr>
            <a:r>
              <a:rPr lang="en-US" sz="3599" i="true">
                <a:solidFill>
                  <a:srgbClr val="20383C"/>
                </a:solidFill>
                <a:latin typeface="Trebuchet MS Italics"/>
                <a:ea typeface="Trebuchet MS Italics"/>
                <a:cs typeface="Trebuchet MS Italics"/>
                <a:sym typeface="Trebuchet MS Italics"/>
              </a:rPr>
              <a:t>How has digital child monitoring software changed the daily reporting work practice of childcare employees in creches?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Sample scenarios using a quote from a worker from our initial interview</a:t>
            </a:r>
          </a:p>
        </p:txBody>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grpSp>
        <p:nvGrpSpPr>
          <p:cNvPr name="Group 8" id="8"/>
          <p:cNvGrpSpPr/>
          <p:nvPr/>
        </p:nvGrpSpPr>
        <p:grpSpPr>
          <a:xfrm rot="0">
            <a:off x="965224" y="2608432"/>
            <a:ext cx="13716000" cy="1133856"/>
            <a:chOff x="0" y="0"/>
            <a:chExt cx="18288000" cy="1511808"/>
          </a:xfrm>
        </p:grpSpPr>
        <p:sp>
          <p:nvSpPr>
            <p:cNvPr name="Freeform 9" id="9"/>
            <p:cNvSpPr/>
            <p:nvPr/>
          </p:nvSpPr>
          <p:spPr>
            <a:xfrm flipH="false" flipV="false" rot="0">
              <a:off x="0" y="0"/>
              <a:ext cx="18288000" cy="1511808"/>
            </a:xfrm>
            <a:custGeom>
              <a:avLst/>
              <a:gdLst/>
              <a:ahLst/>
              <a:cxnLst/>
              <a:rect r="r" b="b" t="t" l="l"/>
              <a:pathLst>
                <a:path h="1511808" w="18288000">
                  <a:moveTo>
                    <a:pt x="0" y="0"/>
                  </a:moveTo>
                  <a:lnTo>
                    <a:pt x="18288000" y="0"/>
                  </a:lnTo>
                  <a:lnTo>
                    <a:pt x="18288000" y="1511808"/>
                  </a:lnTo>
                  <a:lnTo>
                    <a:pt x="0" y="1511808"/>
                  </a:lnTo>
                  <a:close/>
                </a:path>
              </a:pathLst>
            </a:custGeom>
            <a:blipFill>
              <a:blip r:embed="rId4">
                <a:alphaModFix amt="0"/>
              </a:blip>
              <a:stretch>
                <a:fillRect l="0" t="-185706" r="0" b="-185706"/>
              </a:stretch>
            </a:blipFill>
          </p:spPr>
        </p:sp>
        <p:sp>
          <p:nvSpPr>
            <p:cNvPr name="TextBox 10" id="10"/>
            <p:cNvSpPr txBox="true"/>
            <p:nvPr/>
          </p:nvSpPr>
          <p:spPr>
            <a:xfrm>
              <a:off x="0" y="-9525"/>
              <a:ext cx="18288000" cy="1521333"/>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2. </a:t>
              </a:r>
              <a:r>
                <a:rPr lang="en-US" sz="5599" b="true">
                  <a:solidFill>
                    <a:srgbClr val="20383C"/>
                  </a:solidFill>
                  <a:latin typeface="Trebuchet MS Bold"/>
                  <a:ea typeface="Trebuchet MS Bold"/>
                  <a:cs typeface="Trebuchet MS Bold"/>
                  <a:sym typeface="Trebuchet MS Bold"/>
                </a:rPr>
                <a:t>Estate agent</a:t>
              </a:r>
            </a:p>
          </p:txBody>
        </p:sp>
      </p:grpSp>
      <p:grpSp>
        <p:nvGrpSpPr>
          <p:cNvPr name="Group 11" id="11"/>
          <p:cNvGrpSpPr/>
          <p:nvPr/>
        </p:nvGrpSpPr>
        <p:grpSpPr>
          <a:xfrm rot="0">
            <a:off x="952527" y="4285213"/>
            <a:ext cx="16484603" cy="116843"/>
            <a:chOff x="0" y="0"/>
            <a:chExt cx="21979471" cy="155791"/>
          </a:xfrm>
        </p:grpSpPr>
        <p:sp>
          <p:nvSpPr>
            <p:cNvPr name="Freeform 12" id="12"/>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solidFill>
              <a:srgbClr val="F6DA6A"/>
            </a:solidFill>
          </p:spPr>
        </p:sp>
        <p:sp>
          <p:nvSpPr>
            <p:cNvPr name="Freeform 13" id="13"/>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solidFill>
              <a:srgbClr val="F6DA6A"/>
            </a:solidFill>
          </p:spPr>
        </p:sp>
      </p:grpSp>
      <p:grpSp>
        <p:nvGrpSpPr>
          <p:cNvPr name="Group 14" id="14"/>
          <p:cNvGrpSpPr/>
          <p:nvPr/>
        </p:nvGrpSpPr>
        <p:grpSpPr>
          <a:xfrm rot="0">
            <a:off x="958871" y="4547589"/>
            <a:ext cx="16471897" cy="2682745"/>
            <a:chOff x="0" y="0"/>
            <a:chExt cx="21962529" cy="3576993"/>
          </a:xfrm>
        </p:grpSpPr>
        <p:sp>
          <p:nvSpPr>
            <p:cNvPr name="Freeform 15" id="15"/>
            <p:cNvSpPr/>
            <p:nvPr/>
          </p:nvSpPr>
          <p:spPr>
            <a:xfrm flipH="false" flipV="false" rot="0">
              <a:off x="8509" y="8509"/>
              <a:ext cx="21945601" cy="3560064"/>
            </a:xfrm>
            <a:custGeom>
              <a:avLst/>
              <a:gdLst/>
              <a:ahLst/>
              <a:cxnLst/>
              <a:rect r="r" b="b" t="t" l="l"/>
              <a:pathLst>
                <a:path h="3560064" w="21945601">
                  <a:moveTo>
                    <a:pt x="0" y="0"/>
                  </a:moveTo>
                  <a:lnTo>
                    <a:pt x="21945601" y="0"/>
                  </a:lnTo>
                  <a:lnTo>
                    <a:pt x="21945601" y="3560064"/>
                  </a:lnTo>
                  <a:lnTo>
                    <a:pt x="0" y="3560064"/>
                  </a:lnTo>
                  <a:close/>
                </a:path>
              </a:pathLst>
            </a:custGeom>
            <a:solidFill>
              <a:srgbClr val="F2F4F3"/>
            </a:solidFill>
          </p:spPr>
        </p:sp>
        <p:sp>
          <p:nvSpPr>
            <p:cNvPr name="Freeform 16" id="16"/>
            <p:cNvSpPr/>
            <p:nvPr/>
          </p:nvSpPr>
          <p:spPr>
            <a:xfrm flipH="false" flipV="false" rot="0">
              <a:off x="0" y="0"/>
              <a:ext cx="21962618" cy="3577082"/>
            </a:xfrm>
            <a:custGeom>
              <a:avLst/>
              <a:gdLst/>
              <a:ahLst/>
              <a:cxnLst/>
              <a:rect r="r" b="b" t="t" l="l"/>
              <a:pathLst>
                <a:path h="3577082" w="21962618">
                  <a:moveTo>
                    <a:pt x="8509" y="0"/>
                  </a:moveTo>
                  <a:lnTo>
                    <a:pt x="21954110" y="0"/>
                  </a:lnTo>
                  <a:cubicBezTo>
                    <a:pt x="21958808" y="0"/>
                    <a:pt x="21962618" y="3810"/>
                    <a:pt x="21962618" y="8509"/>
                  </a:cubicBezTo>
                  <a:lnTo>
                    <a:pt x="21962618" y="3568573"/>
                  </a:lnTo>
                  <a:cubicBezTo>
                    <a:pt x="21962618" y="3573272"/>
                    <a:pt x="21958808" y="3577082"/>
                    <a:pt x="21954110" y="3577082"/>
                  </a:cubicBezTo>
                  <a:lnTo>
                    <a:pt x="8509" y="3577082"/>
                  </a:lnTo>
                  <a:cubicBezTo>
                    <a:pt x="3810" y="3577082"/>
                    <a:pt x="0" y="3573272"/>
                    <a:pt x="0" y="3568573"/>
                  </a:cubicBezTo>
                  <a:lnTo>
                    <a:pt x="0" y="8509"/>
                  </a:lnTo>
                  <a:cubicBezTo>
                    <a:pt x="0" y="3810"/>
                    <a:pt x="3810" y="0"/>
                    <a:pt x="8509" y="0"/>
                  </a:cubicBezTo>
                  <a:moveTo>
                    <a:pt x="8509" y="16891"/>
                  </a:moveTo>
                  <a:lnTo>
                    <a:pt x="8509" y="8509"/>
                  </a:lnTo>
                  <a:lnTo>
                    <a:pt x="17018" y="8509"/>
                  </a:lnTo>
                  <a:lnTo>
                    <a:pt x="17018" y="3568573"/>
                  </a:lnTo>
                  <a:lnTo>
                    <a:pt x="8509" y="3568573"/>
                  </a:lnTo>
                  <a:lnTo>
                    <a:pt x="8509" y="3560064"/>
                  </a:lnTo>
                  <a:lnTo>
                    <a:pt x="21954110" y="3560064"/>
                  </a:lnTo>
                  <a:lnTo>
                    <a:pt x="21954110" y="3568573"/>
                  </a:lnTo>
                  <a:lnTo>
                    <a:pt x="21945600" y="3568573"/>
                  </a:lnTo>
                  <a:lnTo>
                    <a:pt x="21945600" y="8509"/>
                  </a:lnTo>
                  <a:lnTo>
                    <a:pt x="21954110" y="8509"/>
                  </a:lnTo>
                  <a:lnTo>
                    <a:pt x="21954110" y="17018"/>
                  </a:lnTo>
                  <a:lnTo>
                    <a:pt x="8509" y="17018"/>
                  </a:lnTo>
                  <a:close/>
                </a:path>
              </a:pathLst>
            </a:custGeom>
            <a:solidFill>
              <a:srgbClr val="DDDDDD"/>
            </a:solidFill>
          </p:spPr>
        </p:sp>
      </p:grpSp>
      <p:grpSp>
        <p:nvGrpSpPr>
          <p:cNvPr name="Group 17" id="17"/>
          <p:cNvGrpSpPr/>
          <p:nvPr/>
        </p:nvGrpSpPr>
        <p:grpSpPr>
          <a:xfrm rot="0">
            <a:off x="952527" y="4541245"/>
            <a:ext cx="153419" cy="2695451"/>
            <a:chOff x="0" y="0"/>
            <a:chExt cx="204559" cy="3593935"/>
          </a:xfrm>
        </p:grpSpPr>
        <p:sp>
          <p:nvSpPr>
            <p:cNvPr name="Freeform 18" id="18"/>
            <p:cNvSpPr/>
            <p:nvPr/>
          </p:nvSpPr>
          <p:spPr>
            <a:xfrm flipH="false" flipV="false" rot="0">
              <a:off x="16891" y="16891"/>
              <a:ext cx="170688" cy="3560064"/>
            </a:xfrm>
            <a:custGeom>
              <a:avLst/>
              <a:gdLst/>
              <a:ahLst/>
              <a:cxnLst/>
              <a:rect r="r" b="b" t="t" l="l"/>
              <a:pathLst>
                <a:path h="3560064" w="170688">
                  <a:moveTo>
                    <a:pt x="0" y="0"/>
                  </a:moveTo>
                  <a:lnTo>
                    <a:pt x="170688" y="0"/>
                  </a:lnTo>
                  <a:lnTo>
                    <a:pt x="170688" y="3560064"/>
                  </a:lnTo>
                  <a:lnTo>
                    <a:pt x="0" y="3560064"/>
                  </a:lnTo>
                  <a:close/>
                </a:path>
              </a:pathLst>
            </a:custGeom>
            <a:solidFill>
              <a:srgbClr val="F6DA6A"/>
            </a:solidFill>
          </p:spPr>
        </p:sp>
        <p:sp>
          <p:nvSpPr>
            <p:cNvPr name="Freeform 19" id="19"/>
            <p:cNvSpPr/>
            <p:nvPr/>
          </p:nvSpPr>
          <p:spPr>
            <a:xfrm flipH="false" flipV="false" rot="0">
              <a:off x="0" y="0"/>
              <a:ext cx="204470" cy="3593846"/>
            </a:xfrm>
            <a:custGeom>
              <a:avLst/>
              <a:gdLst/>
              <a:ahLst/>
              <a:cxnLst/>
              <a:rect r="r" b="b" t="t" l="l"/>
              <a:pathLst>
                <a:path h="3593846" w="204470">
                  <a:moveTo>
                    <a:pt x="16891" y="0"/>
                  </a:moveTo>
                  <a:lnTo>
                    <a:pt x="187579" y="0"/>
                  </a:lnTo>
                  <a:cubicBezTo>
                    <a:pt x="196977" y="0"/>
                    <a:pt x="204470" y="7620"/>
                    <a:pt x="204470" y="16891"/>
                  </a:cubicBezTo>
                  <a:lnTo>
                    <a:pt x="204470" y="3576955"/>
                  </a:lnTo>
                  <a:cubicBezTo>
                    <a:pt x="204470" y="3586353"/>
                    <a:pt x="196850" y="3593846"/>
                    <a:pt x="187579" y="3593846"/>
                  </a:cubicBezTo>
                  <a:lnTo>
                    <a:pt x="16891" y="3593846"/>
                  </a:lnTo>
                  <a:cubicBezTo>
                    <a:pt x="7493" y="3593846"/>
                    <a:pt x="0" y="3586226"/>
                    <a:pt x="0" y="3576955"/>
                  </a:cubicBezTo>
                  <a:lnTo>
                    <a:pt x="0" y="16891"/>
                  </a:lnTo>
                  <a:cubicBezTo>
                    <a:pt x="0" y="7620"/>
                    <a:pt x="7620" y="0"/>
                    <a:pt x="16891" y="0"/>
                  </a:cubicBezTo>
                  <a:moveTo>
                    <a:pt x="16891" y="33909"/>
                  </a:moveTo>
                  <a:lnTo>
                    <a:pt x="16891" y="16891"/>
                  </a:lnTo>
                  <a:lnTo>
                    <a:pt x="33909" y="16891"/>
                  </a:lnTo>
                  <a:lnTo>
                    <a:pt x="33909" y="3576955"/>
                  </a:lnTo>
                  <a:lnTo>
                    <a:pt x="16891" y="3576955"/>
                  </a:lnTo>
                  <a:lnTo>
                    <a:pt x="16891" y="3560064"/>
                  </a:lnTo>
                  <a:lnTo>
                    <a:pt x="187579" y="3560064"/>
                  </a:lnTo>
                  <a:lnTo>
                    <a:pt x="187579" y="3576955"/>
                  </a:lnTo>
                  <a:lnTo>
                    <a:pt x="170688" y="3576955"/>
                  </a:lnTo>
                  <a:lnTo>
                    <a:pt x="170688" y="16891"/>
                  </a:lnTo>
                  <a:lnTo>
                    <a:pt x="187579" y="16891"/>
                  </a:lnTo>
                  <a:lnTo>
                    <a:pt x="187579" y="33909"/>
                  </a:lnTo>
                  <a:lnTo>
                    <a:pt x="16891" y="33909"/>
                  </a:lnTo>
                  <a:close/>
                </a:path>
              </a:pathLst>
            </a:custGeom>
            <a:solidFill>
              <a:srgbClr val="F6DA6A"/>
            </a:solidFill>
          </p:spPr>
        </p:sp>
      </p:grpSp>
      <p:grpSp>
        <p:nvGrpSpPr>
          <p:cNvPr name="Group 20" id="20"/>
          <p:cNvGrpSpPr/>
          <p:nvPr/>
        </p:nvGrpSpPr>
        <p:grpSpPr>
          <a:xfrm rot="0">
            <a:off x="1294408" y="4736822"/>
            <a:ext cx="15947136" cy="2304288"/>
            <a:chOff x="0" y="0"/>
            <a:chExt cx="21262848" cy="3072384"/>
          </a:xfrm>
        </p:grpSpPr>
        <p:sp>
          <p:nvSpPr>
            <p:cNvPr name="Freeform 21" id="21"/>
            <p:cNvSpPr/>
            <p:nvPr/>
          </p:nvSpPr>
          <p:spPr>
            <a:xfrm flipH="false" flipV="false" rot="0">
              <a:off x="0" y="0"/>
              <a:ext cx="21262848" cy="3072384"/>
            </a:xfrm>
            <a:custGeom>
              <a:avLst/>
              <a:gdLst/>
              <a:ahLst/>
              <a:cxnLst/>
              <a:rect r="r" b="b" t="t" l="l"/>
              <a:pathLst>
                <a:path h="3072384" w="21262848">
                  <a:moveTo>
                    <a:pt x="0" y="0"/>
                  </a:moveTo>
                  <a:lnTo>
                    <a:pt x="21262848" y="0"/>
                  </a:lnTo>
                  <a:lnTo>
                    <a:pt x="21262848" y="3072384"/>
                  </a:lnTo>
                  <a:lnTo>
                    <a:pt x="0" y="3072384"/>
                  </a:lnTo>
                  <a:close/>
                </a:path>
              </a:pathLst>
            </a:custGeom>
            <a:blipFill>
              <a:blip r:embed="rId4">
                <a:alphaModFix amt="0"/>
              </a:blip>
              <a:stretch>
                <a:fillRect l="0" t="-84848" r="0" b="-84848"/>
              </a:stretch>
            </a:blipFill>
          </p:spPr>
        </p:sp>
        <p:sp>
          <p:nvSpPr>
            <p:cNvPr name="TextBox 22" id="22"/>
            <p:cNvSpPr txBox="true"/>
            <p:nvPr/>
          </p:nvSpPr>
          <p:spPr>
            <a:xfrm>
              <a:off x="0" y="-9525"/>
              <a:ext cx="21262848" cy="3081909"/>
            </a:xfrm>
            <a:prstGeom prst="rect">
              <a:avLst/>
            </a:prstGeom>
          </p:spPr>
          <p:txBody>
            <a:bodyPr anchor="ctr" rtlCol="false" tIns="0" lIns="0" bIns="0" rIns="0"/>
            <a:lstStyle/>
            <a:p>
              <a:pPr algn="l">
                <a:lnSpc>
                  <a:spcPts val="3600"/>
                </a:lnSpc>
              </a:pPr>
              <a:r>
                <a:rPr lang="en-US" sz="3000" i="true">
                  <a:solidFill>
                    <a:srgbClr val="24363D"/>
                  </a:solidFill>
                  <a:latin typeface="Trebuchet MS Italics"/>
                  <a:ea typeface="Trebuchet MS Italics"/>
                  <a:cs typeface="Trebuchet MS Italics"/>
                  <a:sym typeface="Trebuchet MS Italics"/>
                </a:rPr>
                <a:t>“We do virtual tours now for most properties before anyone comes to view in person. I record them, edit them, upload them. It cuts down on wasted viewings but it’s added a whole other job on top of what I was already doing.”</a:t>
              </a:r>
            </a:p>
          </p:txBody>
        </p:sp>
      </p:grpSp>
      <p:grpSp>
        <p:nvGrpSpPr>
          <p:cNvPr name="Group 23" id="23"/>
          <p:cNvGrpSpPr/>
          <p:nvPr/>
        </p:nvGrpSpPr>
        <p:grpSpPr>
          <a:xfrm rot="0">
            <a:off x="965224" y="7443446"/>
            <a:ext cx="16459200" cy="621792"/>
            <a:chOff x="0" y="0"/>
            <a:chExt cx="21945600" cy="829056"/>
          </a:xfrm>
        </p:grpSpPr>
        <p:sp>
          <p:nvSpPr>
            <p:cNvPr name="Freeform 24" id="24"/>
            <p:cNvSpPr/>
            <p:nvPr/>
          </p:nvSpPr>
          <p:spPr>
            <a:xfrm flipH="false" flipV="false" rot="0">
              <a:off x="0" y="0"/>
              <a:ext cx="21945600" cy="829056"/>
            </a:xfrm>
            <a:custGeom>
              <a:avLst/>
              <a:gdLst/>
              <a:ahLst/>
              <a:cxnLst/>
              <a:rect r="r" b="b" t="t" l="l"/>
              <a:pathLst>
                <a:path h="829056" w="21945600">
                  <a:moveTo>
                    <a:pt x="0" y="0"/>
                  </a:moveTo>
                  <a:lnTo>
                    <a:pt x="21945600" y="0"/>
                  </a:lnTo>
                  <a:lnTo>
                    <a:pt x="21945600" y="829056"/>
                  </a:lnTo>
                  <a:lnTo>
                    <a:pt x="0" y="829056"/>
                  </a:lnTo>
                  <a:close/>
                </a:path>
              </a:pathLst>
            </a:custGeom>
            <a:blipFill>
              <a:blip r:embed="rId4">
                <a:alphaModFix amt="0"/>
              </a:blip>
              <a:stretch>
                <a:fillRect l="0" t="-465780" r="0" b="-465780"/>
              </a:stretch>
            </a:blipFill>
          </p:spPr>
        </p:sp>
        <p:sp>
          <p:nvSpPr>
            <p:cNvPr name="TextBox 25" id="25"/>
            <p:cNvSpPr txBox="true"/>
            <p:nvPr/>
          </p:nvSpPr>
          <p:spPr>
            <a:xfrm>
              <a:off x="0" y="-9525"/>
              <a:ext cx="21945600" cy="838581"/>
            </a:xfrm>
            <a:prstGeom prst="rect">
              <a:avLst/>
            </a:prstGeom>
          </p:spPr>
          <p:txBody>
            <a:bodyPr anchor="ctr" rtlCol="false" tIns="0" lIns="0" bIns="0" rIns="0"/>
            <a:lstStyle/>
            <a:p>
              <a:pPr algn="l">
                <a:lnSpc>
                  <a:spcPts val="3600"/>
                </a:lnSpc>
              </a:pPr>
              <a:r>
                <a:rPr lang="en-US" sz="3000" b="true">
                  <a:solidFill>
                    <a:srgbClr val="20383C"/>
                  </a:solidFill>
                  <a:latin typeface="Trebuchet MS Bold"/>
                  <a:ea typeface="Trebuchet MS Bold"/>
                  <a:cs typeface="Trebuchet MS Bold"/>
                  <a:sym typeface="Trebuchet MS Bold"/>
                </a:rPr>
                <a:t>Spot the three things:</a:t>
              </a:r>
            </a:p>
          </p:txBody>
        </p:sp>
      </p:grpSp>
      <p:grpSp>
        <p:nvGrpSpPr>
          <p:cNvPr name="Group 26" id="26"/>
          <p:cNvGrpSpPr/>
          <p:nvPr/>
        </p:nvGrpSpPr>
        <p:grpSpPr>
          <a:xfrm rot="0">
            <a:off x="952527" y="8198845"/>
            <a:ext cx="5420363" cy="720347"/>
            <a:chOff x="0" y="0"/>
            <a:chExt cx="7227151" cy="960463"/>
          </a:xfrm>
        </p:grpSpPr>
        <p:sp>
          <p:nvSpPr>
            <p:cNvPr name="Freeform 27" id="27"/>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28" id="28"/>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29" id="29"/>
          <p:cNvGrpSpPr/>
          <p:nvPr/>
        </p:nvGrpSpPr>
        <p:grpSpPr>
          <a:xfrm rot="0">
            <a:off x="1148104" y="8211542"/>
            <a:ext cx="5029200" cy="694944"/>
            <a:chOff x="0" y="0"/>
            <a:chExt cx="6705600" cy="926592"/>
          </a:xfrm>
        </p:grpSpPr>
        <p:sp>
          <p:nvSpPr>
            <p:cNvPr name="Freeform 30" id="30"/>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31" id="31"/>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digital technology?</a:t>
              </a:r>
            </a:p>
          </p:txBody>
        </p:sp>
      </p:grpSp>
      <p:grpSp>
        <p:nvGrpSpPr>
          <p:cNvPr name="Group 32" id="32"/>
          <p:cNvGrpSpPr/>
          <p:nvPr/>
        </p:nvGrpSpPr>
        <p:grpSpPr>
          <a:xfrm rot="0">
            <a:off x="6658383" y="8198845"/>
            <a:ext cx="5420363" cy="720347"/>
            <a:chOff x="0" y="0"/>
            <a:chExt cx="7227151" cy="960463"/>
          </a:xfrm>
        </p:grpSpPr>
        <p:sp>
          <p:nvSpPr>
            <p:cNvPr name="Freeform 33" id="33"/>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34" id="34"/>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35" id="35"/>
          <p:cNvGrpSpPr/>
          <p:nvPr/>
        </p:nvGrpSpPr>
        <p:grpSpPr>
          <a:xfrm rot="0">
            <a:off x="6853960" y="8211542"/>
            <a:ext cx="5029200" cy="694944"/>
            <a:chOff x="0" y="0"/>
            <a:chExt cx="6705600" cy="926592"/>
          </a:xfrm>
        </p:grpSpPr>
        <p:sp>
          <p:nvSpPr>
            <p:cNvPr name="Freeform 36" id="36"/>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37" id="37"/>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work practice that changed?</a:t>
              </a:r>
            </a:p>
          </p:txBody>
        </p:sp>
      </p:grpSp>
      <p:grpSp>
        <p:nvGrpSpPr>
          <p:cNvPr name="Group 38" id="38"/>
          <p:cNvGrpSpPr/>
          <p:nvPr/>
        </p:nvGrpSpPr>
        <p:grpSpPr>
          <a:xfrm rot="0">
            <a:off x="12364239" y="8198845"/>
            <a:ext cx="5420363" cy="720347"/>
            <a:chOff x="0" y="0"/>
            <a:chExt cx="7227151" cy="960463"/>
          </a:xfrm>
        </p:grpSpPr>
        <p:sp>
          <p:nvSpPr>
            <p:cNvPr name="Freeform 39" id="39"/>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40" id="40"/>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41" id="41"/>
          <p:cNvGrpSpPr/>
          <p:nvPr/>
        </p:nvGrpSpPr>
        <p:grpSpPr>
          <a:xfrm rot="0">
            <a:off x="12559816" y="8211542"/>
            <a:ext cx="5029200" cy="694944"/>
            <a:chOff x="0" y="0"/>
            <a:chExt cx="6705600" cy="926592"/>
          </a:xfrm>
        </p:grpSpPr>
        <p:sp>
          <p:nvSpPr>
            <p:cNvPr name="Freeform 42" id="42"/>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43" id="43"/>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impact on the employee?</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Sample scenarios using a quote from a worker from our initial interview</a:t>
            </a:r>
          </a:p>
        </p:txBody>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grpSp>
        <p:nvGrpSpPr>
          <p:cNvPr name="Group 8" id="8"/>
          <p:cNvGrpSpPr/>
          <p:nvPr/>
        </p:nvGrpSpPr>
        <p:grpSpPr>
          <a:xfrm rot="0">
            <a:off x="1041397" y="2954554"/>
            <a:ext cx="16459200" cy="1188720"/>
            <a:chOff x="0" y="0"/>
            <a:chExt cx="21945600" cy="1584960"/>
          </a:xfrm>
        </p:grpSpPr>
        <p:sp>
          <p:nvSpPr>
            <p:cNvPr name="Freeform 9" id="9"/>
            <p:cNvSpPr/>
            <p:nvPr/>
          </p:nvSpPr>
          <p:spPr>
            <a:xfrm flipH="false" flipV="false" rot="0">
              <a:off x="0" y="0"/>
              <a:ext cx="21945600" cy="1584960"/>
            </a:xfrm>
            <a:custGeom>
              <a:avLst/>
              <a:gdLst/>
              <a:ahLst/>
              <a:cxnLst/>
              <a:rect r="r" b="b" t="t" l="l"/>
              <a:pathLst>
                <a:path h="1584960" w="21945600">
                  <a:moveTo>
                    <a:pt x="0" y="0"/>
                  </a:moveTo>
                  <a:lnTo>
                    <a:pt x="21945600" y="0"/>
                  </a:lnTo>
                  <a:lnTo>
                    <a:pt x="21945600" y="1584960"/>
                  </a:lnTo>
                  <a:lnTo>
                    <a:pt x="0" y="1584960"/>
                  </a:lnTo>
                  <a:close/>
                </a:path>
              </a:pathLst>
            </a:custGeom>
            <a:blipFill>
              <a:blip r:embed="rId4">
                <a:alphaModFix amt="0"/>
              </a:blip>
              <a:stretch>
                <a:fillRect l="0" t="-219792" r="0" b="-219792"/>
              </a:stretch>
            </a:blipFill>
          </p:spPr>
        </p:sp>
        <p:sp>
          <p:nvSpPr>
            <p:cNvPr name="TextBox 10" id="10"/>
            <p:cNvSpPr txBox="true"/>
            <p:nvPr/>
          </p:nvSpPr>
          <p:spPr>
            <a:xfrm>
              <a:off x="0" y="-9525"/>
              <a:ext cx="21945600" cy="1594485"/>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2. </a:t>
              </a:r>
              <a:r>
                <a:rPr lang="en-US" sz="5599" b="true">
                  <a:solidFill>
                    <a:srgbClr val="20383C"/>
                  </a:solidFill>
                  <a:latin typeface="Trebuchet MS Bold"/>
                  <a:ea typeface="Trebuchet MS Bold"/>
                  <a:cs typeface="Trebuchet MS Bold"/>
                  <a:sym typeface="Trebuchet MS Bold"/>
                </a:rPr>
                <a:t>Estate agent – which question is stronger?</a:t>
              </a:r>
            </a:p>
          </p:txBody>
        </p:sp>
      </p:grpSp>
      <p:grpSp>
        <p:nvGrpSpPr>
          <p:cNvPr name="Group 11" id="11"/>
          <p:cNvGrpSpPr/>
          <p:nvPr/>
        </p:nvGrpSpPr>
        <p:grpSpPr>
          <a:xfrm rot="0">
            <a:off x="1028700" y="4222017"/>
            <a:ext cx="16484603" cy="116843"/>
            <a:chOff x="0" y="0"/>
            <a:chExt cx="21979471" cy="155791"/>
          </a:xfrm>
        </p:grpSpPr>
        <p:sp>
          <p:nvSpPr>
            <p:cNvPr name="Freeform 12" id="12"/>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solidFill>
              <a:srgbClr val="F6DA6A"/>
            </a:solidFill>
          </p:spPr>
        </p:sp>
        <p:sp>
          <p:nvSpPr>
            <p:cNvPr name="Freeform 13" id="13"/>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solidFill>
              <a:srgbClr val="F6DA6A"/>
            </a:solidFill>
          </p:spPr>
        </p:sp>
      </p:grpSp>
      <p:grpSp>
        <p:nvGrpSpPr>
          <p:cNvPr name="Group 14" id="14"/>
          <p:cNvGrpSpPr/>
          <p:nvPr/>
        </p:nvGrpSpPr>
        <p:grpSpPr>
          <a:xfrm rot="0">
            <a:off x="1035044" y="4484393"/>
            <a:ext cx="8150857" cy="4474969"/>
            <a:chOff x="0" y="0"/>
            <a:chExt cx="10867809" cy="5966625"/>
          </a:xfrm>
        </p:grpSpPr>
        <p:sp>
          <p:nvSpPr>
            <p:cNvPr name="Freeform 15" id="15"/>
            <p:cNvSpPr/>
            <p:nvPr/>
          </p:nvSpPr>
          <p:spPr>
            <a:xfrm flipH="false" flipV="false" rot="0">
              <a:off x="8509" y="8509"/>
              <a:ext cx="10850880" cy="5949696"/>
            </a:xfrm>
            <a:custGeom>
              <a:avLst/>
              <a:gdLst/>
              <a:ahLst/>
              <a:cxnLst/>
              <a:rect r="r" b="b" t="t" l="l"/>
              <a:pathLst>
                <a:path h="5949696" w="10850880">
                  <a:moveTo>
                    <a:pt x="0" y="0"/>
                  </a:moveTo>
                  <a:lnTo>
                    <a:pt x="10850880" y="0"/>
                  </a:lnTo>
                  <a:lnTo>
                    <a:pt x="10850880" y="5949696"/>
                  </a:lnTo>
                  <a:lnTo>
                    <a:pt x="0" y="5949696"/>
                  </a:lnTo>
                  <a:close/>
                </a:path>
              </a:pathLst>
            </a:custGeom>
            <a:solidFill>
              <a:srgbClr val="FFFFFF"/>
            </a:solidFill>
          </p:spPr>
        </p:sp>
        <p:sp>
          <p:nvSpPr>
            <p:cNvPr name="Freeform 16" id="16"/>
            <p:cNvSpPr/>
            <p:nvPr/>
          </p:nvSpPr>
          <p:spPr>
            <a:xfrm flipH="false" flipV="false" rot="0">
              <a:off x="0" y="0"/>
              <a:ext cx="10867899" cy="5966714"/>
            </a:xfrm>
            <a:custGeom>
              <a:avLst/>
              <a:gdLst/>
              <a:ahLst/>
              <a:cxnLst/>
              <a:rect r="r" b="b" t="t" l="l"/>
              <a:pathLst>
                <a:path h="5966714" w="10867899">
                  <a:moveTo>
                    <a:pt x="8509" y="0"/>
                  </a:moveTo>
                  <a:lnTo>
                    <a:pt x="10859389" y="0"/>
                  </a:lnTo>
                  <a:cubicBezTo>
                    <a:pt x="10864088" y="0"/>
                    <a:pt x="10867899" y="3810"/>
                    <a:pt x="10867899" y="8509"/>
                  </a:cubicBezTo>
                  <a:lnTo>
                    <a:pt x="10867899" y="5958205"/>
                  </a:lnTo>
                  <a:cubicBezTo>
                    <a:pt x="10867899" y="5962904"/>
                    <a:pt x="10864088" y="5966714"/>
                    <a:pt x="10859389" y="5966714"/>
                  </a:cubicBezTo>
                  <a:lnTo>
                    <a:pt x="8509" y="5966714"/>
                  </a:lnTo>
                  <a:cubicBezTo>
                    <a:pt x="3810" y="5966714"/>
                    <a:pt x="0" y="5962904"/>
                    <a:pt x="0" y="5958205"/>
                  </a:cubicBezTo>
                  <a:lnTo>
                    <a:pt x="0" y="8509"/>
                  </a:lnTo>
                  <a:cubicBezTo>
                    <a:pt x="0" y="3810"/>
                    <a:pt x="3810" y="0"/>
                    <a:pt x="8509" y="0"/>
                  </a:cubicBezTo>
                  <a:moveTo>
                    <a:pt x="8509" y="16891"/>
                  </a:moveTo>
                  <a:lnTo>
                    <a:pt x="8509" y="8509"/>
                  </a:lnTo>
                  <a:lnTo>
                    <a:pt x="17018" y="8509"/>
                  </a:lnTo>
                  <a:lnTo>
                    <a:pt x="17018" y="5958205"/>
                  </a:lnTo>
                  <a:lnTo>
                    <a:pt x="8509" y="5958205"/>
                  </a:lnTo>
                  <a:lnTo>
                    <a:pt x="8509" y="5949696"/>
                  </a:lnTo>
                  <a:lnTo>
                    <a:pt x="10859389" y="5949696"/>
                  </a:lnTo>
                  <a:lnTo>
                    <a:pt x="10859389" y="5958205"/>
                  </a:lnTo>
                  <a:lnTo>
                    <a:pt x="10850880" y="5958205"/>
                  </a:lnTo>
                  <a:lnTo>
                    <a:pt x="10850880" y="8509"/>
                  </a:lnTo>
                  <a:lnTo>
                    <a:pt x="10859389" y="8509"/>
                  </a:lnTo>
                  <a:lnTo>
                    <a:pt x="10859389" y="17018"/>
                  </a:lnTo>
                  <a:lnTo>
                    <a:pt x="8509" y="17018"/>
                  </a:lnTo>
                  <a:close/>
                </a:path>
              </a:pathLst>
            </a:custGeom>
            <a:solidFill>
              <a:srgbClr val="CCCCCC"/>
            </a:solidFill>
          </p:spPr>
        </p:sp>
      </p:grpSp>
      <p:grpSp>
        <p:nvGrpSpPr>
          <p:cNvPr name="Group 17" id="17"/>
          <p:cNvGrpSpPr/>
          <p:nvPr/>
        </p:nvGrpSpPr>
        <p:grpSpPr>
          <a:xfrm rot="0">
            <a:off x="1028700" y="4478049"/>
            <a:ext cx="8163563" cy="683771"/>
            <a:chOff x="0" y="0"/>
            <a:chExt cx="10884751" cy="911695"/>
          </a:xfrm>
        </p:grpSpPr>
        <p:sp>
          <p:nvSpPr>
            <p:cNvPr name="Freeform 18" id="18"/>
            <p:cNvSpPr/>
            <p:nvPr/>
          </p:nvSpPr>
          <p:spPr>
            <a:xfrm flipH="false" flipV="false" rot="0">
              <a:off x="16891" y="16891"/>
              <a:ext cx="10850881" cy="877824"/>
            </a:xfrm>
            <a:custGeom>
              <a:avLst/>
              <a:gdLst/>
              <a:ahLst/>
              <a:cxnLst/>
              <a:rect r="r" b="b" t="t" l="l"/>
              <a:pathLst>
                <a:path h="877824" w="10850881">
                  <a:moveTo>
                    <a:pt x="0" y="0"/>
                  </a:moveTo>
                  <a:lnTo>
                    <a:pt x="10850881" y="0"/>
                  </a:lnTo>
                  <a:lnTo>
                    <a:pt x="10850881" y="877824"/>
                  </a:lnTo>
                  <a:lnTo>
                    <a:pt x="0" y="877824"/>
                  </a:lnTo>
                  <a:close/>
                </a:path>
              </a:pathLst>
            </a:custGeom>
            <a:solidFill>
              <a:srgbClr val="7A8C8A"/>
            </a:solidFill>
          </p:spPr>
        </p:sp>
        <p:sp>
          <p:nvSpPr>
            <p:cNvPr name="Freeform 19" id="19"/>
            <p:cNvSpPr/>
            <p:nvPr/>
          </p:nvSpPr>
          <p:spPr>
            <a:xfrm flipH="false" flipV="false" rot="0">
              <a:off x="0" y="0"/>
              <a:ext cx="10884662" cy="911608"/>
            </a:xfrm>
            <a:custGeom>
              <a:avLst/>
              <a:gdLst/>
              <a:ahLst/>
              <a:cxnLst/>
              <a:rect r="r" b="b" t="t" l="l"/>
              <a:pathLst>
                <a:path h="911608" w="10884662">
                  <a:moveTo>
                    <a:pt x="16891" y="0"/>
                  </a:moveTo>
                  <a:lnTo>
                    <a:pt x="10867772" y="0"/>
                  </a:lnTo>
                  <a:cubicBezTo>
                    <a:pt x="10877169" y="0"/>
                    <a:pt x="10884662" y="7620"/>
                    <a:pt x="10884662" y="16891"/>
                  </a:cubicBezTo>
                  <a:lnTo>
                    <a:pt x="10884662" y="894715"/>
                  </a:lnTo>
                  <a:cubicBezTo>
                    <a:pt x="10884662" y="904113"/>
                    <a:pt x="10877042" y="911606"/>
                    <a:pt x="10867772" y="911606"/>
                  </a:cubicBezTo>
                  <a:lnTo>
                    <a:pt x="16891" y="911606"/>
                  </a:lnTo>
                  <a:cubicBezTo>
                    <a:pt x="7620" y="911733"/>
                    <a:pt x="0" y="904113"/>
                    <a:pt x="0" y="894715"/>
                  </a:cubicBezTo>
                  <a:lnTo>
                    <a:pt x="0" y="16891"/>
                  </a:lnTo>
                  <a:cubicBezTo>
                    <a:pt x="0" y="7620"/>
                    <a:pt x="7620" y="0"/>
                    <a:pt x="16891" y="0"/>
                  </a:cubicBezTo>
                  <a:moveTo>
                    <a:pt x="16891" y="33909"/>
                  </a:moveTo>
                  <a:lnTo>
                    <a:pt x="16891" y="16891"/>
                  </a:lnTo>
                  <a:lnTo>
                    <a:pt x="33909" y="16891"/>
                  </a:lnTo>
                  <a:lnTo>
                    <a:pt x="33909" y="894715"/>
                  </a:lnTo>
                  <a:lnTo>
                    <a:pt x="16891" y="894715"/>
                  </a:lnTo>
                  <a:lnTo>
                    <a:pt x="16891" y="877824"/>
                  </a:lnTo>
                  <a:lnTo>
                    <a:pt x="10867772" y="877824"/>
                  </a:lnTo>
                  <a:lnTo>
                    <a:pt x="10867772" y="894715"/>
                  </a:lnTo>
                  <a:lnTo>
                    <a:pt x="10850880" y="894715"/>
                  </a:lnTo>
                  <a:lnTo>
                    <a:pt x="10850880" y="16891"/>
                  </a:lnTo>
                  <a:lnTo>
                    <a:pt x="10867772" y="16891"/>
                  </a:lnTo>
                  <a:lnTo>
                    <a:pt x="10867772" y="33909"/>
                  </a:lnTo>
                  <a:lnTo>
                    <a:pt x="16891" y="33909"/>
                  </a:lnTo>
                  <a:close/>
                </a:path>
              </a:pathLst>
            </a:custGeom>
            <a:solidFill>
              <a:srgbClr val="7A8C8A"/>
            </a:solidFill>
          </p:spPr>
        </p:sp>
      </p:grpSp>
      <p:grpSp>
        <p:nvGrpSpPr>
          <p:cNvPr name="Group 20" id="20"/>
          <p:cNvGrpSpPr/>
          <p:nvPr/>
        </p:nvGrpSpPr>
        <p:grpSpPr>
          <a:xfrm rot="0">
            <a:off x="1224277" y="4490746"/>
            <a:ext cx="7772400" cy="658368"/>
            <a:chOff x="0" y="0"/>
            <a:chExt cx="10363200" cy="877824"/>
          </a:xfrm>
        </p:grpSpPr>
        <p:sp>
          <p:nvSpPr>
            <p:cNvPr name="Freeform 21" id="21"/>
            <p:cNvSpPr/>
            <p:nvPr/>
          </p:nvSpPr>
          <p:spPr>
            <a:xfrm flipH="false" flipV="false" rot="0">
              <a:off x="0" y="0"/>
              <a:ext cx="10363200" cy="877824"/>
            </a:xfrm>
            <a:custGeom>
              <a:avLst/>
              <a:gdLst/>
              <a:ahLst/>
              <a:cxnLst/>
              <a:rect r="r" b="b" t="t" l="l"/>
              <a:pathLst>
                <a:path h="877824" w="10363200">
                  <a:moveTo>
                    <a:pt x="0" y="0"/>
                  </a:moveTo>
                  <a:lnTo>
                    <a:pt x="10363200" y="0"/>
                  </a:lnTo>
                  <a:lnTo>
                    <a:pt x="10363200" y="877824"/>
                  </a:lnTo>
                  <a:lnTo>
                    <a:pt x="0" y="877824"/>
                  </a:lnTo>
                  <a:close/>
                </a:path>
              </a:pathLst>
            </a:custGeom>
            <a:blipFill>
              <a:blip r:embed="rId4">
                <a:alphaModFix amt="0"/>
              </a:blip>
              <a:stretch>
                <a:fillRect l="0" t="-180031" r="0" b="-180031"/>
              </a:stretch>
            </a:blipFill>
          </p:spPr>
        </p:sp>
        <p:sp>
          <p:nvSpPr>
            <p:cNvPr name="TextBox 22" id="22"/>
            <p:cNvSpPr txBox="true"/>
            <p:nvPr/>
          </p:nvSpPr>
          <p:spPr>
            <a:xfrm>
              <a:off x="0" y="-9525"/>
              <a:ext cx="10363200" cy="887349"/>
            </a:xfrm>
            <a:prstGeom prst="rect">
              <a:avLst/>
            </a:prstGeom>
          </p:spPr>
          <p:txBody>
            <a:bodyPr anchor="ctr" rtlCol="false" tIns="0" lIns="0" bIns="0" rIns="0"/>
            <a:lstStyle/>
            <a:p>
              <a:pPr algn="l">
                <a:lnSpc>
                  <a:spcPts val="3600"/>
                </a:lnSpc>
              </a:pPr>
              <a:r>
                <a:rPr lang="en-US" sz="3000" b="true">
                  <a:solidFill>
                    <a:srgbClr val="FFFFFF"/>
                  </a:solidFill>
                  <a:latin typeface="Trebuchet MS Bold"/>
                  <a:ea typeface="Trebuchet MS Bold"/>
                  <a:cs typeface="Trebuchet MS Bold"/>
                  <a:sym typeface="Trebuchet MS Bold"/>
                </a:rPr>
                <a:t>Version A</a:t>
              </a:r>
            </a:p>
          </p:txBody>
        </p:sp>
      </p:grpSp>
      <p:sp>
        <p:nvSpPr>
          <p:cNvPr name="TextBox 23" id="23"/>
          <p:cNvSpPr txBox="true"/>
          <p:nvPr/>
        </p:nvSpPr>
        <p:spPr>
          <a:xfrm rot="0">
            <a:off x="1297429" y="5276368"/>
            <a:ext cx="7699248" cy="1104900"/>
          </a:xfrm>
          <a:prstGeom prst="rect">
            <a:avLst/>
          </a:prstGeom>
        </p:spPr>
        <p:txBody>
          <a:bodyPr anchor="t" rtlCol="false" tIns="0" lIns="0" bIns="0" rIns="0">
            <a:spAutoFit/>
          </a:bodyPr>
          <a:lstStyle/>
          <a:p>
            <a:pPr algn="l">
              <a:lnSpc>
                <a:spcPts val="4319"/>
              </a:lnSpc>
            </a:pPr>
            <a:r>
              <a:rPr lang="en-US" sz="3599" i="true">
                <a:solidFill>
                  <a:srgbClr val="20383C"/>
                </a:solidFill>
                <a:latin typeface="Trebuchet MS Italics"/>
                <a:ea typeface="Trebuchet MS Italics"/>
                <a:cs typeface="Trebuchet MS Italics"/>
                <a:sym typeface="Trebuchet MS Italics"/>
              </a:rPr>
              <a:t>How has technology changed the work of estate agents?</a:t>
            </a:r>
          </a:p>
        </p:txBody>
      </p:sp>
      <p:grpSp>
        <p:nvGrpSpPr>
          <p:cNvPr name="Group 24" id="24"/>
          <p:cNvGrpSpPr/>
          <p:nvPr/>
        </p:nvGrpSpPr>
        <p:grpSpPr>
          <a:xfrm rot="0">
            <a:off x="9356084" y="4484393"/>
            <a:ext cx="8150857" cy="4474969"/>
            <a:chOff x="0" y="0"/>
            <a:chExt cx="10867809" cy="5966625"/>
          </a:xfrm>
        </p:grpSpPr>
        <p:sp>
          <p:nvSpPr>
            <p:cNvPr name="Freeform 25" id="25"/>
            <p:cNvSpPr/>
            <p:nvPr/>
          </p:nvSpPr>
          <p:spPr>
            <a:xfrm flipH="false" flipV="false" rot="0">
              <a:off x="8509" y="8509"/>
              <a:ext cx="10850880" cy="5949696"/>
            </a:xfrm>
            <a:custGeom>
              <a:avLst/>
              <a:gdLst/>
              <a:ahLst/>
              <a:cxnLst/>
              <a:rect r="r" b="b" t="t" l="l"/>
              <a:pathLst>
                <a:path h="5949696" w="10850880">
                  <a:moveTo>
                    <a:pt x="0" y="0"/>
                  </a:moveTo>
                  <a:lnTo>
                    <a:pt x="10850880" y="0"/>
                  </a:lnTo>
                  <a:lnTo>
                    <a:pt x="10850880" y="5949696"/>
                  </a:lnTo>
                  <a:lnTo>
                    <a:pt x="0" y="5949696"/>
                  </a:lnTo>
                  <a:close/>
                </a:path>
              </a:pathLst>
            </a:custGeom>
            <a:solidFill>
              <a:srgbClr val="FFFFFF"/>
            </a:solidFill>
          </p:spPr>
        </p:sp>
        <p:sp>
          <p:nvSpPr>
            <p:cNvPr name="Freeform 26" id="26"/>
            <p:cNvSpPr/>
            <p:nvPr/>
          </p:nvSpPr>
          <p:spPr>
            <a:xfrm flipH="false" flipV="false" rot="0">
              <a:off x="0" y="0"/>
              <a:ext cx="10867899" cy="5966714"/>
            </a:xfrm>
            <a:custGeom>
              <a:avLst/>
              <a:gdLst/>
              <a:ahLst/>
              <a:cxnLst/>
              <a:rect r="r" b="b" t="t" l="l"/>
              <a:pathLst>
                <a:path h="5966714" w="10867899">
                  <a:moveTo>
                    <a:pt x="8509" y="0"/>
                  </a:moveTo>
                  <a:lnTo>
                    <a:pt x="10859389" y="0"/>
                  </a:lnTo>
                  <a:cubicBezTo>
                    <a:pt x="10864088" y="0"/>
                    <a:pt x="10867899" y="3810"/>
                    <a:pt x="10867899" y="8509"/>
                  </a:cubicBezTo>
                  <a:lnTo>
                    <a:pt x="10867899" y="5958205"/>
                  </a:lnTo>
                  <a:cubicBezTo>
                    <a:pt x="10867899" y="5962904"/>
                    <a:pt x="10864088" y="5966714"/>
                    <a:pt x="10859389" y="5966714"/>
                  </a:cubicBezTo>
                  <a:lnTo>
                    <a:pt x="8509" y="5966714"/>
                  </a:lnTo>
                  <a:cubicBezTo>
                    <a:pt x="3810" y="5966714"/>
                    <a:pt x="0" y="5962904"/>
                    <a:pt x="0" y="5958205"/>
                  </a:cubicBezTo>
                  <a:lnTo>
                    <a:pt x="0" y="8509"/>
                  </a:lnTo>
                  <a:cubicBezTo>
                    <a:pt x="0" y="3810"/>
                    <a:pt x="3810" y="0"/>
                    <a:pt x="8509" y="0"/>
                  </a:cubicBezTo>
                  <a:moveTo>
                    <a:pt x="8509" y="16891"/>
                  </a:moveTo>
                  <a:lnTo>
                    <a:pt x="8509" y="8509"/>
                  </a:lnTo>
                  <a:lnTo>
                    <a:pt x="17018" y="8509"/>
                  </a:lnTo>
                  <a:lnTo>
                    <a:pt x="17018" y="5958205"/>
                  </a:lnTo>
                  <a:lnTo>
                    <a:pt x="8509" y="5958205"/>
                  </a:lnTo>
                  <a:lnTo>
                    <a:pt x="8509" y="5949696"/>
                  </a:lnTo>
                  <a:lnTo>
                    <a:pt x="10859389" y="5949696"/>
                  </a:lnTo>
                  <a:lnTo>
                    <a:pt x="10859389" y="5958205"/>
                  </a:lnTo>
                  <a:lnTo>
                    <a:pt x="10850880" y="5958205"/>
                  </a:lnTo>
                  <a:lnTo>
                    <a:pt x="10850880" y="8509"/>
                  </a:lnTo>
                  <a:lnTo>
                    <a:pt x="10859389" y="8509"/>
                  </a:lnTo>
                  <a:lnTo>
                    <a:pt x="10859389" y="17018"/>
                  </a:lnTo>
                  <a:lnTo>
                    <a:pt x="8509" y="17018"/>
                  </a:lnTo>
                  <a:close/>
                </a:path>
              </a:pathLst>
            </a:custGeom>
            <a:solidFill>
              <a:srgbClr val="CCCCCC"/>
            </a:solidFill>
          </p:spPr>
        </p:sp>
      </p:grpSp>
      <p:grpSp>
        <p:nvGrpSpPr>
          <p:cNvPr name="Group 27" id="27"/>
          <p:cNvGrpSpPr/>
          <p:nvPr/>
        </p:nvGrpSpPr>
        <p:grpSpPr>
          <a:xfrm rot="0">
            <a:off x="9349740" y="4478049"/>
            <a:ext cx="8163563" cy="683771"/>
            <a:chOff x="0" y="0"/>
            <a:chExt cx="10884751" cy="911695"/>
          </a:xfrm>
        </p:grpSpPr>
        <p:sp>
          <p:nvSpPr>
            <p:cNvPr name="Freeform 28" id="28"/>
            <p:cNvSpPr/>
            <p:nvPr/>
          </p:nvSpPr>
          <p:spPr>
            <a:xfrm flipH="false" flipV="false" rot="0">
              <a:off x="16891" y="16891"/>
              <a:ext cx="10850881" cy="877824"/>
            </a:xfrm>
            <a:custGeom>
              <a:avLst/>
              <a:gdLst/>
              <a:ahLst/>
              <a:cxnLst/>
              <a:rect r="r" b="b" t="t" l="l"/>
              <a:pathLst>
                <a:path h="877824" w="10850881">
                  <a:moveTo>
                    <a:pt x="0" y="0"/>
                  </a:moveTo>
                  <a:lnTo>
                    <a:pt x="10850881" y="0"/>
                  </a:lnTo>
                  <a:lnTo>
                    <a:pt x="10850881" y="877824"/>
                  </a:lnTo>
                  <a:lnTo>
                    <a:pt x="0" y="877824"/>
                  </a:lnTo>
                  <a:close/>
                </a:path>
              </a:pathLst>
            </a:custGeom>
            <a:solidFill>
              <a:srgbClr val="3D887B"/>
            </a:solidFill>
          </p:spPr>
        </p:sp>
        <p:sp>
          <p:nvSpPr>
            <p:cNvPr name="Freeform 29" id="29"/>
            <p:cNvSpPr/>
            <p:nvPr/>
          </p:nvSpPr>
          <p:spPr>
            <a:xfrm flipH="false" flipV="false" rot="0">
              <a:off x="0" y="0"/>
              <a:ext cx="10884662" cy="911608"/>
            </a:xfrm>
            <a:custGeom>
              <a:avLst/>
              <a:gdLst/>
              <a:ahLst/>
              <a:cxnLst/>
              <a:rect r="r" b="b" t="t" l="l"/>
              <a:pathLst>
                <a:path h="911608" w="10884662">
                  <a:moveTo>
                    <a:pt x="16891" y="0"/>
                  </a:moveTo>
                  <a:lnTo>
                    <a:pt x="10867772" y="0"/>
                  </a:lnTo>
                  <a:cubicBezTo>
                    <a:pt x="10877169" y="0"/>
                    <a:pt x="10884662" y="7620"/>
                    <a:pt x="10884662" y="16891"/>
                  </a:cubicBezTo>
                  <a:lnTo>
                    <a:pt x="10884662" y="894715"/>
                  </a:lnTo>
                  <a:cubicBezTo>
                    <a:pt x="10884662" y="904113"/>
                    <a:pt x="10877042" y="911606"/>
                    <a:pt x="10867772" y="911606"/>
                  </a:cubicBezTo>
                  <a:lnTo>
                    <a:pt x="16891" y="911606"/>
                  </a:lnTo>
                  <a:cubicBezTo>
                    <a:pt x="7620" y="911733"/>
                    <a:pt x="0" y="904113"/>
                    <a:pt x="0" y="894715"/>
                  </a:cubicBezTo>
                  <a:lnTo>
                    <a:pt x="0" y="16891"/>
                  </a:lnTo>
                  <a:cubicBezTo>
                    <a:pt x="0" y="7620"/>
                    <a:pt x="7620" y="0"/>
                    <a:pt x="16891" y="0"/>
                  </a:cubicBezTo>
                  <a:moveTo>
                    <a:pt x="16891" y="33909"/>
                  </a:moveTo>
                  <a:lnTo>
                    <a:pt x="16891" y="16891"/>
                  </a:lnTo>
                  <a:lnTo>
                    <a:pt x="33909" y="16891"/>
                  </a:lnTo>
                  <a:lnTo>
                    <a:pt x="33909" y="894715"/>
                  </a:lnTo>
                  <a:lnTo>
                    <a:pt x="16891" y="894715"/>
                  </a:lnTo>
                  <a:lnTo>
                    <a:pt x="16891" y="877824"/>
                  </a:lnTo>
                  <a:lnTo>
                    <a:pt x="10867772" y="877824"/>
                  </a:lnTo>
                  <a:lnTo>
                    <a:pt x="10867772" y="894715"/>
                  </a:lnTo>
                  <a:lnTo>
                    <a:pt x="10850880" y="894715"/>
                  </a:lnTo>
                  <a:lnTo>
                    <a:pt x="10850880" y="16891"/>
                  </a:lnTo>
                  <a:lnTo>
                    <a:pt x="10867772" y="16891"/>
                  </a:lnTo>
                  <a:lnTo>
                    <a:pt x="10867772" y="33909"/>
                  </a:lnTo>
                  <a:lnTo>
                    <a:pt x="16891" y="33909"/>
                  </a:lnTo>
                  <a:close/>
                </a:path>
              </a:pathLst>
            </a:custGeom>
            <a:solidFill>
              <a:srgbClr val="3D887B"/>
            </a:solidFill>
          </p:spPr>
        </p:sp>
      </p:grpSp>
      <p:grpSp>
        <p:nvGrpSpPr>
          <p:cNvPr name="Group 30" id="30"/>
          <p:cNvGrpSpPr/>
          <p:nvPr/>
        </p:nvGrpSpPr>
        <p:grpSpPr>
          <a:xfrm rot="0">
            <a:off x="9545317" y="4490746"/>
            <a:ext cx="7772400" cy="658368"/>
            <a:chOff x="0" y="0"/>
            <a:chExt cx="10363200" cy="877824"/>
          </a:xfrm>
        </p:grpSpPr>
        <p:sp>
          <p:nvSpPr>
            <p:cNvPr name="Freeform 31" id="31"/>
            <p:cNvSpPr/>
            <p:nvPr/>
          </p:nvSpPr>
          <p:spPr>
            <a:xfrm flipH="false" flipV="false" rot="0">
              <a:off x="0" y="0"/>
              <a:ext cx="10363200" cy="877824"/>
            </a:xfrm>
            <a:custGeom>
              <a:avLst/>
              <a:gdLst/>
              <a:ahLst/>
              <a:cxnLst/>
              <a:rect r="r" b="b" t="t" l="l"/>
              <a:pathLst>
                <a:path h="877824" w="10363200">
                  <a:moveTo>
                    <a:pt x="0" y="0"/>
                  </a:moveTo>
                  <a:lnTo>
                    <a:pt x="10363200" y="0"/>
                  </a:lnTo>
                  <a:lnTo>
                    <a:pt x="10363200" y="877824"/>
                  </a:lnTo>
                  <a:lnTo>
                    <a:pt x="0" y="877824"/>
                  </a:lnTo>
                  <a:close/>
                </a:path>
              </a:pathLst>
            </a:custGeom>
            <a:blipFill>
              <a:blip r:embed="rId4">
                <a:alphaModFix amt="0"/>
              </a:blip>
              <a:stretch>
                <a:fillRect l="0" t="-180031" r="0" b="-180031"/>
              </a:stretch>
            </a:blipFill>
          </p:spPr>
        </p:sp>
        <p:sp>
          <p:nvSpPr>
            <p:cNvPr name="TextBox 32" id="32"/>
            <p:cNvSpPr txBox="true"/>
            <p:nvPr/>
          </p:nvSpPr>
          <p:spPr>
            <a:xfrm>
              <a:off x="0" y="-9525"/>
              <a:ext cx="10363200" cy="887349"/>
            </a:xfrm>
            <a:prstGeom prst="rect">
              <a:avLst/>
            </a:prstGeom>
          </p:spPr>
          <p:txBody>
            <a:bodyPr anchor="ctr" rtlCol="false" tIns="0" lIns="0" bIns="0" rIns="0"/>
            <a:lstStyle/>
            <a:p>
              <a:pPr algn="l">
                <a:lnSpc>
                  <a:spcPts val="3600"/>
                </a:lnSpc>
              </a:pPr>
              <a:r>
                <a:rPr lang="en-US" sz="3000" b="true">
                  <a:solidFill>
                    <a:srgbClr val="FFFFFF"/>
                  </a:solidFill>
                  <a:latin typeface="Trebuchet MS Bold"/>
                  <a:ea typeface="Trebuchet MS Bold"/>
                  <a:cs typeface="Trebuchet MS Bold"/>
                  <a:sym typeface="Trebuchet MS Bold"/>
                </a:rPr>
                <a:t>Version B</a:t>
              </a:r>
            </a:p>
          </p:txBody>
        </p:sp>
      </p:grpSp>
      <p:sp>
        <p:nvSpPr>
          <p:cNvPr name="TextBox 33" id="33"/>
          <p:cNvSpPr txBox="true"/>
          <p:nvPr/>
        </p:nvSpPr>
        <p:spPr>
          <a:xfrm rot="0">
            <a:off x="9618469" y="5276368"/>
            <a:ext cx="7699248" cy="2190750"/>
          </a:xfrm>
          <a:prstGeom prst="rect">
            <a:avLst/>
          </a:prstGeom>
        </p:spPr>
        <p:txBody>
          <a:bodyPr anchor="t" rtlCol="false" tIns="0" lIns="0" bIns="0" rIns="0">
            <a:spAutoFit/>
          </a:bodyPr>
          <a:lstStyle/>
          <a:p>
            <a:pPr algn="l">
              <a:lnSpc>
                <a:spcPts val="4319"/>
              </a:lnSpc>
            </a:pPr>
            <a:r>
              <a:rPr lang="en-US" sz="3599" i="true">
                <a:solidFill>
                  <a:srgbClr val="20383C"/>
                </a:solidFill>
                <a:latin typeface="Trebuchet MS Italics"/>
                <a:ea typeface="Trebuchet MS Italics"/>
                <a:cs typeface="Trebuchet MS Italics"/>
                <a:sym typeface="Trebuchet MS Italics"/>
              </a:rPr>
              <a:t>How has virtual viewing software changed the property presentation work practice of employees in  estate agencies?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Sample scenarios using a quote from a worker from our initial interview</a:t>
            </a:r>
          </a:p>
        </p:txBody>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grpSp>
        <p:nvGrpSpPr>
          <p:cNvPr name="Group 8" id="8"/>
          <p:cNvGrpSpPr/>
          <p:nvPr/>
        </p:nvGrpSpPr>
        <p:grpSpPr>
          <a:xfrm rot="0">
            <a:off x="965224" y="2608432"/>
            <a:ext cx="13716000" cy="1133856"/>
            <a:chOff x="0" y="0"/>
            <a:chExt cx="18288000" cy="1511808"/>
          </a:xfrm>
        </p:grpSpPr>
        <p:sp>
          <p:nvSpPr>
            <p:cNvPr name="Freeform 9" id="9"/>
            <p:cNvSpPr/>
            <p:nvPr/>
          </p:nvSpPr>
          <p:spPr>
            <a:xfrm flipH="false" flipV="false" rot="0">
              <a:off x="0" y="0"/>
              <a:ext cx="18288000" cy="1511808"/>
            </a:xfrm>
            <a:custGeom>
              <a:avLst/>
              <a:gdLst/>
              <a:ahLst/>
              <a:cxnLst/>
              <a:rect r="r" b="b" t="t" l="l"/>
              <a:pathLst>
                <a:path h="1511808" w="18288000">
                  <a:moveTo>
                    <a:pt x="0" y="0"/>
                  </a:moveTo>
                  <a:lnTo>
                    <a:pt x="18288000" y="0"/>
                  </a:lnTo>
                  <a:lnTo>
                    <a:pt x="18288000" y="1511808"/>
                  </a:lnTo>
                  <a:lnTo>
                    <a:pt x="0" y="1511808"/>
                  </a:lnTo>
                  <a:close/>
                </a:path>
              </a:pathLst>
            </a:custGeom>
            <a:blipFill>
              <a:blip r:embed="rId4">
                <a:alphaModFix amt="0"/>
              </a:blip>
              <a:stretch>
                <a:fillRect l="0" t="-185706" r="0" b="-185706"/>
              </a:stretch>
            </a:blipFill>
          </p:spPr>
        </p:sp>
        <p:sp>
          <p:nvSpPr>
            <p:cNvPr name="TextBox 10" id="10"/>
            <p:cNvSpPr txBox="true"/>
            <p:nvPr/>
          </p:nvSpPr>
          <p:spPr>
            <a:xfrm>
              <a:off x="0" y="-9525"/>
              <a:ext cx="18288000" cy="1521333"/>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3. </a:t>
              </a:r>
              <a:r>
                <a:rPr lang="en-US" sz="5599" b="true">
                  <a:solidFill>
                    <a:srgbClr val="20383C"/>
                  </a:solidFill>
                  <a:latin typeface="Trebuchet MS Bold"/>
                  <a:ea typeface="Trebuchet MS Bold"/>
                  <a:cs typeface="Trebuchet MS Bold"/>
                  <a:sym typeface="Trebuchet MS Bold"/>
                </a:rPr>
                <a:t>Aldi – shop floor</a:t>
              </a:r>
            </a:p>
          </p:txBody>
        </p:sp>
      </p:grpSp>
      <p:grpSp>
        <p:nvGrpSpPr>
          <p:cNvPr name="Group 11" id="11"/>
          <p:cNvGrpSpPr/>
          <p:nvPr/>
        </p:nvGrpSpPr>
        <p:grpSpPr>
          <a:xfrm rot="0">
            <a:off x="965224" y="3742288"/>
            <a:ext cx="14630400" cy="512064"/>
            <a:chOff x="0" y="0"/>
            <a:chExt cx="19507200" cy="682752"/>
          </a:xfrm>
        </p:grpSpPr>
        <p:sp>
          <p:nvSpPr>
            <p:cNvPr name="Freeform 12" id="12"/>
            <p:cNvSpPr/>
            <p:nvPr/>
          </p:nvSpPr>
          <p:spPr>
            <a:xfrm flipH="false" flipV="false" rot="0">
              <a:off x="0" y="0"/>
              <a:ext cx="19507200" cy="682752"/>
            </a:xfrm>
            <a:custGeom>
              <a:avLst/>
              <a:gdLst/>
              <a:ahLst/>
              <a:cxnLst/>
              <a:rect r="r" b="b" t="t" l="l"/>
              <a:pathLst>
                <a:path h="682752" w="19507200">
                  <a:moveTo>
                    <a:pt x="0" y="0"/>
                  </a:moveTo>
                  <a:lnTo>
                    <a:pt x="19507200" y="0"/>
                  </a:lnTo>
                  <a:lnTo>
                    <a:pt x="19507200" y="682752"/>
                  </a:lnTo>
                  <a:lnTo>
                    <a:pt x="0" y="682752"/>
                  </a:lnTo>
                  <a:close/>
                </a:path>
              </a:pathLst>
            </a:custGeom>
            <a:blipFill>
              <a:blip r:embed="rId4">
                <a:alphaModFix amt="0"/>
              </a:blip>
              <a:stretch>
                <a:fillRect l="0" t="-506715" r="0" b="-506715"/>
              </a:stretch>
            </a:blipFill>
          </p:spPr>
        </p:sp>
        <p:sp>
          <p:nvSpPr>
            <p:cNvPr name="TextBox 13" id="13"/>
            <p:cNvSpPr txBox="true"/>
            <p:nvPr/>
          </p:nvSpPr>
          <p:spPr>
            <a:xfrm>
              <a:off x="0" y="-9525"/>
              <a:ext cx="19507200" cy="692277"/>
            </a:xfrm>
            <a:prstGeom prst="rect">
              <a:avLst/>
            </a:prstGeom>
          </p:spPr>
          <p:txBody>
            <a:bodyPr anchor="ctr" rtlCol="false" tIns="0" lIns="0" bIns="0" rIns="0"/>
            <a:lstStyle/>
            <a:p>
              <a:pPr algn="l">
                <a:lnSpc>
                  <a:spcPts val="3120"/>
                </a:lnSpc>
              </a:pPr>
              <a:r>
                <a:rPr lang="en-US" sz="2600" b="true">
                  <a:solidFill>
                    <a:srgbClr val="20383C"/>
                  </a:solidFill>
                  <a:latin typeface="Trebuchet MS Bold"/>
                  <a:ea typeface="Trebuchet MS Bold"/>
                  <a:cs typeface="Trebuchet MS Bold"/>
                  <a:sym typeface="Trebuchet MS Bold"/>
                </a:rPr>
                <a:t>Self-service till technology</a:t>
              </a:r>
            </a:p>
          </p:txBody>
        </p:sp>
      </p:grpSp>
      <p:grpSp>
        <p:nvGrpSpPr>
          <p:cNvPr name="Group 14" id="14"/>
          <p:cNvGrpSpPr/>
          <p:nvPr/>
        </p:nvGrpSpPr>
        <p:grpSpPr>
          <a:xfrm rot="0">
            <a:off x="952527" y="4314807"/>
            <a:ext cx="16484603" cy="116843"/>
            <a:chOff x="0" y="0"/>
            <a:chExt cx="21979471" cy="155791"/>
          </a:xfrm>
        </p:grpSpPr>
        <p:sp>
          <p:nvSpPr>
            <p:cNvPr name="Freeform 15" id="15"/>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solidFill>
              <a:srgbClr val="F6DA6A"/>
            </a:solidFill>
          </p:spPr>
        </p:sp>
        <p:sp>
          <p:nvSpPr>
            <p:cNvPr name="Freeform 16" id="16"/>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solidFill>
              <a:srgbClr val="F6DA6A"/>
            </a:solidFill>
          </p:spPr>
        </p:sp>
      </p:grpSp>
      <p:grpSp>
        <p:nvGrpSpPr>
          <p:cNvPr name="Group 17" id="17"/>
          <p:cNvGrpSpPr/>
          <p:nvPr/>
        </p:nvGrpSpPr>
        <p:grpSpPr>
          <a:xfrm rot="0">
            <a:off x="958871" y="4577183"/>
            <a:ext cx="16471897" cy="2682745"/>
            <a:chOff x="0" y="0"/>
            <a:chExt cx="21962529" cy="3576993"/>
          </a:xfrm>
        </p:grpSpPr>
        <p:sp>
          <p:nvSpPr>
            <p:cNvPr name="Freeform 18" id="18"/>
            <p:cNvSpPr/>
            <p:nvPr/>
          </p:nvSpPr>
          <p:spPr>
            <a:xfrm flipH="false" flipV="false" rot="0">
              <a:off x="8509" y="8509"/>
              <a:ext cx="21945601" cy="3560064"/>
            </a:xfrm>
            <a:custGeom>
              <a:avLst/>
              <a:gdLst/>
              <a:ahLst/>
              <a:cxnLst/>
              <a:rect r="r" b="b" t="t" l="l"/>
              <a:pathLst>
                <a:path h="3560064" w="21945601">
                  <a:moveTo>
                    <a:pt x="0" y="0"/>
                  </a:moveTo>
                  <a:lnTo>
                    <a:pt x="21945601" y="0"/>
                  </a:lnTo>
                  <a:lnTo>
                    <a:pt x="21945601" y="3560064"/>
                  </a:lnTo>
                  <a:lnTo>
                    <a:pt x="0" y="3560064"/>
                  </a:lnTo>
                  <a:close/>
                </a:path>
              </a:pathLst>
            </a:custGeom>
            <a:solidFill>
              <a:srgbClr val="F2F4F3"/>
            </a:solidFill>
          </p:spPr>
        </p:sp>
        <p:sp>
          <p:nvSpPr>
            <p:cNvPr name="Freeform 19" id="19"/>
            <p:cNvSpPr/>
            <p:nvPr/>
          </p:nvSpPr>
          <p:spPr>
            <a:xfrm flipH="false" flipV="false" rot="0">
              <a:off x="0" y="0"/>
              <a:ext cx="21962618" cy="3577082"/>
            </a:xfrm>
            <a:custGeom>
              <a:avLst/>
              <a:gdLst/>
              <a:ahLst/>
              <a:cxnLst/>
              <a:rect r="r" b="b" t="t" l="l"/>
              <a:pathLst>
                <a:path h="3577082" w="21962618">
                  <a:moveTo>
                    <a:pt x="8509" y="0"/>
                  </a:moveTo>
                  <a:lnTo>
                    <a:pt x="21954110" y="0"/>
                  </a:lnTo>
                  <a:cubicBezTo>
                    <a:pt x="21958808" y="0"/>
                    <a:pt x="21962618" y="3810"/>
                    <a:pt x="21962618" y="8509"/>
                  </a:cubicBezTo>
                  <a:lnTo>
                    <a:pt x="21962618" y="3568573"/>
                  </a:lnTo>
                  <a:cubicBezTo>
                    <a:pt x="21962618" y="3573272"/>
                    <a:pt x="21958808" y="3577082"/>
                    <a:pt x="21954110" y="3577082"/>
                  </a:cubicBezTo>
                  <a:lnTo>
                    <a:pt x="8509" y="3577082"/>
                  </a:lnTo>
                  <a:cubicBezTo>
                    <a:pt x="3810" y="3577082"/>
                    <a:pt x="0" y="3573272"/>
                    <a:pt x="0" y="3568573"/>
                  </a:cubicBezTo>
                  <a:lnTo>
                    <a:pt x="0" y="8509"/>
                  </a:lnTo>
                  <a:cubicBezTo>
                    <a:pt x="0" y="3810"/>
                    <a:pt x="3810" y="0"/>
                    <a:pt x="8509" y="0"/>
                  </a:cubicBezTo>
                  <a:moveTo>
                    <a:pt x="8509" y="16891"/>
                  </a:moveTo>
                  <a:lnTo>
                    <a:pt x="8509" y="8509"/>
                  </a:lnTo>
                  <a:lnTo>
                    <a:pt x="17018" y="8509"/>
                  </a:lnTo>
                  <a:lnTo>
                    <a:pt x="17018" y="3568573"/>
                  </a:lnTo>
                  <a:lnTo>
                    <a:pt x="8509" y="3568573"/>
                  </a:lnTo>
                  <a:lnTo>
                    <a:pt x="8509" y="3560064"/>
                  </a:lnTo>
                  <a:lnTo>
                    <a:pt x="21954110" y="3560064"/>
                  </a:lnTo>
                  <a:lnTo>
                    <a:pt x="21954110" y="3568573"/>
                  </a:lnTo>
                  <a:lnTo>
                    <a:pt x="21945600" y="3568573"/>
                  </a:lnTo>
                  <a:lnTo>
                    <a:pt x="21945600" y="8509"/>
                  </a:lnTo>
                  <a:lnTo>
                    <a:pt x="21954110" y="8509"/>
                  </a:lnTo>
                  <a:lnTo>
                    <a:pt x="21954110" y="17018"/>
                  </a:lnTo>
                  <a:lnTo>
                    <a:pt x="8509" y="17018"/>
                  </a:lnTo>
                  <a:close/>
                </a:path>
              </a:pathLst>
            </a:custGeom>
            <a:solidFill>
              <a:srgbClr val="DDDDDD"/>
            </a:solidFill>
          </p:spPr>
        </p:sp>
      </p:grpSp>
      <p:grpSp>
        <p:nvGrpSpPr>
          <p:cNvPr name="Group 20" id="20"/>
          <p:cNvGrpSpPr/>
          <p:nvPr/>
        </p:nvGrpSpPr>
        <p:grpSpPr>
          <a:xfrm rot="0">
            <a:off x="952527" y="4570839"/>
            <a:ext cx="153419" cy="2695451"/>
            <a:chOff x="0" y="0"/>
            <a:chExt cx="204559" cy="3593935"/>
          </a:xfrm>
        </p:grpSpPr>
        <p:sp>
          <p:nvSpPr>
            <p:cNvPr name="Freeform 21" id="21"/>
            <p:cNvSpPr/>
            <p:nvPr/>
          </p:nvSpPr>
          <p:spPr>
            <a:xfrm flipH="false" flipV="false" rot="0">
              <a:off x="16891" y="16891"/>
              <a:ext cx="170688" cy="3560064"/>
            </a:xfrm>
            <a:custGeom>
              <a:avLst/>
              <a:gdLst/>
              <a:ahLst/>
              <a:cxnLst/>
              <a:rect r="r" b="b" t="t" l="l"/>
              <a:pathLst>
                <a:path h="3560064" w="170688">
                  <a:moveTo>
                    <a:pt x="0" y="0"/>
                  </a:moveTo>
                  <a:lnTo>
                    <a:pt x="170688" y="0"/>
                  </a:lnTo>
                  <a:lnTo>
                    <a:pt x="170688" y="3560064"/>
                  </a:lnTo>
                  <a:lnTo>
                    <a:pt x="0" y="3560064"/>
                  </a:lnTo>
                  <a:close/>
                </a:path>
              </a:pathLst>
            </a:custGeom>
            <a:solidFill>
              <a:srgbClr val="F6DA6A"/>
            </a:solidFill>
          </p:spPr>
        </p:sp>
        <p:sp>
          <p:nvSpPr>
            <p:cNvPr name="Freeform 22" id="22"/>
            <p:cNvSpPr/>
            <p:nvPr/>
          </p:nvSpPr>
          <p:spPr>
            <a:xfrm flipH="false" flipV="false" rot="0">
              <a:off x="0" y="0"/>
              <a:ext cx="204470" cy="3593846"/>
            </a:xfrm>
            <a:custGeom>
              <a:avLst/>
              <a:gdLst/>
              <a:ahLst/>
              <a:cxnLst/>
              <a:rect r="r" b="b" t="t" l="l"/>
              <a:pathLst>
                <a:path h="3593846" w="204470">
                  <a:moveTo>
                    <a:pt x="16891" y="0"/>
                  </a:moveTo>
                  <a:lnTo>
                    <a:pt x="187579" y="0"/>
                  </a:lnTo>
                  <a:cubicBezTo>
                    <a:pt x="196977" y="0"/>
                    <a:pt x="204470" y="7620"/>
                    <a:pt x="204470" y="16891"/>
                  </a:cubicBezTo>
                  <a:lnTo>
                    <a:pt x="204470" y="3576955"/>
                  </a:lnTo>
                  <a:cubicBezTo>
                    <a:pt x="204470" y="3586353"/>
                    <a:pt x="196850" y="3593846"/>
                    <a:pt x="187579" y="3593846"/>
                  </a:cubicBezTo>
                  <a:lnTo>
                    <a:pt x="16891" y="3593846"/>
                  </a:lnTo>
                  <a:cubicBezTo>
                    <a:pt x="7493" y="3593846"/>
                    <a:pt x="0" y="3586226"/>
                    <a:pt x="0" y="3576955"/>
                  </a:cubicBezTo>
                  <a:lnTo>
                    <a:pt x="0" y="16891"/>
                  </a:lnTo>
                  <a:cubicBezTo>
                    <a:pt x="0" y="7620"/>
                    <a:pt x="7620" y="0"/>
                    <a:pt x="16891" y="0"/>
                  </a:cubicBezTo>
                  <a:moveTo>
                    <a:pt x="16891" y="33909"/>
                  </a:moveTo>
                  <a:lnTo>
                    <a:pt x="16891" y="16891"/>
                  </a:lnTo>
                  <a:lnTo>
                    <a:pt x="33909" y="16891"/>
                  </a:lnTo>
                  <a:lnTo>
                    <a:pt x="33909" y="3576955"/>
                  </a:lnTo>
                  <a:lnTo>
                    <a:pt x="16891" y="3576955"/>
                  </a:lnTo>
                  <a:lnTo>
                    <a:pt x="16891" y="3560064"/>
                  </a:lnTo>
                  <a:lnTo>
                    <a:pt x="187579" y="3560064"/>
                  </a:lnTo>
                  <a:lnTo>
                    <a:pt x="187579" y="3576955"/>
                  </a:lnTo>
                  <a:lnTo>
                    <a:pt x="170688" y="3576955"/>
                  </a:lnTo>
                  <a:lnTo>
                    <a:pt x="170688" y="16891"/>
                  </a:lnTo>
                  <a:lnTo>
                    <a:pt x="187579" y="16891"/>
                  </a:lnTo>
                  <a:lnTo>
                    <a:pt x="187579" y="33909"/>
                  </a:lnTo>
                  <a:lnTo>
                    <a:pt x="16891" y="33909"/>
                  </a:lnTo>
                  <a:close/>
                </a:path>
              </a:pathLst>
            </a:custGeom>
            <a:solidFill>
              <a:srgbClr val="F6DA6A"/>
            </a:solidFill>
          </p:spPr>
        </p:sp>
      </p:grpSp>
      <p:grpSp>
        <p:nvGrpSpPr>
          <p:cNvPr name="Group 23" id="23"/>
          <p:cNvGrpSpPr/>
          <p:nvPr/>
        </p:nvGrpSpPr>
        <p:grpSpPr>
          <a:xfrm rot="0">
            <a:off x="1294408" y="4766416"/>
            <a:ext cx="15947136" cy="2304288"/>
            <a:chOff x="0" y="0"/>
            <a:chExt cx="21262848" cy="3072384"/>
          </a:xfrm>
        </p:grpSpPr>
        <p:sp>
          <p:nvSpPr>
            <p:cNvPr name="Freeform 24" id="24"/>
            <p:cNvSpPr/>
            <p:nvPr/>
          </p:nvSpPr>
          <p:spPr>
            <a:xfrm flipH="false" flipV="false" rot="0">
              <a:off x="0" y="0"/>
              <a:ext cx="21262848" cy="3072384"/>
            </a:xfrm>
            <a:custGeom>
              <a:avLst/>
              <a:gdLst/>
              <a:ahLst/>
              <a:cxnLst/>
              <a:rect r="r" b="b" t="t" l="l"/>
              <a:pathLst>
                <a:path h="3072384" w="21262848">
                  <a:moveTo>
                    <a:pt x="0" y="0"/>
                  </a:moveTo>
                  <a:lnTo>
                    <a:pt x="21262848" y="0"/>
                  </a:lnTo>
                  <a:lnTo>
                    <a:pt x="21262848" y="3072384"/>
                  </a:lnTo>
                  <a:lnTo>
                    <a:pt x="0" y="3072384"/>
                  </a:lnTo>
                  <a:close/>
                </a:path>
              </a:pathLst>
            </a:custGeom>
            <a:blipFill>
              <a:blip r:embed="rId4">
                <a:alphaModFix amt="0"/>
              </a:blip>
              <a:stretch>
                <a:fillRect l="0" t="-84848" r="0" b="-84848"/>
              </a:stretch>
            </a:blipFill>
          </p:spPr>
        </p:sp>
        <p:sp>
          <p:nvSpPr>
            <p:cNvPr name="TextBox 25" id="25"/>
            <p:cNvSpPr txBox="true"/>
            <p:nvPr/>
          </p:nvSpPr>
          <p:spPr>
            <a:xfrm>
              <a:off x="0" y="-9525"/>
              <a:ext cx="21262848" cy="3081909"/>
            </a:xfrm>
            <a:prstGeom prst="rect">
              <a:avLst/>
            </a:prstGeom>
          </p:spPr>
          <p:txBody>
            <a:bodyPr anchor="ctr" rtlCol="false" tIns="0" lIns="0" bIns="0" rIns="0"/>
            <a:lstStyle/>
            <a:p>
              <a:pPr algn="l">
                <a:lnSpc>
                  <a:spcPts val="3600"/>
                </a:lnSpc>
              </a:pPr>
              <a:r>
                <a:rPr lang="en-US" sz="3000" i="true">
                  <a:solidFill>
                    <a:srgbClr val="24363D"/>
                  </a:solidFill>
                  <a:latin typeface="Trebuchet MS Italics"/>
                  <a:ea typeface="Trebuchet MS Italics"/>
                  <a:cs typeface="Trebuchet MS Italics"/>
                  <a:sym typeface="Trebuchet MS Italics"/>
                </a:rPr>
                <a:t>“The self-service tills need someone watching them the whole time. Customers get stuck, things don’t scan right, you get the odd person trying to chance it. It’s actually more interaction with customers than the regular till was, just a different kind.”</a:t>
              </a:r>
            </a:p>
          </p:txBody>
        </p:sp>
      </p:grpSp>
      <p:grpSp>
        <p:nvGrpSpPr>
          <p:cNvPr name="Group 26" id="26"/>
          <p:cNvGrpSpPr/>
          <p:nvPr/>
        </p:nvGrpSpPr>
        <p:grpSpPr>
          <a:xfrm rot="0">
            <a:off x="965224" y="7473040"/>
            <a:ext cx="16459200" cy="621792"/>
            <a:chOff x="0" y="0"/>
            <a:chExt cx="21945600" cy="829056"/>
          </a:xfrm>
        </p:grpSpPr>
        <p:sp>
          <p:nvSpPr>
            <p:cNvPr name="Freeform 27" id="27"/>
            <p:cNvSpPr/>
            <p:nvPr/>
          </p:nvSpPr>
          <p:spPr>
            <a:xfrm flipH="false" flipV="false" rot="0">
              <a:off x="0" y="0"/>
              <a:ext cx="21945600" cy="829056"/>
            </a:xfrm>
            <a:custGeom>
              <a:avLst/>
              <a:gdLst/>
              <a:ahLst/>
              <a:cxnLst/>
              <a:rect r="r" b="b" t="t" l="l"/>
              <a:pathLst>
                <a:path h="829056" w="21945600">
                  <a:moveTo>
                    <a:pt x="0" y="0"/>
                  </a:moveTo>
                  <a:lnTo>
                    <a:pt x="21945600" y="0"/>
                  </a:lnTo>
                  <a:lnTo>
                    <a:pt x="21945600" y="829056"/>
                  </a:lnTo>
                  <a:lnTo>
                    <a:pt x="0" y="829056"/>
                  </a:lnTo>
                  <a:close/>
                </a:path>
              </a:pathLst>
            </a:custGeom>
            <a:blipFill>
              <a:blip r:embed="rId4">
                <a:alphaModFix amt="0"/>
              </a:blip>
              <a:stretch>
                <a:fillRect l="0" t="-465780" r="0" b="-465780"/>
              </a:stretch>
            </a:blipFill>
          </p:spPr>
        </p:sp>
        <p:sp>
          <p:nvSpPr>
            <p:cNvPr name="TextBox 28" id="28"/>
            <p:cNvSpPr txBox="true"/>
            <p:nvPr/>
          </p:nvSpPr>
          <p:spPr>
            <a:xfrm>
              <a:off x="0" y="-9525"/>
              <a:ext cx="21945600" cy="838581"/>
            </a:xfrm>
            <a:prstGeom prst="rect">
              <a:avLst/>
            </a:prstGeom>
          </p:spPr>
          <p:txBody>
            <a:bodyPr anchor="ctr" rtlCol="false" tIns="0" lIns="0" bIns="0" rIns="0"/>
            <a:lstStyle/>
            <a:p>
              <a:pPr algn="l">
                <a:lnSpc>
                  <a:spcPts val="3600"/>
                </a:lnSpc>
              </a:pPr>
              <a:r>
                <a:rPr lang="en-US" sz="3000" b="true">
                  <a:solidFill>
                    <a:srgbClr val="20383C"/>
                  </a:solidFill>
                  <a:latin typeface="Trebuchet MS Bold"/>
                  <a:ea typeface="Trebuchet MS Bold"/>
                  <a:cs typeface="Trebuchet MS Bold"/>
                  <a:sym typeface="Trebuchet MS Bold"/>
                </a:rPr>
                <a:t>Spot the three things:</a:t>
              </a:r>
            </a:p>
          </p:txBody>
        </p:sp>
      </p:grpSp>
      <p:grpSp>
        <p:nvGrpSpPr>
          <p:cNvPr name="Group 29" id="29"/>
          <p:cNvGrpSpPr/>
          <p:nvPr/>
        </p:nvGrpSpPr>
        <p:grpSpPr>
          <a:xfrm rot="0">
            <a:off x="952527" y="8228439"/>
            <a:ext cx="5420363" cy="720347"/>
            <a:chOff x="0" y="0"/>
            <a:chExt cx="7227151" cy="960463"/>
          </a:xfrm>
        </p:grpSpPr>
        <p:sp>
          <p:nvSpPr>
            <p:cNvPr name="Freeform 30" id="30"/>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31" id="31"/>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32" id="32"/>
          <p:cNvGrpSpPr/>
          <p:nvPr/>
        </p:nvGrpSpPr>
        <p:grpSpPr>
          <a:xfrm rot="0">
            <a:off x="1148104" y="8241136"/>
            <a:ext cx="5029200" cy="694944"/>
            <a:chOff x="0" y="0"/>
            <a:chExt cx="6705600" cy="926592"/>
          </a:xfrm>
        </p:grpSpPr>
        <p:sp>
          <p:nvSpPr>
            <p:cNvPr name="Freeform 33" id="33"/>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34" id="34"/>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digital technology?</a:t>
              </a:r>
            </a:p>
          </p:txBody>
        </p:sp>
      </p:grpSp>
      <p:grpSp>
        <p:nvGrpSpPr>
          <p:cNvPr name="Group 35" id="35"/>
          <p:cNvGrpSpPr/>
          <p:nvPr/>
        </p:nvGrpSpPr>
        <p:grpSpPr>
          <a:xfrm rot="0">
            <a:off x="6658383" y="8228439"/>
            <a:ext cx="5420363" cy="720347"/>
            <a:chOff x="0" y="0"/>
            <a:chExt cx="7227151" cy="960463"/>
          </a:xfrm>
        </p:grpSpPr>
        <p:sp>
          <p:nvSpPr>
            <p:cNvPr name="Freeform 36" id="36"/>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37" id="37"/>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38" id="38"/>
          <p:cNvGrpSpPr/>
          <p:nvPr/>
        </p:nvGrpSpPr>
        <p:grpSpPr>
          <a:xfrm rot="0">
            <a:off x="6853960" y="8241136"/>
            <a:ext cx="5029200" cy="694944"/>
            <a:chOff x="0" y="0"/>
            <a:chExt cx="6705600" cy="926592"/>
          </a:xfrm>
        </p:grpSpPr>
        <p:sp>
          <p:nvSpPr>
            <p:cNvPr name="Freeform 39" id="39"/>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40" id="40"/>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work practice that changed?</a:t>
              </a:r>
            </a:p>
          </p:txBody>
        </p:sp>
      </p:grpSp>
      <p:grpSp>
        <p:nvGrpSpPr>
          <p:cNvPr name="Group 41" id="41"/>
          <p:cNvGrpSpPr/>
          <p:nvPr/>
        </p:nvGrpSpPr>
        <p:grpSpPr>
          <a:xfrm rot="0">
            <a:off x="12364239" y="8228439"/>
            <a:ext cx="5420363" cy="720347"/>
            <a:chOff x="0" y="0"/>
            <a:chExt cx="7227151" cy="960463"/>
          </a:xfrm>
        </p:grpSpPr>
        <p:sp>
          <p:nvSpPr>
            <p:cNvPr name="Freeform 42" id="42"/>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43" id="43"/>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44" id="44"/>
          <p:cNvGrpSpPr/>
          <p:nvPr/>
        </p:nvGrpSpPr>
        <p:grpSpPr>
          <a:xfrm rot="0">
            <a:off x="12559816" y="8241136"/>
            <a:ext cx="5029200" cy="694944"/>
            <a:chOff x="0" y="0"/>
            <a:chExt cx="6705600" cy="926592"/>
          </a:xfrm>
        </p:grpSpPr>
        <p:sp>
          <p:nvSpPr>
            <p:cNvPr name="Freeform 45" id="45"/>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46" id="46"/>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impact on the employee?</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Sample scenarios using a quote from a worker from our initial interview</a:t>
            </a:r>
          </a:p>
        </p:txBody>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grpSp>
        <p:nvGrpSpPr>
          <p:cNvPr name="Group 8" id="8"/>
          <p:cNvGrpSpPr/>
          <p:nvPr/>
        </p:nvGrpSpPr>
        <p:grpSpPr>
          <a:xfrm rot="0">
            <a:off x="914395" y="2781493"/>
            <a:ext cx="16459200" cy="1188720"/>
            <a:chOff x="0" y="0"/>
            <a:chExt cx="21945600" cy="1584960"/>
          </a:xfrm>
        </p:grpSpPr>
        <p:sp>
          <p:nvSpPr>
            <p:cNvPr name="Freeform 9" id="9"/>
            <p:cNvSpPr/>
            <p:nvPr/>
          </p:nvSpPr>
          <p:spPr>
            <a:xfrm flipH="false" flipV="false" rot="0">
              <a:off x="0" y="0"/>
              <a:ext cx="21945600" cy="1584960"/>
            </a:xfrm>
            <a:custGeom>
              <a:avLst/>
              <a:gdLst/>
              <a:ahLst/>
              <a:cxnLst/>
              <a:rect r="r" b="b" t="t" l="l"/>
              <a:pathLst>
                <a:path h="1584960" w="21945600">
                  <a:moveTo>
                    <a:pt x="0" y="0"/>
                  </a:moveTo>
                  <a:lnTo>
                    <a:pt x="21945600" y="0"/>
                  </a:lnTo>
                  <a:lnTo>
                    <a:pt x="21945600" y="1584960"/>
                  </a:lnTo>
                  <a:lnTo>
                    <a:pt x="0" y="1584960"/>
                  </a:lnTo>
                  <a:close/>
                </a:path>
              </a:pathLst>
            </a:custGeom>
            <a:blipFill>
              <a:blip r:embed="rId4">
                <a:alphaModFix amt="0"/>
              </a:blip>
              <a:stretch>
                <a:fillRect l="0" t="-219792" r="0" b="-219792"/>
              </a:stretch>
            </a:blipFill>
          </p:spPr>
        </p:sp>
        <p:sp>
          <p:nvSpPr>
            <p:cNvPr name="TextBox 10" id="10"/>
            <p:cNvSpPr txBox="true"/>
            <p:nvPr/>
          </p:nvSpPr>
          <p:spPr>
            <a:xfrm>
              <a:off x="0" y="-9525"/>
              <a:ext cx="21945600" cy="1594485"/>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3. </a:t>
              </a:r>
              <a:r>
                <a:rPr lang="en-US" sz="5599" b="true">
                  <a:solidFill>
                    <a:srgbClr val="20383C"/>
                  </a:solidFill>
                  <a:latin typeface="Trebuchet MS Bold"/>
                  <a:ea typeface="Trebuchet MS Bold"/>
                  <a:cs typeface="Trebuchet MS Bold"/>
                  <a:sym typeface="Trebuchet MS Bold"/>
                </a:rPr>
                <a:t>Aldi – shop floor – which question is stronger?</a:t>
              </a:r>
            </a:p>
          </p:txBody>
        </p:sp>
      </p:grpSp>
      <p:grpSp>
        <p:nvGrpSpPr>
          <p:cNvPr name="Group 11" id="11"/>
          <p:cNvGrpSpPr/>
          <p:nvPr/>
        </p:nvGrpSpPr>
        <p:grpSpPr>
          <a:xfrm rot="0">
            <a:off x="901698" y="4048956"/>
            <a:ext cx="16484603" cy="116843"/>
            <a:chOff x="0" y="0"/>
            <a:chExt cx="21979471" cy="155791"/>
          </a:xfrm>
        </p:grpSpPr>
        <p:sp>
          <p:nvSpPr>
            <p:cNvPr name="Freeform 12" id="12"/>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solidFill>
              <a:srgbClr val="F6DA6A"/>
            </a:solidFill>
          </p:spPr>
        </p:sp>
        <p:sp>
          <p:nvSpPr>
            <p:cNvPr name="Freeform 13" id="13"/>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solidFill>
              <a:srgbClr val="F6DA6A"/>
            </a:solidFill>
          </p:spPr>
        </p:sp>
      </p:grpSp>
      <p:grpSp>
        <p:nvGrpSpPr>
          <p:cNvPr name="Group 14" id="14"/>
          <p:cNvGrpSpPr/>
          <p:nvPr/>
        </p:nvGrpSpPr>
        <p:grpSpPr>
          <a:xfrm rot="0">
            <a:off x="908042" y="4311332"/>
            <a:ext cx="8150857" cy="4474969"/>
            <a:chOff x="0" y="0"/>
            <a:chExt cx="10867809" cy="5966625"/>
          </a:xfrm>
        </p:grpSpPr>
        <p:sp>
          <p:nvSpPr>
            <p:cNvPr name="Freeform 15" id="15"/>
            <p:cNvSpPr/>
            <p:nvPr/>
          </p:nvSpPr>
          <p:spPr>
            <a:xfrm flipH="false" flipV="false" rot="0">
              <a:off x="8509" y="8509"/>
              <a:ext cx="10850880" cy="5949696"/>
            </a:xfrm>
            <a:custGeom>
              <a:avLst/>
              <a:gdLst/>
              <a:ahLst/>
              <a:cxnLst/>
              <a:rect r="r" b="b" t="t" l="l"/>
              <a:pathLst>
                <a:path h="5949696" w="10850880">
                  <a:moveTo>
                    <a:pt x="0" y="0"/>
                  </a:moveTo>
                  <a:lnTo>
                    <a:pt x="10850880" y="0"/>
                  </a:lnTo>
                  <a:lnTo>
                    <a:pt x="10850880" y="5949696"/>
                  </a:lnTo>
                  <a:lnTo>
                    <a:pt x="0" y="5949696"/>
                  </a:lnTo>
                  <a:close/>
                </a:path>
              </a:pathLst>
            </a:custGeom>
            <a:solidFill>
              <a:srgbClr val="FFFFFF"/>
            </a:solidFill>
          </p:spPr>
        </p:sp>
        <p:sp>
          <p:nvSpPr>
            <p:cNvPr name="Freeform 16" id="16"/>
            <p:cNvSpPr/>
            <p:nvPr/>
          </p:nvSpPr>
          <p:spPr>
            <a:xfrm flipH="false" flipV="false" rot="0">
              <a:off x="0" y="0"/>
              <a:ext cx="10867899" cy="5966714"/>
            </a:xfrm>
            <a:custGeom>
              <a:avLst/>
              <a:gdLst/>
              <a:ahLst/>
              <a:cxnLst/>
              <a:rect r="r" b="b" t="t" l="l"/>
              <a:pathLst>
                <a:path h="5966714" w="10867899">
                  <a:moveTo>
                    <a:pt x="8509" y="0"/>
                  </a:moveTo>
                  <a:lnTo>
                    <a:pt x="10859389" y="0"/>
                  </a:lnTo>
                  <a:cubicBezTo>
                    <a:pt x="10864088" y="0"/>
                    <a:pt x="10867899" y="3810"/>
                    <a:pt x="10867899" y="8509"/>
                  </a:cubicBezTo>
                  <a:lnTo>
                    <a:pt x="10867899" y="5958205"/>
                  </a:lnTo>
                  <a:cubicBezTo>
                    <a:pt x="10867899" y="5962904"/>
                    <a:pt x="10864088" y="5966714"/>
                    <a:pt x="10859389" y="5966714"/>
                  </a:cubicBezTo>
                  <a:lnTo>
                    <a:pt x="8509" y="5966714"/>
                  </a:lnTo>
                  <a:cubicBezTo>
                    <a:pt x="3810" y="5966714"/>
                    <a:pt x="0" y="5962904"/>
                    <a:pt x="0" y="5958205"/>
                  </a:cubicBezTo>
                  <a:lnTo>
                    <a:pt x="0" y="8509"/>
                  </a:lnTo>
                  <a:cubicBezTo>
                    <a:pt x="0" y="3810"/>
                    <a:pt x="3810" y="0"/>
                    <a:pt x="8509" y="0"/>
                  </a:cubicBezTo>
                  <a:moveTo>
                    <a:pt x="8509" y="16891"/>
                  </a:moveTo>
                  <a:lnTo>
                    <a:pt x="8509" y="8509"/>
                  </a:lnTo>
                  <a:lnTo>
                    <a:pt x="17018" y="8509"/>
                  </a:lnTo>
                  <a:lnTo>
                    <a:pt x="17018" y="5958205"/>
                  </a:lnTo>
                  <a:lnTo>
                    <a:pt x="8509" y="5958205"/>
                  </a:lnTo>
                  <a:lnTo>
                    <a:pt x="8509" y="5949696"/>
                  </a:lnTo>
                  <a:lnTo>
                    <a:pt x="10859389" y="5949696"/>
                  </a:lnTo>
                  <a:lnTo>
                    <a:pt x="10859389" y="5958205"/>
                  </a:lnTo>
                  <a:lnTo>
                    <a:pt x="10850880" y="5958205"/>
                  </a:lnTo>
                  <a:lnTo>
                    <a:pt x="10850880" y="8509"/>
                  </a:lnTo>
                  <a:lnTo>
                    <a:pt x="10859389" y="8509"/>
                  </a:lnTo>
                  <a:lnTo>
                    <a:pt x="10859389" y="17018"/>
                  </a:lnTo>
                  <a:lnTo>
                    <a:pt x="8509" y="17018"/>
                  </a:lnTo>
                  <a:close/>
                </a:path>
              </a:pathLst>
            </a:custGeom>
            <a:solidFill>
              <a:srgbClr val="CCCCCC"/>
            </a:solidFill>
          </p:spPr>
        </p:sp>
      </p:grpSp>
      <p:grpSp>
        <p:nvGrpSpPr>
          <p:cNvPr name="Group 17" id="17"/>
          <p:cNvGrpSpPr/>
          <p:nvPr/>
        </p:nvGrpSpPr>
        <p:grpSpPr>
          <a:xfrm rot="0">
            <a:off x="901698" y="4304988"/>
            <a:ext cx="8163563" cy="683771"/>
            <a:chOff x="0" y="0"/>
            <a:chExt cx="10884751" cy="911695"/>
          </a:xfrm>
        </p:grpSpPr>
        <p:sp>
          <p:nvSpPr>
            <p:cNvPr name="Freeform 18" id="18"/>
            <p:cNvSpPr/>
            <p:nvPr/>
          </p:nvSpPr>
          <p:spPr>
            <a:xfrm flipH="false" flipV="false" rot="0">
              <a:off x="16891" y="16891"/>
              <a:ext cx="10850881" cy="877824"/>
            </a:xfrm>
            <a:custGeom>
              <a:avLst/>
              <a:gdLst/>
              <a:ahLst/>
              <a:cxnLst/>
              <a:rect r="r" b="b" t="t" l="l"/>
              <a:pathLst>
                <a:path h="877824" w="10850881">
                  <a:moveTo>
                    <a:pt x="0" y="0"/>
                  </a:moveTo>
                  <a:lnTo>
                    <a:pt x="10850881" y="0"/>
                  </a:lnTo>
                  <a:lnTo>
                    <a:pt x="10850881" y="877824"/>
                  </a:lnTo>
                  <a:lnTo>
                    <a:pt x="0" y="877824"/>
                  </a:lnTo>
                  <a:close/>
                </a:path>
              </a:pathLst>
            </a:custGeom>
            <a:solidFill>
              <a:srgbClr val="7A8C8A"/>
            </a:solidFill>
          </p:spPr>
        </p:sp>
        <p:sp>
          <p:nvSpPr>
            <p:cNvPr name="Freeform 19" id="19"/>
            <p:cNvSpPr/>
            <p:nvPr/>
          </p:nvSpPr>
          <p:spPr>
            <a:xfrm flipH="false" flipV="false" rot="0">
              <a:off x="0" y="0"/>
              <a:ext cx="10884662" cy="911608"/>
            </a:xfrm>
            <a:custGeom>
              <a:avLst/>
              <a:gdLst/>
              <a:ahLst/>
              <a:cxnLst/>
              <a:rect r="r" b="b" t="t" l="l"/>
              <a:pathLst>
                <a:path h="911608" w="10884662">
                  <a:moveTo>
                    <a:pt x="16891" y="0"/>
                  </a:moveTo>
                  <a:lnTo>
                    <a:pt x="10867772" y="0"/>
                  </a:lnTo>
                  <a:cubicBezTo>
                    <a:pt x="10877169" y="0"/>
                    <a:pt x="10884662" y="7620"/>
                    <a:pt x="10884662" y="16891"/>
                  </a:cubicBezTo>
                  <a:lnTo>
                    <a:pt x="10884662" y="894715"/>
                  </a:lnTo>
                  <a:cubicBezTo>
                    <a:pt x="10884662" y="904113"/>
                    <a:pt x="10877042" y="911606"/>
                    <a:pt x="10867772" y="911606"/>
                  </a:cubicBezTo>
                  <a:lnTo>
                    <a:pt x="16891" y="911606"/>
                  </a:lnTo>
                  <a:cubicBezTo>
                    <a:pt x="7620" y="911733"/>
                    <a:pt x="0" y="904113"/>
                    <a:pt x="0" y="894715"/>
                  </a:cubicBezTo>
                  <a:lnTo>
                    <a:pt x="0" y="16891"/>
                  </a:lnTo>
                  <a:cubicBezTo>
                    <a:pt x="0" y="7620"/>
                    <a:pt x="7620" y="0"/>
                    <a:pt x="16891" y="0"/>
                  </a:cubicBezTo>
                  <a:moveTo>
                    <a:pt x="16891" y="33909"/>
                  </a:moveTo>
                  <a:lnTo>
                    <a:pt x="16891" y="16891"/>
                  </a:lnTo>
                  <a:lnTo>
                    <a:pt x="33909" y="16891"/>
                  </a:lnTo>
                  <a:lnTo>
                    <a:pt x="33909" y="894715"/>
                  </a:lnTo>
                  <a:lnTo>
                    <a:pt x="16891" y="894715"/>
                  </a:lnTo>
                  <a:lnTo>
                    <a:pt x="16891" y="877824"/>
                  </a:lnTo>
                  <a:lnTo>
                    <a:pt x="10867772" y="877824"/>
                  </a:lnTo>
                  <a:lnTo>
                    <a:pt x="10867772" y="894715"/>
                  </a:lnTo>
                  <a:lnTo>
                    <a:pt x="10850880" y="894715"/>
                  </a:lnTo>
                  <a:lnTo>
                    <a:pt x="10850880" y="16891"/>
                  </a:lnTo>
                  <a:lnTo>
                    <a:pt x="10867772" y="16891"/>
                  </a:lnTo>
                  <a:lnTo>
                    <a:pt x="10867772" y="33909"/>
                  </a:lnTo>
                  <a:lnTo>
                    <a:pt x="16891" y="33909"/>
                  </a:lnTo>
                  <a:close/>
                </a:path>
              </a:pathLst>
            </a:custGeom>
            <a:solidFill>
              <a:srgbClr val="7A8C8A"/>
            </a:solidFill>
          </p:spPr>
        </p:sp>
      </p:grpSp>
      <p:grpSp>
        <p:nvGrpSpPr>
          <p:cNvPr name="Group 20" id="20"/>
          <p:cNvGrpSpPr/>
          <p:nvPr/>
        </p:nvGrpSpPr>
        <p:grpSpPr>
          <a:xfrm rot="0">
            <a:off x="1097275" y="4317685"/>
            <a:ext cx="7772400" cy="658368"/>
            <a:chOff x="0" y="0"/>
            <a:chExt cx="10363200" cy="877824"/>
          </a:xfrm>
        </p:grpSpPr>
        <p:sp>
          <p:nvSpPr>
            <p:cNvPr name="Freeform 21" id="21"/>
            <p:cNvSpPr/>
            <p:nvPr/>
          </p:nvSpPr>
          <p:spPr>
            <a:xfrm flipH="false" flipV="false" rot="0">
              <a:off x="0" y="0"/>
              <a:ext cx="10363200" cy="877824"/>
            </a:xfrm>
            <a:custGeom>
              <a:avLst/>
              <a:gdLst/>
              <a:ahLst/>
              <a:cxnLst/>
              <a:rect r="r" b="b" t="t" l="l"/>
              <a:pathLst>
                <a:path h="877824" w="10363200">
                  <a:moveTo>
                    <a:pt x="0" y="0"/>
                  </a:moveTo>
                  <a:lnTo>
                    <a:pt x="10363200" y="0"/>
                  </a:lnTo>
                  <a:lnTo>
                    <a:pt x="10363200" y="877824"/>
                  </a:lnTo>
                  <a:lnTo>
                    <a:pt x="0" y="877824"/>
                  </a:lnTo>
                  <a:close/>
                </a:path>
              </a:pathLst>
            </a:custGeom>
            <a:blipFill>
              <a:blip r:embed="rId4">
                <a:alphaModFix amt="0"/>
              </a:blip>
              <a:stretch>
                <a:fillRect l="0" t="-180031" r="0" b="-180031"/>
              </a:stretch>
            </a:blipFill>
          </p:spPr>
        </p:sp>
        <p:sp>
          <p:nvSpPr>
            <p:cNvPr name="TextBox 22" id="22"/>
            <p:cNvSpPr txBox="true"/>
            <p:nvPr/>
          </p:nvSpPr>
          <p:spPr>
            <a:xfrm>
              <a:off x="0" y="-9525"/>
              <a:ext cx="10363200" cy="887349"/>
            </a:xfrm>
            <a:prstGeom prst="rect">
              <a:avLst/>
            </a:prstGeom>
          </p:spPr>
          <p:txBody>
            <a:bodyPr anchor="ctr" rtlCol="false" tIns="0" lIns="0" bIns="0" rIns="0"/>
            <a:lstStyle/>
            <a:p>
              <a:pPr algn="l">
                <a:lnSpc>
                  <a:spcPts val="3600"/>
                </a:lnSpc>
              </a:pPr>
              <a:r>
                <a:rPr lang="en-US" sz="3000" b="true">
                  <a:solidFill>
                    <a:srgbClr val="FFFFFF"/>
                  </a:solidFill>
                  <a:latin typeface="Trebuchet MS Bold"/>
                  <a:ea typeface="Trebuchet MS Bold"/>
                  <a:cs typeface="Trebuchet MS Bold"/>
                  <a:sym typeface="Trebuchet MS Bold"/>
                </a:rPr>
                <a:t>Version A</a:t>
              </a:r>
            </a:p>
          </p:txBody>
        </p:sp>
      </p:grpSp>
      <p:sp>
        <p:nvSpPr>
          <p:cNvPr name="TextBox 23" id="23"/>
          <p:cNvSpPr txBox="true"/>
          <p:nvPr/>
        </p:nvSpPr>
        <p:spPr>
          <a:xfrm rot="0">
            <a:off x="1170427" y="5103307"/>
            <a:ext cx="7699248" cy="1104900"/>
          </a:xfrm>
          <a:prstGeom prst="rect">
            <a:avLst/>
          </a:prstGeom>
        </p:spPr>
        <p:txBody>
          <a:bodyPr anchor="t" rtlCol="false" tIns="0" lIns="0" bIns="0" rIns="0">
            <a:spAutoFit/>
          </a:bodyPr>
          <a:lstStyle/>
          <a:p>
            <a:pPr algn="l">
              <a:lnSpc>
                <a:spcPts val="4319"/>
              </a:lnSpc>
            </a:pPr>
            <a:r>
              <a:rPr lang="en-US" sz="3599" i="true">
                <a:solidFill>
                  <a:srgbClr val="20383C"/>
                </a:solidFill>
                <a:latin typeface="Trebuchet MS Italics"/>
                <a:ea typeface="Trebuchet MS Italics"/>
                <a:cs typeface="Trebuchet MS Italics"/>
                <a:sym typeface="Trebuchet MS Italics"/>
              </a:rPr>
              <a:t>How have self-service tills changed working in a supermarket?</a:t>
            </a:r>
          </a:p>
        </p:txBody>
      </p:sp>
      <p:grpSp>
        <p:nvGrpSpPr>
          <p:cNvPr name="Group 24" id="24"/>
          <p:cNvGrpSpPr/>
          <p:nvPr/>
        </p:nvGrpSpPr>
        <p:grpSpPr>
          <a:xfrm rot="0">
            <a:off x="9229082" y="4311332"/>
            <a:ext cx="8150857" cy="4474969"/>
            <a:chOff x="0" y="0"/>
            <a:chExt cx="10867809" cy="5966625"/>
          </a:xfrm>
        </p:grpSpPr>
        <p:sp>
          <p:nvSpPr>
            <p:cNvPr name="Freeform 25" id="25"/>
            <p:cNvSpPr/>
            <p:nvPr/>
          </p:nvSpPr>
          <p:spPr>
            <a:xfrm flipH="false" flipV="false" rot="0">
              <a:off x="8509" y="8509"/>
              <a:ext cx="10850880" cy="5949696"/>
            </a:xfrm>
            <a:custGeom>
              <a:avLst/>
              <a:gdLst/>
              <a:ahLst/>
              <a:cxnLst/>
              <a:rect r="r" b="b" t="t" l="l"/>
              <a:pathLst>
                <a:path h="5949696" w="10850880">
                  <a:moveTo>
                    <a:pt x="0" y="0"/>
                  </a:moveTo>
                  <a:lnTo>
                    <a:pt x="10850880" y="0"/>
                  </a:lnTo>
                  <a:lnTo>
                    <a:pt x="10850880" y="5949696"/>
                  </a:lnTo>
                  <a:lnTo>
                    <a:pt x="0" y="5949696"/>
                  </a:lnTo>
                  <a:close/>
                </a:path>
              </a:pathLst>
            </a:custGeom>
            <a:solidFill>
              <a:srgbClr val="FFFFFF"/>
            </a:solidFill>
          </p:spPr>
        </p:sp>
        <p:sp>
          <p:nvSpPr>
            <p:cNvPr name="Freeform 26" id="26"/>
            <p:cNvSpPr/>
            <p:nvPr/>
          </p:nvSpPr>
          <p:spPr>
            <a:xfrm flipH="false" flipV="false" rot="0">
              <a:off x="0" y="0"/>
              <a:ext cx="10867899" cy="5966714"/>
            </a:xfrm>
            <a:custGeom>
              <a:avLst/>
              <a:gdLst/>
              <a:ahLst/>
              <a:cxnLst/>
              <a:rect r="r" b="b" t="t" l="l"/>
              <a:pathLst>
                <a:path h="5966714" w="10867899">
                  <a:moveTo>
                    <a:pt x="8509" y="0"/>
                  </a:moveTo>
                  <a:lnTo>
                    <a:pt x="10859389" y="0"/>
                  </a:lnTo>
                  <a:cubicBezTo>
                    <a:pt x="10864088" y="0"/>
                    <a:pt x="10867899" y="3810"/>
                    <a:pt x="10867899" y="8509"/>
                  </a:cubicBezTo>
                  <a:lnTo>
                    <a:pt x="10867899" y="5958205"/>
                  </a:lnTo>
                  <a:cubicBezTo>
                    <a:pt x="10867899" y="5962904"/>
                    <a:pt x="10864088" y="5966714"/>
                    <a:pt x="10859389" y="5966714"/>
                  </a:cubicBezTo>
                  <a:lnTo>
                    <a:pt x="8509" y="5966714"/>
                  </a:lnTo>
                  <a:cubicBezTo>
                    <a:pt x="3810" y="5966714"/>
                    <a:pt x="0" y="5962904"/>
                    <a:pt x="0" y="5958205"/>
                  </a:cubicBezTo>
                  <a:lnTo>
                    <a:pt x="0" y="8509"/>
                  </a:lnTo>
                  <a:cubicBezTo>
                    <a:pt x="0" y="3810"/>
                    <a:pt x="3810" y="0"/>
                    <a:pt x="8509" y="0"/>
                  </a:cubicBezTo>
                  <a:moveTo>
                    <a:pt x="8509" y="16891"/>
                  </a:moveTo>
                  <a:lnTo>
                    <a:pt x="8509" y="8509"/>
                  </a:lnTo>
                  <a:lnTo>
                    <a:pt x="17018" y="8509"/>
                  </a:lnTo>
                  <a:lnTo>
                    <a:pt x="17018" y="5958205"/>
                  </a:lnTo>
                  <a:lnTo>
                    <a:pt x="8509" y="5958205"/>
                  </a:lnTo>
                  <a:lnTo>
                    <a:pt x="8509" y="5949696"/>
                  </a:lnTo>
                  <a:lnTo>
                    <a:pt x="10859389" y="5949696"/>
                  </a:lnTo>
                  <a:lnTo>
                    <a:pt x="10859389" y="5958205"/>
                  </a:lnTo>
                  <a:lnTo>
                    <a:pt x="10850880" y="5958205"/>
                  </a:lnTo>
                  <a:lnTo>
                    <a:pt x="10850880" y="8509"/>
                  </a:lnTo>
                  <a:lnTo>
                    <a:pt x="10859389" y="8509"/>
                  </a:lnTo>
                  <a:lnTo>
                    <a:pt x="10859389" y="17018"/>
                  </a:lnTo>
                  <a:lnTo>
                    <a:pt x="8509" y="17018"/>
                  </a:lnTo>
                  <a:close/>
                </a:path>
              </a:pathLst>
            </a:custGeom>
            <a:solidFill>
              <a:srgbClr val="CCCCCC"/>
            </a:solidFill>
          </p:spPr>
        </p:sp>
      </p:grpSp>
      <p:grpSp>
        <p:nvGrpSpPr>
          <p:cNvPr name="Group 27" id="27"/>
          <p:cNvGrpSpPr/>
          <p:nvPr/>
        </p:nvGrpSpPr>
        <p:grpSpPr>
          <a:xfrm rot="0">
            <a:off x="9222738" y="4304988"/>
            <a:ext cx="8163563" cy="683771"/>
            <a:chOff x="0" y="0"/>
            <a:chExt cx="10884751" cy="911695"/>
          </a:xfrm>
        </p:grpSpPr>
        <p:sp>
          <p:nvSpPr>
            <p:cNvPr name="Freeform 28" id="28"/>
            <p:cNvSpPr/>
            <p:nvPr/>
          </p:nvSpPr>
          <p:spPr>
            <a:xfrm flipH="false" flipV="false" rot="0">
              <a:off x="16891" y="16891"/>
              <a:ext cx="10850881" cy="877824"/>
            </a:xfrm>
            <a:custGeom>
              <a:avLst/>
              <a:gdLst/>
              <a:ahLst/>
              <a:cxnLst/>
              <a:rect r="r" b="b" t="t" l="l"/>
              <a:pathLst>
                <a:path h="877824" w="10850881">
                  <a:moveTo>
                    <a:pt x="0" y="0"/>
                  </a:moveTo>
                  <a:lnTo>
                    <a:pt x="10850881" y="0"/>
                  </a:lnTo>
                  <a:lnTo>
                    <a:pt x="10850881" y="877824"/>
                  </a:lnTo>
                  <a:lnTo>
                    <a:pt x="0" y="877824"/>
                  </a:lnTo>
                  <a:close/>
                </a:path>
              </a:pathLst>
            </a:custGeom>
            <a:solidFill>
              <a:srgbClr val="3D887B"/>
            </a:solidFill>
          </p:spPr>
        </p:sp>
        <p:sp>
          <p:nvSpPr>
            <p:cNvPr name="Freeform 29" id="29"/>
            <p:cNvSpPr/>
            <p:nvPr/>
          </p:nvSpPr>
          <p:spPr>
            <a:xfrm flipH="false" flipV="false" rot="0">
              <a:off x="0" y="0"/>
              <a:ext cx="10884662" cy="911608"/>
            </a:xfrm>
            <a:custGeom>
              <a:avLst/>
              <a:gdLst/>
              <a:ahLst/>
              <a:cxnLst/>
              <a:rect r="r" b="b" t="t" l="l"/>
              <a:pathLst>
                <a:path h="911608" w="10884662">
                  <a:moveTo>
                    <a:pt x="16891" y="0"/>
                  </a:moveTo>
                  <a:lnTo>
                    <a:pt x="10867772" y="0"/>
                  </a:lnTo>
                  <a:cubicBezTo>
                    <a:pt x="10877169" y="0"/>
                    <a:pt x="10884662" y="7620"/>
                    <a:pt x="10884662" y="16891"/>
                  </a:cubicBezTo>
                  <a:lnTo>
                    <a:pt x="10884662" y="894715"/>
                  </a:lnTo>
                  <a:cubicBezTo>
                    <a:pt x="10884662" y="904113"/>
                    <a:pt x="10877042" y="911606"/>
                    <a:pt x="10867772" y="911606"/>
                  </a:cubicBezTo>
                  <a:lnTo>
                    <a:pt x="16891" y="911606"/>
                  </a:lnTo>
                  <a:cubicBezTo>
                    <a:pt x="7620" y="911733"/>
                    <a:pt x="0" y="904113"/>
                    <a:pt x="0" y="894715"/>
                  </a:cubicBezTo>
                  <a:lnTo>
                    <a:pt x="0" y="16891"/>
                  </a:lnTo>
                  <a:cubicBezTo>
                    <a:pt x="0" y="7620"/>
                    <a:pt x="7620" y="0"/>
                    <a:pt x="16891" y="0"/>
                  </a:cubicBezTo>
                  <a:moveTo>
                    <a:pt x="16891" y="33909"/>
                  </a:moveTo>
                  <a:lnTo>
                    <a:pt x="16891" y="16891"/>
                  </a:lnTo>
                  <a:lnTo>
                    <a:pt x="33909" y="16891"/>
                  </a:lnTo>
                  <a:lnTo>
                    <a:pt x="33909" y="894715"/>
                  </a:lnTo>
                  <a:lnTo>
                    <a:pt x="16891" y="894715"/>
                  </a:lnTo>
                  <a:lnTo>
                    <a:pt x="16891" y="877824"/>
                  </a:lnTo>
                  <a:lnTo>
                    <a:pt x="10867772" y="877824"/>
                  </a:lnTo>
                  <a:lnTo>
                    <a:pt x="10867772" y="894715"/>
                  </a:lnTo>
                  <a:lnTo>
                    <a:pt x="10850880" y="894715"/>
                  </a:lnTo>
                  <a:lnTo>
                    <a:pt x="10850880" y="16891"/>
                  </a:lnTo>
                  <a:lnTo>
                    <a:pt x="10867772" y="16891"/>
                  </a:lnTo>
                  <a:lnTo>
                    <a:pt x="10867772" y="33909"/>
                  </a:lnTo>
                  <a:lnTo>
                    <a:pt x="16891" y="33909"/>
                  </a:lnTo>
                  <a:close/>
                </a:path>
              </a:pathLst>
            </a:custGeom>
            <a:solidFill>
              <a:srgbClr val="3D887B"/>
            </a:solidFill>
          </p:spPr>
        </p:sp>
      </p:grpSp>
      <p:grpSp>
        <p:nvGrpSpPr>
          <p:cNvPr name="Group 30" id="30"/>
          <p:cNvGrpSpPr/>
          <p:nvPr/>
        </p:nvGrpSpPr>
        <p:grpSpPr>
          <a:xfrm rot="0">
            <a:off x="9418315" y="4317685"/>
            <a:ext cx="7772400" cy="658368"/>
            <a:chOff x="0" y="0"/>
            <a:chExt cx="10363200" cy="877824"/>
          </a:xfrm>
        </p:grpSpPr>
        <p:sp>
          <p:nvSpPr>
            <p:cNvPr name="Freeform 31" id="31"/>
            <p:cNvSpPr/>
            <p:nvPr/>
          </p:nvSpPr>
          <p:spPr>
            <a:xfrm flipH="false" flipV="false" rot="0">
              <a:off x="0" y="0"/>
              <a:ext cx="10363200" cy="877824"/>
            </a:xfrm>
            <a:custGeom>
              <a:avLst/>
              <a:gdLst/>
              <a:ahLst/>
              <a:cxnLst/>
              <a:rect r="r" b="b" t="t" l="l"/>
              <a:pathLst>
                <a:path h="877824" w="10363200">
                  <a:moveTo>
                    <a:pt x="0" y="0"/>
                  </a:moveTo>
                  <a:lnTo>
                    <a:pt x="10363200" y="0"/>
                  </a:lnTo>
                  <a:lnTo>
                    <a:pt x="10363200" y="877824"/>
                  </a:lnTo>
                  <a:lnTo>
                    <a:pt x="0" y="877824"/>
                  </a:lnTo>
                  <a:close/>
                </a:path>
              </a:pathLst>
            </a:custGeom>
            <a:blipFill>
              <a:blip r:embed="rId4">
                <a:alphaModFix amt="0"/>
              </a:blip>
              <a:stretch>
                <a:fillRect l="0" t="-180031" r="0" b="-180031"/>
              </a:stretch>
            </a:blipFill>
          </p:spPr>
        </p:sp>
        <p:sp>
          <p:nvSpPr>
            <p:cNvPr name="TextBox 32" id="32"/>
            <p:cNvSpPr txBox="true"/>
            <p:nvPr/>
          </p:nvSpPr>
          <p:spPr>
            <a:xfrm>
              <a:off x="0" y="-9525"/>
              <a:ext cx="10363200" cy="887349"/>
            </a:xfrm>
            <a:prstGeom prst="rect">
              <a:avLst/>
            </a:prstGeom>
          </p:spPr>
          <p:txBody>
            <a:bodyPr anchor="ctr" rtlCol="false" tIns="0" lIns="0" bIns="0" rIns="0"/>
            <a:lstStyle/>
            <a:p>
              <a:pPr algn="l">
                <a:lnSpc>
                  <a:spcPts val="3600"/>
                </a:lnSpc>
              </a:pPr>
              <a:r>
                <a:rPr lang="en-US" sz="3000" b="true">
                  <a:solidFill>
                    <a:srgbClr val="FFFFFF"/>
                  </a:solidFill>
                  <a:latin typeface="Trebuchet MS Bold"/>
                  <a:ea typeface="Trebuchet MS Bold"/>
                  <a:cs typeface="Trebuchet MS Bold"/>
                  <a:sym typeface="Trebuchet MS Bold"/>
                </a:rPr>
                <a:t>Version B</a:t>
              </a:r>
            </a:p>
          </p:txBody>
        </p:sp>
      </p:grpSp>
      <p:sp>
        <p:nvSpPr>
          <p:cNvPr name="TextBox 33" id="33"/>
          <p:cNvSpPr txBox="true"/>
          <p:nvPr/>
        </p:nvSpPr>
        <p:spPr>
          <a:xfrm rot="0">
            <a:off x="9491467" y="5103307"/>
            <a:ext cx="7699248" cy="2190750"/>
          </a:xfrm>
          <a:prstGeom prst="rect">
            <a:avLst/>
          </a:prstGeom>
        </p:spPr>
        <p:txBody>
          <a:bodyPr anchor="t" rtlCol="false" tIns="0" lIns="0" bIns="0" rIns="0">
            <a:spAutoFit/>
          </a:bodyPr>
          <a:lstStyle/>
          <a:p>
            <a:pPr algn="l">
              <a:lnSpc>
                <a:spcPts val="4319"/>
              </a:lnSpc>
            </a:pPr>
            <a:r>
              <a:rPr lang="en-US" sz="3599" i="true">
                <a:solidFill>
                  <a:srgbClr val="20383C"/>
                </a:solidFill>
                <a:latin typeface="Trebuchet MS Italics"/>
                <a:ea typeface="Trebuchet MS Italics"/>
                <a:cs typeface="Trebuchet MS Italics"/>
                <a:sym typeface="Trebuchet MS Italics"/>
              </a:rPr>
              <a:t>How has self-service till technology changed the customer assistance work practice of employees on the shop floor at Aldi?</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Sample scenarios using a quote from a worker from our initial interview</a:t>
            </a:r>
          </a:p>
        </p:txBody>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grpSp>
        <p:nvGrpSpPr>
          <p:cNvPr name="Group 8" id="8"/>
          <p:cNvGrpSpPr/>
          <p:nvPr/>
        </p:nvGrpSpPr>
        <p:grpSpPr>
          <a:xfrm rot="0">
            <a:off x="965224" y="2608432"/>
            <a:ext cx="13716000" cy="1133856"/>
            <a:chOff x="0" y="0"/>
            <a:chExt cx="18288000" cy="1511808"/>
          </a:xfrm>
        </p:grpSpPr>
        <p:sp>
          <p:nvSpPr>
            <p:cNvPr name="Freeform 9" id="9"/>
            <p:cNvSpPr/>
            <p:nvPr/>
          </p:nvSpPr>
          <p:spPr>
            <a:xfrm flipH="false" flipV="false" rot="0">
              <a:off x="0" y="0"/>
              <a:ext cx="18288000" cy="1511808"/>
            </a:xfrm>
            <a:custGeom>
              <a:avLst/>
              <a:gdLst/>
              <a:ahLst/>
              <a:cxnLst/>
              <a:rect r="r" b="b" t="t" l="l"/>
              <a:pathLst>
                <a:path h="1511808" w="18288000">
                  <a:moveTo>
                    <a:pt x="0" y="0"/>
                  </a:moveTo>
                  <a:lnTo>
                    <a:pt x="18288000" y="0"/>
                  </a:lnTo>
                  <a:lnTo>
                    <a:pt x="18288000" y="1511808"/>
                  </a:lnTo>
                  <a:lnTo>
                    <a:pt x="0" y="1511808"/>
                  </a:lnTo>
                  <a:close/>
                </a:path>
              </a:pathLst>
            </a:custGeom>
            <a:blipFill>
              <a:blip r:embed="rId4">
                <a:alphaModFix amt="0"/>
              </a:blip>
              <a:stretch>
                <a:fillRect l="0" t="-185706" r="0" b="-185706"/>
              </a:stretch>
            </a:blipFill>
          </p:spPr>
        </p:sp>
        <p:sp>
          <p:nvSpPr>
            <p:cNvPr name="TextBox 10" id="10"/>
            <p:cNvSpPr txBox="true"/>
            <p:nvPr/>
          </p:nvSpPr>
          <p:spPr>
            <a:xfrm>
              <a:off x="0" y="-9525"/>
              <a:ext cx="18288000" cy="1521333"/>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4. </a:t>
              </a:r>
              <a:r>
                <a:rPr lang="en-US" sz="5599" b="true">
                  <a:solidFill>
                    <a:srgbClr val="20383C"/>
                  </a:solidFill>
                  <a:latin typeface="Trebuchet MS Bold"/>
                  <a:ea typeface="Trebuchet MS Bold"/>
                  <a:cs typeface="Trebuchet MS Bold"/>
                  <a:sym typeface="Trebuchet MS Bold"/>
                </a:rPr>
                <a:t>McDonald’s</a:t>
              </a:r>
            </a:p>
          </p:txBody>
        </p:sp>
      </p:grpSp>
      <p:grpSp>
        <p:nvGrpSpPr>
          <p:cNvPr name="Group 11" id="11"/>
          <p:cNvGrpSpPr/>
          <p:nvPr/>
        </p:nvGrpSpPr>
        <p:grpSpPr>
          <a:xfrm rot="0">
            <a:off x="965224" y="3742288"/>
            <a:ext cx="14630400" cy="512064"/>
            <a:chOff x="0" y="0"/>
            <a:chExt cx="19507200" cy="682752"/>
          </a:xfrm>
        </p:grpSpPr>
        <p:sp>
          <p:nvSpPr>
            <p:cNvPr name="Freeform 12" id="12"/>
            <p:cNvSpPr/>
            <p:nvPr/>
          </p:nvSpPr>
          <p:spPr>
            <a:xfrm flipH="false" flipV="false" rot="0">
              <a:off x="0" y="0"/>
              <a:ext cx="19507200" cy="682752"/>
            </a:xfrm>
            <a:custGeom>
              <a:avLst/>
              <a:gdLst/>
              <a:ahLst/>
              <a:cxnLst/>
              <a:rect r="r" b="b" t="t" l="l"/>
              <a:pathLst>
                <a:path h="682752" w="19507200">
                  <a:moveTo>
                    <a:pt x="0" y="0"/>
                  </a:moveTo>
                  <a:lnTo>
                    <a:pt x="19507200" y="0"/>
                  </a:lnTo>
                  <a:lnTo>
                    <a:pt x="19507200" y="682752"/>
                  </a:lnTo>
                  <a:lnTo>
                    <a:pt x="0" y="682752"/>
                  </a:lnTo>
                  <a:close/>
                </a:path>
              </a:pathLst>
            </a:custGeom>
            <a:blipFill>
              <a:blip r:embed="rId4">
                <a:alphaModFix amt="0"/>
              </a:blip>
              <a:stretch>
                <a:fillRect l="0" t="-506715" r="0" b="-506715"/>
              </a:stretch>
            </a:blipFill>
          </p:spPr>
        </p:sp>
        <p:sp>
          <p:nvSpPr>
            <p:cNvPr name="TextBox 13" id="13"/>
            <p:cNvSpPr txBox="true"/>
            <p:nvPr/>
          </p:nvSpPr>
          <p:spPr>
            <a:xfrm>
              <a:off x="0" y="-9525"/>
              <a:ext cx="19507200" cy="692277"/>
            </a:xfrm>
            <a:prstGeom prst="rect">
              <a:avLst/>
            </a:prstGeom>
          </p:spPr>
          <p:txBody>
            <a:bodyPr anchor="ctr" rtlCol="false" tIns="0" lIns="0" bIns="0" rIns="0"/>
            <a:lstStyle/>
            <a:p>
              <a:pPr algn="l">
                <a:lnSpc>
                  <a:spcPts val="3120"/>
                </a:lnSpc>
              </a:pPr>
              <a:r>
                <a:rPr lang="en-US" sz="2600" b="true">
                  <a:solidFill>
                    <a:srgbClr val="DB543E"/>
                  </a:solidFill>
                  <a:latin typeface="Trebuchet MS Bold"/>
                  <a:ea typeface="Trebuchet MS Bold"/>
                  <a:cs typeface="Trebuchet MS Bold"/>
                  <a:sym typeface="Trebuchet MS Bold"/>
                </a:rPr>
                <a:t>Touchscreen ordering technology</a:t>
              </a:r>
            </a:p>
          </p:txBody>
        </p:sp>
      </p:grpSp>
      <p:grpSp>
        <p:nvGrpSpPr>
          <p:cNvPr name="Group 14" id="14"/>
          <p:cNvGrpSpPr/>
          <p:nvPr/>
        </p:nvGrpSpPr>
        <p:grpSpPr>
          <a:xfrm rot="0">
            <a:off x="952527" y="4314807"/>
            <a:ext cx="16484603" cy="116843"/>
            <a:chOff x="0" y="0"/>
            <a:chExt cx="21979471" cy="155791"/>
          </a:xfrm>
        </p:grpSpPr>
        <p:sp>
          <p:nvSpPr>
            <p:cNvPr name="Freeform 15" id="15"/>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solidFill>
              <a:srgbClr val="F6DA6A"/>
            </a:solidFill>
          </p:spPr>
        </p:sp>
        <p:sp>
          <p:nvSpPr>
            <p:cNvPr name="Freeform 16" id="16"/>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solidFill>
              <a:srgbClr val="F6DA6A"/>
            </a:solidFill>
          </p:spPr>
        </p:sp>
      </p:grpSp>
      <p:grpSp>
        <p:nvGrpSpPr>
          <p:cNvPr name="Group 17" id="17"/>
          <p:cNvGrpSpPr/>
          <p:nvPr/>
        </p:nvGrpSpPr>
        <p:grpSpPr>
          <a:xfrm rot="0">
            <a:off x="958871" y="4577183"/>
            <a:ext cx="16471897" cy="2682745"/>
            <a:chOff x="0" y="0"/>
            <a:chExt cx="21962529" cy="3576993"/>
          </a:xfrm>
        </p:grpSpPr>
        <p:sp>
          <p:nvSpPr>
            <p:cNvPr name="Freeform 18" id="18"/>
            <p:cNvSpPr/>
            <p:nvPr/>
          </p:nvSpPr>
          <p:spPr>
            <a:xfrm flipH="false" flipV="false" rot="0">
              <a:off x="8509" y="8509"/>
              <a:ext cx="21945601" cy="3560064"/>
            </a:xfrm>
            <a:custGeom>
              <a:avLst/>
              <a:gdLst/>
              <a:ahLst/>
              <a:cxnLst/>
              <a:rect r="r" b="b" t="t" l="l"/>
              <a:pathLst>
                <a:path h="3560064" w="21945601">
                  <a:moveTo>
                    <a:pt x="0" y="0"/>
                  </a:moveTo>
                  <a:lnTo>
                    <a:pt x="21945601" y="0"/>
                  </a:lnTo>
                  <a:lnTo>
                    <a:pt x="21945601" y="3560064"/>
                  </a:lnTo>
                  <a:lnTo>
                    <a:pt x="0" y="3560064"/>
                  </a:lnTo>
                  <a:close/>
                </a:path>
              </a:pathLst>
            </a:custGeom>
            <a:solidFill>
              <a:srgbClr val="F2F4F3"/>
            </a:solidFill>
          </p:spPr>
        </p:sp>
        <p:sp>
          <p:nvSpPr>
            <p:cNvPr name="Freeform 19" id="19"/>
            <p:cNvSpPr/>
            <p:nvPr/>
          </p:nvSpPr>
          <p:spPr>
            <a:xfrm flipH="false" flipV="false" rot="0">
              <a:off x="0" y="0"/>
              <a:ext cx="21962618" cy="3577082"/>
            </a:xfrm>
            <a:custGeom>
              <a:avLst/>
              <a:gdLst/>
              <a:ahLst/>
              <a:cxnLst/>
              <a:rect r="r" b="b" t="t" l="l"/>
              <a:pathLst>
                <a:path h="3577082" w="21962618">
                  <a:moveTo>
                    <a:pt x="8509" y="0"/>
                  </a:moveTo>
                  <a:lnTo>
                    <a:pt x="21954110" y="0"/>
                  </a:lnTo>
                  <a:cubicBezTo>
                    <a:pt x="21958808" y="0"/>
                    <a:pt x="21962618" y="3810"/>
                    <a:pt x="21962618" y="8509"/>
                  </a:cubicBezTo>
                  <a:lnTo>
                    <a:pt x="21962618" y="3568573"/>
                  </a:lnTo>
                  <a:cubicBezTo>
                    <a:pt x="21962618" y="3573272"/>
                    <a:pt x="21958808" y="3577082"/>
                    <a:pt x="21954110" y="3577082"/>
                  </a:cubicBezTo>
                  <a:lnTo>
                    <a:pt x="8509" y="3577082"/>
                  </a:lnTo>
                  <a:cubicBezTo>
                    <a:pt x="3810" y="3577082"/>
                    <a:pt x="0" y="3573272"/>
                    <a:pt x="0" y="3568573"/>
                  </a:cubicBezTo>
                  <a:lnTo>
                    <a:pt x="0" y="8509"/>
                  </a:lnTo>
                  <a:cubicBezTo>
                    <a:pt x="0" y="3810"/>
                    <a:pt x="3810" y="0"/>
                    <a:pt x="8509" y="0"/>
                  </a:cubicBezTo>
                  <a:moveTo>
                    <a:pt x="8509" y="16891"/>
                  </a:moveTo>
                  <a:lnTo>
                    <a:pt x="8509" y="8509"/>
                  </a:lnTo>
                  <a:lnTo>
                    <a:pt x="17018" y="8509"/>
                  </a:lnTo>
                  <a:lnTo>
                    <a:pt x="17018" y="3568573"/>
                  </a:lnTo>
                  <a:lnTo>
                    <a:pt x="8509" y="3568573"/>
                  </a:lnTo>
                  <a:lnTo>
                    <a:pt x="8509" y="3560064"/>
                  </a:lnTo>
                  <a:lnTo>
                    <a:pt x="21954110" y="3560064"/>
                  </a:lnTo>
                  <a:lnTo>
                    <a:pt x="21954110" y="3568573"/>
                  </a:lnTo>
                  <a:lnTo>
                    <a:pt x="21945600" y="3568573"/>
                  </a:lnTo>
                  <a:lnTo>
                    <a:pt x="21945600" y="8509"/>
                  </a:lnTo>
                  <a:lnTo>
                    <a:pt x="21954110" y="8509"/>
                  </a:lnTo>
                  <a:lnTo>
                    <a:pt x="21954110" y="17018"/>
                  </a:lnTo>
                  <a:lnTo>
                    <a:pt x="8509" y="17018"/>
                  </a:lnTo>
                  <a:close/>
                </a:path>
              </a:pathLst>
            </a:custGeom>
            <a:solidFill>
              <a:srgbClr val="DDDDDD"/>
            </a:solidFill>
          </p:spPr>
        </p:sp>
      </p:grpSp>
      <p:grpSp>
        <p:nvGrpSpPr>
          <p:cNvPr name="Group 20" id="20"/>
          <p:cNvGrpSpPr/>
          <p:nvPr/>
        </p:nvGrpSpPr>
        <p:grpSpPr>
          <a:xfrm rot="0">
            <a:off x="952527" y="4570839"/>
            <a:ext cx="153419" cy="2695451"/>
            <a:chOff x="0" y="0"/>
            <a:chExt cx="204559" cy="3593935"/>
          </a:xfrm>
        </p:grpSpPr>
        <p:sp>
          <p:nvSpPr>
            <p:cNvPr name="Freeform 21" id="21"/>
            <p:cNvSpPr/>
            <p:nvPr/>
          </p:nvSpPr>
          <p:spPr>
            <a:xfrm flipH="false" flipV="false" rot="0">
              <a:off x="16891" y="16891"/>
              <a:ext cx="170688" cy="3560064"/>
            </a:xfrm>
            <a:custGeom>
              <a:avLst/>
              <a:gdLst/>
              <a:ahLst/>
              <a:cxnLst/>
              <a:rect r="r" b="b" t="t" l="l"/>
              <a:pathLst>
                <a:path h="3560064" w="170688">
                  <a:moveTo>
                    <a:pt x="0" y="0"/>
                  </a:moveTo>
                  <a:lnTo>
                    <a:pt x="170688" y="0"/>
                  </a:lnTo>
                  <a:lnTo>
                    <a:pt x="170688" y="3560064"/>
                  </a:lnTo>
                  <a:lnTo>
                    <a:pt x="0" y="3560064"/>
                  </a:lnTo>
                  <a:close/>
                </a:path>
              </a:pathLst>
            </a:custGeom>
            <a:solidFill>
              <a:srgbClr val="F6DA6A"/>
            </a:solidFill>
          </p:spPr>
        </p:sp>
        <p:sp>
          <p:nvSpPr>
            <p:cNvPr name="Freeform 22" id="22"/>
            <p:cNvSpPr/>
            <p:nvPr/>
          </p:nvSpPr>
          <p:spPr>
            <a:xfrm flipH="false" flipV="false" rot="0">
              <a:off x="0" y="0"/>
              <a:ext cx="204470" cy="3593846"/>
            </a:xfrm>
            <a:custGeom>
              <a:avLst/>
              <a:gdLst/>
              <a:ahLst/>
              <a:cxnLst/>
              <a:rect r="r" b="b" t="t" l="l"/>
              <a:pathLst>
                <a:path h="3593846" w="204470">
                  <a:moveTo>
                    <a:pt x="16891" y="0"/>
                  </a:moveTo>
                  <a:lnTo>
                    <a:pt x="187579" y="0"/>
                  </a:lnTo>
                  <a:cubicBezTo>
                    <a:pt x="196977" y="0"/>
                    <a:pt x="204470" y="7620"/>
                    <a:pt x="204470" y="16891"/>
                  </a:cubicBezTo>
                  <a:lnTo>
                    <a:pt x="204470" y="3576955"/>
                  </a:lnTo>
                  <a:cubicBezTo>
                    <a:pt x="204470" y="3586353"/>
                    <a:pt x="196850" y="3593846"/>
                    <a:pt x="187579" y="3593846"/>
                  </a:cubicBezTo>
                  <a:lnTo>
                    <a:pt x="16891" y="3593846"/>
                  </a:lnTo>
                  <a:cubicBezTo>
                    <a:pt x="7493" y="3593846"/>
                    <a:pt x="0" y="3586226"/>
                    <a:pt x="0" y="3576955"/>
                  </a:cubicBezTo>
                  <a:lnTo>
                    <a:pt x="0" y="16891"/>
                  </a:lnTo>
                  <a:cubicBezTo>
                    <a:pt x="0" y="7620"/>
                    <a:pt x="7620" y="0"/>
                    <a:pt x="16891" y="0"/>
                  </a:cubicBezTo>
                  <a:moveTo>
                    <a:pt x="16891" y="33909"/>
                  </a:moveTo>
                  <a:lnTo>
                    <a:pt x="16891" y="16891"/>
                  </a:lnTo>
                  <a:lnTo>
                    <a:pt x="33909" y="16891"/>
                  </a:lnTo>
                  <a:lnTo>
                    <a:pt x="33909" y="3576955"/>
                  </a:lnTo>
                  <a:lnTo>
                    <a:pt x="16891" y="3576955"/>
                  </a:lnTo>
                  <a:lnTo>
                    <a:pt x="16891" y="3560064"/>
                  </a:lnTo>
                  <a:lnTo>
                    <a:pt x="187579" y="3560064"/>
                  </a:lnTo>
                  <a:lnTo>
                    <a:pt x="187579" y="3576955"/>
                  </a:lnTo>
                  <a:lnTo>
                    <a:pt x="170688" y="3576955"/>
                  </a:lnTo>
                  <a:lnTo>
                    <a:pt x="170688" y="16891"/>
                  </a:lnTo>
                  <a:lnTo>
                    <a:pt x="187579" y="16891"/>
                  </a:lnTo>
                  <a:lnTo>
                    <a:pt x="187579" y="33909"/>
                  </a:lnTo>
                  <a:lnTo>
                    <a:pt x="16891" y="33909"/>
                  </a:lnTo>
                  <a:close/>
                </a:path>
              </a:pathLst>
            </a:custGeom>
            <a:solidFill>
              <a:srgbClr val="F6DA6A"/>
            </a:solidFill>
          </p:spPr>
        </p:sp>
      </p:grpSp>
      <p:grpSp>
        <p:nvGrpSpPr>
          <p:cNvPr name="Group 23" id="23"/>
          <p:cNvGrpSpPr/>
          <p:nvPr/>
        </p:nvGrpSpPr>
        <p:grpSpPr>
          <a:xfrm rot="0">
            <a:off x="1294408" y="4766416"/>
            <a:ext cx="15947136" cy="2304288"/>
            <a:chOff x="0" y="0"/>
            <a:chExt cx="21262848" cy="3072384"/>
          </a:xfrm>
        </p:grpSpPr>
        <p:sp>
          <p:nvSpPr>
            <p:cNvPr name="Freeform 24" id="24"/>
            <p:cNvSpPr/>
            <p:nvPr/>
          </p:nvSpPr>
          <p:spPr>
            <a:xfrm flipH="false" flipV="false" rot="0">
              <a:off x="0" y="0"/>
              <a:ext cx="21262848" cy="3072384"/>
            </a:xfrm>
            <a:custGeom>
              <a:avLst/>
              <a:gdLst/>
              <a:ahLst/>
              <a:cxnLst/>
              <a:rect r="r" b="b" t="t" l="l"/>
              <a:pathLst>
                <a:path h="3072384" w="21262848">
                  <a:moveTo>
                    <a:pt x="0" y="0"/>
                  </a:moveTo>
                  <a:lnTo>
                    <a:pt x="21262848" y="0"/>
                  </a:lnTo>
                  <a:lnTo>
                    <a:pt x="21262848" y="3072384"/>
                  </a:lnTo>
                  <a:lnTo>
                    <a:pt x="0" y="3072384"/>
                  </a:lnTo>
                  <a:close/>
                </a:path>
              </a:pathLst>
            </a:custGeom>
            <a:blipFill>
              <a:blip r:embed="rId4">
                <a:alphaModFix amt="0"/>
              </a:blip>
              <a:stretch>
                <a:fillRect l="0" t="-84848" r="0" b="-84848"/>
              </a:stretch>
            </a:blipFill>
          </p:spPr>
        </p:sp>
        <p:sp>
          <p:nvSpPr>
            <p:cNvPr name="TextBox 25" id="25"/>
            <p:cNvSpPr txBox="true"/>
            <p:nvPr/>
          </p:nvSpPr>
          <p:spPr>
            <a:xfrm>
              <a:off x="0" y="-9525"/>
              <a:ext cx="21262848" cy="3081909"/>
            </a:xfrm>
            <a:prstGeom prst="rect">
              <a:avLst/>
            </a:prstGeom>
          </p:spPr>
          <p:txBody>
            <a:bodyPr anchor="ctr" rtlCol="false" tIns="0" lIns="0" bIns="0" rIns="0"/>
            <a:lstStyle/>
            <a:p>
              <a:pPr algn="l">
                <a:lnSpc>
                  <a:spcPts val="3600"/>
                </a:lnSpc>
              </a:pPr>
              <a:r>
                <a:rPr lang="en-US" sz="3000" i="true">
                  <a:solidFill>
                    <a:srgbClr val="24363D"/>
                  </a:solidFill>
                  <a:latin typeface="Trebuchet MS Italics"/>
                  <a:ea typeface="Trebuchet MS Italics"/>
                  <a:cs typeface="Trebuchet MS Italics"/>
                  <a:sym typeface="Trebuchet MS Italics"/>
                </a:rPr>
                <a:t>“Before the screens came in, you took the order at the till, handled the payment, dealt with the customer. Now the orders just appear on the kitchen screen from every direction at once. You can’t pace yourself the way you used to.”</a:t>
              </a:r>
            </a:p>
          </p:txBody>
        </p:sp>
      </p:grpSp>
      <p:grpSp>
        <p:nvGrpSpPr>
          <p:cNvPr name="Group 26" id="26"/>
          <p:cNvGrpSpPr/>
          <p:nvPr/>
        </p:nvGrpSpPr>
        <p:grpSpPr>
          <a:xfrm rot="0">
            <a:off x="965224" y="7473040"/>
            <a:ext cx="16459200" cy="621792"/>
            <a:chOff x="0" y="0"/>
            <a:chExt cx="21945600" cy="829056"/>
          </a:xfrm>
        </p:grpSpPr>
        <p:sp>
          <p:nvSpPr>
            <p:cNvPr name="Freeform 27" id="27"/>
            <p:cNvSpPr/>
            <p:nvPr/>
          </p:nvSpPr>
          <p:spPr>
            <a:xfrm flipH="false" flipV="false" rot="0">
              <a:off x="0" y="0"/>
              <a:ext cx="21945600" cy="829056"/>
            </a:xfrm>
            <a:custGeom>
              <a:avLst/>
              <a:gdLst/>
              <a:ahLst/>
              <a:cxnLst/>
              <a:rect r="r" b="b" t="t" l="l"/>
              <a:pathLst>
                <a:path h="829056" w="21945600">
                  <a:moveTo>
                    <a:pt x="0" y="0"/>
                  </a:moveTo>
                  <a:lnTo>
                    <a:pt x="21945600" y="0"/>
                  </a:lnTo>
                  <a:lnTo>
                    <a:pt x="21945600" y="829056"/>
                  </a:lnTo>
                  <a:lnTo>
                    <a:pt x="0" y="829056"/>
                  </a:lnTo>
                  <a:close/>
                </a:path>
              </a:pathLst>
            </a:custGeom>
            <a:blipFill>
              <a:blip r:embed="rId4">
                <a:alphaModFix amt="0"/>
              </a:blip>
              <a:stretch>
                <a:fillRect l="0" t="-465780" r="0" b="-465780"/>
              </a:stretch>
            </a:blipFill>
          </p:spPr>
        </p:sp>
        <p:sp>
          <p:nvSpPr>
            <p:cNvPr name="TextBox 28" id="28"/>
            <p:cNvSpPr txBox="true"/>
            <p:nvPr/>
          </p:nvSpPr>
          <p:spPr>
            <a:xfrm>
              <a:off x="0" y="-9525"/>
              <a:ext cx="21945600" cy="838581"/>
            </a:xfrm>
            <a:prstGeom prst="rect">
              <a:avLst/>
            </a:prstGeom>
          </p:spPr>
          <p:txBody>
            <a:bodyPr anchor="ctr" rtlCol="false" tIns="0" lIns="0" bIns="0" rIns="0"/>
            <a:lstStyle/>
            <a:p>
              <a:pPr algn="l">
                <a:lnSpc>
                  <a:spcPts val="3600"/>
                </a:lnSpc>
              </a:pPr>
              <a:r>
                <a:rPr lang="en-US" sz="3000" b="true">
                  <a:solidFill>
                    <a:srgbClr val="20383C"/>
                  </a:solidFill>
                  <a:latin typeface="Trebuchet MS Bold"/>
                  <a:ea typeface="Trebuchet MS Bold"/>
                  <a:cs typeface="Trebuchet MS Bold"/>
                  <a:sym typeface="Trebuchet MS Bold"/>
                </a:rPr>
                <a:t>Spot the three things:</a:t>
              </a:r>
            </a:p>
          </p:txBody>
        </p:sp>
      </p:grpSp>
      <p:grpSp>
        <p:nvGrpSpPr>
          <p:cNvPr name="Group 29" id="29"/>
          <p:cNvGrpSpPr/>
          <p:nvPr/>
        </p:nvGrpSpPr>
        <p:grpSpPr>
          <a:xfrm rot="0">
            <a:off x="952527" y="8228439"/>
            <a:ext cx="5420363" cy="720347"/>
            <a:chOff x="0" y="0"/>
            <a:chExt cx="7227151" cy="960463"/>
          </a:xfrm>
        </p:grpSpPr>
        <p:sp>
          <p:nvSpPr>
            <p:cNvPr name="Freeform 30" id="30"/>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31" id="31"/>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32" id="32"/>
          <p:cNvGrpSpPr/>
          <p:nvPr/>
        </p:nvGrpSpPr>
        <p:grpSpPr>
          <a:xfrm rot="0">
            <a:off x="1148104" y="8241136"/>
            <a:ext cx="5029200" cy="694944"/>
            <a:chOff x="0" y="0"/>
            <a:chExt cx="6705600" cy="926592"/>
          </a:xfrm>
        </p:grpSpPr>
        <p:sp>
          <p:nvSpPr>
            <p:cNvPr name="Freeform 33" id="33"/>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34" id="34"/>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digital technology?</a:t>
              </a:r>
            </a:p>
          </p:txBody>
        </p:sp>
      </p:grpSp>
      <p:grpSp>
        <p:nvGrpSpPr>
          <p:cNvPr name="Group 35" id="35"/>
          <p:cNvGrpSpPr/>
          <p:nvPr/>
        </p:nvGrpSpPr>
        <p:grpSpPr>
          <a:xfrm rot="0">
            <a:off x="6658383" y="8228439"/>
            <a:ext cx="5420363" cy="720347"/>
            <a:chOff x="0" y="0"/>
            <a:chExt cx="7227151" cy="960463"/>
          </a:xfrm>
        </p:grpSpPr>
        <p:sp>
          <p:nvSpPr>
            <p:cNvPr name="Freeform 36" id="36"/>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37" id="37"/>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38" id="38"/>
          <p:cNvGrpSpPr/>
          <p:nvPr/>
        </p:nvGrpSpPr>
        <p:grpSpPr>
          <a:xfrm rot="0">
            <a:off x="6853960" y="8241136"/>
            <a:ext cx="5029200" cy="694944"/>
            <a:chOff x="0" y="0"/>
            <a:chExt cx="6705600" cy="926592"/>
          </a:xfrm>
        </p:grpSpPr>
        <p:sp>
          <p:nvSpPr>
            <p:cNvPr name="Freeform 39" id="39"/>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40" id="40"/>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work practice that changed?</a:t>
              </a:r>
            </a:p>
          </p:txBody>
        </p:sp>
      </p:grpSp>
      <p:grpSp>
        <p:nvGrpSpPr>
          <p:cNvPr name="Group 41" id="41"/>
          <p:cNvGrpSpPr/>
          <p:nvPr/>
        </p:nvGrpSpPr>
        <p:grpSpPr>
          <a:xfrm rot="0">
            <a:off x="12364239" y="8228439"/>
            <a:ext cx="5420363" cy="720347"/>
            <a:chOff x="0" y="0"/>
            <a:chExt cx="7227151" cy="960463"/>
          </a:xfrm>
        </p:grpSpPr>
        <p:sp>
          <p:nvSpPr>
            <p:cNvPr name="Freeform 42" id="42"/>
            <p:cNvSpPr/>
            <p:nvPr/>
          </p:nvSpPr>
          <p:spPr>
            <a:xfrm flipH="false" flipV="false" rot="0">
              <a:off x="16891" y="16891"/>
              <a:ext cx="7193281" cy="926592"/>
            </a:xfrm>
            <a:custGeom>
              <a:avLst/>
              <a:gdLst/>
              <a:ahLst/>
              <a:cxnLst/>
              <a:rect r="r" b="b" t="t" l="l"/>
              <a:pathLst>
                <a:path h="926592" w="7193281">
                  <a:moveTo>
                    <a:pt x="0" y="0"/>
                  </a:moveTo>
                  <a:lnTo>
                    <a:pt x="7193281" y="0"/>
                  </a:lnTo>
                  <a:lnTo>
                    <a:pt x="7193281" y="926592"/>
                  </a:lnTo>
                  <a:lnTo>
                    <a:pt x="0" y="926592"/>
                  </a:lnTo>
                  <a:close/>
                </a:path>
              </a:pathLst>
            </a:custGeom>
            <a:solidFill>
              <a:srgbClr val="20383C"/>
            </a:solidFill>
          </p:spPr>
        </p:sp>
        <p:sp>
          <p:nvSpPr>
            <p:cNvPr name="Freeform 43" id="43"/>
            <p:cNvSpPr/>
            <p:nvPr/>
          </p:nvSpPr>
          <p:spPr>
            <a:xfrm flipH="false" flipV="false" rot="0">
              <a:off x="0" y="0"/>
              <a:ext cx="7227062" cy="960376"/>
            </a:xfrm>
            <a:custGeom>
              <a:avLst/>
              <a:gdLst/>
              <a:ahLst/>
              <a:cxnLst/>
              <a:rect r="r" b="b" t="t" l="l"/>
              <a:pathLst>
                <a:path h="960376" w="7227062">
                  <a:moveTo>
                    <a:pt x="16891" y="0"/>
                  </a:moveTo>
                  <a:lnTo>
                    <a:pt x="7210172" y="0"/>
                  </a:lnTo>
                  <a:cubicBezTo>
                    <a:pt x="7219569" y="0"/>
                    <a:pt x="7227062" y="7620"/>
                    <a:pt x="7227062" y="16891"/>
                  </a:cubicBezTo>
                  <a:lnTo>
                    <a:pt x="7227062" y="943483"/>
                  </a:lnTo>
                  <a:cubicBezTo>
                    <a:pt x="7227062" y="952881"/>
                    <a:pt x="7219442" y="960374"/>
                    <a:pt x="7210172" y="960374"/>
                  </a:cubicBezTo>
                  <a:lnTo>
                    <a:pt x="16891" y="960374"/>
                  </a:lnTo>
                  <a:cubicBezTo>
                    <a:pt x="7620" y="960501"/>
                    <a:pt x="0" y="952881"/>
                    <a:pt x="0" y="943483"/>
                  </a:cubicBezTo>
                  <a:lnTo>
                    <a:pt x="0" y="16891"/>
                  </a:lnTo>
                  <a:cubicBezTo>
                    <a:pt x="0" y="7620"/>
                    <a:pt x="7620" y="0"/>
                    <a:pt x="16891" y="0"/>
                  </a:cubicBezTo>
                  <a:moveTo>
                    <a:pt x="16891" y="33909"/>
                  </a:moveTo>
                  <a:lnTo>
                    <a:pt x="16891" y="16891"/>
                  </a:lnTo>
                  <a:lnTo>
                    <a:pt x="33909" y="16891"/>
                  </a:lnTo>
                  <a:lnTo>
                    <a:pt x="33909" y="943483"/>
                  </a:lnTo>
                  <a:lnTo>
                    <a:pt x="16891" y="943483"/>
                  </a:lnTo>
                  <a:lnTo>
                    <a:pt x="16891" y="926592"/>
                  </a:lnTo>
                  <a:lnTo>
                    <a:pt x="7210172" y="926592"/>
                  </a:lnTo>
                  <a:lnTo>
                    <a:pt x="7210172" y="943483"/>
                  </a:lnTo>
                  <a:lnTo>
                    <a:pt x="7193280" y="943483"/>
                  </a:lnTo>
                  <a:lnTo>
                    <a:pt x="7193280" y="16891"/>
                  </a:lnTo>
                  <a:lnTo>
                    <a:pt x="7210172" y="16891"/>
                  </a:lnTo>
                  <a:lnTo>
                    <a:pt x="7210172" y="33909"/>
                  </a:lnTo>
                  <a:lnTo>
                    <a:pt x="16891" y="33909"/>
                  </a:lnTo>
                  <a:close/>
                </a:path>
              </a:pathLst>
            </a:custGeom>
            <a:solidFill>
              <a:srgbClr val="20383C"/>
            </a:solidFill>
          </p:spPr>
        </p:sp>
      </p:grpSp>
      <p:grpSp>
        <p:nvGrpSpPr>
          <p:cNvPr name="Group 44" id="44"/>
          <p:cNvGrpSpPr/>
          <p:nvPr/>
        </p:nvGrpSpPr>
        <p:grpSpPr>
          <a:xfrm rot="0">
            <a:off x="12559816" y="8241136"/>
            <a:ext cx="5029200" cy="694944"/>
            <a:chOff x="0" y="0"/>
            <a:chExt cx="6705600" cy="926592"/>
          </a:xfrm>
        </p:grpSpPr>
        <p:sp>
          <p:nvSpPr>
            <p:cNvPr name="Freeform 45" id="45"/>
            <p:cNvSpPr/>
            <p:nvPr/>
          </p:nvSpPr>
          <p:spPr>
            <a:xfrm flipH="false" flipV="false" rot="0">
              <a:off x="0" y="0"/>
              <a:ext cx="6705600" cy="926592"/>
            </a:xfrm>
            <a:custGeom>
              <a:avLst/>
              <a:gdLst/>
              <a:ahLst/>
              <a:cxnLst/>
              <a:rect r="r" b="b" t="t" l="l"/>
              <a:pathLst>
                <a:path h="926592" w="6705600">
                  <a:moveTo>
                    <a:pt x="0" y="0"/>
                  </a:moveTo>
                  <a:lnTo>
                    <a:pt x="6705600" y="0"/>
                  </a:lnTo>
                  <a:lnTo>
                    <a:pt x="6705600" y="926592"/>
                  </a:lnTo>
                  <a:lnTo>
                    <a:pt x="0" y="926592"/>
                  </a:lnTo>
                  <a:close/>
                </a:path>
              </a:pathLst>
            </a:custGeom>
            <a:blipFill>
              <a:blip r:embed="rId4">
                <a:alphaModFix amt="0"/>
              </a:blip>
              <a:stretch>
                <a:fillRect l="0" t="-91010" r="0" b="-91010"/>
              </a:stretch>
            </a:blipFill>
          </p:spPr>
        </p:sp>
        <p:sp>
          <p:nvSpPr>
            <p:cNvPr name="TextBox 46" id="46"/>
            <p:cNvSpPr txBox="true"/>
            <p:nvPr/>
          </p:nvSpPr>
          <p:spPr>
            <a:xfrm>
              <a:off x="0" y="-19050"/>
              <a:ext cx="6705600" cy="945642"/>
            </a:xfrm>
            <a:prstGeom prst="rect">
              <a:avLst/>
            </a:prstGeom>
          </p:spPr>
          <p:txBody>
            <a:bodyPr anchor="ctr" rtlCol="false" tIns="0" lIns="0" bIns="0" rIns="0"/>
            <a:lstStyle/>
            <a:p>
              <a:pPr algn="l">
                <a:lnSpc>
                  <a:spcPts val="2640"/>
                </a:lnSpc>
              </a:pPr>
              <a:r>
                <a:rPr lang="en-US" sz="2200" b="true">
                  <a:solidFill>
                    <a:srgbClr val="FFFFFF"/>
                  </a:solidFill>
                  <a:latin typeface="Trebuchet MS Bold"/>
                  <a:ea typeface="Trebuchet MS Bold"/>
                  <a:cs typeface="Trebuchet MS Bold"/>
                  <a:sym typeface="Trebuchet MS Bold"/>
                </a:rPr>
                <a:t>What is the impact on the employee?</a:t>
              </a: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193817"/>
            <a:ext cx="13044239" cy="1589233"/>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Sample scenarios using a quote from a worker from our initial interview</a:t>
            </a:r>
          </a:p>
        </p:txBody>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grpSp>
        <p:nvGrpSpPr>
          <p:cNvPr name="Group 8" id="8"/>
          <p:cNvGrpSpPr/>
          <p:nvPr/>
        </p:nvGrpSpPr>
        <p:grpSpPr>
          <a:xfrm rot="0">
            <a:off x="914395" y="2901148"/>
            <a:ext cx="16459200" cy="1188720"/>
            <a:chOff x="0" y="0"/>
            <a:chExt cx="21945600" cy="1584960"/>
          </a:xfrm>
        </p:grpSpPr>
        <p:sp>
          <p:nvSpPr>
            <p:cNvPr name="Freeform 9" id="9"/>
            <p:cNvSpPr/>
            <p:nvPr/>
          </p:nvSpPr>
          <p:spPr>
            <a:xfrm flipH="false" flipV="false" rot="0">
              <a:off x="0" y="0"/>
              <a:ext cx="21945600" cy="1584960"/>
            </a:xfrm>
            <a:custGeom>
              <a:avLst/>
              <a:gdLst/>
              <a:ahLst/>
              <a:cxnLst/>
              <a:rect r="r" b="b" t="t" l="l"/>
              <a:pathLst>
                <a:path h="1584960" w="21945600">
                  <a:moveTo>
                    <a:pt x="0" y="0"/>
                  </a:moveTo>
                  <a:lnTo>
                    <a:pt x="21945600" y="0"/>
                  </a:lnTo>
                  <a:lnTo>
                    <a:pt x="21945600" y="1584960"/>
                  </a:lnTo>
                  <a:lnTo>
                    <a:pt x="0" y="1584960"/>
                  </a:lnTo>
                  <a:close/>
                </a:path>
              </a:pathLst>
            </a:custGeom>
            <a:blipFill>
              <a:blip r:embed="rId4">
                <a:alphaModFix amt="0"/>
              </a:blip>
              <a:stretch>
                <a:fillRect l="0" t="-219792" r="0" b="-219792"/>
              </a:stretch>
            </a:blipFill>
          </p:spPr>
        </p:sp>
        <p:sp>
          <p:nvSpPr>
            <p:cNvPr name="TextBox 10" id="10"/>
            <p:cNvSpPr txBox="true"/>
            <p:nvPr/>
          </p:nvSpPr>
          <p:spPr>
            <a:xfrm>
              <a:off x="0" y="-9525"/>
              <a:ext cx="21945600" cy="1594485"/>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4. </a:t>
              </a:r>
              <a:r>
                <a:rPr lang="en-US" sz="5599" b="true">
                  <a:solidFill>
                    <a:srgbClr val="20383C"/>
                  </a:solidFill>
                  <a:latin typeface="Trebuchet MS Bold"/>
                  <a:ea typeface="Trebuchet MS Bold"/>
                  <a:cs typeface="Trebuchet MS Bold"/>
                  <a:sym typeface="Trebuchet MS Bold"/>
                </a:rPr>
                <a:t>McDonald’s – which question is stronger?</a:t>
              </a:r>
            </a:p>
          </p:txBody>
        </p:sp>
      </p:grpSp>
      <p:grpSp>
        <p:nvGrpSpPr>
          <p:cNvPr name="Group 11" id="11"/>
          <p:cNvGrpSpPr/>
          <p:nvPr/>
        </p:nvGrpSpPr>
        <p:grpSpPr>
          <a:xfrm rot="0">
            <a:off x="901698" y="4168612"/>
            <a:ext cx="16484603" cy="116843"/>
            <a:chOff x="0" y="0"/>
            <a:chExt cx="21979471" cy="155791"/>
          </a:xfrm>
        </p:grpSpPr>
        <p:sp>
          <p:nvSpPr>
            <p:cNvPr name="Freeform 12" id="12"/>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solidFill>
              <a:srgbClr val="F6DA6A"/>
            </a:solidFill>
          </p:spPr>
        </p:sp>
        <p:sp>
          <p:nvSpPr>
            <p:cNvPr name="Freeform 13" id="13"/>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solidFill>
              <a:srgbClr val="F6DA6A"/>
            </a:solidFill>
          </p:spPr>
        </p:sp>
      </p:grpSp>
      <p:grpSp>
        <p:nvGrpSpPr>
          <p:cNvPr name="Group 14" id="14"/>
          <p:cNvGrpSpPr/>
          <p:nvPr/>
        </p:nvGrpSpPr>
        <p:grpSpPr>
          <a:xfrm rot="0">
            <a:off x="908042" y="4430987"/>
            <a:ext cx="8150857" cy="4474969"/>
            <a:chOff x="0" y="0"/>
            <a:chExt cx="10867809" cy="5966625"/>
          </a:xfrm>
        </p:grpSpPr>
        <p:sp>
          <p:nvSpPr>
            <p:cNvPr name="Freeform 15" id="15"/>
            <p:cNvSpPr/>
            <p:nvPr/>
          </p:nvSpPr>
          <p:spPr>
            <a:xfrm flipH="false" flipV="false" rot="0">
              <a:off x="8509" y="8509"/>
              <a:ext cx="10850880" cy="5949696"/>
            </a:xfrm>
            <a:custGeom>
              <a:avLst/>
              <a:gdLst/>
              <a:ahLst/>
              <a:cxnLst/>
              <a:rect r="r" b="b" t="t" l="l"/>
              <a:pathLst>
                <a:path h="5949696" w="10850880">
                  <a:moveTo>
                    <a:pt x="0" y="0"/>
                  </a:moveTo>
                  <a:lnTo>
                    <a:pt x="10850880" y="0"/>
                  </a:lnTo>
                  <a:lnTo>
                    <a:pt x="10850880" y="5949696"/>
                  </a:lnTo>
                  <a:lnTo>
                    <a:pt x="0" y="5949696"/>
                  </a:lnTo>
                  <a:close/>
                </a:path>
              </a:pathLst>
            </a:custGeom>
            <a:solidFill>
              <a:srgbClr val="FFFFFF"/>
            </a:solidFill>
          </p:spPr>
        </p:sp>
        <p:sp>
          <p:nvSpPr>
            <p:cNvPr name="Freeform 16" id="16"/>
            <p:cNvSpPr/>
            <p:nvPr/>
          </p:nvSpPr>
          <p:spPr>
            <a:xfrm flipH="false" flipV="false" rot="0">
              <a:off x="0" y="0"/>
              <a:ext cx="10867899" cy="5966714"/>
            </a:xfrm>
            <a:custGeom>
              <a:avLst/>
              <a:gdLst/>
              <a:ahLst/>
              <a:cxnLst/>
              <a:rect r="r" b="b" t="t" l="l"/>
              <a:pathLst>
                <a:path h="5966714" w="10867899">
                  <a:moveTo>
                    <a:pt x="8509" y="0"/>
                  </a:moveTo>
                  <a:lnTo>
                    <a:pt x="10859389" y="0"/>
                  </a:lnTo>
                  <a:cubicBezTo>
                    <a:pt x="10864088" y="0"/>
                    <a:pt x="10867899" y="3810"/>
                    <a:pt x="10867899" y="8509"/>
                  </a:cubicBezTo>
                  <a:lnTo>
                    <a:pt x="10867899" y="5958205"/>
                  </a:lnTo>
                  <a:cubicBezTo>
                    <a:pt x="10867899" y="5962904"/>
                    <a:pt x="10864088" y="5966714"/>
                    <a:pt x="10859389" y="5966714"/>
                  </a:cubicBezTo>
                  <a:lnTo>
                    <a:pt x="8509" y="5966714"/>
                  </a:lnTo>
                  <a:cubicBezTo>
                    <a:pt x="3810" y="5966714"/>
                    <a:pt x="0" y="5962904"/>
                    <a:pt x="0" y="5958205"/>
                  </a:cubicBezTo>
                  <a:lnTo>
                    <a:pt x="0" y="8509"/>
                  </a:lnTo>
                  <a:cubicBezTo>
                    <a:pt x="0" y="3810"/>
                    <a:pt x="3810" y="0"/>
                    <a:pt x="8509" y="0"/>
                  </a:cubicBezTo>
                  <a:moveTo>
                    <a:pt x="8509" y="16891"/>
                  </a:moveTo>
                  <a:lnTo>
                    <a:pt x="8509" y="8509"/>
                  </a:lnTo>
                  <a:lnTo>
                    <a:pt x="17018" y="8509"/>
                  </a:lnTo>
                  <a:lnTo>
                    <a:pt x="17018" y="5958205"/>
                  </a:lnTo>
                  <a:lnTo>
                    <a:pt x="8509" y="5958205"/>
                  </a:lnTo>
                  <a:lnTo>
                    <a:pt x="8509" y="5949696"/>
                  </a:lnTo>
                  <a:lnTo>
                    <a:pt x="10859389" y="5949696"/>
                  </a:lnTo>
                  <a:lnTo>
                    <a:pt x="10859389" y="5958205"/>
                  </a:lnTo>
                  <a:lnTo>
                    <a:pt x="10850880" y="5958205"/>
                  </a:lnTo>
                  <a:lnTo>
                    <a:pt x="10850880" y="8509"/>
                  </a:lnTo>
                  <a:lnTo>
                    <a:pt x="10859389" y="8509"/>
                  </a:lnTo>
                  <a:lnTo>
                    <a:pt x="10859389" y="17018"/>
                  </a:lnTo>
                  <a:lnTo>
                    <a:pt x="8509" y="17018"/>
                  </a:lnTo>
                  <a:close/>
                </a:path>
              </a:pathLst>
            </a:custGeom>
            <a:solidFill>
              <a:srgbClr val="CCCCCC"/>
            </a:solidFill>
          </p:spPr>
        </p:sp>
      </p:grpSp>
      <p:grpSp>
        <p:nvGrpSpPr>
          <p:cNvPr name="Group 17" id="17"/>
          <p:cNvGrpSpPr/>
          <p:nvPr/>
        </p:nvGrpSpPr>
        <p:grpSpPr>
          <a:xfrm rot="0">
            <a:off x="901698" y="4424644"/>
            <a:ext cx="8163563" cy="683771"/>
            <a:chOff x="0" y="0"/>
            <a:chExt cx="10884751" cy="911695"/>
          </a:xfrm>
        </p:grpSpPr>
        <p:sp>
          <p:nvSpPr>
            <p:cNvPr name="Freeform 18" id="18"/>
            <p:cNvSpPr/>
            <p:nvPr/>
          </p:nvSpPr>
          <p:spPr>
            <a:xfrm flipH="false" flipV="false" rot="0">
              <a:off x="16891" y="16891"/>
              <a:ext cx="10850881" cy="877824"/>
            </a:xfrm>
            <a:custGeom>
              <a:avLst/>
              <a:gdLst/>
              <a:ahLst/>
              <a:cxnLst/>
              <a:rect r="r" b="b" t="t" l="l"/>
              <a:pathLst>
                <a:path h="877824" w="10850881">
                  <a:moveTo>
                    <a:pt x="0" y="0"/>
                  </a:moveTo>
                  <a:lnTo>
                    <a:pt x="10850881" y="0"/>
                  </a:lnTo>
                  <a:lnTo>
                    <a:pt x="10850881" y="877824"/>
                  </a:lnTo>
                  <a:lnTo>
                    <a:pt x="0" y="877824"/>
                  </a:lnTo>
                  <a:close/>
                </a:path>
              </a:pathLst>
            </a:custGeom>
            <a:solidFill>
              <a:srgbClr val="7A8C8A"/>
            </a:solidFill>
          </p:spPr>
        </p:sp>
        <p:sp>
          <p:nvSpPr>
            <p:cNvPr name="Freeform 19" id="19"/>
            <p:cNvSpPr/>
            <p:nvPr/>
          </p:nvSpPr>
          <p:spPr>
            <a:xfrm flipH="false" flipV="false" rot="0">
              <a:off x="0" y="0"/>
              <a:ext cx="10884662" cy="911608"/>
            </a:xfrm>
            <a:custGeom>
              <a:avLst/>
              <a:gdLst/>
              <a:ahLst/>
              <a:cxnLst/>
              <a:rect r="r" b="b" t="t" l="l"/>
              <a:pathLst>
                <a:path h="911608" w="10884662">
                  <a:moveTo>
                    <a:pt x="16891" y="0"/>
                  </a:moveTo>
                  <a:lnTo>
                    <a:pt x="10867772" y="0"/>
                  </a:lnTo>
                  <a:cubicBezTo>
                    <a:pt x="10877169" y="0"/>
                    <a:pt x="10884662" y="7620"/>
                    <a:pt x="10884662" y="16891"/>
                  </a:cubicBezTo>
                  <a:lnTo>
                    <a:pt x="10884662" y="894715"/>
                  </a:lnTo>
                  <a:cubicBezTo>
                    <a:pt x="10884662" y="904113"/>
                    <a:pt x="10877042" y="911606"/>
                    <a:pt x="10867772" y="911606"/>
                  </a:cubicBezTo>
                  <a:lnTo>
                    <a:pt x="16891" y="911606"/>
                  </a:lnTo>
                  <a:cubicBezTo>
                    <a:pt x="7620" y="911733"/>
                    <a:pt x="0" y="904113"/>
                    <a:pt x="0" y="894715"/>
                  </a:cubicBezTo>
                  <a:lnTo>
                    <a:pt x="0" y="16891"/>
                  </a:lnTo>
                  <a:cubicBezTo>
                    <a:pt x="0" y="7620"/>
                    <a:pt x="7620" y="0"/>
                    <a:pt x="16891" y="0"/>
                  </a:cubicBezTo>
                  <a:moveTo>
                    <a:pt x="16891" y="33909"/>
                  </a:moveTo>
                  <a:lnTo>
                    <a:pt x="16891" y="16891"/>
                  </a:lnTo>
                  <a:lnTo>
                    <a:pt x="33909" y="16891"/>
                  </a:lnTo>
                  <a:lnTo>
                    <a:pt x="33909" y="894715"/>
                  </a:lnTo>
                  <a:lnTo>
                    <a:pt x="16891" y="894715"/>
                  </a:lnTo>
                  <a:lnTo>
                    <a:pt x="16891" y="877824"/>
                  </a:lnTo>
                  <a:lnTo>
                    <a:pt x="10867772" y="877824"/>
                  </a:lnTo>
                  <a:lnTo>
                    <a:pt x="10867772" y="894715"/>
                  </a:lnTo>
                  <a:lnTo>
                    <a:pt x="10850880" y="894715"/>
                  </a:lnTo>
                  <a:lnTo>
                    <a:pt x="10850880" y="16891"/>
                  </a:lnTo>
                  <a:lnTo>
                    <a:pt x="10867772" y="16891"/>
                  </a:lnTo>
                  <a:lnTo>
                    <a:pt x="10867772" y="33909"/>
                  </a:lnTo>
                  <a:lnTo>
                    <a:pt x="16891" y="33909"/>
                  </a:lnTo>
                  <a:close/>
                </a:path>
              </a:pathLst>
            </a:custGeom>
            <a:solidFill>
              <a:srgbClr val="7A8C8A"/>
            </a:solidFill>
          </p:spPr>
        </p:sp>
      </p:grpSp>
      <p:grpSp>
        <p:nvGrpSpPr>
          <p:cNvPr name="Group 20" id="20"/>
          <p:cNvGrpSpPr/>
          <p:nvPr/>
        </p:nvGrpSpPr>
        <p:grpSpPr>
          <a:xfrm rot="0">
            <a:off x="1097275" y="4437340"/>
            <a:ext cx="7772400" cy="658368"/>
            <a:chOff x="0" y="0"/>
            <a:chExt cx="10363200" cy="877824"/>
          </a:xfrm>
        </p:grpSpPr>
        <p:sp>
          <p:nvSpPr>
            <p:cNvPr name="Freeform 21" id="21"/>
            <p:cNvSpPr/>
            <p:nvPr/>
          </p:nvSpPr>
          <p:spPr>
            <a:xfrm flipH="false" flipV="false" rot="0">
              <a:off x="0" y="0"/>
              <a:ext cx="10363200" cy="877824"/>
            </a:xfrm>
            <a:custGeom>
              <a:avLst/>
              <a:gdLst/>
              <a:ahLst/>
              <a:cxnLst/>
              <a:rect r="r" b="b" t="t" l="l"/>
              <a:pathLst>
                <a:path h="877824" w="10363200">
                  <a:moveTo>
                    <a:pt x="0" y="0"/>
                  </a:moveTo>
                  <a:lnTo>
                    <a:pt x="10363200" y="0"/>
                  </a:lnTo>
                  <a:lnTo>
                    <a:pt x="10363200" y="877824"/>
                  </a:lnTo>
                  <a:lnTo>
                    <a:pt x="0" y="877824"/>
                  </a:lnTo>
                  <a:close/>
                </a:path>
              </a:pathLst>
            </a:custGeom>
            <a:blipFill>
              <a:blip r:embed="rId4">
                <a:alphaModFix amt="0"/>
              </a:blip>
              <a:stretch>
                <a:fillRect l="0" t="-180031" r="0" b="-180031"/>
              </a:stretch>
            </a:blipFill>
          </p:spPr>
        </p:sp>
        <p:sp>
          <p:nvSpPr>
            <p:cNvPr name="TextBox 22" id="22"/>
            <p:cNvSpPr txBox="true"/>
            <p:nvPr/>
          </p:nvSpPr>
          <p:spPr>
            <a:xfrm>
              <a:off x="0" y="-9525"/>
              <a:ext cx="10363200" cy="887349"/>
            </a:xfrm>
            <a:prstGeom prst="rect">
              <a:avLst/>
            </a:prstGeom>
          </p:spPr>
          <p:txBody>
            <a:bodyPr anchor="ctr" rtlCol="false" tIns="0" lIns="0" bIns="0" rIns="0"/>
            <a:lstStyle/>
            <a:p>
              <a:pPr algn="l">
                <a:lnSpc>
                  <a:spcPts val="3600"/>
                </a:lnSpc>
              </a:pPr>
              <a:r>
                <a:rPr lang="en-US" sz="3000" b="true">
                  <a:solidFill>
                    <a:srgbClr val="FFFFFF"/>
                  </a:solidFill>
                  <a:latin typeface="Trebuchet MS Bold"/>
                  <a:ea typeface="Trebuchet MS Bold"/>
                  <a:cs typeface="Trebuchet MS Bold"/>
                  <a:sym typeface="Trebuchet MS Bold"/>
                </a:rPr>
                <a:t>Version A</a:t>
              </a:r>
            </a:p>
          </p:txBody>
        </p:sp>
      </p:grpSp>
      <p:sp>
        <p:nvSpPr>
          <p:cNvPr name="TextBox 23" id="23"/>
          <p:cNvSpPr txBox="true"/>
          <p:nvPr/>
        </p:nvSpPr>
        <p:spPr>
          <a:xfrm rot="0">
            <a:off x="1170427" y="5222962"/>
            <a:ext cx="7699248" cy="1104900"/>
          </a:xfrm>
          <a:prstGeom prst="rect">
            <a:avLst/>
          </a:prstGeom>
        </p:spPr>
        <p:txBody>
          <a:bodyPr anchor="t" rtlCol="false" tIns="0" lIns="0" bIns="0" rIns="0">
            <a:spAutoFit/>
          </a:bodyPr>
          <a:lstStyle/>
          <a:p>
            <a:pPr algn="l">
              <a:lnSpc>
                <a:spcPts val="4319"/>
              </a:lnSpc>
            </a:pPr>
            <a:r>
              <a:rPr lang="en-US" sz="3599" i="true">
                <a:solidFill>
                  <a:srgbClr val="20383C"/>
                </a:solidFill>
                <a:latin typeface="Trebuchet MS Italics"/>
                <a:ea typeface="Trebuchet MS Italics"/>
                <a:cs typeface="Trebuchet MS Italics"/>
                <a:sym typeface="Trebuchet MS Italics"/>
              </a:rPr>
              <a:t>How has technology affected working in McDonald’s?</a:t>
            </a:r>
          </a:p>
        </p:txBody>
      </p:sp>
      <p:grpSp>
        <p:nvGrpSpPr>
          <p:cNvPr name="Group 24" id="24"/>
          <p:cNvGrpSpPr/>
          <p:nvPr/>
        </p:nvGrpSpPr>
        <p:grpSpPr>
          <a:xfrm rot="0">
            <a:off x="9229082" y="4430987"/>
            <a:ext cx="8150857" cy="4474969"/>
            <a:chOff x="0" y="0"/>
            <a:chExt cx="10867809" cy="5966625"/>
          </a:xfrm>
        </p:grpSpPr>
        <p:sp>
          <p:nvSpPr>
            <p:cNvPr name="Freeform 25" id="25"/>
            <p:cNvSpPr/>
            <p:nvPr/>
          </p:nvSpPr>
          <p:spPr>
            <a:xfrm flipH="false" flipV="false" rot="0">
              <a:off x="8509" y="8509"/>
              <a:ext cx="10850880" cy="5949696"/>
            </a:xfrm>
            <a:custGeom>
              <a:avLst/>
              <a:gdLst/>
              <a:ahLst/>
              <a:cxnLst/>
              <a:rect r="r" b="b" t="t" l="l"/>
              <a:pathLst>
                <a:path h="5949696" w="10850880">
                  <a:moveTo>
                    <a:pt x="0" y="0"/>
                  </a:moveTo>
                  <a:lnTo>
                    <a:pt x="10850880" y="0"/>
                  </a:lnTo>
                  <a:lnTo>
                    <a:pt x="10850880" y="5949696"/>
                  </a:lnTo>
                  <a:lnTo>
                    <a:pt x="0" y="5949696"/>
                  </a:lnTo>
                  <a:close/>
                </a:path>
              </a:pathLst>
            </a:custGeom>
            <a:solidFill>
              <a:srgbClr val="FFFFFF"/>
            </a:solidFill>
          </p:spPr>
        </p:sp>
        <p:sp>
          <p:nvSpPr>
            <p:cNvPr name="Freeform 26" id="26"/>
            <p:cNvSpPr/>
            <p:nvPr/>
          </p:nvSpPr>
          <p:spPr>
            <a:xfrm flipH="false" flipV="false" rot="0">
              <a:off x="0" y="0"/>
              <a:ext cx="10867899" cy="5966714"/>
            </a:xfrm>
            <a:custGeom>
              <a:avLst/>
              <a:gdLst/>
              <a:ahLst/>
              <a:cxnLst/>
              <a:rect r="r" b="b" t="t" l="l"/>
              <a:pathLst>
                <a:path h="5966714" w="10867899">
                  <a:moveTo>
                    <a:pt x="8509" y="0"/>
                  </a:moveTo>
                  <a:lnTo>
                    <a:pt x="10859389" y="0"/>
                  </a:lnTo>
                  <a:cubicBezTo>
                    <a:pt x="10864088" y="0"/>
                    <a:pt x="10867899" y="3810"/>
                    <a:pt x="10867899" y="8509"/>
                  </a:cubicBezTo>
                  <a:lnTo>
                    <a:pt x="10867899" y="5958205"/>
                  </a:lnTo>
                  <a:cubicBezTo>
                    <a:pt x="10867899" y="5962904"/>
                    <a:pt x="10864088" y="5966714"/>
                    <a:pt x="10859389" y="5966714"/>
                  </a:cubicBezTo>
                  <a:lnTo>
                    <a:pt x="8509" y="5966714"/>
                  </a:lnTo>
                  <a:cubicBezTo>
                    <a:pt x="3810" y="5966714"/>
                    <a:pt x="0" y="5962904"/>
                    <a:pt x="0" y="5958205"/>
                  </a:cubicBezTo>
                  <a:lnTo>
                    <a:pt x="0" y="8509"/>
                  </a:lnTo>
                  <a:cubicBezTo>
                    <a:pt x="0" y="3810"/>
                    <a:pt x="3810" y="0"/>
                    <a:pt x="8509" y="0"/>
                  </a:cubicBezTo>
                  <a:moveTo>
                    <a:pt x="8509" y="16891"/>
                  </a:moveTo>
                  <a:lnTo>
                    <a:pt x="8509" y="8509"/>
                  </a:lnTo>
                  <a:lnTo>
                    <a:pt x="17018" y="8509"/>
                  </a:lnTo>
                  <a:lnTo>
                    <a:pt x="17018" y="5958205"/>
                  </a:lnTo>
                  <a:lnTo>
                    <a:pt x="8509" y="5958205"/>
                  </a:lnTo>
                  <a:lnTo>
                    <a:pt x="8509" y="5949696"/>
                  </a:lnTo>
                  <a:lnTo>
                    <a:pt x="10859389" y="5949696"/>
                  </a:lnTo>
                  <a:lnTo>
                    <a:pt x="10859389" y="5958205"/>
                  </a:lnTo>
                  <a:lnTo>
                    <a:pt x="10850880" y="5958205"/>
                  </a:lnTo>
                  <a:lnTo>
                    <a:pt x="10850880" y="8509"/>
                  </a:lnTo>
                  <a:lnTo>
                    <a:pt x="10859389" y="8509"/>
                  </a:lnTo>
                  <a:lnTo>
                    <a:pt x="10859389" y="17018"/>
                  </a:lnTo>
                  <a:lnTo>
                    <a:pt x="8509" y="17018"/>
                  </a:lnTo>
                  <a:close/>
                </a:path>
              </a:pathLst>
            </a:custGeom>
            <a:solidFill>
              <a:srgbClr val="CCCCCC"/>
            </a:solidFill>
          </p:spPr>
        </p:sp>
      </p:grpSp>
      <p:grpSp>
        <p:nvGrpSpPr>
          <p:cNvPr name="Group 27" id="27"/>
          <p:cNvGrpSpPr/>
          <p:nvPr/>
        </p:nvGrpSpPr>
        <p:grpSpPr>
          <a:xfrm rot="0">
            <a:off x="9222738" y="4424644"/>
            <a:ext cx="8163563" cy="683771"/>
            <a:chOff x="0" y="0"/>
            <a:chExt cx="10884751" cy="911695"/>
          </a:xfrm>
        </p:grpSpPr>
        <p:sp>
          <p:nvSpPr>
            <p:cNvPr name="Freeform 28" id="28"/>
            <p:cNvSpPr/>
            <p:nvPr/>
          </p:nvSpPr>
          <p:spPr>
            <a:xfrm flipH="false" flipV="false" rot="0">
              <a:off x="16891" y="16891"/>
              <a:ext cx="10850881" cy="877824"/>
            </a:xfrm>
            <a:custGeom>
              <a:avLst/>
              <a:gdLst/>
              <a:ahLst/>
              <a:cxnLst/>
              <a:rect r="r" b="b" t="t" l="l"/>
              <a:pathLst>
                <a:path h="877824" w="10850881">
                  <a:moveTo>
                    <a:pt x="0" y="0"/>
                  </a:moveTo>
                  <a:lnTo>
                    <a:pt x="10850881" y="0"/>
                  </a:lnTo>
                  <a:lnTo>
                    <a:pt x="10850881" y="877824"/>
                  </a:lnTo>
                  <a:lnTo>
                    <a:pt x="0" y="877824"/>
                  </a:lnTo>
                  <a:close/>
                </a:path>
              </a:pathLst>
            </a:custGeom>
            <a:solidFill>
              <a:srgbClr val="3D887B"/>
            </a:solidFill>
          </p:spPr>
        </p:sp>
        <p:sp>
          <p:nvSpPr>
            <p:cNvPr name="Freeform 29" id="29"/>
            <p:cNvSpPr/>
            <p:nvPr/>
          </p:nvSpPr>
          <p:spPr>
            <a:xfrm flipH="false" flipV="false" rot="0">
              <a:off x="0" y="0"/>
              <a:ext cx="10884662" cy="911608"/>
            </a:xfrm>
            <a:custGeom>
              <a:avLst/>
              <a:gdLst/>
              <a:ahLst/>
              <a:cxnLst/>
              <a:rect r="r" b="b" t="t" l="l"/>
              <a:pathLst>
                <a:path h="911608" w="10884662">
                  <a:moveTo>
                    <a:pt x="16891" y="0"/>
                  </a:moveTo>
                  <a:lnTo>
                    <a:pt x="10867772" y="0"/>
                  </a:lnTo>
                  <a:cubicBezTo>
                    <a:pt x="10877169" y="0"/>
                    <a:pt x="10884662" y="7620"/>
                    <a:pt x="10884662" y="16891"/>
                  </a:cubicBezTo>
                  <a:lnTo>
                    <a:pt x="10884662" y="894715"/>
                  </a:lnTo>
                  <a:cubicBezTo>
                    <a:pt x="10884662" y="904113"/>
                    <a:pt x="10877042" y="911606"/>
                    <a:pt x="10867772" y="911606"/>
                  </a:cubicBezTo>
                  <a:lnTo>
                    <a:pt x="16891" y="911606"/>
                  </a:lnTo>
                  <a:cubicBezTo>
                    <a:pt x="7620" y="911733"/>
                    <a:pt x="0" y="904113"/>
                    <a:pt x="0" y="894715"/>
                  </a:cubicBezTo>
                  <a:lnTo>
                    <a:pt x="0" y="16891"/>
                  </a:lnTo>
                  <a:cubicBezTo>
                    <a:pt x="0" y="7620"/>
                    <a:pt x="7620" y="0"/>
                    <a:pt x="16891" y="0"/>
                  </a:cubicBezTo>
                  <a:moveTo>
                    <a:pt x="16891" y="33909"/>
                  </a:moveTo>
                  <a:lnTo>
                    <a:pt x="16891" y="16891"/>
                  </a:lnTo>
                  <a:lnTo>
                    <a:pt x="33909" y="16891"/>
                  </a:lnTo>
                  <a:lnTo>
                    <a:pt x="33909" y="894715"/>
                  </a:lnTo>
                  <a:lnTo>
                    <a:pt x="16891" y="894715"/>
                  </a:lnTo>
                  <a:lnTo>
                    <a:pt x="16891" y="877824"/>
                  </a:lnTo>
                  <a:lnTo>
                    <a:pt x="10867772" y="877824"/>
                  </a:lnTo>
                  <a:lnTo>
                    <a:pt x="10867772" y="894715"/>
                  </a:lnTo>
                  <a:lnTo>
                    <a:pt x="10850880" y="894715"/>
                  </a:lnTo>
                  <a:lnTo>
                    <a:pt x="10850880" y="16891"/>
                  </a:lnTo>
                  <a:lnTo>
                    <a:pt x="10867772" y="16891"/>
                  </a:lnTo>
                  <a:lnTo>
                    <a:pt x="10867772" y="33909"/>
                  </a:lnTo>
                  <a:lnTo>
                    <a:pt x="16891" y="33909"/>
                  </a:lnTo>
                  <a:close/>
                </a:path>
              </a:pathLst>
            </a:custGeom>
            <a:solidFill>
              <a:srgbClr val="3D887B"/>
            </a:solidFill>
          </p:spPr>
        </p:sp>
      </p:grpSp>
      <p:grpSp>
        <p:nvGrpSpPr>
          <p:cNvPr name="Group 30" id="30"/>
          <p:cNvGrpSpPr/>
          <p:nvPr/>
        </p:nvGrpSpPr>
        <p:grpSpPr>
          <a:xfrm rot="0">
            <a:off x="9418315" y="4437340"/>
            <a:ext cx="7772400" cy="658368"/>
            <a:chOff x="0" y="0"/>
            <a:chExt cx="10363200" cy="877824"/>
          </a:xfrm>
        </p:grpSpPr>
        <p:sp>
          <p:nvSpPr>
            <p:cNvPr name="Freeform 31" id="31"/>
            <p:cNvSpPr/>
            <p:nvPr/>
          </p:nvSpPr>
          <p:spPr>
            <a:xfrm flipH="false" flipV="false" rot="0">
              <a:off x="0" y="0"/>
              <a:ext cx="10363200" cy="877824"/>
            </a:xfrm>
            <a:custGeom>
              <a:avLst/>
              <a:gdLst/>
              <a:ahLst/>
              <a:cxnLst/>
              <a:rect r="r" b="b" t="t" l="l"/>
              <a:pathLst>
                <a:path h="877824" w="10363200">
                  <a:moveTo>
                    <a:pt x="0" y="0"/>
                  </a:moveTo>
                  <a:lnTo>
                    <a:pt x="10363200" y="0"/>
                  </a:lnTo>
                  <a:lnTo>
                    <a:pt x="10363200" y="877824"/>
                  </a:lnTo>
                  <a:lnTo>
                    <a:pt x="0" y="877824"/>
                  </a:lnTo>
                  <a:close/>
                </a:path>
              </a:pathLst>
            </a:custGeom>
            <a:blipFill>
              <a:blip r:embed="rId4">
                <a:alphaModFix amt="0"/>
              </a:blip>
              <a:stretch>
                <a:fillRect l="0" t="-180031" r="0" b="-180031"/>
              </a:stretch>
            </a:blipFill>
          </p:spPr>
        </p:sp>
        <p:sp>
          <p:nvSpPr>
            <p:cNvPr name="TextBox 32" id="32"/>
            <p:cNvSpPr txBox="true"/>
            <p:nvPr/>
          </p:nvSpPr>
          <p:spPr>
            <a:xfrm>
              <a:off x="0" y="-9525"/>
              <a:ext cx="10363200" cy="887349"/>
            </a:xfrm>
            <a:prstGeom prst="rect">
              <a:avLst/>
            </a:prstGeom>
          </p:spPr>
          <p:txBody>
            <a:bodyPr anchor="ctr" rtlCol="false" tIns="0" lIns="0" bIns="0" rIns="0"/>
            <a:lstStyle/>
            <a:p>
              <a:pPr algn="l">
                <a:lnSpc>
                  <a:spcPts val="3600"/>
                </a:lnSpc>
              </a:pPr>
              <a:r>
                <a:rPr lang="en-US" sz="3000" b="true">
                  <a:solidFill>
                    <a:srgbClr val="FFFFFF"/>
                  </a:solidFill>
                  <a:latin typeface="Trebuchet MS Bold"/>
                  <a:ea typeface="Trebuchet MS Bold"/>
                  <a:cs typeface="Trebuchet MS Bold"/>
                  <a:sym typeface="Trebuchet MS Bold"/>
                </a:rPr>
                <a:t>Version B</a:t>
              </a:r>
            </a:p>
          </p:txBody>
        </p:sp>
      </p:grpSp>
      <p:sp>
        <p:nvSpPr>
          <p:cNvPr name="TextBox 33" id="33"/>
          <p:cNvSpPr txBox="true"/>
          <p:nvPr/>
        </p:nvSpPr>
        <p:spPr>
          <a:xfrm rot="0">
            <a:off x="9491467" y="5222962"/>
            <a:ext cx="7699248" cy="2733675"/>
          </a:xfrm>
          <a:prstGeom prst="rect">
            <a:avLst/>
          </a:prstGeom>
        </p:spPr>
        <p:txBody>
          <a:bodyPr anchor="t" rtlCol="false" tIns="0" lIns="0" bIns="0" rIns="0">
            <a:spAutoFit/>
          </a:bodyPr>
          <a:lstStyle/>
          <a:p>
            <a:pPr algn="l">
              <a:lnSpc>
                <a:spcPts val="4319"/>
              </a:lnSpc>
            </a:pPr>
            <a:r>
              <a:rPr lang="en-US" sz="3599" i="true">
                <a:solidFill>
                  <a:srgbClr val="20383C"/>
                </a:solidFill>
                <a:latin typeface="Trebuchet MS Italics"/>
                <a:ea typeface="Trebuchet MS Italics"/>
                <a:cs typeface="Trebuchet MS Italics"/>
                <a:sym typeface="Trebuchet MS Italics"/>
              </a:rPr>
              <a:t>How has the introduction of touchscreen ordering technology changed the workload of order processing employees at McDonald’s Ireland?</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653261"/>
            <a:ext cx="13044239" cy="779608"/>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Start with who you know - ask questions</a:t>
            </a:r>
          </a:p>
        </p:txBody>
      </p:sp>
      <p:sp>
        <p:nvSpPr>
          <p:cNvPr name="TextBox 7" id="7"/>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grpSp>
        <p:nvGrpSpPr>
          <p:cNvPr name="Group 8" id="8"/>
          <p:cNvGrpSpPr/>
          <p:nvPr/>
        </p:nvGrpSpPr>
        <p:grpSpPr>
          <a:xfrm rot="0">
            <a:off x="901698" y="2813744"/>
            <a:ext cx="16484603" cy="116843"/>
            <a:chOff x="0" y="0"/>
            <a:chExt cx="21979471" cy="155791"/>
          </a:xfrm>
        </p:grpSpPr>
        <p:sp>
          <p:nvSpPr>
            <p:cNvPr name="Freeform 9" id="9"/>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blipFill>
              <a:blip r:embed="rId4"/>
              <a:stretch>
                <a:fillRect l="-76" t="-3462683" r="-77" b="-3462756"/>
              </a:stretch>
            </a:blipFill>
          </p:spPr>
        </p:sp>
        <p:sp>
          <p:nvSpPr>
            <p:cNvPr name="Freeform 10" id="10"/>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blipFill>
              <a:blip r:embed="rId4"/>
              <a:stretch>
                <a:fillRect l="0" t="-2700524" r="0" b="-2700580"/>
              </a:stretch>
            </a:blipFill>
          </p:spPr>
        </p:sp>
      </p:grpSp>
      <p:grpSp>
        <p:nvGrpSpPr>
          <p:cNvPr name="Group 11" id="11"/>
          <p:cNvGrpSpPr/>
          <p:nvPr/>
        </p:nvGrpSpPr>
        <p:grpSpPr>
          <a:xfrm rot="0">
            <a:off x="914395" y="3064185"/>
            <a:ext cx="16459200" cy="914400"/>
            <a:chOff x="0" y="0"/>
            <a:chExt cx="21945600" cy="1219200"/>
          </a:xfrm>
        </p:grpSpPr>
        <p:sp>
          <p:nvSpPr>
            <p:cNvPr name="Freeform 12" id="12"/>
            <p:cNvSpPr/>
            <p:nvPr/>
          </p:nvSpPr>
          <p:spPr>
            <a:xfrm flipH="false" flipV="false" rot="0">
              <a:off x="0" y="0"/>
              <a:ext cx="21945600" cy="1219200"/>
            </a:xfrm>
            <a:custGeom>
              <a:avLst/>
              <a:gdLst/>
              <a:ahLst/>
              <a:cxnLst/>
              <a:rect r="r" b="b" t="t" l="l"/>
              <a:pathLst>
                <a:path h="1219200" w="21945600">
                  <a:moveTo>
                    <a:pt x="0" y="0"/>
                  </a:moveTo>
                  <a:lnTo>
                    <a:pt x="21945600" y="0"/>
                  </a:lnTo>
                  <a:lnTo>
                    <a:pt x="21945600" y="1219200"/>
                  </a:lnTo>
                  <a:lnTo>
                    <a:pt x="0" y="1219200"/>
                  </a:lnTo>
                  <a:close/>
                </a:path>
              </a:pathLst>
            </a:custGeom>
            <a:blipFill>
              <a:blip r:embed="rId4">
                <a:alphaModFix amt="0"/>
              </a:blip>
              <a:stretch>
                <a:fillRect l="0" t="-300730" r="0" b="-300730"/>
              </a:stretch>
            </a:blipFill>
          </p:spPr>
        </p:sp>
        <p:sp>
          <p:nvSpPr>
            <p:cNvPr name="TextBox 13" id="13"/>
            <p:cNvSpPr txBox="true"/>
            <p:nvPr/>
          </p:nvSpPr>
          <p:spPr>
            <a:xfrm>
              <a:off x="0" y="-9525"/>
              <a:ext cx="21945600" cy="1228725"/>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Think of two or three people you know who work somewhere. A sibling, a parent, someone in a local business, your own workplace. Write them down.</a:t>
              </a:r>
            </a:p>
          </p:txBody>
        </p:sp>
      </p:grpSp>
      <p:grpSp>
        <p:nvGrpSpPr>
          <p:cNvPr name="Group 14" id="14"/>
          <p:cNvGrpSpPr/>
          <p:nvPr/>
        </p:nvGrpSpPr>
        <p:grpSpPr>
          <a:xfrm rot="0">
            <a:off x="914395" y="4179753"/>
            <a:ext cx="16459200" cy="585216"/>
            <a:chOff x="0" y="0"/>
            <a:chExt cx="21945600" cy="780288"/>
          </a:xfrm>
        </p:grpSpPr>
        <p:sp>
          <p:nvSpPr>
            <p:cNvPr name="Freeform 15" id="15"/>
            <p:cNvSpPr/>
            <p:nvPr/>
          </p:nvSpPr>
          <p:spPr>
            <a:xfrm flipH="false" flipV="false" rot="0">
              <a:off x="0" y="0"/>
              <a:ext cx="21945600" cy="780288"/>
            </a:xfrm>
            <a:custGeom>
              <a:avLst/>
              <a:gdLst/>
              <a:ahLst/>
              <a:cxnLst/>
              <a:rect r="r" b="b" t="t" l="l"/>
              <a:pathLst>
                <a:path h="780288" w="21945600">
                  <a:moveTo>
                    <a:pt x="0" y="0"/>
                  </a:moveTo>
                  <a:lnTo>
                    <a:pt x="21945600" y="0"/>
                  </a:lnTo>
                  <a:lnTo>
                    <a:pt x="21945600" y="780288"/>
                  </a:lnTo>
                  <a:lnTo>
                    <a:pt x="0" y="780288"/>
                  </a:lnTo>
                  <a:close/>
                </a:path>
              </a:pathLst>
            </a:custGeom>
            <a:blipFill>
              <a:blip r:embed="rId4">
                <a:alphaModFix amt="0"/>
              </a:blip>
              <a:stretch>
                <a:fillRect l="0" t="-498016" r="0" b="-498016"/>
              </a:stretch>
            </a:blipFill>
          </p:spPr>
        </p:sp>
        <p:sp>
          <p:nvSpPr>
            <p:cNvPr name="TextBox 16" id="16"/>
            <p:cNvSpPr txBox="true"/>
            <p:nvPr/>
          </p:nvSpPr>
          <p:spPr>
            <a:xfrm>
              <a:off x="0" y="-9525"/>
              <a:ext cx="21945600" cy="789813"/>
            </a:xfrm>
            <a:prstGeom prst="rect">
              <a:avLst/>
            </a:prstGeom>
          </p:spPr>
          <p:txBody>
            <a:bodyPr anchor="ctr" rtlCol="false" tIns="0" lIns="0" bIns="0" rIns="0"/>
            <a:lstStyle/>
            <a:p>
              <a:pPr algn="l">
                <a:lnSpc>
                  <a:spcPts val="3600"/>
                </a:lnSpc>
              </a:pPr>
              <a:r>
                <a:rPr lang="en-US" sz="3000" b="true">
                  <a:solidFill>
                    <a:srgbClr val="20383C"/>
                  </a:solidFill>
                  <a:latin typeface="Trebuchet MS Bold"/>
                  <a:ea typeface="Trebuchet MS Bold"/>
                  <a:cs typeface="Trebuchet MS Bold"/>
                  <a:sym typeface="Trebuchet MS Bold"/>
                </a:rPr>
                <a:t>Try asking them one question:</a:t>
              </a:r>
            </a:p>
          </p:txBody>
        </p:sp>
      </p:grpSp>
      <p:grpSp>
        <p:nvGrpSpPr>
          <p:cNvPr name="Group 17" id="17"/>
          <p:cNvGrpSpPr/>
          <p:nvPr/>
        </p:nvGrpSpPr>
        <p:grpSpPr>
          <a:xfrm rot="0">
            <a:off x="908042" y="4868344"/>
            <a:ext cx="16471897" cy="1658617"/>
            <a:chOff x="0" y="0"/>
            <a:chExt cx="21962529" cy="2211489"/>
          </a:xfrm>
        </p:grpSpPr>
        <p:sp>
          <p:nvSpPr>
            <p:cNvPr name="Freeform 18" id="18"/>
            <p:cNvSpPr/>
            <p:nvPr/>
          </p:nvSpPr>
          <p:spPr>
            <a:xfrm flipH="false" flipV="false" rot="0">
              <a:off x="8509" y="8509"/>
              <a:ext cx="21945601" cy="2194560"/>
            </a:xfrm>
            <a:custGeom>
              <a:avLst/>
              <a:gdLst/>
              <a:ahLst/>
              <a:cxnLst/>
              <a:rect r="r" b="b" t="t" l="l"/>
              <a:pathLst>
                <a:path h="2194560" w="21945601">
                  <a:moveTo>
                    <a:pt x="0" y="0"/>
                  </a:moveTo>
                  <a:lnTo>
                    <a:pt x="21945601" y="0"/>
                  </a:lnTo>
                  <a:lnTo>
                    <a:pt x="21945601" y="2194560"/>
                  </a:lnTo>
                  <a:lnTo>
                    <a:pt x="0" y="2194560"/>
                  </a:lnTo>
                  <a:close/>
                </a:path>
              </a:pathLst>
            </a:custGeom>
            <a:solidFill>
              <a:srgbClr val="F2F4F3"/>
            </a:solidFill>
          </p:spPr>
        </p:sp>
        <p:sp>
          <p:nvSpPr>
            <p:cNvPr name="Freeform 19" id="19"/>
            <p:cNvSpPr/>
            <p:nvPr/>
          </p:nvSpPr>
          <p:spPr>
            <a:xfrm flipH="false" flipV="false" rot="0">
              <a:off x="0" y="0"/>
              <a:ext cx="21962618" cy="2211578"/>
            </a:xfrm>
            <a:custGeom>
              <a:avLst/>
              <a:gdLst/>
              <a:ahLst/>
              <a:cxnLst/>
              <a:rect r="r" b="b" t="t" l="l"/>
              <a:pathLst>
                <a:path h="2211578" w="21962618">
                  <a:moveTo>
                    <a:pt x="8509" y="0"/>
                  </a:moveTo>
                  <a:lnTo>
                    <a:pt x="21954110" y="0"/>
                  </a:lnTo>
                  <a:cubicBezTo>
                    <a:pt x="21958808" y="0"/>
                    <a:pt x="21962618" y="3810"/>
                    <a:pt x="21962618" y="8509"/>
                  </a:cubicBezTo>
                  <a:lnTo>
                    <a:pt x="21962618" y="2203069"/>
                  </a:lnTo>
                  <a:cubicBezTo>
                    <a:pt x="21962618" y="2207768"/>
                    <a:pt x="21958808" y="2211578"/>
                    <a:pt x="21954110" y="2211578"/>
                  </a:cubicBezTo>
                  <a:lnTo>
                    <a:pt x="8509" y="2211578"/>
                  </a:lnTo>
                  <a:cubicBezTo>
                    <a:pt x="3810" y="2211578"/>
                    <a:pt x="0" y="2207768"/>
                    <a:pt x="0" y="2203069"/>
                  </a:cubicBezTo>
                  <a:lnTo>
                    <a:pt x="0" y="8509"/>
                  </a:lnTo>
                  <a:cubicBezTo>
                    <a:pt x="0" y="3810"/>
                    <a:pt x="3810" y="0"/>
                    <a:pt x="8509" y="0"/>
                  </a:cubicBezTo>
                  <a:moveTo>
                    <a:pt x="8509" y="16891"/>
                  </a:moveTo>
                  <a:lnTo>
                    <a:pt x="8509" y="8509"/>
                  </a:lnTo>
                  <a:lnTo>
                    <a:pt x="17018" y="8509"/>
                  </a:lnTo>
                  <a:lnTo>
                    <a:pt x="17018" y="2203069"/>
                  </a:lnTo>
                  <a:lnTo>
                    <a:pt x="8509" y="2203069"/>
                  </a:lnTo>
                  <a:lnTo>
                    <a:pt x="8509" y="2194560"/>
                  </a:lnTo>
                  <a:lnTo>
                    <a:pt x="21954110" y="2194560"/>
                  </a:lnTo>
                  <a:lnTo>
                    <a:pt x="21954110" y="2203069"/>
                  </a:lnTo>
                  <a:lnTo>
                    <a:pt x="21945600" y="2203069"/>
                  </a:lnTo>
                  <a:lnTo>
                    <a:pt x="21945600" y="8509"/>
                  </a:lnTo>
                  <a:lnTo>
                    <a:pt x="21954110" y="8509"/>
                  </a:lnTo>
                  <a:lnTo>
                    <a:pt x="21954110" y="17018"/>
                  </a:lnTo>
                  <a:lnTo>
                    <a:pt x="8509" y="17018"/>
                  </a:lnTo>
                  <a:close/>
                </a:path>
              </a:pathLst>
            </a:custGeom>
            <a:solidFill>
              <a:srgbClr val="DDDDDD"/>
            </a:solidFill>
          </p:spPr>
        </p:sp>
      </p:grpSp>
      <p:grpSp>
        <p:nvGrpSpPr>
          <p:cNvPr name="Group 20" id="20"/>
          <p:cNvGrpSpPr/>
          <p:nvPr/>
        </p:nvGrpSpPr>
        <p:grpSpPr>
          <a:xfrm rot="0">
            <a:off x="901698" y="4862000"/>
            <a:ext cx="153419" cy="1671323"/>
            <a:chOff x="0" y="0"/>
            <a:chExt cx="204559" cy="2228431"/>
          </a:xfrm>
        </p:grpSpPr>
        <p:sp>
          <p:nvSpPr>
            <p:cNvPr name="Freeform 21" id="21"/>
            <p:cNvSpPr/>
            <p:nvPr/>
          </p:nvSpPr>
          <p:spPr>
            <a:xfrm flipH="false" flipV="false" rot="0">
              <a:off x="16891" y="16891"/>
              <a:ext cx="170688" cy="2194560"/>
            </a:xfrm>
            <a:custGeom>
              <a:avLst/>
              <a:gdLst/>
              <a:ahLst/>
              <a:cxnLst/>
              <a:rect r="r" b="b" t="t" l="l"/>
              <a:pathLst>
                <a:path h="2194560" w="170688">
                  <a:moveTo>
                    <a:pt x="0" y="0"/>
                  </a:moveTo>
                  <a:lnTo>
                    <a:pt x="170688" y="0"/>
                  </a:lnTo>
                  <a:lnTo>
                    <a:pt x="170688" y="2194560"/>
                  </a:lnTo>
                  <a:lnTo>
                    <a:pt x="0" y="2194560"/>
                  </a:lnTo>
                  <a:close/>
                </a:path>
              </a:pathLst>
            </a:custGeom>
            <a:solidFill>
              <a:srgbClr val="F6DA6A"/>
            </a:solidFill>
          </p:spPr>
        </p:sp>
        <p:sp>
          <p:nvSpPr>
            <p:cNvPr name="Freeform 22" id="22"/>
            <p:cNvSpPr/>
            <p:nvPr/>
          </p:nvSpPr>
          <p:spPr>
            <a:xfrm flipH="false" flipV="false" rot="0">
              <a:off x="0" y="0"/>
              <a:ext cx="204470" cy="2228342"/>
            </a:xfrm>
            <a:custGeom>
              <a:avLst/>
              <a:gdLst/>
              <a:ahLst/>
              <a:cxnLst/>
              <a:rect r="r" b="b" t="t" l="l"/>
              <a:pathLst>
                <a:path h="2228342" w="204470">
                  <a:moveTo>
                    <a:pt x="16891" y="0"/>
                  </a:moveTo>
                  <a:lnTo>
                    <a:pt x="187579" y="0"/>
                  </a:lnTo>
                  <a:cubicBezTo>
                    <a:pt x="196977" y="0"/>
                    <a:pt x="204470" y="7620"/>
                    <a:pt x="204470" y="16891"/>
                  </a:cubicBezTo>
                  <a:lnTo>
                    <a:pt x="204470" y="2211451"/>
                  </a:lnTo>
                  <a:cubicBezTo>
                    <a:pt x="204470" y="2220849"/>
                    <a:pt x="196850" y="2228342"/>
                    <a:pt x="187579" y="2228342"/>
                  </a:cubicBezTo>
                  <a:lnTo>
                    <a:pt x="16891" y="2228342"/>
                  </a:lnTo>
                  <a:cubicBezTo>
                    <a:pt x="7493" y="2228342"/>
                    <a:pt x="0" y="2220722"/>
                    <a:pt x="0" y="2211451"/>
                  </a:cubicBezTo>
                  <a:lnTo>
                    <a:pt x="0" y="16891"/>
                  </a:lnTo>
                  <a:cubicBezTo>
                    <a:pt x="0" y="7620"/>
                    <a:pt x="7620" y="0"/>
                    <a:pt x="16891" y="0"/>
                  </a:cubicBezTo>
                  <a:moveTo>
                    <a:pt x="16891" y="33909"/>
                  </a:moveTo>
                  <a:lnTo>
                    <a:pt x="16891" y="16891"/>
                  </a:lnTo>
                  <a:lnTo>
                    <a:pt x="33909" y="16891"/>
                  </a:lnTo>
                  <a:lnTo>
                    <a:pt x="33909" y="2211451"/>
                  </a:lnTo>
                  <a:lnTo>
                    <a:pt x="16891" y="2211451"/>
                  </a:lnTo>
                  <a:lnTo>
                    <a:pt x="16891" y="2194560"/>
                  </a:lnTo>
                  <a:lnTo>
                    <a:pt x="187579" y="2194560"/>
                  </a:lnTo>
                  <a:lnTo>
                    <a:pt x="187579" y="2211451"/>
                  </a:lnTo>
                  <a:lnTo>
                    <a:pt x="170688" y="2211451"/>
                  </a:lnTo>
                  <a:lnTo>
                    <a:pt x="170688" y="16891"/>
                  </a:lnTo>
                  <a:lnTo>
                    <a:pt x="187579" y="16891"/>
                  </a:lnTo>
                  <a:lnTo>
                    <a:pt x="187579" y="33909"/>
                  </a:lnTo>
                  <a:lnTo>
                    <a:pt x="16891" y="33909"/>
                  </a:lnTo>
                  <a:close/>
                </a:path>
              </a:pathLst>
            </a:custGeom>
            <a:solidFill>
              <a:srgbClr val="F6DA6A"/>
            </a:solidFill>
          </p:spPr>
        </p:sp>
      </p:grpSp>
      <p:grpSp>
        <p:nvGrpSpPr>
          <p:cNvPr name="Group 23" id="23"/>
          <p:cNvGrpSpPr/>
          <p:nvPr/>
        </p:nvGrpSpPr>
        <p:grpSpPr>
          <a:xfrm rot="0">
            <a:off x="1243579" y="5057577"/>
            <a:ext cx="15947136" cy="1280160"/>
            <a:chOff x="0" y="0"/>
            <a:chExt cx="21262848" cy="1706880"/>
          </a:xfrm>
        </p:grpSpPr>
        <p:sp>
          <p:nvSpPr>
            <p:cNvPr name="Freeform 24" id="24"/>
            <p:cNvSpPr/>
            <p:nvPr/>
          </p:nvSpPr>
          <p:spPr>
            <a:xfrm flipH="false" flipV="false" rot="0">
              <a:off x="0" y="0"/>
              <a:ext cx="21262848" cy="1706880"/>
            </a:xfrm>
            <a:custGeom>
              <a:avLst/>
              <a:gdLst/>
              <a:ahLst/>
              <a:cxnLst/>
              <a:rect r="r" b="b" t="t" l="l"/>
              <a:pathLst>
                <a:path h="1706880" w="21262848">
                  <a:moveTo>
                    <a:pt x="0" y="0"/>
                  </a:moveTo>
                  <a:lnTo>
                    <a:pt x="21262848" y="0"/>
                  </a:lnTo>
                  <a:lnTo>
                    <a:pt x="21262848" y="1706880"/>
                  </a:lnTo>
                  <a:lnTo>
                    <a:pt x="0" y="1706880"/>
                  </a:lnTo>
                  <a:close/>
                </a:path>
              </a:pathLst>
            </a:custGeom>
            <a:blipFill>
              <a:blip r:embed="rId4">
                <a:alphaModFix amt="0"/>
              </a:blip>
              <a:stretch>
                <a:fillRect l="0" t="-192727" r="0" b="-192727"/>
              </a:stretch>
            </a:blipFill>
          </p:spPr>
        </p:sp>
        <p:sp>
          <p:nvSpPr>
            <p:cNvPr name="TextBox 25" id="25"/>
            <p:cNvSpPr txBox="true"/>
            <p:nvPr/>
          </p:nvSpPr>
          <p:spPr>
            <a:xfrm>
              <a:off x="0" y="-9525"/>
              <a:ext cx="21262848" cy="1716405"/>
            </a:xfrm>
            <a:prstGeom prst="rect">
              <a:avLst/>
            </a:prstGeom>
          </p:spPr>
          <p:txBody>
            <a:bodyPr anchor="ctr" rtlCol="false" tIns="0" lIns="0" bIns="0" rIns="0"/>
            <a:lstStyle/>
            <a:p>
              <a:pPr algn="l">
                <a:lnSpc>
                  <a:spcPts val="3600"/>
                </a:lnSpc>
              </a:pPr>
              <a:r>
                <a:rPr lang="en-US" sz="3000" i="true">
                  <a:solidFill>
                    <a:srgbClr val="24363D"/>
                  </a:solidFill>
                  <a:latin typeface="Trebuchet MS Italics"/>
                  <a:ea typeface="Trebuchet MS Italics"/>
                  <a:cs typeface="Trebuchet MS Italics"/>
                  <a:sym typeface="Trebuchet MS Italics"/>
                </a:rPr>
                <a:t>“What technology do you use at work now that you didn’t use before – and how has it changed what you actually do day to day?”</a:t>
              </a:r>
            </a:p>
          </p:txBody>
        </p:sp>
      </p:grpSp>
      <p:grpSp>
        <p:nvGrpSpPr>
          <p:cNvPr name="Group 26" id="26"/>
          <p:cNvGrpSpPr/>
          <p:nvPr/>
        </p:nvGrpSpPr>
        <p:grpSpPr>
          <a:xfrm rot="0">
            <a:off x="914395" y="6740073"/>
            <a:ext cx="16459200" cy="585216"/>
            <a:chOff x="0" y="0"/>
            <a:chExt cx="21945600" cy="780288"/>
          </a:xfrm>
        </p:grpSpPr>
        <p:sp>
          <p:nvSpPr>
            <p:cNvPr name="Freeform 27" id="27"/>
            <p:cNvSpPr/>
            <p:nvPr/>
          </p:nvSpPr>
          <p:spPr>
            <a:xfrm flipH="false" flipV="false" rot="0">
              <a:off x="0" y="0"/>
              <a:ext cx="21945600" cy="780288"/>
            </a:xfrm>
            <a:custGeom>
              <a:avLst/>
              <a:gdLst/>
              <a:ahLst/>
              <a:cxnLst/>
              <a:rect r="r" b="b" t="t" l="l"/>
              <a:pathLst>
                <a:path h="780288" w="21945600">
                  <a:moveTo>
                    <a:pt x="0" y="0"/>
                  </a:moveTo>
                  <a:lnTo>
                    <a:pt x="21945600" y="0"/>
                  </a:lnTo>
                  <a:lnTo>
                    <a:pt x="21945600" y="780288"/>
                  </a:lnTo>
                  <a:lnTo>
                    <a:pt x="0" y="780288"/>
                  </a:lnTo>
                  <a:close/>
                </a:path>
              </a:pathLst>
            </a:custGeom>
            <a:blipFill>
              <a:blip r:embed="rId4">
                <a:alphaModFix amt="0"/>
              </a:blip>
              <a:stretch>
                <a:fillRect l="0" t="-498016" r="0" b="-498016"/>
              </a:stretch>
            </a:blipFill>
          </p:spPr>
        </p:sp>
        <p:sp>
          <p:nvSpPr>
            <p:cNvPr name="TextBox 28" id="28"/>
            <p:cNvSpPr txBox="true"/>
            <p:nvPr/>
          </p:nvSpPr>
          <p:spPr>
            <a:xfrm>
              <a:off x="0" y="-9525"/>
              <a:ext cx="21945600" cy="789813"/>
            </a:xfrm>
            <a:prstGeom prst="rect">
              <a:avLst/>
            </a:prstGeom>
          </p:spPr>
          <p:txBody>
            <a:bodyPr anchor="ctr" rtlCol="false" tIns="0" lIns="0" bIns="0" rIns="0"/>
            <a:lstStyle/>
            <a:p>
              <a:pPr algn="l">
                <a:lnSpc>
                  <a:spcPts val="3600"/>
                </a:lnSpc>
              </a:pPr>
              <a:r>
                <a:rPr lang="en-US" sz="3000" b="true">
                  <a:solidFill>
                    <a:srgbClr val="20383C"/>
                  </a:solidFill>
                  <a:latin typeface="Trebuchet MS Bold"/>
                  <a:ea typeface="Trebuchet MS Bold"/>
                  <a:cs typeface="Trebuchet MS Bold"/>
                  <a:sym typeface="Trebuchet MS Bold"/>
                </a:rPr>
                <a:t>Things worth listening for:</a:t>
              </a:r>
            </a:p>
          </p:txBody>
        </p:sp>
      </p:grpSp>
      <p:grpSp>
        <p:nvGrpSpPr>
          <p:cNvPr name="Group 29" id="29"/>
          <p:cNvGrpSpPr/>
          <p:nvPr/>
        </p:nvGrpSpPr>
        <p:grpSpPr>
          <a:xfrm rot="0">
            <a:off x="901698" y="7495472"/>
            <a:ext cx="574043" cy="574043"/>
            <a:chOff x="0" y="0"/>
            <a:chExt cx="765391" cy="765391"/>
          </a:xfrm>
        </p:grpSpPr>
        <p:sp>
          <p:nvSpPr>
            <p:cNvPr name="Freeform 30" id="30"/>
            <p:cNvSpPr/>
            <p:nvPr/>
          </p:nvSpPr>
          <p:spPr>
            <a:xfrm flipH="false" flipV="false" rot="0">
              <a:off x="16891" y="16891"/>
              <a:ext cx="731520" cy="731520"/>
            </a:xfrm>
            <a:custGeom>
              <a:avLst/>
              <a:gdLst/>
              <a:ahLst/>
              <a:cxnLst/>
              <a:rect r="r" b="b" t="t" l="l"/>
              <a:pathLst>
                <a:path h="731520" w="731520">
                  <a:moveTo>
                    <a:pt x="0" y="0"/>
                  </a:moveTo>
                  <a:lnTo>
                    <a:pt x="731520" y="0"/>
                  </a:lnTo>
                  <a:lnTo>
                    <a:pt x="731520" y="731520"/>
                  </a:lnTo>
                  <a:lnTo>
                    <a:pt x="0" y="731520"/>
                  </a:lnTo>
                  <a:close/>
                </a:path>
              </a:pathLst>
            </a:custGeom>
            <a:solidFill>
              <a:srgbClr val="D6E591"/>
            </a:solidFill>
          </p:spPr>
        </p:sp>
        <p:sp>
          <p:nvSpPr>
            <p:cNvPr name="Freeform 31" id="31"/>
            <p:cNvSpPr/>
            <p:nvPr/>
          </p:nvSpPr>
          <p:spPr>
            <a:xfrm flipH="false" flipV="false" rot="0">
              <a:off x="0" y="0"/>
              <a:ext cx="765302" cy="765304"/>
            </a:xfrm>
            <a:custGeom>
              <a:avLst/>
              <a:gdLst/>
              <a:ahLst/>
              <a:cxnLst/>
              <a:rect r="r" b="b" t="t" l="l"/>
              <a:pathLst>
                <a:path h="765304" w="765302">
                  <a:moveTo>
                    <a:pt x="16891" y="0"/>
                  </a:moveTo>
                  <a:lnTo>
                    <a:pt x="748411" y="0"/>
                  </a:lnTo>
                  <a:cubicBezTo>
                    <a:pt x="757809" y="0"/>
                    <a:pt x="765302" y="7620"/>
                    <a:pt x="765302" y="16891"/>
                  </a:cubicBezTo>
                  <a:lnTo>
                    <a:pt x="765302" y="748411"/>
                  </a:lnTo>
                  <a:cubicBezTo>
                    <a:pt x="765302" y="757809"/>
                    <a:pt x="757682" y="765302"/>
                    <a:pt x="748411" y="765302"/>
                  </a:cubicBezTo>
                  <a:lnTo>
                    <a:pt x="16891" y="765302"/>
                  </a:lnTo>
                  <a:cubicBezTo>
                    <a:pt x="7620" y="765429"/>
                    <a:pt x="0" y="757809"/>
                    <a:pt x="0" y="748411"/>
                  </a:cubicBezTo>
                  <a:lnTo>
                    <a:pt x="0" y="16891"/>
                  </a:lnTo>
                  <a:cubicBezTo>
                    <a:pt x="0" y="7620"/>
                    <a:pt x="7620" y="0"/>
                    <a:pt x="16891" y="0"/>
                  </a:cubicBezTo>
                  <a:moveTo>
                    <a:pt x="16891" y="33909"/>
                  </a:moveTo>
                  <a:lnTo>
                    <a:pt x="16891" y="16891"/>
                  </a:lnTo>
                  <a:lnTo>
                    <a:pt x="33909" y="16891"/>
                  </a:lnTo>
                  <a:lnTo>
                    <a:pt x="33909" y="748411"/>
                  </a:lnTo>
                  <a:lnTo>
                    <a:pt x="16891" y="748411"/>
                  </a:lnTo>
                  <a:lnTo>
                    <a:pt x="16891" y="731520"/>
                  </a:lnTo>
                  <a:lnTo>
                    <a:pt x="748411" y="731520"/>
                  </a:lnTo>
                  <a:lnTo>
                    <a:pt x="748411" y="748411"/>
                  </a:lnTo>
                  <a:lnTo>
                    <a:pt x="731520" y="748411"/>
                  </a:lnTo>
                  <a:lnTo>
                    <a:pt x="731520" y="16891"/>
                  </a:lnTo>
                  <a:lnTo>
                    <a:pt x="748411" y="16891"/>
                  </a:lnTo>
                  <a:lnTo>
                    <a:pt x="748411" y="33909"/>
                  </a:lnTo>
                  <a:lnTo>
                    <a:pt x="16891" y="33909"/>
                  </a:lnTo>
                  <a:close/>
                </a:path>
              </a:pathLst>
            </a:custGeom>
            <a:solidFill>
              <a:srgbClr val="D6E591"/>
            </a:solidFill>
          </p:spPr>
        </p:sp>
      </p:grpSp>
      <p:grpSp>
        <p:nvGrpSpPr>
          <p:cNvPr name="Group 32" id="32"/>
          <p:cNvGrpSpPr/>
          <p:nvPr/>
        </p:nvGrpSpPr>
        <p:grpSpPr>
          <a:xfrm rot="0">
            <a:off x="1645915" y="7508169"/>
            <a:ext cx="15727680" cy="548640"/>
            <a:chOff x="0" y="0"/>
            <a:chExt cx="20970240" cy="731520"/>
          </a:xfrm>
        </p:grpSpPr>
        <p:sp>
          <p:nvSpPr>
            <p:cNvPr name="Freeform 33" id="33"/>
            <p:cNvSpPr/>
            <p:nvPr/>
          </p:nvSpPr>
          <p:spPr>
            <a:xfrm flipH="false" flipV="false" rot="0">
              <a:off x="0" y="0"/>
              <a:ext cx="20970239" cy="731520"/>
            </a:xfrm>
            <a:custGeom>
              <a:avLst/>
              <a:gdLst/>
              <a:ahLst/>
              <a:cxnLst/>
              <a:rect r="r" b="b" t="t" l="l"/>
              <a:pathLst>
                <a:path h="731520" w="20970239">
                  <a:moveTo>
                    <a:pt x="0" y="0"/>
                  </a:moveTo>
                  <a:lnTo>
                    <a:pt x="20970239" y="0"/>
                  </a:lnTo>
                  <a:lnTo>
                    <a:pt x="20970239" y="731520"/>
                  </a:lnTo>
                  <a:lnTo>
                    <a:pt x="0" y="731520"/>
                  </a:lnTo>
                  <a:close/>
                </a:path>
              </a:pathLst>
            </a:custGeom>
            <a:blipFill>
              <a:blip r:embed="rId4">
                <a:alphaModFix amt="0"/>
              </a:blip>
              <a:stretch>
                <a:fillRect l="0" t="-508571" r="0" b="-508571"/>
              </a:stretch>
            </a:blipFill>
          </p:spPr>
        </p:sp>
        <p:sp>
          <p:nvSpPr>
            <p:cNvPr name="TextBox 34" id="34"/>
            <p:cNvSpPr txBox="true"/>
            <p:nvPr/>
          </p:nvSpPr>
          <p:spPr>
            <a:xfrm>
              <a:off x="0" y="-9525"/>
              <a:ext cx="20970240" cy="741045"/>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A specific piece of technology they name</a:t>
              </a:r>
            </a:p>
          </p:txBody>
        </p:sp>
      </p:grpSp>
      <p:grpSp>
        <p:nvGrpSpPr>
          <p:cNvPr name="Group 35" id="35"/>
          <p:cNvGrpSpPr/>
          <p:nvPr/>
        </p:nvGrpSpPr>
        <p:grpSpPr>
          <a:xfrm rot="0">
            <a:off x="901698" y="8336720"/>
            <a:ext cx="574043" cy="574043"/>
            <a:chOff x="0" y="0"/>
            <a:chExt cx="765391" cy="765391"/>
          </a:xfrm>
        </p:grpSpPr>
        <p:sp>
          <p:nvSpPr>
            <p:cNvPr name="Freeform 36" id="36"/>
            <p:cNvSpPr/>
            <p:nvPr/>
          </p:nvSpPr>
          <p:spPr>
            <a:xfrm flipH="false" flipV="false" rot="0">
              <a:off x="16891" y="16891"/>
              <a:ext cx="731520" cy="731520"/>
            </a:xfrm>
            <a:custGeom>
              <a:avLst/>
              <a:gdLst/>
              <a:ahLst/>
              <a:cxnLst/>
              <a:rect r="r" b="b" t="t" l="l"/>
              <a:pathLst>
                <a:path h="731520" w="731520">
                  <a:moveTo>
                    <a:pt x="0" y="0"/>
                  </a:moveTo>
                  <a:lnTo>
                    <a:pt x="731520" y="0"/>
                  </a:lnTo>
                  <a:lnTo>
                    <a:pt x="731520" y="731520"/>
                  </a:lnTo>
                  <a:lnTo>
                    <a:pt x="0" y="731520"/>
                  </a:lnTo>
                  <a:close/>
                </a:path>
              </a:pathLst>
            </a:custGeom>
            <a:solidFill>
              <a:srgbClr val="D6E591"/>
            </a:solidFill>
          </p:spPr>
        </p:sp>
        <p:sp>
          <p:nvSpPr>
            <p:cNvPr name="Freeform 37" id="37"/>
            <p:cNvSpPr/>
            <p:nvPr/>
          </p:nvSpPr>
          <p:spPr>
            <a:xfrm flipH="false" flipV="false" rot="0">
              <a:off x="0" y="0"/>
              <a:ext cx="765302" cy="765304"/>
            </a:xfrm>
            <a:custGeom>
              <a:avLst/>
              <a:gdLst/>
              <a:ahLst/>
              <a:cxnLst/>
              <a:rect r="r" b="b" t="t" l="l"/>
              <a:pathLst>
                <a:path h="765304" w="765302">
                  <a:moveTo>
                    <a:pt x="16891" y="0"/>
                  </a:moveTo>
                  <a:lnTo>
                    <a:pt x="748411" y="0"/>
                  </a:lnTo>
                  <a:cubicBezTo>
                    <a:pt x="757809" y="0"/>
                    <a:pt x="765302" y="7620"/>
                    <a:pt x="765302" y="16891"/>
                  </a:cubicBezTo>
                  <a:lnTo>
                    <a:pt x="765302" y="748411"/>
                  </a:lnTo>
                  <a:cubicBezTo>
                    <a:pt x="765302" y="757809"/>
                    <a:pt x="757682" y="765302"/>
                    <a:pt x="748411" y="765302"/>
                  </a:cubicBezTo>
                  <a:lnTo>
                    <a:pt x="16891" y="765302"/>
                  </a:lnTo>
                  <a:cubicBezTo>
                    <a:pt x="7620" y="765429"/>
                    <a:pt x="0" y="757809"/>
                    <a:pt x="0" y="748411"/>
                  </a:cubicBezTo>
                  <a:lnTo>
                    <a:pt x="0" y="16891"/>
                  </a:lnTo>
                  <a:cubicBezTo>
                    <a:pt x="0" y="7620"/>
                    <a:pt x="7620" y="0"/>
                    <a:pt x="16891" y="0"/>
                  </a:cubicBezTo>
                  <a:moveTo>
                    <a:pt x="16891" y="33909"/>
                  </a:moveTo>
                  <a:lnTo>
                    <a:pt x="16891" y="16891"/>
                  </a:lnTo>
                  <a:lnTo>
                    <a:pt x="33909" y="16891"/>
                  </a:lnTo>
                  <a:lnTo>
                    <a:pt x="33909" y="748411"/>
                  </a:lnTo>
                  <a:lnTo>
                    <a:pt x="16891" y="748411"/>
                  </a:lnTo>
                  <a:lnTo>
                    <a:pt x="16891" y="731520"/>
                  </a:lnTo>
                  <a:lnTo>
                    <a:pt x="748411" y="731520"/>
                  </a:lnTo>
                  <a:lnTo>
                    <a:pt x="748411" y="748411"/>
                  </a:lnTo>
                  <a:lnTo>
                    <a:pt x="731520" y="748411"/>
                  </a:lnTo>
                  <a:lnTo>
                    <a:pt x="731520" y="16891"/>
                  </a:lnTo>
                  <a:lnTo>
                    <a:pt x="748411" y="16891"/>
                  </a:lnTo>
                  <a:lnTo>
                    <a:pt x="748411" y="33909"/>
                  </a:lnTo>
                  <a:lnTo>
                    <a:pt x="16891" y="33909"/>
                  </a:lnTo>
                  <a:close/>
                </a:path>
              </a:pathLst>
            </a:custGeom>
            <a:solidFill>
              <a:srgbClr val="D6E591"/>
            </a:solidFill>
          </p:spPr>
        </p:sp>
      </p:grpSp>
      <p:grpSp>
        <p:nvGrpSpPr>
          <p:cNvPr name="Group 38" id="38"/>
          <p:cNvGrpSpPr/>
          <p:nvPr/>
        </p:nvGrpSpPr>
        <p:grpSpPr>
          <a:xfrm rot="0">
            <a:off x="1645915" y="8349417"/>
            <a:ext cx="15727680" cy="548640"/>
            <a:chOff x="0" y="0"/>
            <a:chExt cx="20970240" cy="731520"/>
          </a:xfrm>
        </p:grpSpPr>
        <p:sp>
          <p:nvSpPr>
            <p:cNvPr name="Freeform 39" id="39"/>
            <p:cNvSpPr/>
            <p:nvPr/>
          </p:nvSpPr>
          <p:spPr>
            <a:xfrm flipH="false" flipV="false" rot="0">
              <a:off x="0" y="0"/>
              <a:ext cx="20970239" cy="731520"/>
            </a:xfrm>
            <a:custGeom>
              <a:avLst/>
              <a:gdLst/>
              <a:ahLst/>
              <a:cxnLst/>
              <a:rect r="r" b="b" t="t" l="l"/>
              <a:pathLst>
                <a:path h="731520" w="20970239">
                  <a:moveTo>
                    <a:pt x="0" y="0"/>
                  </a:moveTo>
                  <a:lnTo>
                    <a:pt x="20970239" y="0"/>
                  </a:lnTo>
                  <a:lnTo>
                    <a:pt x="20970239" y="731520"/>
                  </a:lnTo>
                  <a:lnTo>
                    <a:pt x="0" y="731520"/>
                  </a:lnTo>
                  <a:close/>
                </a:path>
              </a:pathLst>
            </a:custGeom>
            <a:blipFill>
              <a:blip r:embed="rId4">
                <a:alphaModFix amt="0"/>
              </a:blip>
              <a:stretch>
                <a:fillRect l="0" t="-508571" r="0" b="-508571"/>
              </a:stretch>
            </a:blipFill>
          </p:spPr>
        </p:sp>
        <p:sp>
          <p:nvSpPr>
            <p:cNvPr name="TextBox 40" id="40"/>
            <p:cNvSpPr txBox="true"/>
            <p:nvPr/>
          </p:nvSpPr>
          <p:spPr>
            <a:xfrm>
              <a:off x="0" y="-9525"/>
              <a:ext cx="20970240" cy="741045"/>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A part of their job that is done differently now</a:t>
              </a:r>
            </a:p>
          </p:txBody>
        </p:sp>
      </p:grpSp>
      <p:grpSp>
        <p:nvGrpSpPr>
          <p:cNvPr name="Group 41" id="41"/>
          <p:cNvGrpSpPr/>
          <p:nvPr/>
        </p:nvGrpSpPr>
        <p:grpSpPr>
          <a:xfrm rot="0">
            <a:off x="901698" y="9177968"/>
            <a:ext cx="574043" cy="574043"/>
            <a:chOff x="0" y="0"/>
            <a:chExt cx="765391" cy="765391"/>
          </a:xfrm>
        </p:grpSpPr>
        <p:sp>
          <p:nvSpPr>
            <p:cNvPr name="Freeform 42" id="42"/>
            <p:cNvSpPr/>
            <p:nvPr/>
          </p:nvSpPr>
          <p:spPr>
            <a:xfrm flipH="false" flipV="false" rot="0">
              <a:off x="16891" y="16891"/>
              <a:ext cx="731520" cy="731520"/>
            </a:xfrm>
            <a:custGeom>
              <a:avLst/>
              <a:gdLst/>
              <a:ahLst/>
              <a:cxnLst/>
              <a:rect r="r" b="b" t="t" l="l"/>
              <a:pathLst>
                <a:path h="731520" w="731520">
                  <a:moveTo>
                    <a:pt x="0" y="0"/>
                  </a:moveTo>
                  <a:lnTo>
                    <a:pt x="731520" y="0"/>
                  </a:lnTo>
                  <a:lnTo>
                    <a:pt x="731520" y="731520"/>
                  </a:lnTo>
                  <a:lnTo>
                    <a:pt x="0" y="731520"/>
                  </a:lnTo>
                  <a:close/>
                </a:path>
              </a:pathLst>
            </a:custGeom>
            <a:solidFill>
              <a:srgbClr val="D6E591"/>
            </a:solidFill>
          </p:spPr>
        </p:sp>
        <p:sp>
          <p:nvSpPr>
            <p:cNvPr name="Freeform 43" id="43"/>
            <p:cNvSpPr/>
            <p:nvPr/>
          </p:nvSpPr>
          <p:spPr>
            <a:xfrm flipH="false" flipV="false" rot="0">
              <a:off x="0" y="0"/>
              <a:ext cx="765302" cy="765304"/>
            </a:xfrm>
            <a:custGeom>
              <a:avLst/>
              <a:gdLst/>
              <a:ahLst/>
              <a:cxnLst/>
              <a:rect r="r" b="b" t="t" l="l"/>
              <a:pathLst>
                <a:path h="765304" w="765302">
                  <a:moveTo>
                    <a:pt x="16891" y="0"/>
                  </a:moveTo>
                  <a:lnTo>
                    <a:pt x="748411" y="0"/>
                  </a:lnTo>
                  <a:cubicBezTo>
                    <a:pt x="757809" y="0"/>
                    <a:pt x="765302" y="7620"/>
                    <a:pt x="765302" y="16891"/>
                  </a:cubicBezTo>
                  <a:lnTo>
                    <a:pt x="765302" y="748411"/>
                  </a:lnTo>
                  <a:cubicBezTo>
                    <a:pt x="765302" y="757809"/>
                    <a:pt x="757682" y="765302"/>
                    <a:pt x="748411" y="765302"/>
                  </a:cubicBezTo>
                  <a:lnTo>
                    <a:pt x="16891" y="765302"/>
                  </a:lnTo>
                  <a:cubicBezTo>
                    <a:pt x="7620" y="765429"/>
                    <a:pt x="0" y="757809"/>
                    <a:pt x="0" y="748411"/>
                  </a:cubicBezTo>
                  <a:lnTo>
                    <a:pt x="0" y="16891"/>
                  </a:lnTo>
                  <a:cubicBezTo>
                    <a:pt x="0" y="7620"/>
                    <a:pt x="7620" y="0"/>
                    <a:pt x="16891" y="0"/>
                  </a:cubicBezTo>
                  <a:moveTo>
                    <a:pt x="16891" y="33909"/>
                  </a:moveTo>
                  <a:lnTo>
                    <a:pt x="16891" y="16891"/>
                  </a:lnTo>
                  <a:lnTo>
                    <a:pt x="33909" y="16891"/>
                  </a:lnTo>
                  <a:lnTo>
                    <a:pt x="33909" y="748411"/>
                  </a:lnTo>
                  <a:lnTo>
                    <a:pt x="16891" y="748411"/>
                  </a:lnTo>
                  <a:lnTo>
                    <a:pt x="16891" y="731520"/>
                  </a:lnTo>
                  <a:lnTo>
                    <a:pt x="748411" y="731520"/>
                  </a:lnTo>
                  <a:lnTo>
                    <a:pt x="748411" y="748411"/>
                  </a:lnTo>
                  <a:lnTo>
                    <a:pt x="731520" y="748411"/>
                  </a:lnTo>
                  <a:lnTo>
                    <a:pt x="731520" y="16891"/>
                  </a:lnTo>
                  <a:lnTo>
                    <a:pt x="748411" y="16891"/>
                  </a:lnTo>
                  <a:lnTo>
                    <a:pt x="748411" y="33909"/>
                  </a:lnTo>
                  <a:lnTo>
                    <a:pt x="16891" y="33909"/>
                  </a:lnTo>
                  <a:close/>
                </a:path>
              </a:pathLst>
            </a:custGeom>
            <a:solidFill>
              <a:srgbClr val="D6E591"/>
            </a:solidFill>
          </p:spPr>
        </p:sp>
      </p:grpSp>
      <p:grpSp>
        <p:nvGrpSpPr>
          <p:cNvPr name="Group 44" id="44"/>
          <p:cNvGrpSpPr/>
          <p:nvPr/>
        </p:nvGrpSpPr>
        <p:grpSpPr>
          <a:xfrm rot="0">
            <a:off x="1645915" y="9190665"/>
            <a:ext cx="15727680" cy="548640"/>
            <a:chOff x="0" y="0"/>
            <a:chExt cx="20970240" cy="731520"/>
          </a:xfrm>
        </p:grpSpPr>
        <p:sp>
          <p:nvSpPr>
            <p:cNvPr name="Freeform 45" id="45"/>
            <p:cNvSpPr/>
            <p:nvPr/>
          </p:nvSpPr>
          <p:spPr>
            <a:xfrm flipH="false" flipV="false" rot="0">
              <a:off x="0" y="0"/>
              <a:ext cx="20970239" cy="731520"/>
            </a:xfrm>
            <a:custGeom>
              <a:avLst/>
              <a:gdLst/>
              <a:ahLst/>
              <a:cxnLst/>
              <a:rect r="r" b="b" t="t" l="l"/>
              <a:pathLst>
                <a:path h="731520" w="20970239">
                  <a:moveTo>
                    <a:pt x="0" y="0"/>
                  </a:moveTo>
                  <a:lnTo>
                    <a:pt x="20970239" y="0"/>
                  </a:lnTo>
                  <a:lnTo>
                    <a:pt x="20970239" y="731520"/>
                  </a:lnTo>
                  <a:lnTo>
                    <a:pt x="0" y="731520"/>
                  </a:lnTo>
                  <a:close/>
                </a:path>
              </a:pathLst>
            </a:custGeom>
            <a:blipFill>
              <a:blip r:embed="rId4">
                <a:alphaModFix amt="0"/>
              </a:blip>
              <a:stretch>
                <a:fillRect l="0" t="-508571" r="0" b="-508571"/>
              </a:stretch>
            </a:blipFill>
          </p:spPr>
        </p:sp>
        <p:sp>
          <p:nvSpPr>
            <p:cNvPr name="TextBox 46" id="46"/>
            <p:cNvSpPr txBox="true"/>
            <p:nvPr/>
          </p:nvSpPr>
          <p:spPr>
            <a:xfrm>
              <a:off x="0" y="-9525"/>
              <a:ext cx="20970240" cy="741045"/>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Whether the change made things better, harder, or just different</a:t>
              </a: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2062592"/>
            <a:chOff x="0" y="0"/>
            <a:chExt cx="4816593" cy="543234"/>
          </a:xfrm>
        </p:grpSpPr>
        <p:sp>
          <p:nvSpPr>
            <p:cNvPr name="Freeform 3" id="3"/>
            <p:cNvSpPr/>
            <p:nvPr/>
          </p:nvSpPr>
          <p:spPr>
            <a:xfrm flipH="false" flipV="false" rot="0">
              <a:off x="0" y="0"/>
              <a:ext cx="4816592" cy="543234"/>
            </a:xfrm>
            <a:custGeom>
              <a:avLst/>
              <a:gdLst/>
              <a:ahLst/>
              <a:cxnLst/>
              <a:rect r="r" b="b" t="t" l="l"/>
              <a:pathLst>
                <a:path h="543234" w="4816592">
                  <a:moveTo>
                    <a:pt x="0" y="0"/>
                  </a:moveTo>
                  <a:lnTo>
                    <a:pt x="4816592" y="0"/>
                  </a:lnTo>
                  <a:lnTo>
                    <a:pt x="4816592" y="543234"/>
                  </a:lnTo>
                  <a:lnTo>
                    <a:pt x="0" y="543234"/>
                  </a:lnTo>
                  <a:close/>
                </a:path>
              </a:pathLst>
            </a:custGeom>
            <a:solidFill>
              <a:srgbClr val="24363D"/>
            </a:solidFill>
          </p:spPr>
        </p:sp>
        <p:sp>
          <p:nvSpPr>
            <p:cNvPr name="TextBox 4" id="4"/>
            <p:cNvSpPr txBox="true"/>
            <p:nvPr/>
          </p:nvSpPr>
          <p:spPr>
            <a:xfrm>
              <a:off x="0" y="-38100"/>
              <a:ext cx="4816593" cy="581334"/>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996207" y="152129"/>
            <a:ext cx="2144309" cy="1758334"/>
          </a:xfrm>
          <a:custGeom>
            <a:avLst/>
            <a:gdLst/>
            <a:ahLst/>
            <a:cxnLst/>
            <a:rect r="r" b="b" t="t" l="l"/>
            <a:pathLst>
              <a:path h="1758334" w="2144309">
                <a:moveTo>
                  <a:pt x="0" y="0"/>
                </a:moveTo>
                <a:lnTo>
                  <a:pt x="2144309" y="0"/>
                </a:lnTo>
                <a:lnTo>
                  <a:pt x="2144309" y="1758334"/>
                </a:lnTo>
                <a:lnTo>
                  <a:pt x="0" y="17583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9905508" y="3578675"/>
            <a:ext cx="7162853" cy="4644663"/>
          </a:xfrm>
          <a:custGeom>
            <a:avLst/>
            <a:gdLst/>
            <a:ahLst/>
            <a:cxnLst/>
            <a:rect r="r" b="b" t="t" l="l"/>
            <a:pathLst>
              <a:path h="4644663" w="7162853">
                <a:moveTo>
                  <a:pt x="0" y="0"/>
                </a:moveTo>
                <a:lnTo>
                  <a:pt x="7162854" y="0"/>
                </a:lnTo>
                <a:lnTo>
                  <a:pt x="7162854" y="4644662"/>
                </a:lnTo>
                <a:lnTo>
                  <a:pt x="0" y="4644662"/>
                </a:lnTo>
                <a:lnTo>
                  <a:pt x="0" y="0"/>
                </a:lnTo>
                <a:close/>
              </a:path>
            </a:pathLst>
          </a:custGeom>
          <a:blipFill>
            <a:blip r:embed="rId4"/>
            <a:stretch>
              <a:fillRect l="0" t="0" r="0" b="0"/>
            </a:stretch>
          </a:blipFill>
        </p:spPr>
      </p:sp>
      <p:sp>
        <p:nvSpPr>
          <p:cNvPr name="TextBox 7" id="7"/>
          <p:cNvSpPr txBox="true"/>
          <p:nvPr/>
        </p:nvSpPr>
        <p:spPr>
          <a:xfrm rot="0">
            <a:off x="1028700" y="653261"/>
            <a:ext cx="13044239" cy="779608"/>
          </a:xfrm>
          <a:prstGeom prst="rect">
            <a:avLst/>
          </a:prstGeom>
        </p:spPr>
        <p:txBody>
          <a:bodyPr anchor="t" rtlCol="false" tIns="0" lIns="0" bIns="0" rIns="0">
            <a:spAutoFit/>
          </a:bodyPr>
          <a:lstStyle/>
          <a:p>
            <a:pPr algn="l">
              <a:lnSpc>
                <a:spcPts val="6379"/>
              </a:lnSpc>
            </a:pPr>
            <a:r>
              <a:rPr lang="en-US" sz="4556">
                <a:solidFill>
                  <a:srgbClr val="38B6FF"/>
                </a:solidFill>
                <a:latin typeface="League Spartan"/>
                <a:ea typeface="League Spartan"/>
                <a:cs typeface="League Spartan"/>
                <a:sym typeface="League Spartan"/>
              </a:rPr>
              <a:t>A worked example</a:t>
            </a:r>
          </a:p>
        </p:txBody>
      </p:sp>
      <p:sp>
        <p:nvSpPr>
          <p:cNvPr name="TextBox 8" id="8"/>
          <p:cNvSpPr txBox="true"/>
          <p:nvPr/>
        </p:nvSpPr>
        <p:spPr>
          <a:xfrm rot="0">
            <a:off x="11569814" y="1347144"/>
            <a:ext cx="6214789" cy="715447"/>
          </a:xfrm>
          <a:prstGeom prst="rect">
            <a:avLst/>
          </a:prstGeom>
        </p:spPr>
        <p:txBody>
          <a:bodyPr anchor="t" rtlCol="false" tIns="0" lIns="0" bIns="0" rIns="0">
            <a:spAutoFit/>
          </a:bodyPr>
          <a:lstStyle/>
          <a:p>
            <a:pPr algn="ctr">
              <a:lnSpc>
                <a:spcPts val="5819"/>
              </a:lnSpc>
            </a:pPr>
            <a:r>
              <a:rPr lang="en-US" sz="4156">
                <a:solidFill>
                  <a:srgbClr val="38B6FF"/>
                </a:solidFill>
                <a:latin typeface="League Spartan"/>
                <a:ea typeface="League Spartan"/>
                <a:cs typeface="League Spartan"/>
                <a:sym typeface="League Spartan"/>
              </a:rPr>
              <a:t>Back In Business</a:t>
            </a:r>
          </a:p>
        </p:txBody>
      </p:sp>
      <p:sp>
        <p:nvSpPr>
          <p:cNvPr name="TextBox 9" id="9"/>
          <p:cNvSpPr txBox="true"/>
          <p:nvPr/>
        </p:nvSpPr>
        <p:spPr>
          <a:xfrm rot="0">
            <a:off x="2344835" y="3426275"/>
            <a:ext cx="5781526" cy="1376494"/>
          </a:xfrm>
          <a:prstGeom prst="rect">
            <a:avLst/>
          </a:prstGeom>
        </p:spPr>
        <p:txBody>
          <a:bodyPr anchor="t" rtlCol="false" tIns="0" lIns="0" bIns="0" rIns="0">
            <a:spAutoFit/>
          </a:bodyPr>
          <a:lstStyle/>
          <a:p>
            <a:pPr algn="ctr">
              <a:lnSpc>
                <a:spcPts val="11280"/>
              </a:lnSpc>
              <a:spcBef>
                <a:spcPct val="0"/>
              </a:spcBef>
            </a:pPr>
            <a:r>
              <a:rPr lang="en-US" sz="8057">
                <a:solidFill>
                  <a:srgbClr val="3E7992"/>
                </a:solidFill>
                <a:latin typeface="League Spartan"/>
                <a:ea typeface="League Spartan"/>
                <a:cs typeface="League Spartan"/>
                <a:sym typeface="League Spartan"/>
              </a:rPr>
              <a:t>McDonalds</a:t>
            </a:r>
          </a:p>
        </p:txBody>
      </p:sp>
      <p:sp>
        <p:nvSpPr>
          <p:cNvPr name="TextBox 10" id="10"/>
          <p:cNvSpPr txBox="true"/>
          <p:nvPr/>
        </p:nvSpPr>
        <p:spPr>
          <a:xfrm rot="0">
            <a:off x="235476" y="5264144"/>
            <a:ext cx="10000243" cy="2959194"/>
          </a:xfrm>
          <a:prstGeom prst="rect">
            <a:avLst/>
          </a:prstGeom>
        </p:spPr>
        <p:txBody>
          <a:bodyPr anchor="t" rtlCol="false" tIns="0" lIns="0" bIns="0" rIns="0">
            <a:spAutoFit/>
          </a:bodyPr>
          <a:lstStyle/>
          <a:p>
            <a:pPr algn="ctr">
              <a:lnSpc>
                <a:spcPts val="11868"/>
              </a:lnSpc>
              <a:spcBef>
                <a:spcPct val="0"/>
              </a:spcBef>
            </a:pPr>
            <a:r>
              <a:rPr lang="en-US" sz="8477">
                <a:solidFill>
                  <a:srgbClr val="000000"/>
                </a:solidFill>
                <a:latin typeface="League Spartan"/>
                <a:ea typeface="League Spartan"/>
                <a:cs typeface="League Spartan"/>
                <a:sym typeface="League Spartan"/>
              </a:rPr>
              <a:t>A worked example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78979" y="714903"/>
            <a:ext cx="16459200" cy="1280160"/>
            <a:chOff x="0" y="0"/>
            <a:chExt cx="21945600" cy="1706880"/>
          </a:xfrm>
        </p:grpSpPr>
        <p:sp>
          <p:nvSpPr>
            <p:cNvPr name="Freeform 3" id="3"/>
            <p:cNvSpPr/>
            <p:nvPr/>
          </p:nvSpPr>
          <p:spPr>
            <a:xfrm flipH="false" flipV="false" rot="0">
              <a:off x="0" y="0"/>
              <a:ext cx="21945600" cy="1706880"/>
            </a:xfrm>
            <a:custGeom>
              <a:avLst/>
              <a:gdLst/>
              <a:ahLst/>
              <a:cxnLst/>
              <a:rect r="r" b="b" t="t" l="l"/>
              <a:pathLst>
                <a:path h="1706880" w="21945600">
                  <a:moveTo>
                    <a:pt x="0" y="0"/>
                  </a:moveTo>
                  <a:lnTo>
                    <a:pt x="21945600" y="0"/>
                  </a:lnTo>
                  <a:lnTo>
                    <a:pt x="21945600" y="1706880"/>
                  </a:lnTo>
                  <a:lnTo>
                    <a:pt x="0" y="1706880"/>
                  </a:lnTo>
                  <a:close/>
                </a:path>
              </a:pathLst>
            </a:custGeom>
            <a:blipFill>
              <a:blip r:embed="rId2">
                <a:alphaModFix amt="0"/>
              </a:blip>
              <a:stretch>
                <a:fillRect l="0" t="-200521" r="0" b="-200521"/>
              </a:stretch>
            </a:blipFill>
          </p:spPr>
        </p:sp>
        <p:sp>
          <p:nvSpPr>
            <p:cNvPr name="TextBox 4" id="4"/>
            <p:cNvSpPr txBox="true"/>
            <p:nvPr/>
          </p:nvSpPr>
          <p:spPr>
            <a:xfrm>
              <a:off x="0" y="-9525"/>
              <a:ext cx="21945600" cy="1716405"/>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The confirmed research question</a:t>
              </a:r>
            </a:p>
          </p:txBody>
        </p:sp>
      </p:grpSp>
      <p:grpSp>
        <p:nvGrpSpPr>
          <p:cNvPr name="Group 5" id="5"/>
          <p:cNvGrpSpPr/>
          <p:nvPr/>
        </p:nvGrpSpPr>
        <p:grpSpPr>
          <a:xfrm rot="0">
            <a:off x="666282" y="2055519"/>
            <a:ext cx="16484603" cy="116843"/>
            <a:chOff x="0" y="0"/>
            <a:chExt cx="21979471" cy="155791"/>
          </a:xfrm>
        </p:grpSpPr>
        <p:sp>
          <p:nvSpPr>
            <p:cNvPr name="Freeform 6" id="6"/>
            <p:cNvSpPr/>
            <p:nvPr/>
          </p:nvSpPr>
          <p:spPr>
            <a:xfrm flipH="false" flipV="false" rot="0">
              <a:off x="16891" y="16891"/>
              <a:ext cx="21945599" cy="121920"/>
            </a:xfrm>
            <a:custGeom>
              <a:avLst/>
              <a:gdLst/>
              <a:ahLst/>
              <a:cxnLst/>
              <a:rect r="r" b="b" t="t" l="l"/>
              <a:pathLst>
                <a:path h="121920" w="21945599">
                  <a:moveTo>
                    <a:pt x="0" y="0"/>
                  </a:moveTo>
                  <a:lnTo>
                    <a:pt x="21945599" y="0"/>
                  </a:lnTo>
                  <a:lnTo>
                    <a:pt x="21945599" y="121920"/>
                  </a:lnTo>
                  <a:lnTo>
                    <a:pt x="0" y="121920"/>
                  </a:lnTo>
                  <a:close/>
                </a:path>
              </a:pathLst>
            </a:custGeom>
            <a:solidFill>
              <a:srgbClr val="F6DA6A"/>
            </a:solidFill>
          </p:spPr>
        </p:sp>
        <p:sp>
          <p:nvSpPr>
            <p:cNvPr name="Freeform 7" id="7"/>
            <p:cNvSpPr/>
            <p:nvPr/>
          </p:nvSpPr>
          <p:spPr>
            <a:xfrm flipH="false" flipV="false" rot="0">
              <a:off x="0" y="0"/>
              <a:ext cx="21979382" cy="155704"/>
            </a:xfrm>
            <a:custGeom>
              <a:avLst/>
              <a:gdLst/>
              <a:ahLst/>
              <a:cxnLst/>
              <a:rect r="r" b="b" t="t" l="l"/>
              <a:pathLst>
                <a:path h="155704" w="21979382">
                  <a:moveTo>
                    <a:pt x="16891" y="0"/>
                  </a:moveTo>
                  <a:lnTo>
                    <a:pt x="21962490" y="0"/>
                  </a:lnTo>
                  <a:cubicBezTo>
                    <a:pt x="21971890" y="0"/>
                    <a:pt x="21979382" y="7620"/>
                    <a:pt x="21979382" y="16891"/>
                  </a:cubicBezTo>
                  <a:lnTo>
                    <a:pt x="21979382" y="138811"/>
                  </a:lnTo>
                  <a:cubicBezTo>
                    <a:pt x="21979382" y="148209"/>
                    <a:pt x="21971763" y="155702"/>
                    <a:pt x="21962490" y="155702"/>
                  </a:cubicBezTo>
                  <a:lnTo>
                    <a:pt x="16891" y="155702"/>
                  </a:lnTo>
                  <a:cubicBezTo>
                    <a:pt x="7620" y="155829"/>
                    <a:pt x="0" y="148209"/>
                    <a:pt x="0" y="138811"/>
                  </a:cubicBezTo>
                  <a:lnTo>
                    <a:pt x="0" y="16891"/>
                  </a:lnTo>
                  <a:cubicBezTo>
                    <a:pt x="0" y="7620"/>
                    <a:pt x="7620" y="0"/>
                    <a:pt x="16891" y="0"/>
                  </a:cubicBezTo>
                  <a:moveTo>
                    <a:pt x="16891" y="33909"/>
                  </a:moveTo>
                  <a:lnTo>
                    <a:pt x="16891" y="16891"/>
                  </a:lnTo>
                  <a:lnTo>
                    <a:pt x="33909" y="16891"/>
                  </a:lnTo>
                  <a:lnTo>
                    <a:pt x="33909" y="138811"/>
                  </a:lnTo>
                  <a:lnTo>
                    <a:pt x="16891" y="138811"/>
                  </a:lnTo>
                  <a:lnTo>
                    <a:pt x="16891" y="121920"/>
                  </a:lnTo>
                  <a:lnTo>
                    <a:pt x="21962490" y="121920"/>
                  </a:lnTo>
                  <a:lnTo>
                    <a:pt x="21962490" y="138811"/>
                  </a:lnTo>
                  <a:lnTo>
                    <a:pt x="21945600" y="138811"/>
                  </a:lnTo>
                  <a:lnTo>
                    <a:pt x="21945600" y="16891"/>
                  </a:lnTo>
                  <a:lnTo>
                    <a:pt x="21962490" y="16891"/>
                  </a:lnTo>
                  <a:lnTo>
                    <a:pt x="21962490" y="33909"/>
                  </a:lnTo>
                  <a:lnTo>
                    <a:pt x="16891" y="33909"/>
                  </a:lnTo>
                  <a:close/>
                </a:path>
              </a:pathLst>
            </a:custGeom>
            <a:solidFill>
              <a:srgbClr val="F6DA6A"/>
            </a:solidFill>
          </p:spPr>
        </p:sp>
      </p:grpSp>
      <p:grpSp>
        <p:nvGrpSpPr>
          <p:cNvPr name="Group 8" id="8"/>
          <p:cNvGrpSpPr/>
          <p:nvPr/>
        </p:nvGrpSpPr>
        <p:grpSpPr>
          <a:xfrm rot="0">
            <a:off x="672626" y="2281318"/>
            <a:ext cx="16471897" cy="1622041"/>
            <a:chOff x="0" y="0"/>
            <a:chExt cx="21962529" cy="2162721"/>
          </a:xfrm>
        </p:grpSpPr>
        <p:sp>
          <p:nvSpPr>
            <p:cNvPr name="Freeform 9" id="9"/>
            <p:cNvSpPr/>
            <p:nvPr/>
          </p:nvSpPr>
          <p:spPr>
            <a:xfrm flipH="false" flipV="false" rot="0">
              <a:off x="8509" y="8509"/>
              <a:ext cx="21945601" cy="2145792"/>
            </a:xfrm>
            <a:custGeom>
              <a:avLst/>
              <a:gdLst/>
              <a:ahLst/>
              <a:cxnLst/>
              <a:rect r="r" b="b" t="t" l="l"/>
              <a:pathLst>
                <a:path h="2145792" w="21945601">
                  <a:moveTo>
                    <a:pt x="0" y="0"/>
                  </a:moveTo>
                  <a:lnTo>
                    <a:pt x="21945601" y="0"/>
                  </a:lnTo>
                  <a:lnTo>
                    <a:pt x="21945601" y="2145792"/>
                  </a:lnTo>
                  <a:lnTo>
                    <a:pt x="0" y="2145792"/>
                  </a:lnTo>
                  <a:close/>
                </a:path>
              </a:pathLst>
            </a:custGeom>
            <a:solidFill>
              <a:srgbClr val="F2F4F3"/>
            </a:solidFill>
          </p:spPr>
        </p:sp>
        <p:sp>
          <p:nvSpPr>
            <p:cNvPr name="Freeform 10" id="10"/>
            <p:cNvSpPr/>
            <p:nvPr/>
          </p:nvSpPr>
          <p:spPr>
            <a:xfrm flipH="false" flipV="false" rot="0">
              <a:off x="0" y="0"/>
              <a:ext cx="21962618" cy="2162810"/>
            </a:xfrm>
            <a:custGeom>
              <a:avLst/>
              <a:gdLst/>
              <a:ahLst/>
              <a:cxnLst/>
              <a:rect r="r" b="b" t="t" l="l"/>
              <a:pathLst>
                <a:path h="2162810" w="21962618">
                  <a:moveTo>
                    <a:pt x="8509" y="0"/>
                  </a:moveTo>
                  <a:lnTo>
                    <a:pt x="21954110" y="0"/>
                  </a:lnTo>
                  <a:cubicBezTo>
                    <a:pt x="21958808" y="0"/>
                    <a:pt x="21962618" y="3810"/>
                    <a:pt x="21962618" y="8509"/>
                  </a:cubicBezTo>
                  <a:lnTo>
                    <a:pt x="21962618" y="2154301"/>
                  </a:lnTo>
                  <a:cubicBezTo>
                    <a:pt x="21962618" y="2159000"/>
                    <a:pt x="21958808" y="2162810"/>
                    <a:pt x="21954110" y="2162810"/>
                  </a:cubicBezTo>
                  <a:lnTo>
                    <a:pt x="8509" y="2162810"/>
                  </a:lnTo>
                  <a:cubicBezTo>
                    <a:pt x="3810" y="2162810"/>
                    <a:pt x="0" y="2159000"/>
                    <a:pt x="0" y="2154301"/>
                  </a:cubicBezTo>
                  <a:lnTo>
                    <a:pt x="0" y="8509"/>
                  </a:lnTo>
                  <a:cubicBezTo>
                    <a:pt x="0" y="3810"/>
                    <a:pt x="3810" y="0"/>
                    <a:pt x="8509" y="0"/>
                  </a:cubicBezTo>
                  <a:moveTo>
                    <a:pt x="8509" y="16891"/>
                  </a:moveTo>
                  <a:lnTo>
                    <a:pt x="8509" y="8509"/>
                  </a:lnTo>
                  <a:lnTo>
                    <a:pt x="17018" y="8509"/>
                  </a:lnTo>
                  <a:lnTo>
                    <a:pt x="17018" y="2154301"/>
                  </a:lnTo>
                  <a:lnTo>
                    <a:pt x="8509" y="2154301"/>
                  </a:lnTo>
                  <a:lnTo>
                    <a:pt x="8509" y="2145792"/>
                  </a:lnTo>
                  <a:lnTo>
                    <a:pt x="21954110" y="2145792"/>
                  </a:lnTo>
                  <a:lnTo>
                    <a:pt x="21954110" y="2154301"/>
                  </a:lnTo>
                  <a:lnTo>
                    <a:pt x="21945600" y="2154301"/>
                  </a:lnTo>
                  <a:lnTo>
                    <a:pt x="21945600" y="8509"/>
                  </a:lnTo>
                  <a:lnTo>
                    <a:pt x="21954110" y="8509"/>
                  </a:lnTo>
                  <a:lnTo>
                    <a:pt x="21954110" y="17018"/>
                  </a:lnTo>
                  <a:lnTo>
                    <a:pt x="8509" y="17018"/>
                  </a:lnTo>
                  <a:close/>
                </a:path>
              </a:pathLst>
            </a:custGeom>
            <a:solidFill>
              <a:srgbClr val="DDDDDD"/>
            </a:solidFill>
          </p:spPr>
        </p:sp>
      </p:grpSp>
      <p:grpSp>
        <p:nvGrpSpPr>
          <p:cNvPr name="Group 11" id="11"/>
          <p:cNvGrpSpPr/>
          <p:nvPr/>
        </p:nvGrpSpPr>
        <p:grpSpPr>
          <a:xfrm rot="0">
            <a:off x="666282" y="2274975"/>
            <a:ext cx="153419" cy="1634747"/>
            <a:chOff x="0" y="0"/>
            <a:chExt cx="204559" cy="2179663"/>
          </a:xfrm>
        </p:grpSpPr>
        <p:sp>
          <p:nvSpPr>
            <p:cNvPr name="Freeform 12" id="12"/>
            <p:cNvSpPr/>
            <p:nvPr/>
          </p:nvSpPr>
          <p:spPr>
            <a:xfrm flipH="false" flipV="false" rot="0">
              <a:off x="16891" y="16891"/>
              <a:ext cx="170688" cy="2145792"/>
            </a:xfrm>
            <a:custGeom>
              <a:avLst/>
              <a:gdLst/>
              <a:ahLst/>
              <a:cxnLst/>
              <a:rect r="r" b="b" t="t" l="l"/>
              <a:pathLst>
                <a:path h="2145792" w="170688">
                  <a:moveTo>
                    <a:pt x="0" y="0"/>
                  </a:moveTo>
                  <a:lnTo>
                    <a:pt x="170688" y="0"/>
                  </a:lnTo>
                  <a:lnTo>
                    <a:pt x="170688" y="2145792"/>
                  </a:lnTo>
                  <a:lnTo>
                    <a:pt x="0" y="2145792"/>
                  </a:lnTo>
                  <a:close/>
                </a:path>
              </a:pathLst>
            </a:custGeom>
            <a:solidFill>
              <a:srgbClr val="F6DA6A"/>
            </a:solidFill>
          </p:spPr>
        </p:sp>
        <p:sp>
          <p:nvSpPr>
            <p:cNvPr name="Freeform 13" id="13"/>
            <p:cNvSpPr/>
            <p:nvPr/>
          </p:nvSpPr>
          <p:spPr>
            <a:xfrm flipH="false" flipV="false" rot="0">
              <a:off x="0" y="0"/>
              <a:ext cx="204470" cy="2179574"/>
            </a:xfrm>
            <a:custGeom>
              <a:avLst/>
              <a:gdLst/>
              <a:ahLst/>
              <a:cxnLst/>
              <a:rect r="r" b="b" t="t" l="l"/>
              <a:pathLst>
                <a:path h="2179574" w="204470">
                  <a:moveTo>
                    <a:pt x="16891" y="0"/>
                  </a:moveTo>
                  <a:lnTo>
                    <a:pt x="187579" y="0"/>
                  </a:lnTo>
                  <a:cubicBezTo>
                    <a:pt x="196977" y="0"/>
                    <a:pt x="204470" y="7620"/>
                    <a:pt x="204470" y="16891"/>
                  </a:cubicBezTo>
                  <a:lnTo>
                    <a:pt x="204470" y="2162683"/>
                  </a:lnTo>
                  <a:cubicBezTo>
                    <a:pt x="204470" y="2172081"/>
                    <a:pt x="196850" y="2179574"/>
                    <a:pt x="187579" y="2179574"/>
                  </a:cubicBezTo>
                  <a:lnTo>
                    <a:pt x="16891" y="2179574"/>
                  </a:lnTo>
                  <a:cubicBezTo>
                    <a:pt x="7493" y="2179574"/>
                    <a:pt x="0" y="2171954"/>
                    <a:pt x="0" y="2162683"/>
                  </a:cubicBezTo>
                  <a:lnTo>
                    <a:pt x="0" y="16891"/>
                  </a:lnTo>
                  <a:cubicBezTo>
                    <a:pt x="0" y="7620"/>
                    <a:pt x="7620" y="0"/>
                    <a:pt x="16891" y="0"/>
                  </a:cubicBezTo>
                  <a:moveTo>
                    <a:pt x="16891" y="33909"/>
                  </a:moveTo>
                  <a:lnTo>
                    <a:pt x="16891" y="16891"/>
                  </a:lnTo>
                  <a:lnTo>
                    <a:pt x="33909" y="16891"/>
                  </a:lnTo>
                  <a:lnTo>
                    <a:pt x="33909" y="2162683"/>
                  </a:lnTo>
                  <a:lnTo>
                    <a:pt x="16891" y="2162683"/>
                  </a:lnTo>
                  <a:lnTo>
                    <a:pt x="16891" y="2145792"/>
                  </a:lnTo>
                  <a:lnTo>
                    <a:pt x="187579" y="2145792"/>
                  </a:lnTo>
                  <a:lnTo>
                    <a:pt x="187579" y="2162683"/>
                  </a:lnTo>
                  <a:lnTo>
                    <a:pt x="170688" y="2162683"/>
                  </a:lnTo>
                  <a:lnTo>
                    <a:pt x="170688" y="16891"/>
                  </a:lnTo>
                  <a:lnTo>
                    <a:pt x="187579" y="16891"/>
                  </a:lnTo>
                  <a:lnTo>
                    <a:pt x="187579" y="33909"/>
                  </a:lnTo>
                  <a:lnTo>
                    <a:pt x="16891" y="33909"/>
                  </a:lnTo>
                  <a:close/>
                </a:path>
              </a:pathLst>
            </a:custGeom>
            <a:solidFill>
              <a:srgbClr val="F6DA6A"/>
            </a:solidFill>
          </p:spPr>
        </p:sp>
      </p:grpSp>
      <p:grpSp>
        <p:nvGrpSpPr>
          <p:cNvPr name="Group 14" id="14"/>
          <p:cNvGrpSpPr/>
          <p:nvPr/>
        </p:nvGrpSpPr>
        <p:grpSpPr>
          <a:xfrm rot="0">
            <a:off x="1008163" y="2470551"/>
            <a:ext cx="15947136" cy="1243584"/>
            <a:chOff x="0" y="0"/>
            <a:chExt cx="21262848" cy="1658112"/>
          </a:xfrm>
        </p:grpSpPr>
        <p:sp>
          <p:nvSpPr>
            <p:cNvPr name="Freeform 15" id="15"/>
            <p:cNvSpPr/>
            <p:nvPr/>
          </p:nvSpPr>
          <p:spPr>
            <a:xfrm flipH="false" flipV="false" rot="0">
              <a:off x="0" y="0"/>
              <a:ext cx="21262848" cy="1658112"/>
            </a:xfrm>
            <a:custGeom>
              <a:avLst/>
              <a:gdLst/>
              <a:ahLst/>
              <a:cxnLst/>
              <a:rect r="r" b="b" t="t" l="l"/>
              <a:pathLst>
                <a:path h="1658112" w="21262848">
                  <a:moveTo>
                    <a:pt x="0" y="0"/>
                  </a:moveTo>
                  <a:lnTo>
                    <a:pt x="21262848" y="0"/>
                  </a:lnTo>
                  <a:lnTo>
                    <a:pt x="21262848" y="1658112"/>
                  </a:lnTo>
                  <a:lnTo>
                    <a:pt x="0" y="1658112"/>
                  </a:lnTo>
                  <a:close/>
                </a:path>
              </a:pathLst>
            </a:custGeom>
            <a:blipFill>
              <a:blip r:embed="rId2">
                <a:alphaModFix amt="0"/>
              </a:blip>
              <a:stretch>
                <a:fillRect l="0" t="-199866" r="0" b="-199866"/>
              </a:stretch>
            </a:blipFill>
          </p:spPr>
        </p:sp>
        <p:sp>
          <p:nvSpPr>
            <p:cNvPr name="TextBox 16" id="16"/>
            <p:cNvSpPr txBox="true"/>
            <p:nvPr/>
          </p:nvSpPr>
          <p:spPr>
            <a:xfrm>
              <a:off x="0" y="-9525"/>
              <a:ext cx="21262848" cy="1667637"/>
            </a:xfrm>
            <a:prstGeom prst="rect">
              <a:avLst/>
            </a:prstGeom>
          </p:spPr>
          <p:txBody>
            <a:bodyPr anchor="ctr" rtlCol="false" tIns="0" lIns="0" bIns="0" rIns="0"/>
            <a:lstStyle/>
            <a:p>
              <a:pPr algn="l">
                <a:lnSpc>
                  <a:spcPts val="3600"/>
                </a:lnSpc>
              </a:pPr>
              <a:r>
                <a:rPr lang="en-US" sz="3000" i="true">
                  <a:solidFill>
                    <a:srgbClr val="24363D"/>
                  </a:solidFill>
                  <a:latin typeface="Trebuchet MS Italics"/>
                  <a:ea typeface="Trebuchet MS Italics"/>
                  <a:cs typeface="Trebuchet MS Italics"/>
                  <a:sym typeface="Trebuchet MS Italics"/>
                </a:rPr>
                <a:t>“How has the introduction of touchscreen ordering technology changed the workload of order processing employees at McDonald’s Ireland?”</a:t>
              </a:r>
            </a:p>
          </p:txBody>
        </p:sp>
      </p:grpSp>
      <p:grpSp>
        <p:nvGrpSpPr>
          <p:cNvPr name="Group 17" id="17"/>
          <p:cNvGrpSpPr/>
          <p:nvPr/>
        </p:nvGrpSpPr>
        <p:grpSpPr>
          <a:xfrm rot="0">
            <a:off x="666282" y="4250079"/>
            <a:ext cx="153419" cy="1525019"/>
            <a:chOff x="0" y="0"/>
            <a:chExt cx="204559" cy="2033359"/>
          </a:xfrm>
        </p:grpSpPr>
        <p:sp>
          <p:nvSpPr>
            <p:cNvPr name="Freeform 18" id="18"/>
            <p:cNvSpPr/>
            <p:nvPr/>
          </p:nvSpPr>
          <p:spPr>
            <a:xfrm flipH="false" flipV="false" rot="0">
              <a:off x="16891" y="16891"/>
              <a:ext cx="170688" cy="1999488"/>
            </a:xfrm>
            <a:custGeom>
              <a:avLst/>
              <a:gdLst/>
              <a:ahLst/>
              <a:cxnLst/>
              <a:rect r="r" b="b" t="t" l="l"/>
              <a:pathLst>
                <a:path h="1999488" w="170688">
                  <a:moveTo>
                    <a:pt x="0" y="0"/>
                  </a:moveTo>
                  <a:lnTo>
                    <a:pt x="170688" y="0"/>
                  </a:lnTo>
                  <a:lnTo>
                    <a:pt x="170688" y="1999488"/>
                  </a:lnTo>
                  <a:lnTo>
                    <a:pt x="0" y="1999488"/>
                  </a:lnTo>
                  <a:close/>
                </a:path>
              </a:pathLst>
            </a:custGeom>
            <a:solidFill>
              <a:srgbClr val="3D887B"/>
            </a:solidFill>
          </p:spPr>
        </p:sp>
        <p:sp>
          <p:nvSpPr>
            <p:cNvPr name="Freeform 19" id="19"/>
            <p:cNvSpPr/>
            <p:nvPr/>
          </p:nvSpPr>
          <p:spPr>
            <a:xfrm flipH="false" flipV="false" rot="0">
              <a:off x="0" y="0"/>
              <a:ext cx="204470" cy="2033270"/>
            </a:xfrm>
            <a:custGeom>
              <a:avLst/>
              <a:gdLst/>
              <a:ahLst/>
              <a:cxnLst/>
              <a:rect r="r" b="b" t="t" l="l"/>
              <a:pathLst>
                <a:path h="2033270" w="204470">
                  <a:moveTo>
                    <a:pt x="16891" y="0"/>
                  </a:moveTo>
                  <a:lnTo>
                    <a:pt x="187579" y="0"/>
                  </a:lnTo>
                  <a:cubicBezTo>
                    <a:pt x="196977" y="0"/>
                    <a:pt x="204470" y="7620"/>
                    <a:pt x="204470" y="16891"/>
                  </a:cubicBezTo>
                  <a:lnTo>
                    <a:pt x="204470" y="2016379"/>
                  </a:lnTo>
                  <a:cubicBezTo>
                    <a:pt x="204470" y="2025777"/>
                    <a:pt x="196850" y="2033270"/>
                    <a:pt x="187579" y="2033270"/>
                  </a:cubicBezTo>
                  <a:lnTo>
                    <a:pt x="16891" y="2033270"/>
                  </a:lnTo>
                  <a:cubicBezTo>
                    <a:pt x="7493" y="2033270"/>
                    <a:pt x="0" y="2025650"/>
                    <a:pt x="0" y="2016379"/>
                  </a:cubicBezTo>
                  <a:lnTo>
                    <a:pt x="0" y="16891"/>
                  </a:lnTo>
                  <a:cubicBezTo>
                    <a:pt x="0" y="7620"/>
                    <a:pt x="7620" y="0"/>
                    <a:pt x="16891" y="0"/>
                  </a:cubicBezTo>
                  <a:moveTo>
                    <a:pt x="16891" y="33909"/>
                  </a:moveTo>
                  <a:lnTo>
                    <a:pt x="16891" y="16891"/>
                  </a:lnTo>
                  <a:lnTo>
                    <a:pt x="33909" y="16891"/>
                  </a:lnTo>
                  <a:lnTo>
                    <a:pt x="33909" y="2016379"/>
                  </a:lnTo>
                  <a:lnTo>
                    <a:pt x="16891" y="2016379"/>
                  </a:lnTo>
                  <a:lnTo>
                    <a:pt x="16891" y="1999488"/>
                  </a:lnTo>
                  <a:lnTo>
                    <a:pt x="187579" y="1999488"/>
                  </a:lnTo>
                  <a:lnTo>
                    <a:pt x="187579" y="2016379"/>
                  </a:lnTo>
                  <a:lnTo>
                    <a:pt x="170688" y="2016379"/>
                  </a:lnTo>
                  <a:lnTo>
                    <a:pt x="170688" y="16891"/>
                  </a:lnTo>
                  <a:lnTo>
                    <a:pt x="187579" y="16891"/>
                  </a:lnTo>
                  <a:lnTo>
                    <a:pt x="187579" y="33909"/>
                  </a:lnTo>
                  <a:lnTo>
                    <a:pt x="16891" y="33909"/>
                  </a:lnTo>
                  <a:close/>
                </a:path>
              </a:pathLst>
            </a:custGeom>
            <a:solidFill>
              <a:srgbClr val="3D887B"/>
            </a:solidFill>
          </p:spPr>
        </p:sp>
      </p:grpSp>
      <p:grpSp>
        <p:nvGrpSpPr>
          <p:cNvPr name="Group 20" id="20"/>
          <p:cNvGrpSpPr/>
          <p:nvPr/>
        </p:nvGrpSpPr>
        <p:grpSpPr>
          <a:xfrm rot="0">
            <a:off x="971587" y="4372503"/>
            <a:ext cx="6201141" cy="475488"/>
            <a:chOff x="0" y="0"/>
            <a:chExt cx="8268187" cy="633984"/>
          </a:xfrm>
        </p:grpSpPr>
        <p:sp>
          <p:nvSpPr>
            <p:cNvPr name="Freeform 21" id="21"/>
            <p:cNvSpPr/>
            <p:nvPr/>
          </p:nvSpPr>
          <p:spPr>
            <a:xfrm flipH="false" flipV="false" rot="0">
              <a:off x="0" y="0"/>
              <a:ext cx="8268187" cy="633984"/>
            </a:xfrm>
            <a:custGeom>
              <a:avLst/>
              <a:gdLst/>
              <a:ahLst/>
              <a:cxnLst/>
              <a:rect r="r" b="b" t="t" l="l"/>
              <a:pathLst>
                <a:path h="633984" w="8268187">
                  <a:moveTo>
                    <a:pt x="0" y="0"/>
                  </a:moveTo>
                  <a:lnTo>
                    <a:pt x="8268187" y="0"/>
                  </a:lnTo>
                  <a:lnTo>
                    <a:pt x="8268187" y="633984"/>
                  </a:lnTo>
                  <a:lnTo>
                    <a:pt x="0" y="633984"/>
                  </a:lnTo>
                  <a:close/>
                </a:path>
              </a:pathLst>
            </a:custGeom>
            <a:blipFill>
              <a:blip r:embed="rId2">
                <a:alphaModFix amt="0"/>
              </a:blip>
              <a:stretch>
                <a:fillRect l="0" t="-272252" r="-26812" b="-272252"/>
              </a:stretch>
            </a:blipFill>
          </p:spPr>
        </p:sp>
        <p:sp>
          <p:nvSpPr>
            <p:cNvPr name="TextBox 22" id="22"/>
            <p:cNvSpPr txBox="true"/>
            <p:nvPr/>
          </p:nvSpPr>
          <p:spPr>
            <a:xfrm>
              <a:off x="0" y="-19050"/>
              <a:ext cx="8268187" cy="653034"/>
            </a:xfrm>
            <a:prstGeom prst="rect">
              <a:avLst/>
            </a:prstGeom>
          </p:spPr>
          <p:txBody>
            <a:bodyPr anchor="ctr" rtlCol="false" tIns="0" lIns="0" bIns="0" rIns="0"/>
            <a:lstStyle/>
            <a:p>
              <a:pPr algn="l">
                <a:lnSpc>
                  <a:spcPts val="2640"/>
                </a:lnSpc>
              </a:pPr>
              <a:r>
                <a:rPr lang="en-US" sz="2200" b="true">
                  <a:solidFill>
                    <a:srgbClr val="3D887B"/>
                  </a:solidFill>
                  <a:latin typeface="Trebuchet MS Bold"/>
                  <a:ea typeface="Trebuchet MS Bold"/>
                  <a:cs typeface="Trebuchet MS Bold"/>
                  <a:sym typeface="Trebuchet MS Bold"/>
                </a:rPr>
                <a:t>✓  Named technology</a:t>
              </a:r>
            </a:p>
          </p:txBody>
        </p:sp>
      </p:grpSp>
      <p:grpSp>
        <p:nvGrpSpPr>
          <p:cNvPr name="Group 23" id="23"/>
          <p:cNvGrpSpPr/>
          <p:nvPr/>
        </p:nvGrpSpPr>
        <p:grpSpPr>
          <a:xfrm rot="0">
            <a:off x="971587" y="4884567"/>
            <a:ext cx="6369820" cy="694944"/>
            <a:chOff x="0" y="0"/>
            <a:chExt cx="8493094" cy="926592"/>
          </a:xfrm>
        </p:grpSpPr>
        <p:sp>
          <p:nvSpPr>
            <p:cNvPr name="Freeform 24" id="24"/>
            <p:cNvSpPr/>
            <p:nvPr/>
          </p:nvSpPr>
          <p:spPr>
            <a:xfrm flipH="false" flipV="false" rot="0">
              <a:off x="0" y="0"/>
              <a:ext cx="8493093" cy="926592"/>
            </a:xfrm>
            <a:custGeom>
              <a:avLst/>
              <a:gdLst/>
              <a:ahLst/>
              <a:cxnLst/>
              <a:rect r="r" b="b" t="t" l="l"/>
              <a:pathLst>
                <a:path h="926592" w="8493093">
                  <a:moveTo>
                    <a:pt x="0" y="0"/>
                  </a:moveTo>
                  <a:lnTo>
                    <a:pt x="8493093" y="0"/>
                  </a:lnTo>
                  <a:lnTo>
                    <a:pt x="8493093" y="926592"/>
                  </a:lnTo>
                  <a:lnTo>
                    <a:pt x="0" y="926592"/>
                  </a:lnTo>
                  <a:close/>
                </a:path>
              </a:pathLst>
            </a:custGeom>
            <a:blipFill>
              <a:blip r:embed="rId3">
                <a:alphaModFix amt="0"/>
              </a:blip>
              <a:stretch>
                <a:fillRect l="0" t="-362467" r="0" b="-362467"/>
              </a:stretch>
            </a:blipFill>
          </p:spPr>
        </p:sp>
        <p:sp>
          <p:nvSpPr>
            <p:cNvPr name="TextBox 25" id="25"/>
            <p:cNvSpPr txBox="true"/>
            <p:nvPr/>
          </p:nvSpPr>
          <p:spPr>
            <a:xfrm>
              <a:off x="0" y="-9525"/>
              <a:ext cx="8493094" cy="936117"/>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Touchscreen ordering technology</a:t>
              </a:r>
            </a:p>
          </p:txBody>
        </p:sp>
      </p:grpSp>
      <p:grpSp>
        <p:nvGrpSpPr>
          <p:cNvPr name="Group 26" id="26"/>
          <p:cNvGrpSpPr/>
          <p:nvPr/>
        </p:nvGrpSpPr>
        <p:grpSpPr>
          <a:xfrm rot="0">
            <a:off x="666282" y="5895999"/>
            <a:ext cx="153419" cy="1525019"/>
            <a:chOff x="0" y="0"/>
            <a:chExt cx="204559" cy="2033359"/>
          </a:xfrm>
        </p:grpSpPr>
        <p:sp>
          <p:nvSpPr>
            <p:cNvPr name="Freeform 27" id="27"/>
            <p:cNvSpPr/>
            <p:nvPr/>
          </p:nvSpPr>
          <p:spPr>
            <a:xfrm flipH="false" flipV="false" rot="0">
              <a:off x="16891" y="16891"/>
              <a:ext cx="170688" cy="1999488"/>
            </a:xfrm>
            <a:custGeom>
              <a:avLst/>
              <a:gdLst/>
              <a:ahLst/>
              <a:cxnLst/>
              <a:rect r="r" b="b" t="t" l="l"/>
              <a:pathLst>
                <a:path h="1999488" w="170688">
                  <a:moveTo>
                    <a:pt x="0" y="0"/>
                  </a:moveTo>
                  <a:lnTo>
                    <a:pt x="170688" y="0"/>
                  </a:lnTo>
                  <a:lnTo>
                    <a:pt x="170688" y="1999488"/>
                  </a:lnTo>
                  <a:lnTo>
                    <a:pt x="0" y="1999488"/>
                  </a:lnTo>
                  <a:close/>
                </a:path>
              </a:pathLst>
            </a:custGeom>
            <a:solidFill>
              <a:srgbClr val="3D887B"/>
            </a:solidFill>
          </p:spPr>
        </p:sp>
        <p:sp>
          <p:nvSpPr>
            <p:cNvPr name="Freeform 28" id="28"/>
            <p:cNvSpPr/>
            <p:nvPr/>
          </p:nvSpPr>
          <p:spPr>
            <a:xfrm flipH="false" flipV="false" rot="0">
              <a:off x="0" y="0"/>
              <a:ext cx="204470" cy="2033270"/>
            </a:xfrm>
            <a:custGeom>
              <a:avLst/>
              <a:gdLst/>
              <a:ahLst/>
              <a:cxnLst/>
              <a:rect r="r" b="b" t="t" l="l"/>
              <a:pathLst>
                <a:path h="2033270" w="204470">
                  <a:moveTo>
                    <a:pt x="16891" y="0"/>
                  </a:moveTo>
                  <a:lnTo>
                    <a:pt x="187579" y="0"/>
                  </a:lnTo>
                  <a:cubicBezTo>
                    <a:pt x="196977" y="0"/>
                    <a:pt x="204470" y="7620"/>
                    <a:pt x="204470" y="16891"/>
                  </a:cubicBezTo>
                  <a:lnTo>
                    <a:pt x="204470" y="2016379"/>
                  </a:lnTo>
                  <a:cubicBezTo>
                    <a:pt x="204470" y="2025777"/>
                    <a:pt x="196850" y="2033270"/>
                    <a:pt x="187579" y="2033270"/>
                  </a:cubicBezTo>
                  <a:lnTo>
                    <a:pt x="16891" y="2033270"/>
                  </a:lnTo>
                  <a:cubicBezTo>
                    <a:pt x="7493" y="2033270"/>
                    <a:pt x="0" y="2025650"/>
                    <a:pt x="0" y="2016379"/>
                  </a:cubicBezTo>
                  <a:lnTo>
                    <a:pt x="0" y="16891"/>
                  </a:lnTo>
                  <a:cubicBezTo>
                    <a:pt x="0" y="7620"/>
                    <a:pt x="7620" y="0"/>
                    <a:pt x="16891" y="0"/>
                  </a:cubicBezTo>
                  <a:moveTo>
                    <a:pt x="16891" y="33909"/>
                  </a:moveTo>
                  <a:lnTo>
                    <a:pt x="16891" y="16891"/>
                  </a:lnTo>
                  <a:lnTo>
                    <a:pt x="33909" y="16891"/>
                  </a:lnTo>
                  <a:lnTo>
                    <a:pt x="33909" y="2016379"/>
                  </a:lnTo>
                  <a:lnTo>
                    <a:pt x="16891" y="2016379"/>
                  </a:lnTo>
                  <a:lnTo>
                    <a:pt x="16891" y="1999488"/>
                  </a:lnTo>
                  <a:lnTo>
                    <a:pt x="187579" y="1999488"/>
                  </a:lnTo>
                  <a:lnTo>
                    <a:pt x="187579" y="2016379"/>
                  </a:lnTo>
                  <a:lnTo>
                    <a:pt x="170688" y="2016379"/>
                  </a:lnTo>
                  <a:lnTo>
                    <a:pt x="170688" y="16891"/>
                  </a:lnTo>
                  <a:lnTo>
                    <a:pt x="187579" y="16891"/>
                  </a:lnTo>
                  <a:lnTo>
                    <a:pt x="187579" y="33909"/>
                  </a:lnTo>
                  <a:lnTo>
                    <a:pt x="16891" y="33909"/>
                  </a:lnTo>
                  <a:close/>
                </a:path>
              </a:pathLst>
            </a:custGeom>
            <a:solidFill>
              <a:srgbClr val="3D887B"/>
            </a:solidFill>
          </p:spPr>
        </p:sp>
      </p:grpSp>
      <p:grpSp>
        <p:nvGrpSpPr>
          <p:cNvPr name="Group 29" id="29"/>
          <p:cNvGrpSpPr/>
          <p:nvPr/>
        </p:nvGrpSpPr>
        <p:grpSpPr>
          <a:xfrm rot="0">
            <a:off x="971587" y="6018423"/>
            <a:ext cx="5405936" cy="475488"/>
            <a:chOff x="0" y="0"/>
            <a:chExt cx="7207915" cy="633984"/>
          </a:xfrm>
        </p:grpSpPr>
        <p:sp>
          <p:nvSpPr>
            <p:cNvPr name="Freeform 30" id="30"/>
            <p:cNvSpPr/>
            <p:nvPr/>
          </p:nvSpPr>
          <p:spPr>
            <a:xfrm flipH="false" flipV="false" rot="0">
              <a:off x="0" y="0"/>
              <a:ext cx="7207915" cy="633984"/>
            </a:xfrm>
            <a:custGeom>
              <a:avLst/>
              <a:gdLst/>
              <a:ahLst/>
              <a:cxnLst/>
              <a:rect r="r" b="b" t="t" l="l"/>
              <a:pathLst>
                <a:path h="633984" w="7207915">
                  <a:moveTo>
                    <a:pt x="0" y="0"/>
                  </a:moveTo>
                  <a:lnTo>
                    <a:pt x="7207915" y="0"/>
                  </a:lnTo>
                  <a:lnTo>
                    <a:pt x="7207915" y="633984"/>
                  </a:lnTo>
                  <a:lnTo>
                    <a:pt x="0" y="633984"/>
                  </a:lnTo>
                  <a:close/>
                </a:path>
              </a:pathLst>
            </a:custGeom>
            <a:blipFill>
              <a:blip r:embed="rId2">
                <a:alphaModFix amt="0"/>
              </a:blip>
              <a:stretch>
                <a:fillRect l="0" t="-272252" r="-45466" b="-272252"/>
              </a:stretch>
            </a:blipFill>
          </p:spPr>
        </p:sp>
        <p:sp>
          <p:nvSpPr>
            <p:cNvPr name="TextBox 31" id="31"/>
            <p:cNvSpPr txBox="true"/>
            <p:nvPr/>
          </p:nvSpPr>
          <p:spPr>
            <a:xfrm>
              <a:off x="0" y="-19050"/>
              <a:ext cx="7207915" cy="653034"/>
            </a:xfrm>
            <a:prstGeom prst="rect">
              <a:avLst/>
            </a:prstGeom>
          </p:spPr>
          <p:txBody>
            <a:bodyPr anchor="ctr" rtlCol="false" tIns="0" lIns="0" bIns="0" rIns="0"/>
            <a:lstStyle/>
            <a:p>
              <a:pPr algn="l">
                <a:lnSpc>
                  <a:spcPts val="2640"/>
                </a:lnSpc>
              </a:pPr>
              <a:r>
                <a:rPr lang="en-US" sz="2200" b="true">
                  <a:solidFill>
                    <a:srgbClr val="3D887B"/>
                  </a:solidFill>
                  <a:latin typeface="Trebuchet MS Bold"/>
                  <a:ea typeface="Trebuchet MS Bold"/>
                  <a:cs typeface="Trebuchet MS Bold"/>
                  <a:sym typeface="Trebuchet MS Bold"/>
                </a:rPr>
                <a:t>✓  Specific work practice</a:t>
              </a:r>
            </a:p>
          </p:txBody>
        </p:sp>
      </p:grpSp>
      <p:grpSp>
        <p:nvGrpSpPr>
          <p:cNvPr name="Group 32" id="32"/>
          <p:cNvGrpSpPr/>
          <p:nvPr/>
        </p:nvGrpSpPr>
        <p:grpSpPr>
          <a:xfrm rot="0">
            <a:off x="971587" y="6530487"/>
            <a:ext cx="5622810" cy="694944"/>
            <a:chOff x="0" y="0"/>
            <a:chExt cx="7497080" cy="926592"/>
          </a:xfrm>
        </p:grpSpPr>
        <p:sp>
          <p:nvSpPr>
            <p:cNvPr name="Freeform 33" id="33"/>
            <p:cNvSpPr/>
            <p:nvPr/>
          </p:nvSpPr>
          <p:spPr>
            <a:xfrm flipH="false" flipV="false" rot="0">
              <a:off x="0" y="0"/>
              <a:ext cx="7497080" cy="926592"/>
            </a:xfrm>
            <a:custGeom>
              <a:avLst/>
              <a:gdLst/>
              <a:ahLst/>
              <a:cxnLst/>
              <a:rect r="r" b="b" t="t" l="l"/>
              <a:pathLst>
                <a:path h="926592" w="7497080">
                  <a:moveTo>
                    <a:pt x="0" y="0"/>
                  </a:moveTo>
                  <a:lnTo>
                    <a:pt x="7497080" y="0"/>
                  </a:lnTo>
                  <a:lnTo>
                    <a:pt x="7497080" y="926592"/>
                  </a:lnTo>
                  <a:lnTo>
                    <a:pt x="0" y="926592"/>
                  </a:lnTo>
                  <a:close/>
                </a:path>
              </a:pathLst>
            </a:custGeom>
            <a:blipFill>
              <a:blip r:embed="rId3">
                <a:alphaModFix amt="0"/>
              </a:blip>
              <a:stretch>
                <a:fillRect l="0" t="-314096" r="0" b="-314096"/>
              </a:stretch>
            </a:blipFill>
          </p:spPr>
        </p:sp>
        <p:sp>
          <p:nvSpPr>
            <p:cNvPr name="TextBox 34" id="34"/>
            <p:cNvSpPr txBox="true"/>
            <p:nvPr/>
          </p:nvSpPr>
          <p:spPr>
            <a:xfrm>
              <a:off x="0" y="-9525"/>
              <a:ext cx="7497080" cy="936117"/>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Order processing</a:t>
              </a:r>
            </a:p>
          </p:txBody>
        </p:sp>
      </p:grpSp>
      <p:grpSp>
        <p:nvGrpSpPr>
          <p:cNvPr name="Group 35" id="35"/>
          <p:cNvGrpSpPr/>
          <p:nvPr/>
        </p:nvGrpSpPr>
        <p:grpSpPr>
          <a:xfrm rot="0">
            <a:off x="666282" y="7541919"/>
            <a:ext cx="153419" cy="1525019"/>
            <a:chOff x="0" y="0"/>
            <a:chExt cx="204559" cy="2033359"/>
          </a:xfrm>
        </p:grpSpPr>
        <p:sp>
          <p:nvSpPr>
            <p:cNvPr name="Freeform 36" id="36"/>
            <p:cNvSpPr/>
            <p:nvPr/>
          </p:nvSpPr>
          <p:spPr>
            <a:xfrm flipH="false" flipV="false" rot="0">
              <a:off x="16891" y="16891"/>
              <a:ext cx="170688" cy="1999488"/>
            </a:xfrm>
            <a:custGeom>
              <a:avLst/>
              <a:gdLst/>
              <a:ahLst/>
              <a:cxnLst/>
              <a:rect r="r" b="b" t="t" l="l"/>
              <a:pathLst>
                <a:path h="1999488" w="170688">
                  <a:moveTo>
                    <a:pt x="0" y="0"/>
                  </a:moveTo>
                  <a:lnTo>
                    <a:pt x="170688" y="0"/>
                  </a:lnTo>
                  <a:lnTo>
                    <a:pt x="170688" y="1999488"/>
                  </a:lnTo>
                  <a:lnTo>
                    <a:pt x="0" y="1999488"/>
                  </a:lnTo>
                  <a:close/>
                </a:path>
              </a:pathLst>
            </a:custGeom>
            <a:solidFill>
              <a:srgbClr val="3D887B"/>
            </a:solidFill>
          </p:spPr>
        </p:sp>
        <p:sp>
          <p:nvSpPr>
            <p:cNvPr name="Freeform 37" id="37"/>
            <p:cNvSpPr/>
            <p:nvPr/>
          </p:nvSpPr>
          <p:spPr>
            <a:xfrm flipH="false" flipV="false" rot="0">
              <a:off x="0" y="0"/>
              <a:ext cx="204470" cy="2033270"/>
            </a:xfrm>
            <a:custGeom>
              <a:avLst/>
              <a:gdLst/>
              <a:ahLst/>
              <a:cxnLst/>
              <a:rect r="r" b="b" t="t" l="l"/>
              <a:pathLst>
                <a:path h="2033270" w="204470">
                  <a:moveTo>
                    <a:pt x="16891" y="0"/>
                  </a:moveTo>
                  <a:lnTo>
                    <a:pt x="187579" y="0"/>
                  </a:lnTo>
                  <a:cubicBezTo>
                    <a:pt x="196977" y="0"/>
                    <a:pt x="204470" y="7620"/>
                    <a:pt x="204470" y="16891"/>
                  </a:cubicBezTo>
                  <a:lnTo>
                    <a:pt x="204470" y="2016379"/>
                  </a:lnTo>
                  <a:cubicBezTo>
                    <a:pt x="204470" y="2025777"/>
                    <a:pt x="196850" y="2033270"/>
                    <a:pt x="187579" y="2033270"/>
                  </a:cubicBezTo>
                  <a:lnTo>
                    <a:pt x="16891" y="2033270"/>
                  </a:lnTo>
                  <a:cubicBezTo>
                    <a:pt x="7493" y="2033270"/>
                    <a:pt x="0" y="2025650"/>
                    <a:pt x="0" y="2016379"/>
                  </a:cubicBezTo>
                  <a:lnTo>
                    <a:pt x="0" y="16891"/>
                  </a:lnTo>
                  <a:cubicBezTo>
                    <a:pt x="0" y="7620"/>
                    <a:pt x="7620" y="0"/>
                    <a:pt x="16891" y="0"/>
                  </a:cubicBezTo>
                  <a:moveTo>
                    <a:pt x="16891" y="33909"/>
                  </a:moveTo>
                  <a:lnTo>
                    <a:pt x="16891" y="16891"/>
                  </a:lnTo>
                  <a:lnTo>
                    <a:pt x="33909" y="16891"/>
                  </a:lnTo>
                  <a:lnTo>
                    <a:pt x="33909" y="2016379"/>
                  </a:lnTo>
                  <a:lnTo>
                    <a:pt x="16891" y="2016379"/>
                  </a:lnTo>
                  <a:lnTo>
                    <a:pt x="16891" y="1999488"/>
                  </a:lnTo>
                  <a:lnTo>
                    <a:pt x="187579" y="1999488"/>
                  </a:lnTo>
                  <a:lnTo>
                    <a:pt x="187579" y="2016379"/>
                  </a:lnTo>
                  <a:lnTo>
                    <a:pt x="170688" y="2016379"/>
                  </a:lnTo>
                  <a:lnTo>
                    <a:pt x="170688" y="16891"/>
                  </a:lnTo>
                  <a:lnTo>
                    <a:pt x="187579" y="16891"/>
                  </a:lnTo>
                  <a:lnTo>
                    <a:pt x="187579" y="33909"/>
                  </a:lnTo>
                  <a:lnTo>
                    <a:pt x="16891" y="33909"/>
                  </a:lnTo>
                  <a:close/>
                </a:path>
              </a:pathLst>
            </a:custGeom>
            <a:solidFill>
              <a:srgbClr val="3D887B"/>
            </a:solidFill>
          </p:spPr>
        </p:sp>
      </p:grpSp>
      <p:grpSp>
        <p:nvGrpSpPr>
          <p:cNvPr name="Group 38" id="38"/>
          <p:cNvGrpSpPr/>
          <p:nvPr/>
        </p:nvGrpSpPr>
        <p:grpSpPr>
          <a:xfrm rot="0">
            <a:off x="971587" y="7664343"/>
            <a:ext cx="5815587" cy="475488"/>
            <a:chOff x="0" y="0"/>
            <a:chExt cx="7754116" cy="633984"/>
          </a:xfrm>
        </p:grpSpPr>
        <p:sp>
          <p:nvSpPr>
            <p:cNvPr name="Freeform 39" id="39"/>
            <p:cNvSpPr/>
            <p:nvPr/>
          </p:nvSpPr>
          <p:spPr>
            <a:xfrm flipH="false" flipV="false" rot="0">
              <a:off x="0" y="0"/>
              <a:ext cx="7754116" cy="633984"/>
            </a:xfrm>
            <a:custGeom>
              <a:avLst/>
              <a:gdLst/>
              <a:ahLst/>
              <a:cxnLst/>
              <a:rect r="r" b="b" t="t" l="l"/>
              <a:pathLst>
                <a:path h="633984" w="7754116">
                  <a:moveTo>
                    <a:pt x="0" y="0"/>
                  </a:moveTo>
                  <a:lnTo>
                    <a:pt x="7754116" y="0"/>
                  </a:lnTo>
                  <a:lnTo>
                    <a:pt x="7754116" y="633984"/>
                  </a:lnTo>
                  <a:lnTo>
                    <a:pt x="0" y="633984"/>
                  </a:lnTo>
                  <a:close/>
                </a:path>
              </a:pathLst>
            </a:custGeom>
            <a:blipFill>
              <a:blip r:embed="rId2">
                <a:alphaModFix amt="0"/>
              </a:blip>
              <a:stretch>
                <a:fillRect l="0" t="-272252" r="-35220" b="-272252"/>
              </a:stretch>
            </a:blipFill>
          </p:spPr>
        </p:sp>
        <p:sp>
          <p:nvSpPr>
            <p:cNvPr name="TextBox 40" id="40"/>
            <p:cNvSpPr txBox="true"/>
            <p:nvPr/>
          </p:nvSpPr>
          <p:spPr>
            <a:xfrm>
              <a:off x="0" y="-19050"/>
              <a:ext cx="7754116" cy="653034"/>
            </a:xfrm>
            <a:prstGeom prst="rect">
              <a:avLst/>
            </a:prstGeom>
          </p:spPr>
          <p:txBody>
            <a:bodyPr anchor="ctr" rtlCol="false" tIns="0" lIns="0" bIns="0" rIns="0"/>
            <a:lstStyle/>
            <a:p>
              <a:pPr algn="l">
                <a:lnSpc>
                  <a:spcPts val="2640"/>
                </a:lnSpc>
              </a:pPr>
              <a:r>
                <a:rPr lang="en-US" sz="2200" b="true">
                  <a:solidFill>
                    <a:srgbClr val="3D887B"/>
                  </a:solidFill>
                  <a:latin typeface="Trebuchet MS Bold"/>
                  <a:ea typeface="Trebuchet MS Bold"/>
                  <a:cs typeface="Trebuchet MS Bold"/>
                  <a:sym typeface="Trebuchet MS Bold"/>
                </a:rPr>
                <a:t>✓  Employee focus</a:t>
              </a:r>
            </a:p>
          </p:txBody>
        </p:sp>
      </p:grpSp>
      <p:grpSp>
        <p:nvGrpSpPr>
          <p:cNvPr name="Group 41" id="41"/>
          <p:cNvGrpSpPr/>
          <p:nvPr/>
        </p:nvGrpSpPr>
        <p:grpSpPr>
          <a:xfrm rot="0">
            <a:off x="971587" y="8176407"/>
            <a:ext cx="5815587" cy="694944"/>
            <a:chOff x="0" y="0"/>
            <a:chExt cx="7754116" cy="926592"/>
          </a:xfrm>
        </p:grpSpPr>
        <p:sp>
          <p:nvSpPr>
            <p:cNvPr name="Freeform 42" id="42"/>
            <p:cNvSpPr/>
            <p:nvPr/>
          </p:nvSpPr>
          <p:spPr>
            <a:xfrm flipH="false" flipV="false" rot="0">
              <a:off x="0" y="0"/>
              <a:ext cx="7754116" cy="926592"/>
            </a:xfrm>
            <a:custGeom>
              <a:avLst/>
              <a:gdLst/>
              <a:ahLst/>
              <a:cxnLst/>
              <a:rect r="r" b="b" t="t" l="l"/>
              <a:pathLst>
                <a:path h="926592" w="7754116">
                  <a:moveTo>
                    <a:pt x="0" y="0"/>
                  </a:moveTo>
                  <a:lnTo>
                    <a:pt x="7754116" y="0"/>
                  </a:lnTo>
                  <a:lnTo>
                    <a:pt x="7754116" y="926592"/>
                  </a:lnTo>
                  <a:lnTo>
                    <a:pt x="0" y="926592"/>
                  </a:lnTo>
                  <a:close/>
                </a:path>
              </a:pathLst>
            </a:custGeom>
            <a:blipFill>
              <a:blip r:embed="rId2">
                <a:alphaModFix amt="0"/>
              </a:blip>
              <a:stretch>
                <a:fillRect l="0" t="-170488" r="-35220" b="-170488"/>
              </a:stretch>
            </a:blipFill>
          </p:spPr>
        </p:sp>
        <p:sp>
          <p:nvSpPr>
            <p:cNvPr name="TextBox 43" id="43"/>
            <p:cNvSpPr txBox="true"/>
            <p:nvPr/>
          </p:nvSpPr>
          <p:spPr>
            <a:xfrm>
              <a:off x="0" y="-9525"/>
              <a:ext cx="7754116" cy="936117"/>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Employees at McDonald’s Ireland</a:t>
              </a:r>
            </a:p>
          </p:txBody>
        </p:sp>
      </p:grpSp>
      <p:grpSp>
        <p:nvGrpSpPr>
          <p:cNvPr name="Group 44" id="44"/>
          <p:cNvGrpSpPr/>
          <p:nvPr/>
        </p:nvGrpSpPr>
        <p:grpSpPr>
          <a:xfrm rot="0">
            <a:off x="9450866" y="4256422"/>
            <a:ext cx="8333737" cy="1512313"/>
            <a:chOff x="0" y="0"/>
            <a:chExt cx="11111649" cy="2016417"/>
          </a:xfrm>
        </p:grpSpPr>
        <p:sp>
          <p:nvSpPr>
            <p:cNvPr name="Freeform 45" id="45"/>
            <p:cNvSpPr/>
            <p:nvPr/>
          </p:nvSpPr>
          <p:spPr>
            <a:xfrm flipH="false" flipV="false" rot="0">
              <a:off x="8509" y="8509"/>
              <a:ext cx="11094719" cy="1999488"/>
            </a:xfrm>
            <a:custGeom>
              <a:avLst/>
              <a:gdLst/>
              <a:ahLst/>
              <a:cxnLst/>
              <a:rect r="r" b="b" t="t" l="l"/>
              <a:pathLst>
                <a:path h="1999488" w="11094719">
                  <a:moveTo>
                    <a:pt x="0" y="0"/>
                  </a:moveTo>
                  <a:lnTo>
                    <a:pt x="11094719" y="0"/>
                  </a:lnTo>
                  <a:lnTo>
                    <a:pt x="11094719" y="1999488"/>
                  </a:lnTo>
                  <a:lnTo>
                    <a:pt x="0" y="1999488"/>
                  </a:lnTo>
                  <a:close/>
                </a:path>
              </a:pathLst>
            </a:custGeom>
            <a:solidFill>
              <a:srgbClr val="F2F4F3"/>
            </a:solidFill>
          </p:spPr>
        </p:sp>
        <p:sp>
          <p:nvSpPr>
            <p:cNvPr name="Freeform 46" id="46"/>
            <p:cNvSpPr/>
            <p:nvPr/>
          </p:nvSpPr>
          <p:spPr>
            <a:xfrm flipH="false" flipV="false" rot="0">
              <a:off x="0" y="0"/>
              <a:ext cx="11111738" cy="2016506"/>
            </a:xfrm>
            <a:custGeom>
              <a:avLst/>
              <a:gdLst/>
              <a:ahLst/>
              <a:cxnLst/>
              <a:rect r="r" b="b" t="t" l="l"/>
              <a:pathLst>
                <a:path h="2016506" w="11111738">
                  <a:moveTo>
                    <a:pt x="8509" y="0"/>
                  </a:moveTo>
                  <a:lnTo>
                    <a:pt x="11103228" y="0"/>
                  </a:lnTo>
                  <a:cubicBezTo>
                    <a:pt x="11107927" y="0"/>
                    <a:pt x="11111738" y="3810"/>
                    <a:pt x="11111738" y="8509"/>
                  </a:cubicBezTo>
                  <a:lnTo>
                    <a:pt x="11111738" y="2007997"/>
                  </a:lnTo>
                  <a:cubicBezTo>
                    <a:pt x="11111738" y="2012696"/>
                    <a:pt x="11107927" y="2016506"/>
                    <a:pt x="11103228" y="2016506"/>
                  </a:cubicBezTo>
                  <a:lnTo>
                    <a:pt x="8509" y="2016506"/>
                  </a:lnTo>
                  <a:cubicBezTo>
                    <a:pt x="3810" y="2016506"/>
                    <a:pt x="0" y="2012696"/>
                    <a:pt x="0" y="2007997"/>
                  </a:cubicBezTo>
                  <a:lnTo>
                    <a:pt x="0" y="8509"/>
                  </a:lnTo>
                  <a:cubicBezTo>
                    <a:pt x="0" y="3810"/>
                    <a:pt x="3810" y="0"/>
                    <a:pt x="8509" y="0"/>
                  </a:cubicBezTo>
                  <a:moveTo>
                    <a:pt x="8509" y="16891"/>
                  </a:moveTo>
                  <a:lnTo>
                    <a:pt x="8509" y="8509"/>
                  </a:lnTo>
                  <a:lnTo>
                    <a:pt x="17018" y="8509"/>
                  </a:lnTo>
                  <a:lnTo>
                    <a:pt x="17018" y="2007997"/>
                  </a:lnTo>
                  <a:lnTo>
                    <a:pt x="8509" y="2007997"/>
                  </a:lnTo>
                  <a:lnTo>
                    <a:pt x="8509" y="1999488"/>
                  </a:lnTo>
                  <a:lnTo>
                    <a:pt x="11103228" y="1999488"/>
                  </a:lnTo>
                  <a:lnTo>
                    <a:pt x="11103228" y="2007997"/>
                  </a:lnTo>
                  <a:lnTo>
                    <a:pt x="11094720" y="2007997"/>
                  </a:lnTo>
                  <a:lnTo>
                    <a:pt x="11094720" y="8509"/>
                  </a:lnTo>
                  <a:lnTo>
                    <a:pt x="11103228" y="8509"/>
                  </a:lnTo>
                  <a:lnTo>
                    <a:pt x="11103228" y="17018"/>
                  </a:lnTo>
                  <a:lnTo>
                    <a:pt x="8509" y="17018"/>
                  </a:lnTo>
                  <a:close/>
                </a:path>
              </a:pathLst>
            </a:custGeom>
            <a:solidFill>
              <a:srgbClr val="CCCCCC"/>
            </a:solidFill>
          </p:spPr>
        </p:sp>
      </p:grpSp>
      <p:grpSp>
        <p:nvGrpSpPr>
          <p:cNvPr name="Group 47" id="47"/>
          <p:cNvGrpSpPr/>
          <p:nvPr/>
        </p:nvGrpSpPr>
        <p:grpSpPr>
          <a:xfrm rot="0">
            <a:off x="9444522" y="4250079"/>
            <a:ext cx="153419" cy="1525019"/>
            <a:chOff x="0" y="0"/>
            <a:chExt cx="204559" cy="2033359"/>
          </a:xfrm>
        </p:grpSpPr>
        <p:sp>
          <p:nvSpPr>
            <p:cNvPr name="Freeform 48" id="48"/>
            <p:cNvSpPr/>
            <p:nvPr/>
          </p:nvSpPr>
          <p:spPr>
            <a:xfrm flipH="false" flipV="false" rot="0">
              <a:off x="16891" y="16891"/>
              <a:ext cx="170688" cy="1999488"/>
            </a:xfrm>
            <a:custGeom>
              <a:avLst/>
              <a:gdLst/>
              <a:ahLst/>
              <a:cxnLst/>
              <a:rect r="r" b="b" t="t" l="l"/>
              <a:pathLst>
                <a:path h="1999488" w="170688">
                  <a:moveTo>
                    <a:pt x="0" y="0"/>
                  </a:moveTo>
                  <a:lnTo>
                    <a:pt x="170688" y="0"/>
                  </a:lnTo>
                  <a:lnTo>
                    <a:pt x="170688" y="1999488"/>
                  </a:lnTo>
                  <a:lnTo>
                    <a:pt x="0" y="1999488"/>
                  </a:lnTo>
                  <a:close/>
                </a:path>
              </a:pathLst>
            </a:custGeom>
            <a:solidFill>
              <a:srgbClr val="3D887B"/>
            </a:solidFill>
          </p:spPr>
        </p:sp>
        <p:sp>
          <p:nvSpPr>
            <p:cNvPr name="Freeform 49" id="49"/>
            <p:cNvSpPr/>
            <p:nvPr/>
          </p:nvSpPr>
          <p:spPr>
            <a:xfrm flipH="false" flipV="false" rot="0">
              <a:off x="0" y="0"/>
              <a:ext cx="204470" cy="2033270"/>
            </a:xfrm>
            <a:custGeom>
              <a:avLst/>
              <a:gdLst/>
              <a:ahLst/>
              <a:cxnLst/>
              <a:rect r="r" b="b" t="t" l="l"/>
              <a:pathLst>
                <a:path h="2033270" w="204470">
                  <a:moveTo>
                    <a:pt x="16891" y="0"/>
                  </a:moveTo>
                  <a:lnTo>
                    <a:pt x="187579" y="0"/>
                  </a:lnTo>
                  <a:cubicBezTo>
                    <a:pt x="196977" y="0"/>
                    <a:pt x="204470" y="7620"/>
                    <a:pt x="204470" y="16891"/>
                  </a:cubicBezTo>
                  <a:lnTo>
                    <a:pt x="204470" y="2016379"/>
                  </a:lnTo>
                  <a:cubicBezTo>
                    <a:pt x="204470" y="2025777"/>
                    <a:pt x="196850" y="2033270"/>
                    <a:pt x="187579" y="2033270"/>
                  </a:cubicBezTo>
                  <a:lnTo>
                    <a:pt x="16891" y="2033270"/>
                  </a:lnTo>
                  <a:cubicBezTo>
                    <a:pt x="7493" y="2033270"/>
                    <a:pt x="0" y="2025650"/>
                    <a:pt x="0" y="2016379"/>
                  </a:cubicBezTo>
                  <a:lnTo>
                    <a:pt x="0" y="16891"/>
                  </a:lnTo>
                  <a:cubicBezTo>
                    <a:pt x="0" y="7620"/>
                    <a:pt x="7620" y="0"/>
                    <a:pt x="16891" y="0"/>
                  </a:cubicBezTo>
                  <a:moveTo>
                    <a:pt x="16891" y="33909"/>
                  </a:moveTo>
                  <a:lnTo>
                    <a:pt x="16891" y="16891"/>
                  </a:lnTo>
                  <a:lnTo>
                    <a:pt x="33909" y="16891"/>
                  </a:lnTo>
                  <a:lnTo>
                    <a:pt x="33909" y="2016379"/>
                  </a:lnTo>
                  <a:lnTo>
                    <a:pt x="16891" y="2016379"/>
                  </a:lnTo>
                  <a:lnTo>
                    <a:pt x="16891" y="1999488"/>
                  </a:lnTo>
                  <a:lnTo>
                    <a:pt x="187579" y="1999488"/>
                  </a:lnTo>
                  <a:lnTo>
                    <a:pt x="187579" y="2016379"/>
                  </a:lnTo>
                  <a:lnTo>
                    <a:pt x="170688" y="2016379"/>
                  </a:lnTo>
                  <a:lnTo>
                    <a:pt x="170688" y="16891"/>
                  </a:lnTo>
                  <a:lnTo>
                    <a:pt x="187579" y="16891"/>
                  </a:lnTo>
                  <a:lnTo>
                    <a:pt x="187579" y="33909"/>
                  </a:lnTo>
                  <a:lnTo>
                    <a:pt x="16891" y="33909"/>
                  </a:lnTo>
                  <a:close/>
                </a:path>
              </a:pathLst>
            </a:custGeom>
            <a:solidFill>
              <a:srgbClr val="3D887B"/>
            </a:solidFill>
          </p:spPr>
        </p:sp>
      </p:grpSp>
      <p:grpSp>
        <p:nvGrpSpPr>
          <p:cNvPr name="Group 50" id="50"/>
          <p:cNvGrpSpPr/>
          <p:nvPr/>
        </p:nvGrpSpPr>
        <p:grpSpPr>
          <a:xfrm rot="0">
            <a:off x="9749827" y="4372503"/>
            <a:ext cx="7863840" cy="475488"/>
            <a:chOff x="0" y="0"/>
            <a:chExt cx="10485120" cy="633984"/>
          </a:xfrm>
        </p:grpSpPr>
        <p:sp>
          <p:nvSpPr>
            <p:cNvPr name="Freeform 51" id="51"/>
            <p:cNvSpPr/>
            <p:nvPr/>
          </p:nvSpPr>
          <p:spPr>
            <a:xfrm flipH="false" flipV="false" rot="0">
              <a:off x="0" y="0"/>
              <a:ext cx="10485120" cy="633984"/>
            </a:xfrm>
            <a:custGeom>
              <a:avLst/>
              <a:gdLst/>
              <a:ahLst/>
              <a:cxnLst/>
              <a:rect r="r" b="b" t="t" l="l"/>
              <a:pathLst>
                <a:path h="633984" w="10485120">
                  <a:moveTo>
                    <a:pt x="0" y="0"/>
                  </a:moveTo>
                  <a:lnTo>
                    <a:pt x="10485120" y="0"/>
                  </a:lnTo>
                  <a:lnTo>
                    <a:pt x="10485120" y="633984"/>
                  </a:lnTo>
                  <a:lnTo>
                    <a:pt x="0" y="633984"/>
                  </a:lnTo>
                  <a:close/>
                </a:path>
              </a:pathLst>
            </a:custGeom>
            <a:blipFill>
              <a:blip r:embed="rId2">
                <a:alphaModFix amt="0"/>
              </a:blip>
              <a:stretch>
                <a:fillRect l="0" t="-272252" r="0" b="-272252"/>
              </a:stretch>
            </a:blipFill>
          </p:spPr>
        </p:sp>
        <p:sp>
          <p:nvSpPr>
            <p:cNvPr name="TextBox 52" id="52"/>
            <p:cNvSpPr txBox="true"/>
            <p:nvPr/>
          </p:nvSpPr>
          <p:spPr>
            <a:xfrm>
              <a:off x="0" y="-19050"/>
              <a:ext cx="10485120" cy="653034"/>
            </a:xfrm>
            <a:prstGeom prst="rect">
              <a:avLst/>
            </a:prstGeom>
          </p:spPr>
          <p:txBody>
            <a:bodyPr anchor="ctr" rtlCol="false" tIns="0" lIns="0" bIns="0" rIns="0"/>
            <a:lstStyle/>
            <a:p>
              <a:pPr algn="l">
                <a:lnSpc>
                  <a:spcPts val="2640"/>
                </a:lnSpc>
              </a:pPr>
              <a:r>
                <a:rPr lang="en-US" sz="2200" b="true">
                  <a:solidFill>
                    <a:srgbClr val="3D887B"/>
                  </a:solidFill>
                  <a:latin typeface="Trebuchet MS Bold"/>
                  <a:ea typeface="Trebuchet MS Bold"/>
                  <a:cs typeface="Trebuchet MS Bold"/>
                  <a:sym typeface="Trebuchet MS Bold"/>
                </a:rPr>
                <a:t>✓  Named measure</a:t>
              </a:r>
            </a:p>
          </p:txBody>
        </p:sp>
      </p:grpSp>
      <p:grpSp>
        <p:nvGrpSpPr>
          <p:cNvPr name="Group 53" id="53"/>
          <p:cNvGrpSpPr/>
          <p:nvPr/>
        </p:nvGrpSpPr>
        <p:grpSpPr>
          <a:xfrm rot="0">
            <a:off x="9749827" y="4884567"/>
            <a:ext cx="7863840" cy="694944"/>
            <a:chOff x="0" y="0"/>
            <a:chExt cx="10485120" cy="926592"/>
          </a:xfrm>
        </p:grpSpPr>
        <p:sp>
          <p:nvSpPr>
            <p:cNvPr name="Freeform 54" id="54"/>
            <p:cNvSpPr/>
            <p:nvPr/>
          </p:nvSpPr>
          <p:spPr>
            <a:xfrm flipH="false" flipV="false" rot="0">
              <a:off x="0" y="0"/>
              <a:ext cx="10485120" cy="926592"/>
            </a:xfrm>
            <a:custGeom>
              <a:avLst/>
              <a:gdLst/>
              <a:ahLst/>
              <a:cxnLst/>
              <a:rect r="r" b="b" t="t" l="l"/>
              <a:pathLst>
                <a:path h="926592" w="10485120">
                  <a:moveTo>
                    <a:pt x="0" y="0"/>
                  </a:moveTo>
                  <a:lnTo>
                    <a:pt x="10485120" y="0"/>
                  </a:lnTo>
                  <a:lnTo>
                    <a:pt x="10485120" y="926592"/>
                  </a:lnTo>
                  <a:lnTo>
                    <a:pt x="0" y="926592"/>
                  </a:lnTo>
                  <a:close/>
                </a:path>
              </a:pathLst>
            </a:custGeom>
            <a:blipFill>
              <a:blip r:embed="rId2">
                <a:alphaModFix amt="0"/>
              </a:blip>
              <a:stretch>
                <a:fillRect l="0" t="-170488" r="0" b="-170488"/>
              </a:stretch>
            </a:blipFill>
          </p:spPr>
        </p:sp>
        <p:sp>
          <p:nvSpPr>
            <p:cNvPr name="TextBox 55" id="55"/>
            <p:cNvSpPr txBox="true"/>
            <p:nvPr/>
          </p:nvSpPr>
          <p:spPr>
            <a:xfrm>
              <a:off x="0" y="-9525"/>
              <a:ext cx="10485120" cy="936117"/>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Workload</a:t>
              </a:r>
            </a:p>
          </p:txBody>
        </p:sp>
      </p:grpSp>
      <p:grpSp>
        <p:nvGrpSpPr>
          <p:cNvPr name="Group 56" id="56"/>
          <p:cNvGrpSpPr/>
          <p:nvPr/>
        </p:nvGrpSpPr>
        <p:grpSpPr>
          <a:xfrm rot="0">
            <a:off x="9450866" y="5902342"/>
            <a:ext cx="8333737" cy="1658617"/>
            <a:chOff x="0" y="0"/>
            <a:chExt cx="11111649" cy="2211489"/>
          </a:xfrm>
        </p:grpSpPr>
        <p:sp>
          <p:nvSpPr>
            <p:cNvPr name="Freeform 57" id="57"/>
            <p:cNvSpPr/>
            <p:nvPr/>
          </p:nvSpPr>
          <p:spPr>
            <a:xfrm flipH="false" flipV="false" rot="0">
              <a:off x="8509" y="8509"/>
              <a:ext cx="11094719" cy="2194560"/>
            </a:xfrm>
            <a:custGeom>
              <a:avLst/>
              <a:gdLst/>
              <a:ahLst/>
              <a:cxnLst/>
              <a:rect r="r" b="b" t="t" l="l"/>
              <a:pathLst>
                <a:path h="2194560" w="11094719">
                  <a:moveTo>
                    <a:pt x="0" y="0"/>
                  </a:moveTo>
                  <a:lnTo>
                    <a:pt x="11094719" y="0"/>
                  </a:lnTo>
                  <a:lnTo>
                    <a:pt x="11094719" y="2194560"/>
                  </a:lnTo>
                  <a:lnTo>
                    <a:pt x="0" y="2194560"/>
                  </a:lnTo>
                  <a:close/>
                </a:path>
              </a:pathLst>
            </a:custGeom>
            <a:solidFill>
              <a:srgbClr val="F2F4F3"/>
            </a:solidFill>
          </p:spPr>
        </p:sp>
        <p:sp>
          <p:nvSpPr>
            <p:cNvPr name="Freeform 58" id="58"/>
            <p:cNvSpPr/>
            <p:nvPr/>
          </p:nvSpPr>
          <p:spPr>
            <a:xfrm flipH="false" flipV="false" rot="0">
              <a:off x="0" y="0"/>
              <a:ext cx="11111738" cy="2211578"/>
            </a:xfrm>
            <a:custGeom>
              <a:avLst/>
              <a:gdLst/>
              <a:ahLst/>
              <a:cxnLst/>
              <a:rect r="r" b="b" t="t" l="l"/>
              <a:pathLst>
                <a:path h="2211578" w="11111738">
                  <a:moveTo>
                    <a:pt x="8509" y="0"/>
                  </a:moveTo>
                  <a:lnTo>
                    <a:pt x="11103228" y="0"/>
                  </a:lnTo>
                  <a:cubicBezTo>
                    <a:pt x="11107927" y="0"/>
                    <a:pt x="11111738" y="3810"/>
                    <a:pt x="11111738" y="8509"/>
                  </a:cubicBezTo>
                  <a:lnTo>
                    <a:pt x="11111738" y="2203069"/>
                  </a:lnTo>
                  <a:cubicBezTo>
                    <a:pt x="11111738" y="2207768"/>
                    <a:pt x="11107927" y="2211578"/>
                    <a:pt x="11103228" y="2211578"/>
                  </a:cubicBezTo>
                  <a:lnTo>
                    <a:pt x="8509" y="2211578"/>
                  </a:lnTo>
                  <a:cubicBezTo>
                    <a:pt x="3810" y="2211578"/>
                    <a:pt x="0" y="2207768"/>
                    <a:pt x="0" y="2203069"/>
                  </a:cubicBezTo>
                  <a:lnTo>
                    <a:pt x="0" y="8509"/>
                  </a:lnTo>
                  <a:cubicBezTo>
                    <a:pt x="0" y="3810"/>
                    <a:pt x="3810" y="0"/>
                    <a:pt x="8509" y="0"/>
                  </a:cubicBezTo>
                  <a:moveTo>
                    <a:pt x="8509" y="16891"/>
                  </a:moveTo>
                  <a:lnTo>
                    <a:pt x="8509" y="8509"/>
                  </a:lnTo>
                  <a:lnTo>
                    <a:pt x="17018" y="8509"/>
                  </a:lnTo>
                  <a:lnTo>
                    <a:pt x="17018" y="2203069"/>
                  </a:lnTo>
                  <a:lnTo>
                    <a:pt x="8509" y="2203069"/>
                  </a:lnTo>
                  <a:lnTo>
                    <a:pt x="8509" y="2194560"/>
                  </a:lnTo>
                  <a:lnTo>
                    <a:pt x="11103228" y="2194560"/>
                  </a:lnTo>
                  <a:lnTo>
                    <a:pt x="11103228" y="2203069"/>
                  </a:lnTo>
                  <a:lnTo>
                    <a:pt x="11094720" y="2203069"/>
                  </a:lnTo>
                  <a:lnTo>
                    <a:pt x="11094720" y="8509"/>
                  </a:lnTo>
                  <a:lnTo>
                    <a:pt x="11103228" y="8509"/>
                  </a:lnTo>
                  <a:lnTo>
                    <a:pt x="11103228" y="17018"/>
                  </a:lnTo>
                  <a:lnTo>
                    <a:pt x="8509" y="17018"/>
                  </a:lnTo>
                  <a:close/>
                </a:path>
              </a:pathLst>
            </a:custGeom>
            <a:solidFill>
              <a:srgbClr val="CCCCCC"/>
            </a:solidFill>
          </p:spPr>
        </p:sp>
      </p:grpSp>
      <p:grpSp>
        <p:nvGrpSpPr>
          <p:cNvPr name="Group 59" id="59"/>
          <p:cNvGrpSpPr/>
          <p:nvPr/>
        </p:nvGrpSpPr>
        <p:grpSpPr>
          <a:xfrm rot="0">
            <a:off x="9444522" y="5895999"/>
            <a:ext cx="153419" cy="1671323"/>
            <a:chOff x="0" y="0"/>
            <a:chExt cx="204559" cy="2228431"/>
          </a:xfrm>
        </p:grpSpPr>
        <p:sp>
          <p:nvSpPr>
            <p:cNvPr name="Freeform 60" id="60"/>
            <p:cNvSpPr/>
            <p:nvPr/>
          </p:nvSpPr>
          <p:spPr>
            <a:xfrm flipH="false" flipV="false" rot="0">
              <a:off x="16891" y="16891"/>
              <a:ext cx="170688" cy="2194560"/>
            </a:xfrm>
            <a:custGeom>
              <a:avLst/>
              <a:gdLst/>
              <a:ahLst/>
              <a:cxnLst/>
              <a:rect r="r" b="b" t="t" l="l"/>
              <a:pathLst>
                <a:path h="2194560" w="170688">
                  <a:moveTo>
                    <a:pt x="0" y="0"/>
                  </a:moveTo>
                  <a:lnTo>
                    <a:pt x="170688" y="0"/>
                  </a:lnTo>
                  <a:lnTo>
                    <a:pt x="170688" y="2194560"/>
                  </a:lnTo>
                  <a:lnTo>
                    <a:pt x="0" y="2194560"/>
                  </a:lnTo>
                  <a:close/>
                </a:path>
              </a:pathLst>
            </a:custGeom>
            <a:solidFill>
              <a:srgbClr val="3D887B"/>
            </a:solidFill>
          </p:spPr>
        </p:sp>
        <p:sp>
          <p:nvSpPr>
            <p:cNvPr name="Freeform 61" id="61"/>
            <p:cNvSpPr/>
            <p:nvPr/>
          </p:nvSpPr>
          <p:spPr>
            <a:xfrm flipH="false" flipV="false" rot="0">
              <a:off x="0" y="0"/>
              <a:ext cx="204470" cy="2228342"/>
            </a:xfrm>
            <a:custGeom>
              <a:avLst/>
              <a:gdLst/>
              <a:ahLst/>
              <a:cxnLst/>
              <a:rect r="r" b="b" t="t" l="l"/>
              <a:pathLst>
                <a:path h="2228342" w="204470">
                  <a:moveTo>
                    <a:pt x="16891" y="0"/>
                  </a:moveTo>
                  <a:lnTo>
                    <a:pt x="187579" y="0"/>
                  </a:lnTo>
                  <a:cubicBezTo>
                    <a:pt x="196977" y="0"/>
                    <a:pt x="204470" y="7620"/>
                    <a:pt x="204470" y="16891"/>
                  </a:cubicBezTo>
                  <a:lnTo>
                    <a:pt x="204470" y="2211451"/>
                  </a:lnTo>
                  <a:cubicBezTo>
                    <a:pt x="204470" y="2220849"/>
                    <a:pt x="196850" y="2228342"/>
                    <a:pt x="187579" y="2228342"/>
                  </a:cubicBezTo>
                  <a:lnTo>
                    <a:pt x="16891" y="2228342"/>
                  </a:lnTo>
                  <a:cubicBezTo>
                    <a:pt x="7493" y="2228342"/>
                    <a:pt x="0" y="2220722"/>
                    <a:pt x="0" y="2211451"/>
                  </a:cubicBezTo>
                  <a:lnTo>
                    <a:pt x="0" y="16891"/>
                  </a:lnTo>
                  <a:cubicBezTo>
                    <a:pt x="0" y="7620"/>
                    <a:pt x="7620" y="0"/>
                    <a:pt x="16891" y="0"/>
                  </a:cubicBezTo>
                  <a:moveTo>
                    <a:pt x="16891" y="33909"/>
                  </a:moveTo>
                  <a:lnTo>
                    <a:pt x="16891" y="16891"/>
                  </a:lnTo>
                  <a:lnTo>
                    <a:pt x="33909" y="16891"/>
                  </a:lnTo>
                  <a:lnTo>
                    <a:pt x="33909" y="2211451"/>
                  </a:lnTo>
                  <a:lnTo>
                    <a:pt x="16891" y="2211451"/>
                  </a:lnTo>
                  <a:lnTo>
                    <a:pt x="16891" y="2194560"/>
                  </a:lnTo>
                  <a:lnTo>
                    <a:pt x="187579" y="2194560"/>
                  </a:lnTo>
                  <a:lnTo>
                    <a:pt x="187579" y="2211451"/>
                  </a:lnTo>
                  <a:lnTo>
                    <a:pt x="170688" y="2211451"/>
                  </a:lnTo>
                  <a:lnTo>
                    <a:pt x="170688" y="16891"/>
                  </a:lnTo>
                  <a:lnTo>
                    <a:pt x="187579" y="16891"/>
                  </a:lnTo>
                  <a:lnTo>
                    <a:pt x="187579" y="33909"/>
                  </a:lnTo>
                  <a:lnTo>
                    <a:pt x="16891" y="33909"/>
                  </a:lnTo>
                  <a:close/>
                </a:path>
              </a:pathLst>
            </a:custGeom>
            <a:solidFill>
              <a:srgbClr val="3D887B"/>
            </a:solidFill>
          </p:spPr>
        </p:sp>
      </p:grpSp>
      <p:grpSp>
        <p:nvGrpSpPr>
          <p:cNvPr name="Group 62" id="62"/>
          <p:cNvGrpSpPr/>
          <p:nvPr/>
        </p:nvGrpSpPr>
        <p:grpSpPr>
          <a:xfrm rot="0">
            <a:off x="9749827" y="6018423"/>
            <a:ext cx="7863840" cy="475488"/>
            <a:chOff x="0" y="0"/>
            <a:chExt cx="10485120" cy="633984"/>
          </a:xfrm>
        </p:grpSpPr>
        <p:sp>
          <p:nvSpPr>
            <p:cNvPr name="Freeform 63" id="63"/>
            <p:cNvSpPr/>
            <p:nvPr/>
          </p:nvSpPr>
          <p:spPr>
            <a:xfrm flipH="false" flipV="false" rot="0">
              <a:off x="0" y="0"/>
              <a:ext cx="10485120" cy="633984"/>
            </a:xfrm>
            <a:custGeom>
              <a:avLst/>
              <a:gdLst/>
              <a:ahLst/>
              <a:cxnLst/>
              <a:rect r="r" b="b" t="t" l="l"/>
              <a:pathLst>
                <a:path h="633984" w="10485120">
                  <a:moveTo>
                    <a:pt x="0" y="0"/>
                  </a:moveTo>
                  <a:lnTo>
                    <a:pt x="10485120" y="0"/>
                  </a:lnTo>
                  <a:lnTo>
                    <a:pt x="10485120" y="633984"/>
                  </a:lnTo>
                  <a:lnTo>
                    <a:pt x="0" y="633984"/>
                  </a:lnTo>
                  <a:close/>
                </a:path>
              </a:pathLst>
            </a:custGeom>
            <a:blipFill>
              <a:blip r:embed="rId2">
                <a:alphaModFix amt="0"/>
              </a:blip>
              <a:stretch>
                <a:fillRect l="0" t="-272252" r="0" b="-272252"/>
              </a:stretch>
            </a:blipFill>
          </p:spPr>
        </p:sp>
        <p:sp>
          <p:nvSpPr>
            <p:cNvPr name="TextBox 64" id="64"/>
            <p:cNvSpPr txBox="true"/>
            <p:nvPr/>
          </p:nvSpPr>
          <p:spPr>
            <a:xfrm>
              <a:off x="0" y="-19050"/>
              <a:ext cx="10485120" cy="653034"/>
            </a:xfrm>
            <a:prstGeom prst="rect">
              <a:avLst/>
            </a:prstGeom>
          </p:spPr>
          <p:txBody>
            <a:bodyPr anchor="ctr" rtlCol="false" tIns="0" lIns="0" bIns="0" rIns="0"/>
            <a:lstStyle/>
            <a:p>
              <a:pPr algn="l">
                <a:lnSpc>
                  <a:spcPts val="2640"/>
                </a:lnSpc>
              </a:pPr>
              <a:r>
                <a:rPr lang="en-US" sz="2200" b="true">
                  <a:solidFill>
                    <a:srgbClr val="3D887B"/>
                  </a:solidFill>
                  <a:latin typeface="Trebuchet MS Bold"/>
                  <a:ea typeface="Trebuchet MS Bold"/>
                  <a:cs typeface="Trebuchet MS Bold"/>
                  <a:sym typeface="Trebuchet MS Bold"/>
                </a:rPr>
                <a:t>✓  Two directions / no obvious answer - investigate</a:t>
              </a:r>
            </a:p>
          </p:txBody>
        </p:sp>
      </p:grpSp>
      <p:grpSp>
        <p:nvGrpSpPr>
          <p:cNvPr name="Group 65" id="65"/>
          <p:cNvGrpSpPr/>
          <p:nvPr/>
        </p:nvGrpSpPr>
        <p:grpSpPr>
          <a:xfrm rot="0">
            <a:off x="9749827" y="6530487"/>
            <a:ext cx="7863840" cy="1017775"/>
            <a:chOff x="0" y="0"/>
            <a:chExt cx="10485120" cy="1357033"/>
          </a:xfrm>
        </p:grpSpPr>
        <p:sp>
          <p:nvSpPr>
            <p:cNvPr name="Freeform 66" id="66"/>
            <p:cNvSpPr/>
            <p:nvPr/>
          </p:nvSpPr>
          <p:spPr>
            <a:xfrm flipH="false" flipV="false" rot="0">
              <a:off x="0" y="0"/>
              <a:ext cx="10485120" cy="1357033"/>
            </a:xfrm>
            <a:custGeom>
              <a:avLst/>
              <a:gdLst/>
              <a:ahLst/>
              <a:cxnLst/>
              <a:rect r="r" b="b" t="t" l="l"/>
              <a:pathLst>
                <a:path h="1357033" w="10485120">
                  <a:moveTo>
                    <a:pt x="0" y="0"/>
                  </a:moveTo>
                  <a:lnTo>
                    <a:pt x="10485120" y="0"/>
                  </a:lnTo>
                  <a:lnTo>
                    <a:pt x="10485120" y="1357033"/>
                  </a:lnTo>
                  <a:lnTo>
                    <a:pt x="0" y="1357033"/>
                  </a:lnTo>
                  <a:close/>
                </a:path>
              </a:pathLst>
            </a:custGeom>
            <a:blipFill>
              <a:blip r:embed="rId2">
                <a:alphaModFix amt="0"/>
              </a:blip>
              <a:stretch>
                <a:fillRect l="0" t="-116410" r="0" b="-84691"/>
              </a:stretch>
            </a:blipFill>
          </p:spPr>
        </p:sp>
        <p:sp>
          <p:nvSpPr>
            <p:cNvPr name="TextBox 67" id="67"/>
            <p:cNvSpPr txBox="true"/>
            <p:nvPr/>
          </p:nvSpPr>
          <p:spPr>
            <a:xfrm>
              <a:off x="0" y="-9525"/>
              <a:ext cx="10485120" cy="1366558"/>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Workload could increase, decrease or change </a:t>
              </a:r>
            </a:p>
          </p:txBody>
        </p:sp>
      </p:grpSp>
      <p:sp>
        <p:nvSpPr>
          <p:cNvPr name="Freeform 68" id="68"/>
          <p:cNvSpPr/>
          <p:nvPr/>
        </p:nvSpPr>
        <p:spPr>
          <a:xfrm flipH="false" flipV="false" rot="0">
            <a:off x="7172727" y="4326124"/>
            <a:ext cx="1410593" cy="1269534"/>
          </a:xfrm>
          <a:custGeom>
            <a:avLst/>
            <a:gdLst/>
            <a:ahLst/>
            <a:cxnLst/>
            <a:rect r="r" b="b" t="t" l="l"/>
            <a:pathLst>
              <a:path h="1269534" w="1410593">
                <a:moveTo>
                  <a:pt x="0" y="0"/>
                </a:moveTo>
                <a:lnTo>
                  <a:pt x="1410593" y="0"/>
                </a:lnTo>
                <a:lnTo>
                  <a:pt x="1410593" y="1269534"/>
                </a:lnTo>
                <a:lnTo>
                  <a:pt x="0" y="1269534"/>
                </a:lnTo>
                <a:lnTo>
                  <a:pt x="0" y="0"/>
                </a:lnTo>
                <a:close/>
              </a:path>
            </a:pathLst>
          </a:custGeom>
          <a:blipFill>
            <a:blip r:embed="rId3"/>
            <a:stretch>
              <a:fillRect l="0" t="0" r="0" b="0"/>
            </a:stretch>
          </a:blipFill>
        </p:spPr>
      </p:sp>
      <p:sp>
        <p:nvSpPr>
          <p:cNvPr name="Freeform 69" id="69"/>
          <p:cNvSpPr/>
          <p:nvPr/>
        </p:nvSpPr>
        <p:spPr>
          <a:xfrm flipH="false" flipV="false" rot="0">
            <a:off x="7172727" y="6033808"/>
            <a:ext cx="1410593" cy="1269534"/>
          </a:xfrm>
          <a:custGeom>
            <a:avLst/>
            <a:gdLst/>
            <a:ahLst/>
            <a:cxnLst/>
            <a:rect r="r" b="b" t="t" l="l"/>
            <a:pathLst>
              <a:path h="1269534" w="1410593">
                <a:moveTo>
                  <a:pt x="0" y="0"/>
                </a:moveTo>
                <a:lnTo>
                  <a:pt x="1410593" y="0"/>
                </a:lnTo>
                <a:lnTo>
                  <a:pt x="1410593" y="1269534"/>
                </a:lnTo>
                <a:lnTo>
                  <a:pt x="0" y="1269534"/>
                </a:lnTo>
                <a:lnTo>
                  <a:pt x="0" y="0"/>
                </a:lnTo>
                <a:close/>
              </a:path>
            </a:pathLst>
          </a:custGeom>
          <a:blipFill>
            <a:blip r:embed="rId3"/>
            <a:stretch>
              <a:fillRect l="0" t="0" r="0" b="0"/>
            </a:stretch>
          </a:blipFill>
        </p:spPr>
      </p:sp>
      <p:sp>
        <p:nvSpPr>
          <p:cNvPr name="Freeform 70" id="70"/>
          <p:cNvSpPr/>
          <p:nvPr/>
        </p:nvSpPr>
        <p:spPr>
          <a:xfrm flipH="false" flipV="false" rot="0">
            <a:off x="7172727" y="7669661"/>
            <a:ext cx="1410593" cy="1269534"/>
          </a:xfrm>
          <a:custGeom>
            <a:avLst/>
            <a:gdLst/>
            <a:ahLst/>
            <a:cxnLst/>
            <a:rect r="r" b="b" t="t" l="l"/>
            <a:pathLst>
              <a:path h="1269534" w="1410593">
                <a:moveTo>
                  <a:pt x="0" y="0"/>
                </a:moveTo>
                <a:lnTo>
                  <a:pt x="1410593" y="0"/>
                </a:lnTo>
                <a:lnTo>
                  <a:pt x="1410593" y="1269534"/>
                </a:lnTo>
                <a:lnTo>
                  <a:pt x="0" y="1269534"/>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54882" y="388620"/>
            <a:ext cx="16459200" cy="1280160"/>
            <a:chOff x="0" y="0"/>
            <a:chExt cx="21945600" cy="1706880"/>
          </a:xfrm>
        </p:grpSpPr>
        <p:sp>
          <p:nvSpPr>
            <p:cNvPr name="Freeform 3" id="3"/>
            <p:cNvSpPr/>
            <p:nvPr/>
          </p:nvSpPr>
          <p:spPr>
            <a:xfrm flipH="false" flipV="false" rot="0">
              <a:off x="0" y="0"/>
              <a:ext cx="21945600" cy="1706880"/>
            </a:xfrm>
            <a:custGeom>
              <a:avLst/>
              <a:gdLst/>
              <a:ahLst/>
              <a:cxnLst/>
              <a:rect r="r" b="b" t="t" l="l"/>
              <a:pathLst>
                <a:path h="1706880" w="21945600">
                  <a:moveTo>
                    <a:pt x="0" y="0"/>
                  </a:moveTo>
                  <a:lnTo>
                    <a:pt x="21945600" y="0"/>
                  </a:lnTo>
                  <a:lnTo>
                    <a:pt x="21945600" y="1706880"/>
                  </a:lnTo>
                  <a:lnTo>
                    <a:pt x="0" y="1706880"/>
                  </a:lnTo>
                  <a:close/>
                </a:path>
              </a:pathLst>
            </a:custGeom>
            <a:blipFill>
              <a:blip r:embed="rId2">
                <a:alphaModFix amt="0"/>
              </a:blip>
              <a:stretch>
                <a:fillRect l="0" t="-200521" r="0" b="-200521"/>
              </a:stretch>
            </a:blipFill>
          </p:spPr>
        </p:sp>
        <p:sp>
          <p:nvSpPr>
            <p:cNvPr name="TextBox 4" id="4"/>
            <p:cNvSpPr txBox="true"/>
            <p:nvPr/>
          </p:nvSpPr>
          <p:spPr>
            <a:xfrm>
              <a:off x="0" y="-9525"/>
              <a:ext cx="21945600" cy="1716405"/>
            </a:xfrm>
            <a:prstGeom prst="rect">
              <a:avLst/>
            </a:prstGeom>
          </p:spPr>
          <p:txBody>
            <a:bodyPr anchor="ctr" rtlCol="false" tIns="0" lIns="0" bIns="0" rIns="0"/>
            <a:lstStyle/>
            <a:p>
              <a:pPr algn="l">
                <a:lnSpc>
                  <a:spcPts val="6719"/>
                </a:lnSpc>
              </a:pPr>
              <a:r>
                <a:rPr lang="en-US" sz="5599" b="true">
                  <a:solidFill>
                    <a:srgbClr val="20383C"/>
                  </a:solidFill>
                  <a:latin typeface="Trebuchet MS Bold"/>
                  <a:ea typeface="Trebuchet MS Bold"/>
                  <a:cs typeface="Trebuchet MS Bold"/>
                  <a:sym typeface="Trebuchet MS Bold"/>
                </a:rPr>
                <a:t>Planning what, where or who to research...</a:t>
              </a:r>
            </a:p>
          </p:txBody>
        </p:sp>
      </p:grpSp>
      <p:grpSp>
        <p:nvGrpSpPr>
          <p:cNvPr name="Group 5" id="5"/>
          <p:cNvGrpSpPr/>
          <p:nvPr/>
        </p:nvGrpSpPr>
        <p:grpSpPr>
          <a:xfrm rot="0">
            <a:off x="561337" y="2069885"/>
            <a:ext cx="8046720" cy="548640"/>
            <a:chOff x="0" y="0"/>
            <a:chExt cx="10728960" cy="731520"/>
          </a:xfrm>
        </p:grpSpPr>
        <p:sp>
          <p:nvSpPr>
            <p:cNvPr name="Freeform 6" id="6"/>
            <p:cNvSpPr/>
            <p:nvPr/>
          </p:nvSpPr>
          <p:spPr>
            <a:xfrm flipH="false" flipV="false" rot="0">
              <a:off x="0" y="0"/>
              <a:ext cx="10728960" cy="731520"/>
            </a:xfrm>
            <a:custGeom>
              <a:avLst/>
              <a:gdLst/>
              <a:ahLst/>
              <a:cxnLst/>
              <a:rect r="r" b="b" t="t" l="l"/>
              <a:pathLst>
                <a:path h="731520" w="10728960">
                  <a:moveTo>
                    <a:pt x="0" y="0"/>
                  </a:moveTo>
                  <a:lnTo>
                    <a:pt x="10728960" y="0"/>
                  </a:lnTo>
                  <a:lnTo>
                    <a:pt x="10728960" y="731520"/>
                  </a:lnTo>
                  <a:lnTo>
                    <a:pt x="0" y="731520"/>
                  </a:lnTo>
                  <a:close/>
                </a:path>
              </a:pathLst>
            </a:custGeom>
            <a:blipFill>
              <a:blip r:embed="rId2">
                <a:alphaModFix amt="0"/>
              </a:blip>
              <a:stretch>
                <a:fillRect l="0" t="-235780" r="0" b="-235780"/>
              </a:stretch>
            </a:blipFill>
          </p:spPr>
        </p:sp>
        <p:sp>
          <p:nvSpPr>
            <p:cNvPr name="TextBox 7" id="7"/>
            <p:cNvSpPr txBox="true"/>
            <p:nvPr/>
          </p:nvSpPr>
          <p:spPr>
            <a:xfrm>
              <a:off x="0" y="-19050"/>
              <a:ext cx="10728960" cy="750570"/>
            </a:xfrm>
            <a:prstGeom prst="rect">
              <a:avLst/>
            </a:prstGeom>
          </p:spPr>
          <p:txBody>
            <a:bodyPr anchor="ctr" rtlCol="false" tIns="0" lIns="0" bIns="0" rIns="0"/>
            <a:lstStyle/>
            <a:p>
              <a:pPr algn="l">
                <a:lnSpc>
                  <a:spcPts val="2640"/>
                </a:lnSpc>
              </a:pPr>
              <a:r>
                <a:rPr lang="en-US" sz="2200" b="true">
                  <a:solidFill>
                    <a:srgbClr val="20383C"/>
                  </a:solidFill>
                  <a:latin typeface="Trebuchet MS Bold"/>
                  <a:ea typeface="Trebuchet MS Bold"/>
                  <a:cs typeface="Trebuchet MS Bold"/>
                  <a:sym typeface="Trebuchet MS Bold"/>
                </a:rPr>
                <a:t>What the brief asks for:</a:t>
              </a:r>
            </a:p>
          </p:txBody>
        </p:sp>
      </p:grpSp>
      <p:grpSp>
        <p:nvGrpSpPr>
          <p:cNvPr name="Group 8" id="8"/>
          <p:cNvGrpSpPr/>
          <p:nvPr/>
        </p:nvGrpSpPr>
        <p:grpSpPr>
          <a:xfrm rot="0">
            <a:off x="561337" y="2804453"/>
            <a:ext cx="8046720" cy="1059180"/>
            <a:chOff x="0" y="0"/>
            <a:chExt cx="10728960" cy="1412240"/>
          </a:xfrm>
        </p:grpSpPr>
        <p:sp>
          <p:nvSpPr>
            <p:cNvPr name="Freeform 9" id="9"/>
            <p:cNvSpPr/>
            <p:nvPr/>
          </p:nvSpPr>
          <p:spPr>
            <a:xfrm flipH="false" flipV="false" rot="0">
              <a:off x="0" y="0"/>
              <a:ext cx="10728960" cy="1412240"/>
            </a:xfrm>
            <a:custGeom>
              <a:avLst/>
              <a:gdLst/>
              <a:ahLst/>
              <a:cxnLst/>
              <a:rect r="r" b="b" t="t" l="l"/>
              <a:pathLst>
                <a:path h="1412240" w="10728960">
                  <a:moveTo>
                    <a:pt x="0" y="0"/>
                  </a:moveTo>
                  <a:lnTo>
                    <a:pt x="10728960" y="0"/>
                  </a:lnTo>
                  <a:lnTo>
                    <a:pt x="10728960" y="1412240"/>
                  </a:lnTo>
                  <a:lnTo>
                    <a:pt x="0" y="1412240"/>
                  </a:lnTo>
                  <a:close/>
                </a:path>
              </a:pathLst>
            </a:custGeom>
            <a:blipFill>
              <a:blip r:embed="rId2">
                <a:alphaModFix amt="0"/>
              </a:blip>
              <a:stretch>
                <a:fillRect l="0" t="-115224" r="0" b="-80835"/>
              </a:stretch>
            </a:blipFill>
          </p:spPr>
        </p:sp>
        <p:sp>
          <p:nvSpPr>
            <p:cNvPr name="TextBox 10" id="10"/>
            <p:cNvSpPr txBox="true"/>
            <p:nvPr/>
          </p:nvSpPr>
          <p:spPr>
            <a:xfrm>
              <a:off x="0" y="-9525"/>
              <a:ext cx="10728960" cy="1421765"/>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 Explain the purpose and relevance of each source</a:t>
              </a:r>
            </a:p>
          </p:txBody>
        </p:sp>
      </p:grpSp>
      <p:grpSp>
        <p:nvGrpSpPr>
          <p:cNvPr name="Group 11" id="11"/>
          <p:cNvGrpSpPr/>
          <p:nvPr/>
        </p:nvGrpSpPr>
        <p:grpSpPr>
          <a:xfrm rot="0">
            <a:off x="561337" y="4054133"/>
            <a:ext cx="8046720" cy="694944"/>
            <a:chOff x="0" y="0"/>
            <a:chExt cx="10728960" cy="926592"/>
          </a:xfrm>
        </p:grpSpPr>
        <p:sp>
          <p:nvSpPr>
            <p:cNvPr name="Freeform 12" id="12"/>
            <p:cNvSpPr/>
            <p:nvPr/>
          </p:nvSpPr>
          <p:spPr>
            <a:xfrm flipH="false" flipV="false" rot="0">
              <a:off x="0" y="0"/>
              <a:ext cx="10728960" cy="926592"/>
            </a:xfrm>
            <a:custGeom>
              <a:avLst/>
              <a:gdLst/>
              <a:ahLst/>
              <a:cxnLst/>
              <a:rect r="r" b="b" t="t" l="l"/>
              <a:pathLst>
                <a:path h="926592" w="10728960">
                  <a:moveTo>
                    <a:pt x="0" y="0"/>
                  </a:moveTo>
                  <a:lnTo>
                    <a:pt x="10728960" y="0"/>
                  </a:lnTo>
                  <a:lnTo>
                    <a:pt x="10728960" y="926592"/>
                  </a:lnTo>
                  <a:lnTo>
                    <a:pt x="0" y="926592"/>
                  </a:lnTo>
                  <a:close/>
                </a:path>
              </a:pathLst>
            </a:custGeom>
            <a:blipFill>
              <a:blip r:embed="rId2">
                <a:alphaModFix amt="0"/>
              </a:blip>
              <a:stretch>
                <a:fillRect l="0" t="-175616" r="0" b="-175616"/>
              </a:stretch>
            </a:blipFill>
          </p:spPr>
        </p:sp>
        <p:sp>
          <p:nvSpPr>
            <p:cNvPr name="TextBox 13" id="13"/>
            <p:cNvSpPr txBox="true"/>
            <p:nvPr/>
          </p:nvSpPr>
          <p:spPr>
            <a:xfrm>
              <a:off x="0" y="-9525"/>
              <a:ext cx="10728960" cy="936117"/>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 Consider a variety of perspectives</a:t>
              </a:r>
            </a:p>
          </p:txBody>
        </p:sp>
      </p:grpSp>
      <p:grpSp>
        <p:nvGrpSpPr>
          <p:cNvPr name="Group 14" id="14"/>
          <p:cNvGrpSpPr/>
          <p:nvPr/>
        </p:nvGrpSpPr>
        <p:grpSpPr>
          <a:xfrm rot="0">
            <a:off x="561337" y="5107217"/>
            <a:ext cx="8046720" cy="548640"/>
            <a:chOff x="0" y="0"/>
            <a:chExt cx="10728960" cy="731520"/>
          </a:xfrm>
        </p:grpSpPr>
        <p:sp>
          <p:nvSpPr>
            <p:cNvPr name="Freeform 15" id="15"/>
            <p:cNvSpPr/>
            <p:nvPr/>
          </p:nvSpPr>
          <p:spPr>
            <a:xfrm flipH="false" flipV="false" rot="0">
              <a:off x="0" y="0"/>
              <a:ext cx="10728960" cy="731520"/>
            </a:xfrm>
            <a:custGeom>
              <a:avLst/>
              <a:gdLst/>
              <a:ahLst/>
              <a:cxnLst/>
              <a:rect r="r" b="b" t="t" l="l"/>
              <a:pathLst>
                <a:path h="731520" w="10728960">
                  <a:moveTo>
                    <a:pt x="0" y="0"/>
                  </a:moveTo>
                  <a:lnTo>
                    <a:pt x="10728960" y="0"/>
                  </a:lnTo>
                  <a:lnTo>
                    <a:pt x="10728960" y="731520"/>
                  </a:lnTo>
                  <a:lnTo>
                    <a:pt x="0" y="731520"/>
                  </a:lnTo>
                  <a:close/>
                </a:path>
              </a:pathLst>
            </a:custGeom>
            <a:blipFill>
              <a:blip r:embed="rId2">
                <a:alphaModFix amt="0"/>
              </a:blip>
              <a:stretch>
                <a:fillRect l="0" t="-235780" r="0" b="-235780"/>
              </a:stretch>
            </a:blipFill>
          </p:spPr>
        </p:sp>
        <p:sp>
          <p:nvSpPr>
            <p:cNvPr name="TextBox 16" id="16"/>
            <p:cNvSpPr txBox="true"/>
            <p:nvPr/>
          </p:nvSpPr>
          <p:spPr>
            <a:xfrm>
              <a:off x="0" y="-19050"/>
              <a:ext cx="10728960" cy="750570"/>
            </a:xfrm>
            <a:prstGeom prst="rect">
              <a:avLst/>
            </a:prstGeom>
          </p:spPr>
          <p:txBody>
            <a:bodyPr anchor="ctr" rtlCol="false" tIns="0" lIns="0" bIns="0" rIns="0"/>
            <a:lstStyle/>
            <a:p>
              <a:pPr algn="l">
                <a:lnSpc>
                  <a:spcPts val="2640"/>
                </a:lnSpc>
              </a:pPr>
              <a:r>
                <a:rPr lang="en-US" sz="2200" b="true">
                  <a:solidFill>
                    <a:srgbClr val="3D887B"/>
                  </a:solidFill>
                  <a:latin typeface="Trebuchet MS Bold"/>
                  <a:ea typeface="Trebuchet MS Bold"/>
                  <a:cs typeface="Trebuchet MS Bold"/>
                  <a:sym typeface="Trebuchet MS Bold"/>
                </a:rPr>
                <a:t>What might be rewarded:</a:t>
              </a:r>
            </a:p>
          </p:txBody>
        </p:sp>
      </p:grpSp>
      <p:grpSp>
        <p:nvGrpSpPr>
          <p:cNvPr name="Group 17" id="17"/>
          <p:cNvGrpSpPr/>
          <p:nvPr/>
        </p:nvGrpSpPr>
        <p:grpSpPr>
          <a:xfrm rot="0">
            <a:off x="561337" y="5729009"/>
            <a:ext cx="8046720" cy="1463040"/>
            <a:chOff x="0" y="0"/>
            <a:chExt cx="10728960" cy="1950720"/>
          </a:xfrm>
        </p:grpSpPr>
        <p:sp>
          <p:nvSpPr>
            <p:cNvPr name="Freeform 18" id="18"/>
            <p:cNvSpPr/>
            <p:nvPr/>
          </p:nvSpPr>
          <p:spPr>
            <a:xfrm flipH="false" flipV="false" rot="0">
              <a:off x="0" y="0"/>
              <a:ext cx="10728960" cy="1950720"/>
            </a:xfrm>
            <a:custGeom>
              <a:avLst/>
              <a:gdLst/>
              <a:ahLst/>
              <a:cxnLst/>
              <a:rect r="r" b="b" t="t" l="l"/>
              <a:pathLst>
                <a:path h="1950720" w="10728960">
                  <a:moveTo>
                    <a:pt x="0" y="0"/>
                  </a:moveTo>
                  <a:lnTo>
                    <a:pt x="10728960" y="0"/>
                  </a:lnTo>
                  <a:lnTo>
                    <a:pt x="10728960" y="1950720"/>
                  </a:lnTo>
                  <a:lnTo>
                    <a:pt x="0" y="1950720"/>
                  </a:lnTo>
                  <a:close/>
                </a:path>
              </a:pathLst>
            </a:custGeom>
            <a:blipFill>
              <a:blip r:embed="rId2">
                <a:alphaModFix amt="0"/>
              </a:blip>
              <a:stretch>
                <a:fillRect l="0" t="-57167" r="0" b="-57167"/>
              </a:stretch>
            </a:blipFill>
          </p:spPr>
        </p:sp>
        <p:sp>
          <p:nvSpPr>
            <p:cNvPr name="TextBox 19" id="19"/>
            <p:cNvSpPr txBox="true"/>
            <p:nvPr/>
          </p:nvSpPr>
          <p:spPr>
            <a:xfrm>
              <a:off x="0" y="-9525"/>
              <a:ext cx="10728960" cy="1960245"/>
            </a:xfrm>
            <a:prstGeom prst="rect">
              <a:avLst/>
            </a:prstGeom>
          </p:spPr>
          <p:txBody>
            <a:bodyPr anchor="ctr" rtlCol="false" tIns="0" lIns="0" bIns="0" rIns="0"/>
            <a:lstStyle/>
            <a:p>
              <a:pPr algn="l">
                <a:lnSpc>
                  <a:spcPts val="3600"/>
                </a:lnSpc>
              </a:pPr>
              <a:r>
                <a:rPr lang="en-US" sz="3000">
                  <a:solidFill>
                    <a:srgbClr val="24363D"/>
                  </a:solidFill>
                  <a:latin typeface="Trebuchet MS"/>
                  <a:ea typeface="Trebuchet MS"/>
                  <a:cs typeface="Trebuchet MS"/>
                  <a:sym typeface="Trebuchet MS"/>
                </a:rPr>
                <a:t>A range of sources that bring genuinely different perspectives. Each source evaluated for what it specifically offers – not just listed.</a:t>
              </a:r>
            </a:p>
          </p:txBody>
        </p:sp>
      </p:grpSp>
      <p:grpSp>
        <p:nvGrpSpPr>
          <p:cNvPr name="Group 20" id="20"/>
          <p:cNvGrpSpPr/>
          <p:nvPr/>
        </p:nvGrpSpPr>
        <p:grpSpPr>
          <a:xfrm rot="0">
            <a:off x="561337" y="7667537"/>
            <a:ext cx="8046720" cy="548640"/>
            <a:chOff x="0" y="0"/>
            <a:chExt cx="10728960" cy="731520"/>
          </a:xfrm>
        </p:grpSpPr>
        <p:sp>
          <p:nvSpPr>
            <p:cNvPr name="Freeform 21" id="21"/>
            <p:cNvSpPr/>
            <p:nvPr/>
          </p:nvSpPr>
          <p:spPr>
            <a:xfrm flipH="false" flipV="false" rot="0">
              <a:off x="0" y="0"/>
              <a:ext cx="10728960" cy="731520"/>
            </a:xfrm>
            <a:custGeom>
              <a:avLst/>
              <a:gdLst/>
              <a:ahLst/>
              <a:cxnLst/>
              <a:rect r="r" b="b" t="t" l="l"/>
              <a:pathLst>
                <a:path h="731520" w="10728960">
                  <a:moveTo>
                    <a:pt x="0" y="0"/>
                  </a:moveTo>
                  <a:lnTo>
                    <a:pt x="10728960" y="0"/>
                  </a:lnTo>
                  <a:lnTo>
                    <a:pt x="10728960" y="731520"/>
                  </a:lnTo>
                  <a:lnTo>
                    <a:pt x="0" y="731520"/>
                  </a:lnTo>
                  <a:close/>
                </a:path>
              </a:pathLst>
            </a:custGeom>
            <a:blipFill>
              <a:blip r:embed="rId2">
                <a:alphaModFix amt="0"/>
              </a:blip>
              <a:stretch>
                <a:fillRect l="0" t="-235780" r="0" b="-235780"/>
              </a:stretch>
            </a:blipFill>
          </p:spPr>
        </p:sp>
        <p:sp>
          <p:nvSpPr>
            <p:cNvPr name="TextBox 22" id="22"/>
            <p:cNvSpPr txBox="true"/>
            <p:nvPr/>
          </p:nvSpPr>
          <p:spPr>
            <a:xfrm>
              <a:off x="0" y="-19050"/>
              <a:ext cx="10728960" cy="750570"/>
            </a:xfrm>
            <a:prstGeom prst="rect">
              <a:avLst/>
            </a:prstGeom>
          </p:spPr>
          <p:txBody>
            <a:bodyPr anchor="ctr" rtlCol="false" tIns="0" lIns="0" bIns="0" rIns="0"/>
            <a:lstStyle/>
            <a:p>
              <a:pPr algn="l">
                <a:lnSpc>
                  <a:spcPts val="2640"/>
                </a:lnSpc>
              </a:pPr>
              <a:r>
                <a:rPr lang="en-US" sz="2200" b="true">
                  <a:solidFill>
                    <a:srgbClr val="F49B54"/>
                  </a:solidFill>
                  <a:latin typeface="Trebuchet MS Bold"/>
                  <a:ea typeface="Trebuchet MS Bold"/>
                  <a:cs typeface="Trebuchet MS Bold"/>
                  <a:sym typeface="Trebuchet MS Bold"/>
                </a:rPr>
                <a:t>A useful question for each source:</a:t>
              </a:r>
            </a:p>
          </p:txBody>
        </p:sp>
      </p:grpSp>
      <p:grpSp>
        <p:nvGrpSpPr>
          <p:cNvPr name="Group 23" id="23"/>
          <p:cNvGrpSpPr/>
          <p:nvPr/>
        </p:nvGrpSpPr>
        <p:grpSpPr>
          <a:xfrm rot="0">
            <a:off x="-535062" y="8625605"/>
            <a:ext cx="19252166" cy="1195835"/>
            <a:chOff x="0" y="0"/>
            <a:chExt cx="25669555" cy="1594447"/>
          </a:xfrm>
        </p:grpSpPr>
        <p:sp>
          <p:nvSpPr>
            <p:cNvPr name="Freeform 24" id="24"/>
            <p:cNvSpPr/>
            <p:nvPr/>
          </p:nvSpPr>
          <p:spPr>
            <a:xfrm flipH="false" flipV="false" rot="0">
              <a:off x="40285" y="16891"/>
              <a:ext cx="25588772" cy="1560576"/>
            </a:xfrm>
            <a:custGeom>
              <a:avLst/>
              <a:gdLst/>
              <a:ahLst/>
              <a:cxnLst/>
              <a:rect r="r" b="b" t="t" l="l"/>
              <a:pathLst>
                <a:path h="1560576" w="25588772">
                  <a:moveTo>
                    <a:pt x="0" y="0"/>
                  </a:moveTo>
                  <a:lnTo>
                    <a:pt x="25588772" y="0"/>
                  </a:lnTo>
                  <a:lnTo>
                    <a:pt x="25588772" y="1560576"/>
                  </a:lnTo>
                  <a:lnTo>
                    <a:pt x="0" y="1560576"/>
                  </a:lnTo>
                  <a:close/>
                </a:path>
              </a:pathLst>
            </a:custGeom>
            <a:solidFill>
              <a:srgbClr val="F49B54"/>
            </a:solidFill>
          </p:spPr>
        </p:sp>
        <p:sp>
          <p:nvSpPr>
            <p:cNvPr name="Freeform 25" id="25"/>
            <p:cNvSpPr/>
            <p:nvPr/>
          </p:nvSpPr>
          <p:spPr>
            <a:xfrm flipH="false" flipV="false" rot="0">
              <a:off x="0" y="0"/>
              <a:ext cx="25669342" cy="1594358"/>
            </a:xfrm>
            <a:custGeom>
              <a:avLst/>
              <a:gdLst/>
              <a:ahLst/>
              <a:cxnLst/>
              <a:rect r="r" b="b" t="t" l="l"/>
              <a:pathLst>
                <a:path h="1594358" w="25669342">
                  <a:moveTo>
                    <a:pt x="40285" y="0"/>
                  </a:moveTo>
                  <a:lnTo>
                    <a:pt x="25629057" y="0"/>
                  </a:lnTo>
                  <a:cubicBezTo>
                    <a:pt x="25651471" y="0"/>
                    <a:pt x="25669342" y="7620"/>
                    <a:pt x="25669342" y="16891"/>
                  </a:cubicBezTo>
                  <a:lnTo>
                    <a:pt x="25669342" y="1577467"/>
                  </a:lnTo>
                  <a:cubicBezTo>
                    <a:pt x="25669342" y="1586865"/>
                    <a:pt x="25651169" y="1594358"/>
                    <a:pt x="25629057" y="1594358"/>
                  </a:cubicBezTo>
                  <a:lnTo>
                    <a:pt x="40285" y="1594358"/>
                  </a:lnTo>
                  <a:cubicBezTo>
                    <a:pt x="17871" y="1594358"/>
                    <a:pt x="0" y="1586738"/>
                    <a:pt x="0" y="1577467"/>
                  </a:cubicBezTo>
                  <a:lnTo>
                    <a:pt x="0" y="16891"/>
                  </a:lnTo>
                  <a:cubicBezTo>
                    <a:pt x="0" y="7620"/>
                    <a:pt x="18174" y="0"/>
                    <a:pt x="40285" y="0"/>
                  </a:cubicBezTo>
                  <a:moveTo>
                    <a:pt x="40285" y="33909"/>
                  </a:moveTo>
                  <a:lnTo>
                    <a:pt x="40285" y="16891"/>
                  </a:lnTo>
                  <a:lnTo>
                    <a:pt x="80874" y="16891"/>
                  </a:lnTo>
                  <a:lnTo>
                    <a:pt x="80874" y="1577467"/>
                  </a:lnTo>
                  <a:lnTo>
                    <a:pt x="40285" y="1577467"/>
                  </a:lnTo>
                  <a:lnTo>
                    <a:pt x="40285" y="1560576"/>
                  </a:lnTo>
                  <a:lnTo>
                    <a:pt x="25629057" y="1560576"/>
                  </a:lnTo>
                  <a:lnTo>
                    <a:pt x="25629057" y="1577467"/>
                  </a:lnTo>
                  <a:lnTo>
                    <a:pt x="25588771" y="1577467"/>
                  </a:lnTo>
                  <a:lnTo>
                    <a:pt x="25588771" y="16891"/>
                  </a:lnTo>
                  <a:lnTo>
                    <a:pt x="25629057" y="16891"/>
                  </a:lnTo>
                  <a:lnTo>
                    <a:pt x="25629057" y="33909"/>
                  </a:lnTo>
                  <a:lnTo>
                    <a:pt x="40285" y="33909"/>
                  </a:lnTo>
                  <a:close/>
                </a:path>
              </a:pathLst>
            </a:custGeom>
            <a:solidFill>
              <a:srgbClr val="F49B54"/>
            </a:solidFill>
          </p:spPr>
        </p:sp>
      </p:grpSp>
      <p:grpSp>
        <p:nvGrpSpPr>
          <p:cNvPr name="Group 26" id="26"/>
          <p:cNvGrpSpPr/>
          <p:nvPr/>
        </p:nvGrpSpPr>
        <p:grpSpPr>
          <a:xfrm rot="0">
            <a:off x="1076739" y="8711038"/>
            <a:ext cx="15216850" cy="1170432"/>
            <a:chOff x="0" y="0"/>
            <a:chExt cx="20289133" cy="1560576"/>
          </a:xfrm>
        </p:grpSpPr>
        <p:sp>
          <p:nvSpPr>
            <p:cNvPr name="Freeform 27" id="27"/>
            <p:cNvSpPr/>
            <p:nvPr/>
          </p:nvSpPr>
          <p:spPr>
            <a:xfrm flipH="false" flipV="false" rot="0">
              <a:off x="0" y="0"/>
              <a:ext cx="20289134" cy="1560576"/>
            </a:xfrm>
            <a:custGeom>
              <a:avLst/>
              <a:gdLst/>
              <a:ahLst/>
              <a:cxnLst/>
              <a:rect r="r" b="b" t="t" l="l"/>
              <a:pathLst>
                <a:path h="1560576" w="20289134">
                  <a:moveTo>
                    <a:pt x="0" y="0"/>
                  </a:moveTo>
                  <a:lnTo>
                    <a:pt x="20289134" y="0"/>
                  </a:lnTo>
                  <a:lnTo>
                    <a:pt x="20289134" y="1560576"/>
                  </a:lnTo>
                  <a:lnTo>
                    <a:pt x="0" y="1560576"/>
                  </a:lnTo>
                  <a:close/>
                </a:path>
              </a:pathLst>
            </a:custGeom>
            <a:blipFill>
              <a:blip r:embed="rId2">
                <a:alphaModFix amt="0"/>
              </a:blip>
              <a:stretch>
                <a:fillRect l="0" t="-83959" r="47119" b="-83959"/>
              </a:stretch>
            </a:blipFill>
          </p:spPr>
        </p:sp>
        <p:sp>
          <p:nvSpPr>
            <p:cNvPr name="TextBox 28" id="28"/>
            <p:cNvSpPr txBox="true"/>
            <p:nvPr/>
          </p:nvSpPr>
          <p:spPr>
            <a:xfrm>
              <a:off x="0" y="-9525"/>
              <a:ext cx="20289133" cy="1570101"/>
            </a:xfrm>
            <a:prstGeom prst="rect">
              <a:avLst/>
            </a:prstGeom>
          </p:spPr>
          <p:txBody>
            <a:bodyPr anchor="ctr" rtlCol="false" tIns="0" lIns="0" bIns="0" rIns="0"/>
            <a:lstStyle/>
            <a:p>
              <a:pPr algn="ctr">
                <a:lnSpc>
                  <a:spcPts val="3600"/>
                </a:lnSpc>
              </a:pPr>
              <a:r>
                <a:rPr lang="en-US" sz="3000" b="true">
                  <a:solidFill>
                    <a:srgbClr val="FFFFFF"/>
                  </a:solidFill>
                  <a:latin typeface="Trebuchet MS Bold"/>
                  <a:ea typeface="Trebuchet MS Bold"/>
                  <a:cs typeface="Trebuchet MS Bold"/>
                  <a:sym typeface="Trebuchet MS Bold"/>
                </a:rPr>
                <a:t>Why this source – and not something else? What can I find out from this source that I can’t get in another source?</a:t>
              </a:r>
            </a:p>
          </p:txBody>
        </p:sp>
      </p:grpSp>
      <p:grpSp>
        <p:nvGrpSpPr>
          <p:cNvPr name="Group 29" id="29"/>
          <p:cNvGrpSpPr/>
          <p:nvPr/>
        </p:nvGrpSpPr>
        <p:grpSpPr>
          <a:xfrm rot="0">
            <a:off x="9156692" y="1994429"/>
            <a:ext cx="8778240" cy="548640"/>
            <a:chOff x="0" y="0"/>
            <a:chExt cx="11704320" cy="731520"/>
          </a:xfrm>
        </p:grpSpPr>
        <p:sp>
          <p:nvSpPr>
            <p:cNvPr name="Freeform 30" id="30"/>
            <p:cNvSpPr/>
            <p:nvPr/>
          </p:nvSpPr>
          <p:spPr>
            <a:xfrm flipH="false" flipV="false" rot="0">
              <a:off x="0" y="0"/>
              <a:ext cx="11704320" cy="731520"/>
            </a:xfrm>
            <a:custGeom>
              <a:avLst/>
              <a:gdLst/>
              <a:ahLst/>
              <a:cxnLst/>
              <a:rect r="r" b="b" t="t" l="l"/>
              <a:pathLst>
                <a:path h="731520" w="11704320">
                  <a:moveTo>
                    <a:pt x="0" y="0"/>
                  </a:moveTo>
                  <a:lnTo>
                    <a:pt x="11704320" y="0"/>
                  </a:lnTo>
                  <a:lnTo>
                    <a:pt x="11704320" y="731520"/>
                  </a:lnTo>
                  <a:lnTo>
                    <a:pt x="0" y="731520"/>
                  </a:lnTo>
                  <a:close/>
                </a:path>
              </a:pathLst>
            </a:custGeom>
            <a:blipFill>
              <a:blip r:embed="rId2">
                <a:alphaModFix amt="0"/>
              </a:blip>
              <a:stretch>
                <a:fillRect l="0" t="-261760" r="0" b="-261760"/>
              </a:stretch>
            </a:blipFill>
          </p:spPr>
        </p:sp>
        <p:sp>
          <p:nvSpPr>
            <p:cNvPr name="TextBox 31" id="31"/>
            <p:cNvSpPr txBox="true"/>
            <p:nvPr/>
          </p:nvSpPr>
          <p:spPr>
            <a:xfrm>
              <a:off x="0" y="-19050"/>
              <a:ext cx="11704320" cy="750570"/>
            </a:xfrm>
            <a:prstGeom prst="rect">
              <a:avLst/>
            </a:prstGeom>
          </p:spPr>
          <p:txBody>
            <a:bodyPr anchor="ctr" rtlCol="false" tIns="0" lIns="0" bIns="0" rIns="0"/>
            <a:lstStyle/>
            <a:p>
              <a:pPr algn="l">
                <a:lnSpc>
                  <a:spcPts val="2640"/>
                </a:lnSpc>
              </a:pPr>
              <a:r>
                <a:rPr lang="en-US" sz="2200" b="true">
                  <a:solidFill>
                    <a:srgbClr val="20383C"/>
                  </a:solidFill>
                  <a:latin typeface="Trebuchet MS Bold"/>
                  <a:ea typeface="Trebuchet MS Bold"/>
                  <a:cs typeface="Trebuchet MS Bold"/>
                  <a:sym typeface="Trebuchet MS Bold"/>
                </a:rPr>
                <a:t>Five sources • four perspectives</a:t>
              </a:r>
            </a:p>
          </p:txBody>
        </p:sp>
      </p:grpSp>
      <p:grpSp>
        <p:nvGrpSpPr>
          <p:cNvPr name="Group 32" id="32"/>
          <p:cNvGrpSpPr/>
          <p:nvPr/>
        </p:nvGrpSpPr>
        <p:grpSpPr>
          <a:xfrm rot="0">
            <a:off x="9150344" y="2711338"/>
            <a:ext cx="4255513" cy="1695193"/>
            <a:chOff x="0" y="0"/>
            <a:chExt cx="5674017" cy="2260257"/>
          </a:xfrm>
        </p:grpSpPr>
        <p:sp>
          <p:nvSpPr>
            <p:cNvPr name="Freeform 33" id="33"/>
            <p:cNvSpPr/>
            <p:nvPr/>
          </p:nvSpPr>
          <p:spPr>
            <a:xfrm flipH="false" flipV="false" rot="0">
              <a:off x="8509" y="8509"/>
              <a:ext cx="5657088" cy="2243328"/>
            </a:xfrm>
            <a:custGeom>
              <a:avLst/>
              <a:gdLst/>
              <a:ahLst/>
              <a:cxnLst/>
              <a:rect r="r" b="b" t="t" l="l"/>
              <a:pathLst>
                <a:path h="2243328" w="5657088">
                  <a:moveTo>
                    <a:pt x="0" y="0"/>
                  </a:moveTo>
                  <a:lnTo>
                    <a:pt x="5657088" y="0"/>
                  </a:lnTo>
                  <a:lnTo>
                    <a:pt x="5657088" y="2243328"/>
                  </a:lnTo>
                  <a:lnTo>
                    <a:pt x="0" y="2243328"/>
                  </a:lnTo>
                  <a:close/>
                </a:path>
              </a:pathLst>
            </a:custGeom>
            <a:solidFill>
              <a:srgbClr val="F2F4F3"/>
            </a:solidFill>
          </p:spPr>
        </p:sp>
        <p:sp>
          <p:nvSpPr>
            <p:cNvPr name="Freeform 34" id="34"/>
            <p:cNvSpPr/>
            <p:nvPr/>
          </p:nvSpPr>
          <p:spPr>
            <a:xfrm flipH="false" flipV="false" rot="0">
              <a:off x="0" y="0"/>
              <a:ext cx="5674106" cy="2260346"/>
            </a:xfrm>
            <a:custGeom>
              <a:avLst/>
              <a:gdLst/>
              <a:ahLst/>
              <a:cxnLst/>
              <a:rect r="r" b="b" t="t" l="l"/>
              <a:pathLst>
                <a:path h="2260346" w="5674106">
                  <a:moveTo>
                    <a:pt x="8509" y="0"/>
                  </a:moveTo>
                  <a:lnTo>
                    <a:pt x="5665597" y="0"/>
                  </a:lnTo>
                  <a:cubicBezTo>
                    <a:pt x="5670296" y="0"/>
                    <a:pt x="5674106" y="3810"/>
                    <a:pt x="5674106" y="8509"/>
                  </a:cubicBezTo>
                  <a:lnTo>
                    <a:pt x="5674106" y="2251837"/>
                  </a:lnTo>
                  <a:cubicBezTo>
                    <a:pt x="5674106" y="2256536"/>
                    <a:pt x="5670296" y="2260346"/>
                    <a:pt x="5665597" y="2260346"/>
                  </a:cubicBezTo>
                  <a:lnTo>
                    <a:pt x="8509" y="2260346"/>
                  </a:lnTo>
                  <a:cubicBezTo>
                    <a:pt x="3810" y="2260346"/>
                    <a:pt x="0" y="2256536"/>
                    <a:pt x="0" y="2251837"/>
                  </a:cubicBezTo>
                  <a:lnTo>
                    <a:pt x="0" y="8509"/>
                  </a:lnTo>
                  <a:cubicBezTo>
                    <a:pt x="0" y="3810"/>
                    <a:pt x="3810" y="0"/>
                    <a:pt x="8509" y="0"/>
                  </a:cubicBezTo>
                  <a:moveTo>
                    <a:pt x="8509" y="16891"/>
                  </a:moveTo>
                  <a:lnTo>
                    <a:pt x="8509" y="8509"/>
                  </a:lnTo>
                  <a:lnTo>
                    <a:pt x="17018" y="8509"/>
                  </a:lnTo>
                  <a:lnTo>
                    <a:pt x="17018" y="2251837"/>
                  </a:lnTo>
                  <a:lnTo>
                    <a:pt x="8509" y="2251837"/>
                  </a:lnTo>
                  <a:lnTo>
                    <a:pt x="8509" y="2243328"/>
                  </a:lnTo>
                  <a:lnTo>
                    <a:pt x="5665597" y="2243328"/>
                  </a:lnTo>
                  <a:lnTo>
                    <a:pt x="5665597" y="2251837"/>
                  </a:lnTo>
                  <a:lnTo>
                    <a:pt x="5657088" y="2251837"/>
                  </a:lnTo>
                  <a:lnTo>
                    <a:pt x="5657088" y="8509"/>
                  </a:lnTo>
                  <a:lnTo>
                    <a:pt x="5665597" y="8509"/>
                  </a:lnTo>
                  <a:lnTo>
                    <a:pt x="5665597" y="17018"/>
                  </a:lnTo>
                  <a:lnTo>
                    <a:pt x="8509" y="17018"/>
                  </a:lnTo>
                  <a:close/>
                </a:path>
              </a:pathLst>
            </a:custGeom>
            <a:solidFill>
              <a:srgbClr val="DDDDDD"/>
            </a:solidFill>
          </p:spPr>
        </p:sp>
      </p:grpSp>
      <p:grpSp>
        <p:nvGrpSpPr>
          <p:cNvPr name="Group 35" id="35"/>
          <p:cNvGrpSpPr/>
          <p:nvPr/>
        </p:nvGrpSpPr>
        <p:grpSpPr>
          <a:xfrm rot="0">
            <a:off x="9144000" y="2704994"/>
            <a:ext cx="153419" cy="1707899"/>
            <a:chOff x="0" y="0"/>
            <a:chExt cx="204559" cy="2277199"/>
          </a:xfrm>
        </p:grpSpPr>
        <p:sp>
          <p:nvSpPr>
            <p:cNvPr name="Freeform 36" id="36"/>
            <p:cNvSpPr/>
            <p:nvPr/>
          </p:nvSpPr>
          <p:spPr>
            <a:xfrm flipH="false" flipV="false" rot="0">
              <a:off x="16891" y="16891"/>
              <a:ext cx="170688" cy="2243328"/>
            </a:xfrm>
            <a:custGeom>
              <a:avLst/>
              <a:gdLst/>
              <a:ahLst/>
              <a:cxnLst/>
              <a:rect r="r" b="b" t="t" l="l"/>
              <a:pathLst>
                <a:path h="2243328" w="170688">
                  <a:moveTo>
                    <a:pt x="0" y="0"/>
                  </a:moveTo>
                  <a:lnTo>
                    <a:pt x="170688" y="0"/>
                  </a:lnTo>
                  <a:lnTo>
                    <a:pt x="170688" y="2243328"/>
                  </a:lnTo>
                  <a:lnTo>
                    <a:pt x="0" y="2243328"/>
                  </a:lnTo>
                  <a:close/>
                </a:path>
              </a:pathLst>
            </a:custGeom>
            <a:solidFill>
              <a:srgbClr val="3E7992"/>
            </a:solidFill>
          </p:spPr>
        </p:sp>
        <p:sp>
          <p:nvSpPr>
            <p:cNvPr name="Freeform 37" id="37"/>
            <p:cNvSpPr/>
            <p:nvPr/>
          </p:nvSpPr>
          <p:spPr>
            <a:xfrm flipH="false" flipV="false" rot="0">
              <a:off x="0" y="0"/>
              <a:ext cx="204470" cy="2277110"/>
            </a:xfrm>
            <a:custGeom>
              <a:avLst/>
              <a:gdLst/>
              <a:ahLst/>
              <a:cxnLst/>
              <a:rect r="r" b="b" t="t" l="l"/>
              <a:pathLst>
                <a:path h="2277110" w="204470">
                  <a:moveTo>
                    <a:pt x="16891" y="0"/>
                  </a:moveTo>
                  <a:lnTo>
                    <a:pt x="187579" y="0"/>
                  </a:lnTo>
                  <a:cubicBezTo>
                    <a:pt x="196977" y="0"/>
                    <a:pt x="204470" y="7620"/>
                    <a:pt x="204470" y="16891"/>
                  </a:cubicBezTo>
                  <a:lnTo>
                    <a:pt x="204470" y="2260219"/>
                  </a:lnTo>
                  <a:cubicBezTo>
                    <a:pt x="204470" y="2269617"/>
                    <a:pt x="196850" y="2277110"/>
                    <a:pt x="187579" y="2277110"/>
                  </a:cubicBezTo>
                  <a:lnTo>
                    <a:pt x="16891" y="2277110"/>
                  </a:lnTo>
                  <a:cubicBezTo>
                    <a:pt x="7493" y="2277110"/>
                    <a:pt x="0" y="2269490"/>
                    <a:pt x="0" y="2260219"/>
                  </a:cubicBezTo>
                  <a:lnTo>
                    <a:pt x="0" y="16891"/>
                  </a:lnTo>
                  <a:cubicBezTo>
                    <a:pt x="0" y="7620"/>
                    <a:pt x="7620" y="0"/>
                    <a:pt x="16891" y="0"/>
                  </a:cubicBezTo>
                  <a:moveTo>
                    <a:pt x="16891" y="33909"/>
                  </a:moveTo>
                  <a:lnTo>
                    <a:pt x="16891" y="16891"/>
                  </a:lnTo>
                  <a:lnTo>
                    <a:pt x="33909" y="16891"/>
                  </a:lnTo>
                  <a:lnTo>
                    <a:pt x="33909" y="2260219"/>
                  </a:lnTo>
                  <a:lnTo>
                    <a:pt x="16891" y="2260219"/>
                  </a:lnTo>
                  <a:lnTo>
                    <a:pt x="16891" y="2243328"/>
                  </a:lnTo>
                  <a:lnTo>
                    <a:pt x="187579" y="2243328"/>
                  </a:lnTo>
                  <a:lnTo>
                    <a:pt x="187579" y="2260219"/>
                  </a:lnTo>
                  <a:lnTo>
                    <a:pt x="170688" y="2260219"/>
                  </a:lnTo>
                  <a:lnTo>
                    <a:pt x="170688" y="16891"/>
                  </a:lnTo>
                  <a:lnTo>
                    <a:pt x="187579" y="16891"/>
                  </a:lnTo>
                  <a:lnTo>
                    <a:pt x="187579" y="33909"/>
                  </a:lnTo>
                  <a:lnTo>
                    <a:pt x="16891" y="33909"/>
                  </a:lnTo>
                  <a:close/>
                </a:path>
              </a:pathLst>
            </a:custGeom>
            <a:solidFill>
              <a:srgbClr val="3E7992"/>
            </a:solidFill>
          </p:spPr>
        </p:sp>
      </p:grpSp>
      <p:grpSp>
        <p:nvGrpSpPr>
          <p:cNvPr name="Group 38" id="38"/>
          <p:cNvGrpSpPr/>
          <p:nvPr/>
        </p:nvGrpSpPr>
        <p:grpSpPr>
          <a:xfrm rot="0">
            <a:off x="9412729" y="2827419"/>
            <a:ext cx="3877056" cy="512064"/>
            <a:chOff x="0" y="0"/>
            <a:chExt cx="5169408" cy="682752"/>
          </a:xfrm>
        </p:grpSpPr>
        <p:sp>
          <p:nvSpPr>
            <p:cNvPr name="Freeform 39" id="39"/>
            <p:cNvSpPr/>
            <p:nvPr/>
          </p:nvSpPr>
          <p:spPr>
            <a:xfrm flipH="false" flipV="false" rot="0">
              <a:off x="0" y="0"/>
              <a:ext cx="5169408" cy="682752"/>
            </a:xfrm>
            <a:custGeom>
              <a:avLst/>
              <a:gdLst/>
              <a:ahLst/>
              <a:cxnLst/>
              <a:rect r="r" b="b" t="t" l="l"/>
              <a:pathLst>
                <a:path h="682752" w="5169408">
                  <a:moveTo>
                    <a:pt x="0" y="0"/>
                  </a:moveTo>
                  <a:lnTo>
                    <a:pt x="5169408" y="0"/>
                  </a:lnTo>
                  <a:lnTo>
                    <a:pt x="5169408" y="682752"/>
                  </a:lnTo>
                  <a:lnTo>
                    <a:pt x="0" y="682752"/>
                  </a:lnTo>
                  <a:close/>
                </a:path>
              </a:pathLst>
            </a:custGeom>
            <a:blipFill>
              <a:blip r:embed="rId2">
                <a:alphaModFix amt="0"/>
              </a:blip>
              <a:stretch>
                <a:fillRect l="0" t="-97529" r="0" b="-97529"/>
              </a:stretch>
            </a:blipFill>
          </p:spPr>
        </p:sp>
        <p:sp>
          <p:nvSpPr>
            <p:cNvPr name="TextBox 40" id="40"/>
            <p:cNvSpPr txBox="true"/>
            <p:nvPr/>
          </p:nvSpPr>
          <p:spPr>
            <a:xfrm>
              <a:off x="0" y="-19050"/>
              <a:ext cx="5169408" cy="701802"/>
            </a:xfrm>
            <a:prstGeom prst="rect">
              <a:avLst/>
            </a:prstGeom>
          </p:spPr>
          <p:txBody>
            <a:bodyPr anchor="ctr" rtlCol="false" tIns="0" lIns="0" bIns="0" rIns="0"/>
            <a:lstStyle/>
            <a:p>
              <a:pPr algn="l">
                <a:lnSpc>
                  <a:spcPts val="2640"/>
                </a:lnSpc>
              </a:pPr>
              <a:r>
                <a:rPr lang="en-US" sz="2200" b="true">
                  <a:solidFill>
                    <a:srgbClr val="20383C"/>
                  </a:solidFill>
                  <a:latin typeface="Trebuchet MS Bold"/>
                  <a:ea typeface="Trebuchet MS Bold"/>
                  <a:cs typeface="Trebuchet MS Bold"/>
                  <a:sym typeface="Trebuchet MS Bold"/>
                </a:rPr>
                <a:t>Staff interview</a:t>
              </a:r>
            </a:p>
          </p:txBody>
        </p:sp>
      </p:grpSp>
      <p:grpSp>
        <p:nvGrpSpPr>
          <p:cNvPr name="Group 41" id="41"/>
          <p:cNvGrpSpPr/>
          <p:nvPr/>
        </p:nvGrpSpPr>
        <p:grpSpPr>
          <a:xfrm rot="0">
            <a:off x="9412729" y="3376059"/>
            <a:ext cx="3877056" cy="877824"/>
            <a:chOff x="0" y="0"/>
            <a:chExt cx="5169408" cy="1170432"/>
          </a:xfrm>
        </p:grpSpPr>
        <p:sp>
          <p:nvSpPr>
            <p:cNvPr name="Freeform 42" id="42"/>
            <p:cNvSpPr/>
            <p:nvPr/>
          </p:nvSpPr>
          <p:spPr>
            <a:xfrm flipH="false" flipV="false" rot="0">
              <a:off x="0" y="0"/>
              <a:ext cx="5169408" cy="1170432"/>
            </a:xfrm>
            <a:custGeom>
              <a:avLst/>
              <a:gdLst/>
              <a:ahLst/>
              <a:cxnLst/>
              <a:rect r="r" b="b" t="t" l="l"/>
              <a:pathLst>
                <a:path h="1170432" w="5169408">
                  <a:moveTo>
                    <a:pt x="0" y="0"/>
                  </a:moveTo>
                  <a:lnTo>
                    <a:pt x="5169408" y="0"/>
                  </a:lnTo>
                  <a:lnTo>
                    <a:pt x="5169408" y="1170432"/>
                  </a:lnTo>
                  <a:lnTo>
                    <a:pt x="0" y="1170432"/>
                  </a:lnTo>
                  <a:close/>
                </a:path>
              </a:pathLst>
            </a:custGeom>
            <a:blipFill>
              <a:blip r:embed="rId2">
                <a:alphaModFix amt="0"/>
              </a:blip>
              <a:stretch>
                <a:fillRect l="0" t="-36058" r="0" b="-36058"/>
              </a:stretch>
            </a:blipFill>
          </p:spPr>
        </p:sp>
        <p:sp>
          <p:nvSpPr>
            <p:cNvPr name="TextBox 43" id="43"/>
            <p:cNvSpPr txBox="true"/>
            <p:nvPr/>
          </p:nvSpPr>
          <p:spPr>
            <a:xfrm>
              <a:off x="0" y="-19050"/>
              <a:ext cx="5169408" cy="1189482"/>
            </a:xfrm>
            <a:prstGeom prst="rect">
              <a:avLst/>
            </a:prstGeom>
          </p:spPr>
          <p:txBody>
            <a:bodyPr anchor="ctr" rtlCol="false" tIns="0" lIns="0" bIns="0" rIns="0"/>
            <a:lstStyle/>
            <a:p>
              <a:pPr algn="l">
                <a:lnSpc>
                  <a:spcPts val="2400"/>
                </a:lnSpc>
              </a:pPr>
              <a:r>
                <a:rPr lang="en-US" sz="2000">
                  <a:solidFill>
                    <a:srgbClr val="24363D"/>
                  </a:solidFill>
                  <a:latin typeface="Trebuchet MS"/>
                  <a:ea typeface="Trebuchet MS"/>
                  <a:cs typeface="Trebuchet MS"/>
                  <a:sym typeface="Trebuchet MS"/>
                </a:rPr>
                <a:t>Employee voice</a:t>
              </a:r>
            </a:p>
            <a:p>
              <a:pPr algn="l">
                <a:lnSpc>
                  <a:spcPts val="2400"/>
                </a:lnSpc>
              </a:pPr>
              <a:r>
                <a:rPr lang="en-US" sz="2000">
                  <a:solidFill>
                    <a:srgbClr val="24363D"/>
                  </a:solidFill>
                  <a:latin typeface="Trebuchet MS"/>
                  <a:ea typeface="Trebuchet MS"/>
                  <a:cs typeface="Trebuchet MS"/>
                  <a:sym typeface="Trebuchet MS"/>
                </a:rPr>
                <a:t>First-hand lived experience</a:t>
              </a:r>
            </a:p>
          </p:txBody>
        </p:sp>
      </p:grpSp>
      <p:grpSp>
        <p:nvGrpSpPr>
          <p:cNvPr name="Group 44" id="44"/>
          <p:cNvGrpSpPr/>
          <p:nvPr/>
        </p:nvGrpSpPr>
        <p:grpSpPr>
          <a:xfrm rot="0">
            <a:off x="13612616" y="2711338"/>
            <a:ext cx="4255513" cy="1695193"/>
            <a:chOff x="0" y="0"/>
            <a:chExt cx="5674017" cy="2260257"/>
          </a:xfrm>
        </p:grpSpPr>
        <p:sp>
          <p:nvSpPr>
            <p:cNvPr name="Freeform 45" id="45"/>
            <p:cNvSpPr/>
            <p:nvPr/>
          </p:nvSpPr>
          <p:spPr>
            <a:xfrm flipH="false" flipV="false" rot="0">
              <a:off x="8509" y="8509"/>
              <a:ext cx="5657088" cy="2243328"/>
            </a:xfrm>
            <a:custGeom>
              <a:avLst/>
              <a:gdLst/>
              <a:ahLst/>
              <a:cxnLst/>
              <a:rect r="r" b="b" t="t" l="l"/>
              <a:pathLst>
                <a:path h="2243328" w="5657088">
                  <a:moveTo>
                    <a:pt x="0" y="0"/>
                  </a:moveTo>
                  <a:lnTo>
                    <a:pt x="5657088" y="0"/>
                  </a:lnTo>
                  <a:lnTo>
                    <a:pt x="5657088" y="2243328"/>
                  </a:lnTo>
                  <a:lnTo>
                    <a:pt x="0" y="2243328"/>
                  </a:lnTo>
                  <a:close/>
                </a:path>
              </a:pathLst>
            </a:custGeom>
            <a:solidFill>
              <a:srgbClr val="F2F4F3"/>
            </a:solidFill>
          </p:spPr>
        </p:sp>
        <p:sp>
          <p:nvSpPr>
            <p:cNvPr name="Freeform 46" id="46"/>
            <p:cNvSpPr/>
            <p:nvPr/>
          </p:nvSpPr>
          <p:spPr>
            <a:xfrm flipH="false" flipV="false" rot="0">
              <a:off x="0" y="0"/>
              <a:ext cx="5674106" cy="2260346"/>
            </a:xfrm>
            <a:custGeom>
              <a:avLst/>
              <a:gdLst/>
              <a:ahLst/>
              <a:cxnLst/>
              <a:rect r="r" b="b" t="t" l="l"/>
              <a:pathLst>
                <a:path h="2260346" w="5674106">
                  <a:moveTo>
                    <a:pt x="8509" y="0"/>
                  </a:moveTo>
                  <a:lnTo>
                    <a:pt x="5665597" y="0"/>
                  </a:lnTo>
                  <a:cubicBezTo>
                    <a:pt x="5670296" y="0"/>
                    <a:pt x="5674106" y="3810"/>
                    <a:pt x="5674106" y="8509"/>
                  </a:cubicBezTo>
                  <a:lnTo>
                    <a:pt x="5674106" y="2251837"/>
                  </a:lnTo>
                  <a:cubicBezTo>
                    <a:pt x="5674106" y="2256536"/>
                    <a:pt x="5670296" y="2260346"/>
                    <a:pt x="5665597" y="2260346"/>
                  </a:cubicBezTo>
                  <a:lnTo>
                    <a:pt x="8509" y="2260346"/>
                  </a:lnTo>
                  <a:cubicBezTo>
                    <a:pt x="3810" y="2260346"/>
                    <a:pt x="0" y="2256536"/>
                    <a:pt x="0" y="2251837"/>
                  </a:cubicBezTo>
                  <a:lnTo>
                    <a:pt x="0" y="8509"/>
                  </a:lnTo>
                  <a:cubicBezTo>
                    <a:pt x="0" y="3810"/>
                    <a:pt x="3810" y="0"/>
                    <a:pt x="8509" y="0"/>
                  </a:cubicBezTo>
                  <a:moveTo>
                    <a:pt x="8509" y="16891"/>
                  </a:moveTo>
                  <a:lnTo>
                    <a:pt x="8509" y="8509"/>
                  </a:lnTo>
                  <a:lnTo>
                    <a:pt x="17018" y="8509"/>
                  </a:lnTo>
                  <a:lnTo>
                    <a:pt x="17018" y="2251837"/>
                  </a:lnTo>
                  <a:lnTo>
                    <a:pt x="8509" y="2251837"/>
                  </a:lnTo>
                  <a:lnTo>
                    <a:pt x="8509" y="2243328"/>
                  </a:lnTo>
                  <a:lnTo>
                    <a:pt x="5665597" y="2243328"/>
                  </a:lnTo>
                  <a:lnTo>
                    <a:pt x="5665597" y="2251837"/>
                  </a:lnTo>
                  <a:lnTo>
                    <a:pt x="5657088" y="2251837"/>
                  </a:lnTo>
                  <a:lnTo>
                    <a:pt x="5657088" y="8509"/>
                  </a:lnTo>
                  <a:lnTo>
                    <a:pt x="5665597" y="8509"/>
                  </a:lnTo>
                  <a:lnTo>
                    <a:pt x="5665597" y="17018"/>
                  </a:lnTo>
                  <a:lnTo>
                    <a:pt x="8509" y="17018"/>
                  </a:lnTo>
                  <a:close/>
                </a:path>
              </a:pathLst>
            </a:custGeom>
            <a:solidFill>
              <a:srgbClr val="DDDDDD"/>
            </a:solidFill>
          </p:spPr>
        </p:sp>
      </p:grpSp>
      <p:grpSp>
        <p:nvGrpSpPr>
          <p:cNvPr name="Group 47" id="47"/>
          <p:cNvGrpSpPr/>
          <p:nvPr/>
        </p:nvGrpSpPr>
        <p:grpSpPr>
          <a:xfrm rot="0">
            <a:off x="13606272" y="2704994"/>
            <a:ext cx="153419" cy="1707899"/>
            <a:chOff x="0" y="0"/>
            <a:chExt cx="204559" cy="2277199"/>
          </a:xfrm>
        </p:grpSpPr>
        <p:sp>
          <p:nvSpPr>
            <p:cNvPr name="Freeform 48" id="48"/>
            <p:cNvSpPr/>
            <p:nvPr/>
          </p:nvSpPr>
          <p:spPr>
            <a:xfrm flipH="false" flipV="false" rot="0">
              <a:off x="16891" y="16891"/>
              <a:ext cx="170688" cy="2243328"/>
            </a:xfrm>
            <a:custGeom>
              <a:avLst/>
              <a:gdLst/>
              <a:ahLst/>
              <a:cxnLst/>
              <a:rect r="r" b="b" t="t" l="l"/>
              <a:pathLst>
                <a:path h="2243328" w="170688">
                  <a:moveTo>
                    <a:pt x="0" y="0"/>
                  </a:moveTo>
                  <a:lnTo>
                    <a:pt x="170688" y="0"/>
                  </a:lnTo>
                  <a:lnTo>
                    <a:pt x="170688" y="2243328"/>
                  </a:lnTo>
                  <a:lnTo>
                    <a:pt x="0" y="2243328"/>
                  </a:lnTo>
                  <a:close/>
                </a:path>
              </a:pathLst>
            </a:custGeom>
            <a:solidFill>
              <a:srgbClr val="3D887B"/>
            </a:solidFill>
          </p:spPr>
        </p:sp>
        <p:sp>
          <p:nvSpPr>
            <p:cNvPr name="Freeform 49" id="49"/>
            <p:cNvSpPr/>
            <p:nvPr/>
          </p:nvSpPr>
          <p:spPr>
            <a:xfrm flipH="false" flipV="false" rot="0">
              <a:off x="0" y="0"/>
              <a:ext cx="204470" cy="2277110"/>
            </a:xfrm>
            <a:custGeom>
              <a:avLst/>
              <a:gdLst/>
              <a:ahLst/>
              <a:cxnLst/>
              <a:rect r="r" b="b" t="t" l="l"/>
              <a:pathLst>
                <a:path h="2277110" w="204470">
                  <a:moveTo>
                    <a:pt x="16891" y="0"/>
                  </a:moveTo>
                  <a:lnTo>
                    <a:pt x="187579" y="0"/>
                  </a:lnTo>
                  <a:cubicBezTo>
                    <a:pt x="196977" y="0"/>
                    <a:pt x="204470" y="7620"/>
                    <a:pt x="204470" y="16891"/>
                  </a:cubicBezTo>
                  <a:lnTo>
                    <a:pt x="204470" y="2260219"/>
                  </a:lnTo>
                  <a:cubicBezTo>
                    <a:pt x="204470" y="2269617"/>
                    <a:pt x="196850" y="2277110"/>
                    <a:pt x="187579" y="2277110"/>
                  </a:cubicBezTo>
                  <a:lnTo>
                    <a:pt x="16891" y="2277110"/>
                  </a:lnTo>
                  <a:cubicBezTo>
                    <a:pt x="7493" y="2277110"/>
                    <a:pt x="0" y="2269490"/>
                    <a:pt x="0" y="2260219"/>
                  </a:cubicBezTo>
                  <a:lnTo>
                    <a:pt x="0" y="16891"/>
                  </a:lnTo>
                  <a:cubicBezTo>
                    <a:pt x="0" y="7620"/>
                    <a:pt x="7620" y="0"/>
                    <a:pt x="16891" y="0"/>
                  </a:cubicBezTo>
                  <a:moveTo>
                    <a:pt x="16891" y="33909"/>
                  </a:moveTo>
                  <a:lnTo>
                    <a:pt x="16891" y="16891"/>
                  </a:lnTo>
                  <a:lnTo>
                    <a:pt x="33909" y="16891"/>
                  </a:lnTo>
                  <a:lnTo>
                    <a:pt x="33909" y="2260219"/>
                  </a:lnTo>
                  <a:lnTo>
                    <a:pt x="16891" y="2260219"/>
                  </a:lnTo>
                  <a:lnTo>
                    <a:pt x="16891" y="2243328"/>
                  </a:lnTo>
                  <a:lnTo>
                    <a:pt x="187579" y="2243328"/>
                  </a:lnTo>
                  <a:lnTo>
                    <a:pt x="187579" y="2260219"/>
                  </a:lnTo>
                  <a:lnTo>
                    <a:pt x="170688" y="2260219"/>
                  </a:lnTo>
                  <a:lnTo>
                    <a:pt x="170688" y="16891"/>
                  </a:lnTo>
                  <a:lnTo>
                    <a:pt x="187579" y="16891"/>
                  </a:lnTo>
                  <a:lnTo>
                    <a:pt x="187579" y="33909"/>
                  </a:lnTo>
                  <a:lnTo>
                    <a:pt x="16891" y="33909"/>
                  </a:lnTo>
                  <a:close/>
                </a:path>
              </a:pathLst>
            </a:custGeom>
            <a:solidFill>
              <a:srgbClr val="3D887B"/>
            </a:solidFill>
          </p:spPr>
        </p:sp>
      </p:grpSp>
      <p:grpSp>
        <p:nvGrpSpPr>
          <p:cNvPr name="Group 50" id="50"/>
          <p:cNvGrpSpPr/>
          <p:nvPr/>
        </p:nvGrpSpPr>
        <p:grpSpPr>
          <a:xfrm rot="0">
            <a:off x="13875001" y="2827419"/>
            <a:ext cx="3877056" cy="512064"/>
            <a:chOff x="0" y="0"/>
            <a:chExt cx="5169408" cy="682752"/>
          </a:xfrm>
        </p:grpSpPr>
        <p:sp>
          <p:nvSpPr>
            <p:cNvPr name="Freeform 51" id="51"/>
            <p:cNvSpPr/>
            <p:nvPr/>
          </p:nvSpPr>
          <p:spPr>
            <a:xfrm flipH="false" flipV="false" rot="0">
              <a:off x="0" y="0"/>
              <a:ext cx="5169408" cy="682752"/>
            </a:xfrm>
            <a:custGeom>
              <a:avLst/>
              <a:gdLst/>
              <a:ahLst/>
              <a:cxnLst/>
              <a:rect r="r" b="b" t="t" l="l"/>
              <a:pathLst>
                <a:path h="682752" w="5169408">
                  <a:moveTo>
                    <a:pt x="0" y="0"/>
                  </a:moveTo>
                  <a:lnTo>
                    <a:pt x="5169408" y="0"/>
                  </a:lnTo>
                  <a:lnTo>
                    <a:pt x="5169408" y="682752"/>
                  </a:lnTo>
                  <a:lnTo>
                    <a:pt x="0" y="682752"/>
                  </a:lnTo>
                  <a:close/>
                </a:path>
              </a:pathLst>
            </a:custGeom>
            <a:blipFill>
              <a:blip r:embed="rId2">
                <a:alphaModFix amt="0"/>
              </a:blip>
              <a:stretch>
                <a:fillRect l="0" t="-97529" r="0" b="-97529"/>
              </a:stretch>
            </a:blipFill>
          </p:spPr>
        </p:sp>
        <p:sp>
          <p:nvSpPr>
            <p:cNvPr name="TextBox 52" id="52"/>
            <p:cNvSpPr txBox="true"/>
            <p:nvPr/>
          </p:nvSpPr>
          <p:spPr>
            <a:xfrm>
              <a:off x="0" y="-19050"/>
              <a:ext cx="5169408" cy="701802"/>
            </a:xfrm>
            <a:prstGeom prst="rect">
              <a:avLst/>
            </a:prstGeom>
          </p:spPr>
          <p:txBody>
            <a:bodyPr anchor="ctr" rtlCol="false" tIns="0" lIns="0" bIns="0" rIns="0"/>
            <a:lstStyle/>
            <a:p>
              <a:pPr algn="l">
                <a:lnSpc>
                  <a:spcPts val="2640"/>
                </a:lnSpc>
              </a:pPr>
              <a:r>
                <a:rPr lang="en-US" sz="2200" b="true">
                  <a:solidFill>
                    <a:srgbClr val="20383C"/>
                  </a:solidFill>
                  <a:latin typeface="Trebuchet MS Bold"/>
                  <a:ea typeface="Trebuchet MS Bold"/>
                  <a:cs typeface="Trebuchet MS Bold"/>
                  <a:sym typeface="Trebuchet MS Bold"/>
                </a:rPr>
                <a:t>Manager interview</a:t>
              </a:r>
            </a:p>
          </p:txBody>
        </p:sp>
      </p:grpSp>
      <p:grpSp>
        <p:nvGrpSpPr>
          <p:cNvPr name="Group 53" id="53"/>
          <p:cNvGrpSpPr/>
          <p:nvPr/>
        </p:nvGrpSpPr>
        <p:grpSpPr>
          <a:xfrm rot="0">
            <a:off x="13875001" y="3376059"/>
            <a:ext cx="3877056" cy="877824"/>
            <a:chOff x="0" y="0"/>
            <a:chExt cx="5169408" cy="1170432"/>
          </a:xfrm>
        </p:grpSpPr>
        <p:sp>
          <p:nvSpPr>
            <p:cNvPr name="Freeform 54" id="54"/>
            <p:cNvSpPr/>
            <p:nvPr/>
          </p:nvSpPr>
          <p:spPr>
            <a:xfrm flipH="false" flipV="false" rot="0">
              <a:off x="0" y="0"/>
              <a:ext cx="5169408" cy="1170432"/>
            </a:xfrm>
            <a:custGeom>
              <a:avLst/>
              <a:gdLst/>
              <a:ahLst/>
              <a:cxnLst/>
              <a:rect r="r" b="b" t="t" l="l"/>
              <a:pathLst>
                <a:path h="1170432" w="5169408">
                  <a:moveTo>
                    <a:pt x="0" y="0"/>
                  </a:moveTo>
                  <a:lnTo>
                    <a:pt x="5169408" y="0"/>
                  </a:lnTo>
                  <a:lnTo>
                    <a:pt x="5169408" y="1170432"/>
                  </a:lnTo>
                  <a:lnTo>
                    <a:pt x="0" y="1170432"/>
                  </a:lnTo>
                  <a:close/>
                </a:path>
              </a:pathLst>
            </a:custGeom>
            <a:blipFill>
              <a:blip r:embed="rId2">
                <a:alphaModFix amt="0"/>
              </a:blip>
              <a:stretch>
                <a:fillRect l="0" t="-36058" r="0" b="-36058"/>
              </a:stretch>
            </a:blipFill>
          </p:spPr>
        </p:sp>
        <p:sp>
          <p:nvSpPr>
            <p:cNvPr name="TextBox 55" id="55"/>
            <p:cNvSpPr txBox="true"/>
            <p:nvPr/>
          </p:nvSpPr>
          <p:spPr>
            <a:xfrm>
              <a:off x="0" y="-19050"/>
              <a:ext cx="5169408" cy="1189482"/>
            </a:xfrm>
            <a:prstGeom prst="rect">
              <a:avLst/>
            </a:prstGeom>
          </p:spPr>
          <p:txBody>
            <a:bodyPr anchor="ctr" rtlCol="false" tIns="0" lIns="0" bIns="0" rIns="0"/>
            <a:lstStyle/>
            <a:p>
              <a:pPr algn="l">
                <a:lnSpc>
                  <a:spcPts val="2400"/>
                </a:lnSpc>
              </a:pPr>
              <a:r>
                <a:rPr lang="en-US" sz="2000">
                  <a:solidFill>
                    <a:srgbClr val="24363D"/>
                  </a:solidFill>
                  <a:latin typeface="Trebuchet MS"/>
                  <a:ea typeface="Trebuchet MS"/>
                  <a:cs typeface="Trebuchet MS"/>
                  <a:sym typeface="Trebuchet MS"/>
                </a:rPr>
                <a:t>Employer view</a:t>
              </a:r>
            </a:p>
            <a:p>
              <a:pPr algn="l">
                <a:lnSpc>
                  <a:spcPts val="2400"/>
                </a:lnSpc>
              </a:pPr>
              <a:r>
                <a:rPr lang="en-US" sz="2000">
                  <a:solidFill>
                    <a:srgbClr val="24363D"/>
                  </a:solidFill>
                  <a:latin typeface="Trebuchet MS"/>
                  <a:ea typeface="Trebuchet MS"/>
                  <a:cs typeface="Trebuchet MS"/>
                  <a:sym typeface="Trebuchet MS"/>
                </a:rPr>
                <a:t>Business decisions and training</a:t>
              </a:r>
            </a:p>
          </p:txBody>
        </p:sp>
      </p:grpSp>
      <p:grpSp>
        <p:nvGrpSpPr>
          <p:cNvPr name="Group 56" id="56"/>
          <p:cNvGrpSpPr/>
          <p:nvPr/>
        </p:nvGrpSpPr>
        <p:grpSpPr>
          <a:xfrm rot="0">
            <a:off x="9150344" y="4649866"/>
            <a:ext cx="4255513" cy="1695193"/>
            <a:chOff x="0" y="0"/>
            <a:chExt cx="5674017" cy="2260257"/>
          </a:xfrm>
        </p:grpSpPr>
        <p:sp>
          <p:nvSpPr>
            <p:cNvPr name="Freeform 57" id="57"/>
            <p:cNvSpPr/>
            <p:nvPr/>
          </p:nvSpPr>
          <p:spPr>
            <a:xfrm flipH="false" flipV="false" rot="0">
              <a:off x="8509" y="8509"/>
              <a:ext cx="5657088" cy="2243328"/>
            </a:xfrm>
            <a:custGeom>
              <a:avLst/>
              <a:gdLst/>
              <a:ahLst/>
              <a:cxnLst/>
              <a:rect r="r" b="b" t="t" l="l"/>
              <a:pathLst>
                <a:path h="2243328" w="5657088">
                  <a:moveTo>
                    <a:pt x="0" y="0"/>
                  </a:moveTo>
                  <a:lnTo>
                    <a:pt x="5657088" y="0"/>
                  </a:lnTo>
                  <a:lnTo>
                    <a:pt x="5657088" y="2243328"/>
                  </a:lnTo>
                  <a:lnTo>
                    <a:pt x="0" y="2243328"/>
                  </a:lnTo>
                  <a:close/>
                </a:path>
              </a:pathLst>
            </a:custGeom>
            <a:solidFill>
              <a:srgbClr val="F2F4F3"/>
            </a:solidFill>
          </p:spPr>
        </p:sp>
        <p:sp>
          <p:nvSpPr>
            <p:cNvPr name="Freeform 58" id="58"/>
            <p:cNvSpPr/>
            <p:nvPr/>
          </p:nvSpPr>
          <p:spPr>
            <a:xfrm flipH="false" flipV="false" rot="0">
              <a:off x="0" y="0"/>
              <a:ext cx="5674106" cy="2260346"/>
            </a:xfrm>
            <a:custGeom>
              <a:avLst/>
              <a:gdLst/>
              <a:ahLst/>
              <a:cxnLst/>
              <a:rect r="r" b="b" t="t" l="l"/>
              <a:pathLst>
                <a:path h="2260346" w="5674106">
                  <a:moveTo>
                    <a:pt x="8509" y="0"/>
                  </a:moveTo>
                  <a:lnTo>
                    <a:pt x="5665597" y="0"/>
                  </a:lnTo>
                  <a:cubicBezTo>
                    <a:pt x="5670296" y="0"/>
                    <a:pt x="5674106" y="3810"/>
                    <a:pt x="5674106" y="8509"/>
                  </a:cubicBezTo>
                  <a:lnTo>
                    <a:pt x="5674106" y="2251837"/>
                  </a:lnTo>
                  <a:cubicBezTo>
                    <a:pt x="5674106" y="2256536"/>
                    <a:pt x="5670296" y="2260346"/>
                    <a:pt x="5665597" y="2260346"/>
                  </a:cubicBezTo>
                  <a:lnTo>
                    <a:pt x="8509" y="2260346"/>
                  </a:lnTo>
                  <a:cubicBezTo>
                    <a:pt x="3810" y="2260346"/>
                    <a:pt x="0" y="2256536"/>
                    <a:pt x="0" y="2251837"/>
                  </a:cubicBezTo>
                  <a:lnTo>
                    <a:pt x="0" y="8509"/>
                  </a:lnTo>
                  <a:cubicBezTo>
                    <a:pt x="0" y="3810"/>
                    <a:pt x="3810" y="0"/>
                    <a:pt x="8509" y="0"/>
                  </a:cubicBezTo>
                  <a:moveTo>
                    <a:pt x="8509" y="16891"/>
                  </a:moveTo>
                  <a:lnTo>
                    <a:pt x="8509" y="8509"/>
                  </a:lnTo>
                  <a:lnTo>
                    <a:pt x="17018" y="8509"/>
                  </a:lnTo>
                  <a:lnTo>
                    <a:pt x="17018" y="2251837"/>
                  </a:lnTo>
                  <a:lnTo>
                    <a:pt x="8509" y="2251837"/>
                  </a:lnTo>
                  <a:lnTo>
                    <a:pt x="8509" y="2243328"/>
                  </a:lnTo>
                  <a:lnTo>
                    <a:pt x="5665597" y="2243328"/>
                  </a:lnTo>
                  <a:lnTo>
                    <a:pt x="5665597" y="2251837"/>
                  </a:lnTo>
                  <a:lnTo>
                    <a:pt x="5657088" y="2251837"/>
                  </a:lnTo>
                  <a:lnTo>
                    <a:pt x="5657088" y="8509"/>
                  </a:lnTo>
                  <a:lnTo>
                    <a:pt x="5665597" y="8509"/>
                  </a:lnTo>
                  <a:lnTo>
                    <a:pt x="5665597" y="17018"/>
                  </a:lnTo>
                  <a:lnTo>
                    <a:pt x="8509" y="17018"/>
                  </a:lnTo>
                  <a:close/>
                </a:path>
              </a:pathLst>
            </a:custGeom>
            <a:solidFill>
              <a:srgbClr val="DDDDDD"/>
            </a:solidFill>
          </p:spPr>
        </p:sp>
      </p:grpSp>
      <p:grpSp>
        <p:nvGrpSpPr>
          <p:cNvPr name="Group 59" id="59"/>
          <p:cNvGrpSpPr/>
          <p:nvPr/>
        </p:nvGrpSpPr>
        <p:grpSpPr>
          <a:xfrm rot="0">
            <a:off x="9144000" y="4643522"/>
            <a:ext cx="153419" cy="1707899"/>
            <a:chOff x="0" y="0"/>
            <a:chExt cx="204559" cy="2277199"/>
          </a:xfrm>
        </p:grpSpPr>
        <p:sp>
          <p:nvSpPr>
            <p:cNvPr name="Freeform 60" id="60"/>
            <p:cNvSpPr/>
            <p:nvPr/>
          </p:nvSpPr>
          <p:spPr>
            <a:xfrm flipH="false" flipV="false" rot="0">
              <a:off x="16891" y="16891"/>
              <a:ext cx="170688" cy="2243328"/>
            </a:xfrm>
            <a:custGeom>
              <a:avLst/>
              <a:gdLst/>
              <a:ahLst/>
              <a:cxnLst/>
              <a:rect r="r" b="b" t="t" l="l"/>
              <a:pathLst>
                <a:path h="2243328" w="170688">
                  <a:moveTo>
                    <a:pt x="0" y="0"/>
                  </a:moveTo>
                  <a:lnTo>
                    <a:pt x="170688" y="0"/>
                  </a:lnTo>
                  <a:lnTo>
                    <a:pt x="170688" y="2243328"/>
                  </a:lnTo>
                  <a:lnTo>
                    <a:pt x="0" y="2243328"/>
                  </a:lnTo>
                  <a:close/>
                </a:path>
              </a:pathLst>
            </a:custGeom>
            <a:solidFill>
              <a:srgbClr val="F49B54"/>
            </a:solidFill>
          </p:spPr>
        </p:sp>
        <p:sp>
          <p:nvSpPr>
            <p:cNvPr name="Freeform 61" id="61"/>
            <p:cNvSpPr/>
            <p:nvPr/>
          </p:nvSpPr>
          <p:spPr>
            <a:xfrm flipH="false" flipV="false" rot="0">
              <a:off x="0" y="0"/>
              <a:ext cx="204470" cy="2277110"/>
            </a:xfrm>
            <a:custGeom>
              <a:avLst/>
              <a:gdLst/>
              <a:ahLst/>
              <a:cxnLst/>
              <a:rect r="r" b="b" t="t" l="l"/>
              <a:pathLst>
                <a:path h="2277110" w="204470">
                  <a:moveTo>
                    <a:pt x="16891" y="0"/>
                  </a:moveTo>
                  <a:lnTo>
                    <a:pt x="187579" y="0"/>
                  </a:lnTo>
                  <a:cubicBezTo>
                    <a:pt x="196977" y="0"/>
                    <a:pt x="204470" y="7620"/>
                    <a:pt x="204470" y="16891"/>
                  </a:cubicBezTo>
                  <a:lnTo>
                    <a:pt x="204470" y="2260219"/>
                  </a:lnTo>
                  <a:cubicBezTo>
                    <a:pt x="204470" y="2269617"/>
                    <a:pt x="196850" y="2277110"/>
                    <a:pt x="187579" y="2277110"/>
                  </a:cubicBezTo>
                  <a:lnTo>
                    <a:pt x="16891" y="2277110"/>
                  </a:lnTo>
                  <a:cubicBezTo>
                    <a:pt x="7493" y="2277110"/>
                    <a:pt x="0" y="2269490"/>
                    <a:pt x="0" y="2260219"/>
                  </a:cubicBezTo>
                  <a:lnTo>
                    <a:pt x="0" y="16891"/>
                  </a:lnTo>
                  <a:cubicBezTo>
                    <a:pt x="0" y="7620"/>
                    <a:pt x="7620" y="0"/>
                    <a:pt x="16891" y="0"/>
                  </a:cubicBezTo>
                  <a:moveTo>
                    <a:pt x="16891" y="33909"/>
                  </a:moveTo>
                  <a:lnTo>
                    <a:pt x="16891" y="16891"/>
                  </a:lnTo>
                  <a:lnTo>
                    <a:pt x="33909" y="16891"/>
                  </a:lnTo>
                  <a:lnTo>
                    <a:pt x="33909" y="2260219"/>
                  </a:lnTo>
                  <a:lnTo>
                    <a:pt x="16891" y="2260219"/>
                  </a:lnTo>
                  <a:lnTo>
                    <a:pt x="16891" y="2243328"/>
                  </a:lnTo>
                  <a:lnTo>
                    <a:pt x="187579" y="2243328"/>
                  </a:lnTo>
                  <a:lnTo>
                    <a:pt x="187579" y="2260219"/>
                  </a:lnTo>
                  <a:lnTo>
                    <a:pt x="170688" y="2260219"/>
                  </a:lnTo>
                  <a:lnTo>
                    <a:pt x="170688" y="16891"/>
                  </a:lnTo>
                  <a:lnTo>
                    <a:pt x="187579" y="16891"/>
                  </a:lnTo>
                  <a:lnTo>
                    <a:pt x="187579" y="33909"/>
                  </a:lnTo>
                  <a:lnTo>
                    <a:pt x="16891" y="33909"/>
                  </a:lnTo>
                  <a:close/>
                </a:path>
              </a:pathLst>
            </a:custGeom>
            <a:solidFill>
              <a:srgbClr val="F49B54"/>
            </a:solidFill>
          </p:spPr>
        </p:sp>
      </p:grpSp>
      <p:grpSp>
        <p:nvGrpSpPr>
          <p:cNvPr name="Group 62" id="62"/>
          <p:cNvGrpSpPr/>
          <p:nvPr/>
        </p:nvGrpSpPr>
        <p:grpSpPr>
          <a:xfrm rot="0">
            <a:off x="9412729" y="4765947"/>
            <a:ext cx="3877056" cy="512064"/>
            <a:chOff x="0" y="0"/>
            <a:chExt cx="5169408" cy="682752"/>
          </a:xfrm>
        </p:grpSpPr>
        <p:sp>
          <p:nvSpPr>
            <p:cNvPr name="Freeform 63" id="63"/>
            <p:cNvSpPr/>
            <p:nvPr/>
          </p:nvSpPr>
          <p:spPr>
            <a:xfrm flipH="false" flipV="false" rot="0">
              <a:off x="0" y="0"/>
              <a:ext cx="5169408" cy="682752"/>
            </a:xfrm>
            <a:custGeom>
              <a:avLst/>
              <a:gdLst/>
              <a:ahLst/>
              <a:cxnLst/>
              <a:rect r="r" b="b" t="t" l="l"/>
              <a:pathLst>
                <a:path h="682752" w="5169408">
                  <a:moveTo>
                    <a:pt x="0" y="0"/>
                  </a:moveTo>
                  <a:lnTo>
                    <a:pt x="5169408" y="0"/>
                  </a:lnTo>
                  <a:lnTo>
                    <a:pt x="5169408" y="682752"/>
                  </a:lnTo>
                  <a:lnTo>
                    <a:pt x="0" y="682752"/>
                  </a:lnTo>
                  <a:close/>
                </a:path>
              </a:pathLst>
            </a:custGeom>
            <a:blipFill>
              <a:blip r:embed="rId2">
                <a:alphaModFix amt="0"/>
              </a:blip>
              <a:stretch>
                <a:fillRect l="0" t="-97529" r="0" b="-97529"/>
              </a:stretch>
            </a:blipFill>
          </p:spPr>
        </p:sp>
        <p:sp>
          <p:nvSpPr>
            <p:cNvPr name="TextBox 64" id="64"/>
            <p:cNvSpPr txBox="true"/>
            <p:nvPr/>
          </p:nvSpPr>
          <p:spPr>
            <a:xfrm>
              <a:off x="0" y="-19050"/>
              <a:ext cx="5169408" cy="701802"/>
            </a:xfrm>
            <a:prstGeom prst="rect">
              <a:avLst/>
            </a:prstGeom>
          </p:spPr>
          <p:txBody>
            <a:bodyPr anchor="ctr" rtlCol="false" tIns="0" lIns="0" bIns="0" rIns="0"/>
            <a:lstStyle/>
            <a:p>
              <a:pPr algn="l">
                <a:lnSpc>
                  <a:spcPts val="2640"/>
                </a:lnSpc>
              </a:pPr>
              <a:r>
                <a:rPr lang="en-US" sz="2200" b="true">
                  <a:solidFill>
                    <a:srgbClr val="20383C"/>
                  </a:solidFill>
                  <a:latin typeface="Trebuchet MS Bold"/>
                  <a:ea typeface="Trebuchet MS Bold"/>
                  <a:cs typeface="Trebuchet MS Bold"/>
                  <a:sym typeface="Trebuchet MS Bold"/>
                </a:rPr>
                <a:t>Observation</a:t>
              </a:r>
            </a:p>
          </p:txBody>
        </p:sp>
      </p:grpSp>
      <p:grpSp>
        <p:nvGrpSpPr>
          <p:cNvPr name="Group 65" id="65"/>
          <p:cNvGrpSpPr/>
          <p:nvPr/>
        </p:nvGrpSpPr>
        <p:grpSpPr>
          <a:xfrm rot="0">
            <a:off x="9412729" y="5314587"/>
            <a:ext cx="3877056" cy="877824"/>
            <a:chOff x="0" y="0"/>
            <a:chExt cx="5169408" cy="1170432"/>
          </a:xfrm>
        </p:grpSpPr>
        <p:sp>
          <p:nvSpPr>
            <p:cNvPr name="Freeform 66" id="66"/>
            <p:cNvSpPr/>
            <p:nvPr/>
          </p:nvSpPr>
          <p:spPr>
            <a:xfrm flipH="false" flipV="false" rot="0">
              <a:off x="0" y="0"/>
              <a:ext cx="5169408" cy="1170432"/>
            </a:xfrm>
            <a:custGeom>
              <a:avLst/>
              <a:gdLst/>
              <a:ahLst/>
              <a:cxnLst/>
              <a:rect r="r" b="b" t="t" l="l"/>
              <a:pathLst>
                <a:path h="1170432" w="5169408">
                  <a:moveTo>
                    <a:pt x="0" y="0"/>
                  </a:moveTo>
                  <a:lnTo>
                    <a:pt x="5169408" y="0"/>
                  </a:lnTo>
                  <a:lnTo>
                    <a:pt x="5169408" y="1170432"/>
                  </a:lnTo>
                  <a:lnTo>
                    <a:pt x="0" y="1170432"/>
                  </a:lnTo>
                  <a:close/>
                </a:path>
              </a:pathLst>
            </a:custGeom>
            <a:blipFill>
              <a:blip r:embed="rId2">
                <a:alphaModFix amt="0"/>
              </a:blip>
              <a:stretch>
                <a:fillRect l="0" t="-36058" r="0" b="-36058"/>
              </a:stretch>
            </a:blipFill>
          </p:spPr>
        </p:sp>
        <p:sp>
          <p:nvSpPr>
            <p:cNvPr name="TextBox 67" id="67"/>
            <p:cNvSpPr txBox="true"/>
            <p:nvPr/>
          </p:nvSpPr>
          <p:spPr>
            <a:xfrm>
              <a:off x="0" y="-19050"/>
              <a:ext cx="5169408" cy="1189482"/>
            </a:xfrm>
            <a:prstGeom prst="rect">
              <a:avLst/>
            </a:prstGeom>
          </p:spPr>
          <p:txBody>
            <a:bodyPr anchor="ctr" rtlCol="false" tIns="0" lIns="0" bIns="0" rIns="0"/>
            <a:lstStyle/>
            <a:p>
              <a:pPr algn="l">
                <a:lnSpc>
                  <a:spcPts val="2400"/>
                </a:lnSpc>
              </a:pPr>
              <a:r>
                <a:rPr lang="en-US" sz="2000">
                  <a:solidFill>
                    <a:srgbClr val="24363D"/>
                  </a:solidFill>
                  <a:latin typeface="Trebuchet MS"/>
                  <a:ea typeface="Trebuchet MS"/>
                  <a:cs typeface="Trebuchet MS"/>
                  <a:sym typeface="Trebuchet MS"/>
                </a:rPr>
                <a:t>Independent external view</a:t>
              </a:r>
            </a:p>
            <a:p>
              <a:pPr algn="l">
                <a:lnSpc>
                  <a:spcPts val="2400"/>
                </a:lnSpc>
              </a:pPr>
              <a:r>
                <a:rPr lang="en-US" sz="2000">
                  <a:solidFill>
                    <a:srgbClr val="24363D"/>
                  </a:solidFill>
                  <a:latin typeface="Trebuchet MS"/>
                  <a:ea typeface="Trebuchet MS"/>
                  <a:cs typeface="Trebuchet MS"/>
                  <a:sym typeface="Trebuchet MS"/>
                </a:rPr>
                <a:t>Unfiltered – what actually happens</a:t>
              </a:r>
            </a:p>
          </p:txBody>
        </p:sp>
      </p:grpSp>
      <p:grpSp>
        <p:nvGrpSpPr>
          <p:cNvPr name="Group 68" id="68"/>
          <p:cNvGrpSpPr/>
          <p:nvPr/>
        </p:nvGrpSpPr>
        <p:grpSpPr>
          <a:xfrm rot="0">
            <a:off x="13612616" y="4649866"/>
            <a:ext cx="4255513" cy="1695193"/>
            <a:chOff x="0" y="0"/>
            <a:chExt cx="5674017" cy="2260257"/>
          </a:xfrm>
        </p:grpSpPr>
        <p:sp>
          <p:nvSpPr>
            <p:cNvPr name="Freeform 69" id="69"/>
            <p:cNvSpPr/>
            <p:nvPr/>
          </p:nvSpPr>
          <p:spPr>
            <a:xfrm flipH="false" flipV="false" rot="0">
              <a:off x="8509" y="8509"/>
              <a:ext cx="5657088" cy="2243328"/>
            </a:xfrm>
            <a:custGeom>
              <a:avLst/>
              <a:gdLst/>
              <a:ahLst/>
              <a:cxnLst/>
              <a:rect r="r" b="b" t="t" l="l"/>
              <a:pathLst>
                <a:path h="2243328" w="5657088">
                  <a:moveTo>
                    <a:pt x="0" y="0"/>
                  </a:moveTo>
                  <a:lnTo>
                    <a:pt x="5657088" y="0"/>
                  </a:lnTo>
                  <a:lnTo>
                    <a:pt x="5657088" y="2243328"/>
                  </a:lnTo>
                  <a:lnTo>
                    <a:pt x="0" y="2243328"/>
                  </a:lnTo>
                  <a:close/>
                </a:path>
              </a:pathLst>
            </a:custGeom>
            <a:solidFill>
              <a:srgbClr val="F2F4F3"/>
            </a:solidFill>
          </p:spPr>
        </p:sp>
        <p:sp>
          <p:nvSpPr>
            <p:cNvPr name="Freeform 70" id="70"/>
            <p:cNvSpPr/>
            <p:nvPr/>
          </p:nvSpPr>
          <p:spPr>
            <a:xfrm flipH="false" flipV="false" rot="0">
              <a:off x="0" y="0"/>
              <a:ext cx="5674106" cy="2260346"/>
            </a:xfrm>
            <a:custGeom>
              <a:avLst/>
              <a:gdLst/>
              <a:ahLst/>
              <a:cxnLst/>
              <a:rect r="r" b="b" t="t" l="l"/>
              <a:pathLst>
                <a:path h="2260346" w="5674106">
                  <a:moveTo>
                    <a:pt x="8509" y="0"/>
                  </a:moveTo>
                  <a:lnTo>
                    <a:pt x="5665597" y="0"/>
                  </a:lnTo>
                  <a:cubicBezTo>
                    <a:pt x="5670296" y="0"/>
                    <a:pt x="5674106" y="3810"/>
                    <a:pt x="5674106" y="8509"/>
                  </a:cubicBezTo>
                  <a:lnTo>
                    <a:pt x="5674106" y="2251837"/>
                  </a:lnTo>
                  <a:cubicBezTo>
                    <a:pt x="5674106" y="2256536"/>
                    <a:pt x="5670296" y="2260346"/>
                    <a:pt x="5665597" y="2260346"/>
                  </a:cubicBezTo>
                  <a:lnTo>
                    <a:pt x="8509" y="2260346"/>
                  </a:lnTo>
                  <a:cubicBezTo>
                    <a:pt x="3810" y="2260346"/>
                    <a:pt x="0" y="2256536"/>
                    <a:pt x="0" y="2251837"/>
                  </a:cubicBezTo>
                  <a:lnTo>
                    <a:pt x="0" y="8509"/>
                  </a:lnTo>
                  <a:cubicBezTo>
                    <a:pt x="0" y="3810"/>
                    <a:pt x="3810" y="0"/>
                    <a:pt x="8509" y="0"/>
                  </a:cubicBezTo>
                  <a:moveTo>
                    <a:pt x="8509" y="16891"/>
                  </a:moveTo>
                  <a:lnTo>
                    <a:pt x="8509" y="8509"/>
                  </a:lnTo>
                  <a:lnTo>
                    <a:pt x="17018" y="8509"/>
                  </a:lnTo>
                  <a:lnTo>
                    <a:pt x="17018" y="2251837"/>
                  </a:lnTo>
                  <a:lnTo>
                    <a:pt x="8509" y="2251837"/>
                  </a:lnTo>
                  <a:lnTo>
                    <a:pt x="8509" y="2243328"/>
                  </a:lnTo>
                  <a:lnTo>
                    <a:pt x="5665597" y="2243328"/>
                  </a:lnTo>
                  <a:lnTo>
                    <a:pt x="5665597" y="2251837"/>
                  </a:lnTo>
                  <a:lnTo>
                    <a:pt x="5657088" y="2251837"/>
                  </a:lnTo>
                  <a:lnTo>
                    <a:pt x="5657088" y="8509"/>
                  </a:lnTo>
                  <a:lnTo>
                    <a:pt x="5665597" y="8509"/>
                  </a:lnTo>
                  <a:lnTo>
                    <a:pt x="5665597" y="17018"/>
                  </a:lnTo>
                  <a:lnTo>
                    <a:pt x="8509" y="17018"/>
                  </a:lnTo>
                  <a:close/>
                </a:path>
              </a:pathLst>
            </a:custGeom>
            <a:solidFill>
              <a:srgbClr val="DDDDDD"/>
            </a:solidFill>
          </p:spPr>
        </p:sp>
      </p:grpSp>
      <p:grpSp>
        <p:nvGrpSpPr>
          <p:cNvPr name="Group 71" id="71"/>
          <p:cNvGrpSpPr/>
          <p:nvPr/>
        </p:nvGrpSpPr>
        <p:grpSpPr>
          <a:xfrm rot="0">
            <a:off x="13606272" y="4643522"/>
            <a:ext cx="153419" cy="1707899"/>
            <a:chOff x="0" y="0"/>
            <a:chExt cx="204559" cy="2277199"/>
          </a:xfrm>
        </p:grpSpPr>
        <p:sp>
          <p:nvSpPr>
            <p:cNvPr name="Freeform 72" id="72"/>
            <p:cNvSpPr/>
            <p:nvPr/>
          </p:nvSpPr>
          <p:spPr>
            <a:xfrm flipH="false" flipV="false" rot="0">
              <a:off x="16891" y="16891"/>
              <a:ext cx="170688" cy="2243328"/>
            </a:xfrm>
            <a:custGeom>
              <a:avLst/>
              <a:gdLst/>
              <a:ahLst/>
              <a:cxnLst/>
              <a:rect r="r" b="b" t="t" l="l"/>
              <a:pathLst>
                <a:path h="2243328" w="170688">
                  <a:moveTo>
                    <a:pt x="0" y="0"/>
                  </a:moveTo>
                  <a:lnTo>
                    <a:pt x="170688" y="0"/>
                  </a:lnTo>
                  <a:lnTo>
                    <a:pt x="170688" y="2243328"/>
                  </a:lnTo>
                  <a:lnTo>
                    <a:pt x="0" y="2243328"/>
                  </a:lnTo>
                  <a:close/>
                </a:path>
              </a:pathLst>
            </a:custGeom>
            <a:solidFill>
              <a:srgbClr val="20383C"/>
            </a:solidFill>
          </p:spPr>
        </p:sp>
        <p:sp>
          <p:nvSpPr>
            <p:cNvPr name="Freeform 73" id="73"/>
            <p:cNvSpPr/>
            <p:nvPr/>
          </p:nvSpPr>
          <p:spPr>
            <a:xfrm flipH="false" flipV="false" rot="0">
              <a:off x="0" y="0"/>
              <a:ext cx="204470" cy="2277110"/>
            </a:xfrm>
            <a:custGeom>
              <a:avLst/>
              <a:gdLst/>
              <a:ahLst/>
              <a:cxnLst/>
              <a:rect r="r" b="b" t="t" l="l"/>
              <a:pathLst>
                <a:path h="2277110" w="204470">
                  <a:moveTo>
                    <a:pt x="16891" y="0"/>
                  </a:moveTo>
                  <a:lnTo>
                    <a:pt x="187579" y="0"/>
                  </a:lnTo>
                  <a:cubicBezTo>
                    <a:pt x="196977" y="0"/>
                    <a:pt x="204470" y="7620"/>
                    <a:pt x="204470" y="16891"/>
                  </a:cubicBezTo>
                  <a:lnTo>
                    <a:pt x="204470" y="2260219"/>
                  </a:lnTo>
                  <a:cubicBezTo>
                    <a:pt x="204470" y="2269617"/>
                    <a:pt x="196850" y="2277110"/>
                    <a:pt x="187579" y="2277110"/>
                  </a:cubicBezTo>
                  <a:lnTo>
                    <a:pt x="16891" y="2277110"/>
                  </a:lnTo>
                  <a:cubicBezTo>
                    <a:pt x="7493" y="2277110"/>
                    <a:pt x="0" y="2269490"/>
                    <a:pt x="0" y="2260219"/>
                  </a:cubicBezTo>
                  <a:lnTo>
                    <a:pt x="0" y="16891"/>
                  </a:lnTo>
                  <a:cubicBezTo>
                    <a:pt x="0" y="7620"/>
                    <a:pt x="7620" y="0"/>
                    <a:pt x="16891" y="0"/>
                  </a:cubicBezTo>
                  <a:moveTo>
                    <a:pt x="16891" y="33909"/>
                  </a:moveTo>
                  <a:lnTo>
                    <a:pt x="16891" y="16891"/>
                  </a:lnTo>
                  <a:lnTo>
                    <a:pt x="33909" y="16891"/>
                  </a:lnTo>
                  <a:lnTo>
                    <a:pt x="33909" y="2260219"/>
                  </a:lnTo>
                  <a:lnTo>
                    <a:pt x="16891" y="2260219"/>
                  </a:lnTo>
                  <a:lnTo>
                    <a:pt x="16891" y="2243328"/>
                  </a:lnTo>
                  <a:lnTo>
                    <a:pt x="187579" y="2243328"/>
                  </a:lnTo>
                  <a:lnTo>
                    <a:pt x="187579" y="2260219"/>
                  </a:lnTo>
                  <a:lnTo>
                    <a:pt x="170688" y="2260219"/>
                  </a:lnTo>
                  <a:lnTo>
                    <a:pt x="170688" y="16891"/>
                  </a:lnTo>
                  <a:lnTo>
                    <a:pt x="187579" y="16891"/>
                  </a:lnTo>
                  <a:lnTo>
                    <a:pt x="187579" y="33909"/>
                  </a:lnTo>
                  <a:lnTo>
                    <a:pt x="16891" y="33909"/>
                  </a:lnTo>
                  <a:close/>
                </a:path>
              </a:pathLst>
            </a:custGeom>
            <a:solidFill>
              <a:srgbClr val="20383C"/>
            </a:solidFill>
          </p:spPr>
        </p:sp>
      </p:grpSp>
      <p:grpSp>
        <p:nvGrpSpPr>
          <p:cNvPr name="Group 74" id="74"/>
          <p:cNvGrpSpPr/>
          <p:nvPr/>
        </p:nvGrpSpPr>
        <p:grpSpPr>
          <a:xfrm rot="0">
            <a:off x="13875001" y="4765947"/>
            <a:ext cx="3877056" cy="512064"/>
            <a:chOff x="0" y="0"/>
            <a:chExt cx="5169408" cy="682752"/>
          </a:xfrm>
        </p:grpSpPr>
        <p:sp>
          <p:nvSpPr>
            <p:cNvPr name="Freeform 75" id="75"/>
            <p:cNvSpPr/>
            <p:nvPr/>
          </p:nvSpPr>
          <p:spPr>
            <a:xfrm flipH="false" flipV="false" rot="0">
              <a:off x="0" y="0"/>
              <a:ext cx="5169408" cy="682752"/>
            </a:xfrm>
            <a:custGeom>
              <a:avLst/>
              <a:gdLst/>
              <a:ahLst/>
              <a:cxnLst/>
              <a:rect r="r" b="b" t="t" l="l"/>
              <a:pathLst>
                <a:path h="682752" w="5169408">
                  <a:moveTo>
                    <a:pt x="0" y="0"/>
                  </a:moveTo>
                  <a:lnTo>
                    <a:pt x="5169408" y="0"/>
                  </a:lnTo>
                  <a:lnTo>
                    <a:pt x="5169408" y="682752"/>
                  </a:lnTo>
                  <a:lnTo>
                    <a:pt x="0" y="682752"/>
                  </a:lnTo>
                  <a:close/>
                </a:path>
              </a:pathLst>
            </a:custGeom>
            <a:blipFill>
              <a:blip r:embed="rId2">
                <a:alphaModFix amt="0"/>
              </a:blip>
              <a:stretch>
                <a:fillRect l="0" t="-97529" r="0" b="-97529"/>
              </a:stretch>
            </a:blipFill>
          </p:spPr>
        </p:sp>
        <p:sp>
          <p:nvSpPr>
            <p:cNvPr name="TextBox 76" id="76"/>
            <p:cNvSpPr txBox="true"/>
            <p:nvPr/>
          </p:nvSpPr>
          <p:spPr>
            <a:xfrm>
              <a:off x="0" y="-19050"/>
              <a:ext cx="5169408" cy="701802"/>
            </a:xfrm>
            <a:prstGeom prst="rect">
              <a:avLst/>
            </a:prstGeom>
          </p:spPr>
          <p:txBody>
            <a:bodyPr anchor="ctr" rtlCol="false" tIns="0" lIns="0" bIns="0" rIns="0"/>
            <a:lstStyle/>
            <a:p>
              <a:pPr algn="l">
                <a:lnSpc>
                  <a:spcPts val="2640"/>
                </a:lnSpc>
              </a:pPr>
              <a:r>
                <a:rPr lang="en-US" sz="2200" b="true">
                  <a:solidFill>
                    <a:srgbClr val="20383C"/>
                  </a:solidFill>
                  <a:latin typeface="Trebuchet MS Bold"/>
                  <a:ea typeface="Trebuchet MS Bold"/>
                  <a:cs typeface="Trebuchet MS Bold"/>
                  <a:sym typeface="Trebuchet MS Bold"/>
                </a:rPr>
                <a:t>McDonald’s website</a:t>
              </a:r>
            </a:p>
          </p:txBody>
        </p:sp>
      </p:grpSp>
      <p:grpSp>
        <p:nvGrpSpPr>
          <p:cNvPr name="Group 77" id="77"/>
          <p:cNvGrpSpPr/>
          <p:nvPr/>
        </p:nvGrpSpPr>
        <p:grpSpPr>
          <a:xfrm rot="0">
            <a:off x="13875001" y="5314587"/>
            <a:ext cx="3877056" cy="877824"/>
            <a:chOff x="0" y="0"/>
            <a:chExt cx="5169408" cy="1170432"/>
          </a:xfrm>
        </p:grpSpPr>
        <p:sp>
          <p:nvSpPr>
            <p:cNvPr name="Freeform 78" id="78"/>
            <p:cNvSpPr/>
            <p:nvPr/>
          </p:nvSpPr>
          <p:spPr>
            <a:xfrm flipH="false" flipV="false" rot="0">
              <a:off x="0" y="0"/>
              <a:ext cx="5169408" cy="1170432"/>
            </a:xfrm>
            <a:custGeom>
              <a:avLst/>
              <a:gdLst/>
              <a:ahLst/>
              <a:cxnLst/>
              <a:rect r="r" b="b" t="t" l="l"/>
              <a:pathLst>
                <a:path h="1170432" w="5169408">
                  <a:moveTo>
                    <a:pt x="0" y="0"/>
                  </a:moveTo>
                  <a:lnTo>
                    <a:pt x="5169408" y="0"/>
                  </a:lnTo>
                  <a:lnTo>
                    <a:pt x="5169408" y="1170432"/>
                  </a:lnTo>
                  <a:lnTo>
                    <a:pt x="0" y="1170432"/>
                  </a:lnTo>
                  <a:close/>
                </a:path>
              </a:pathLst>
            </a:custGeom>
            <a:blipFill>
              <a:blip r:embed="rId2">
                <a:alphaModFix amt="0"/>
              </a:blip>
              <a:stretch>
                <a:fillRect l="0" t="-36058" r="0" b="-36058"/>
              </a:stretch>
            </a:blipFill>
          </p:spPr>
        </p:sp>
        <p:sp>
          <p:nvSpPr>
            <p:cNvPr name="TextBox 79" id="79"/>
            <p:cNvSpPr txBox="true"/>
            <p:nvPr/>
          </p:nvSpPr>
          <p:spPr>
            <a:xfrm>
              <a:off x="0" y="-19050"/>
              <a:ext cx="5169408" cy="1189482"/>
            </a:xfrm>
            <a:prstGeom prst="rect">
              <a:avLst/>
            </a:prstGeom>
          </p:spPr>
          <p:txBody>
            <a:bodyPr anchor="ctr" rtlCol="false" tIns="0" lIns="0" bIns="0" rIns="0"/>
            <a:lstStyle/>
            <a:p>
              <a:pPr algn="l">
                <a:lnSpc>
                  <a:spcPts val="2400"/>
                </a:lnSpc>
              </a:pPr>
              <a:r>
                <a:rPr lang="en-US" sz="2000">
                  <a:solidFill>
                    <a:srgbClr val="24363D"/>
                  </a:solidFill>
                  <a:latin typeface="Trebuchet MS"/>
                  <a:ea typeface="Trebuchet MS"/>
                  <a:cs typeface="Trebuchet MS"/>
                  <a:sym typeface="Trebuchet MS"/>
                </a:rPr>
                <a:t>Corporate stated position</a:t>
              </a:r>
            </a:p>
            <a:p>
              <a:pPr algn="l">
                <a:lnSpc>
                  <a:spcPts val="2400"/>
                </a:lnSpc>
              </a:pPr>
              <a:r>
                <a:rPr lang="en-US" sz="2000">
                  <a:solidFill>
                    <a:srgbClr val="24363D"/>
                  </a:solidFill>
                  <a:latin typeface="Trebuchet MS"/>
                  <a:ea typeface="Trebuchet MS"/>
                  <a:cs typeface="Trebuchet MS"/>
                  <a:sym typeface="Trebuchet MS"/>
                </a:rPr>
                <a:t>For comparison with primary research</a:t>
              </a:r>
            </a:p>
          </p:txBody>
        </p:sp>
      </p:grpSp>
      <p:grpSp>
        <p:nvGrpSpPr>
          <p:cNvPr name="Group 80" id="80"/>
          <p:cNvGrpSpPr/>
          <p:nvPr/>
        </p:nvGrpSpPr>
        <p:grpSpPr>
          <a:xfrm rot="0">
            <a:off x="9150344" y="6588394"/>
            <a:ext cx="8790937" cy="1695193"/>
            <a:chOff x="0" y="0"/>
            <a:chExt cx="11721249" cy="2260257"/>
          </a:xfrm>
        </p:grpSpPr>
        <p:sp>
          <p:nvSpPr>
            <p:cNvPr name="Freeform 81" id="81"/>
            <p:cNvSpPr/>
            <p:nvPr/>
          </p:nvSpPr>
          <p:spPr>
            <a:xfrm flipH="false" flipV="false" rot="0">
              <a:off x="8509" y="8509"/>
              <a:ext cx="11704319" cy="2243328"/>
            </a:xfrm>
            <a:custGeom>
              <a:avLst/>
              <a:gdLst/>
              <a:ahLst/>
              <a:cxnLst/>
              <a:rect r="r" b="b" t="t" l="l"/>
              <a:pathLst>
                <a:path h="2243328" w="11704319">
                  <a:moveTo>
                    <a:pt x="0" y="0"/>
                  </a:moveTo>
                  <a:lnTo>
                    <a:pt x="11704319" y="0"/>
                  </a:lnTo>
                  <a:lnTo>
                    <a:pt x="11704319" y="2243328"/>
                  </a:lnTo>
                  <a:lnTo>
                    <a:pt x="0" y="2243328"/>
                  </a:lnTo>
                  <a:close/>
                </a:path>
              </a:pathLst>
            </a:custGeom>
            <a:solidFill>
              <a:srgbClr val="F2F4F3"/>
            </a:solidFill>
          </p:spPr>
        </p:sp>
        <p:sp>
          <p:nvSpPr>
            <p:cNvPr name="Freeform 82" id="82"/>
            <p:cNvSpPr/>
            <p:nvPr/>
          </p:nvSpPr>
          <p:spPr>
            <a:xfrm flipH="false" flipV="false" rot="0">
              <a:off x="0" y="0"/>
              <a:ext cx="11721338" cy="2260346"/>
            </a:xfrm>
            <a:custGeom>
              <a:avLst/>
              <a:gdLst/>
              <a:ahLst/>
              <a:cxnLst/>
              <a:rect r="r" b="b" t="t" l="l"/>
              <a:pathLst>
                <a:path h="2260346" w="11721338">
                  <a:moveTo>
                    <a:pt x="8509" y="0"/>
                  </a:moveTo>
                  <a:lnTo>
                    <a:pt x="11712828" y="0"/>
                  </a:lnTo>
                  <a:cubicBezTo>
                    <a:pt x="11717527" y="0"/>
                    <a:pt x="11721338" y="3810"/>
                    <a:pt x="11721338" y="8509"/>
                  </a:cubicBezTo>
                  <a:lnTo>
                    <a:pt x="11721338" y="2251837"/>
                  </a:lnTo>
                  <a:cubicBezTo>
                    <a:pt x="11721338" y="2256536"/>
                    <a:pt x="11717527" y="2260346"/>
                    <a:pt x="11712828" y="2260346"/>
                  </a:cubicBezTo>
                  <a:lnTo>
                    <a:pt x="8509" y="2260346"/>
                  </a:lnTo>
                  <a:cubicBezTo>
                    <a:pt x="3810" y="2260346"/>
                    <a:pt x="0" y="2256536"/>
                    <a:pt x="0" y="2251837"/>
                  </a:cubicBezTo>
                  <a:lnTo>
                    <a:pt x="0" y="8509"/>
                  </a:lnTo>
                  <a:cubicBezTo>
                    <a:pt x="0" y="3810"/>
                    <a:pt x="3810" y="0"/>
                    <a:pt x="8509" y="0"/>
                  </a:cubicBezTo>
                  <a:moveTo>
                    <a:pt x="8509" y="16891"/>
                  </a:moveTo>
                  <a:lnTo>
                    <a:pt x="8509" y="8509"/>
                  </a:lnTo>
                  <a:lnTo>
                    <a:pt x="17018" y="8509"/>
                  </a:lnTo>
                  <a:lnTo>
                    <a:pt x="17018" y="2251837"/>
                  </a:lnTo>
                  <a:lnTo>
                    <a:pt x="8509" y="2251837"/>
                  </a:lnTo>
                  <a:lnTo>
                    <a:pt x="8509" y="2243328"/>
                  </a:lnTo>
                  <a:lnTo>
                    <a:pt x="11712828" y="2243328"/>
                  </a:lnTo>
                  <a:lnTo>
                    <a:pt x="11712828" y="2251837"/>
                  </a:lnTo>
                  <a:lnTo>
                    <a:pt x="11704320" y="2251837"/>
                  </a:lnTo>
                  <a:lnTo>
                    <a:pt x="11704320" y="8509"/>
                  </a:lnTo>
                  <a:lnTo>
                    <a:pt x="11712828" y="8509"/>
                  </a:lnTo>
                  <a:lnTo>
                    <a:pt x="11712828" y="17018"/>
                  </a:lnTo>
                  <a:lnTo>
                    <a:pt x="8509" y="17018"/>
                  </a:lnTo>
                  <a:close/>
                </a:path>
              </a:pathLst>
            </a:custGeom>
            <a:solidFill>
              <a:srgbClr val="DDDDDD"/>
            </a:solidFill>
          </p:spPr>
        </p:sp>
      </p:grpSp>
      <p:grpSp>
        <p:nvGrpSpPr>
          <p:cNvPr name="Group 83" id="83"/>
          <p:cNvGrpSpPr/>
          <p:nvPr/>
        </p:nvGrpSpPr>
        <p:grpSpPr>
          <a:xfrm rot="0">
            <a:off x="9144000" y="6582050"/>
            <a:ext cx="153419" cy="1707899"/>
            <a:chOff x="0" y="0"/>
            <a:chExt cx="204559" cy="2277199"/>
          </a:xfrm>
        </p:grpSpPr>
        <p:sp>
          <p:nvSpPr>
            <p:cNvPr name="Freeform 84" id="84"/>
            <p:cNvSpPr/>
            <p:nvPr/>
          </p:nvSpPr>
          <p:spPr>
            <a:xfrm flipH="false" flipV="false" rot="0">
              <a:off x="16891" y="16891"/>
              <a:ext cx="170688" cy="2243328"/>
            </a:xfrm>
            <a:custGeom>
              <a:avLst/>
              <a:gdLst/>
              <a:ahLst/>
              <a:cxnLst/>
              <a:rect r="r" b="b" t="t" l="l"/>
              <a:pathLst>
                <a:path h="2243328" w="170688">
                  <a:moveTo>
                    <a:pt x="0" y="0"/>
                  </a:moveTo>
                  <a:lnTo>
                    <a:pt x="170688" y="0"/>
                  </a:lnTo>
                  <a:lnTo>
                    <a:pt x="170688" y="2243328"/>
                  </a:lnTo>
                  <a:lnTo>
                    <a:pt x="0" y="2243328"/>
                  </a:lnTo>
                  <a:close/>
                </a:path>
              </a:pathLst>
            </a:custGeom>
            <a:solidFill>
              <a:srgbClr val="7A8C8A"/>
            </a:solidFill>
          </p:spPr>
        </p:sp>
        <p:sp>
          <p:nvSpPr>
            <p:cNvPr name="Freeform 85" id="85"/>
            <p:cNvSpPr/>
            <p:nvPr/>
          </p:nvSpPr>
          <p:spPr>
            <a:xfrm flipH="false" flipV="false" rot="0">
              <a:off x="0" y="0"/>
              <a:ext cx="204470" cy="2277110"/>
            </a:xfrm>
            <a:custGeom>
              <a:avLst/>
              <a:gdLst/>
              <a:ahLst/>
              <a:cxnLst/>
              <a:rect r="r" b="b" t="t" l="l"/>
              <a:pathLst>
                <a:path h="2277110" w="204470">
                  <a:moveTo>
                    <a:pt x="16891" y="0"/>
                  </a:moveTo>
                  <a:lnTo>
                    <a:pt x="187579" y="0"/>
                  </a:lnTo>
                  <a:cubicBezTo>
                    <a:pt x="196977" y="0"/>
                    <a:pt x="204470" y="7620"/>
                    <a:pt x="204470" y="16891"/>
                  </a:cubicBezTo>
                  <a:lnTo>
                    <a:pt x="204470" y="2260219"/>
                  </a:lnTo>
                  <a:cubicBezTo>
                    <a:pt x="204470" y="2269617"/>
                    <a:pt x="196850" y="2277110"/>
                    <a:pt x="187579" y="2277110"/>
                  </a:cubicBezTo>
                  <a:lnTo>
                    <a:pt x="16891" y="2277110"/>
                  </a:lnTo>
                  <a:cubicBezTo>
                    <a:pt x="7493" y="2277110"/>
                    <a:pt x="0" y="2269490"/>
                    <a:pt x="0" y="2260219"/>
                  </a:cubicBezTo>
                  <a:lnTo>
                    <a:pt x="0" y="16891"/>
                  </a:lnTo>
                  <a:cubicBezTo>
                    <a:pt x="0" y="7620"/>
                    <a:pt x="7620" y="0"/>
                    <a:pt x="16891" y="0"/>
                  </a:cubicBezTo>
                  <a:moveTo>
                    <a:pt x="16891" y="33909"/>
                  </a:moveTo>
                  <a:lnTo>
                    <a:pt x="16891" y="16891"/>
                  </a:lnTo>
                  <a:lnTo>
                    <a:pt x="33909" y="16891"/>
                  </a:lnTo>
                  <a:lnTo>
                    <a:pt x="33909" y="2260219"/>
                  </a:lnTo>
                  <a:lnTo>
                    <a:pt x="16891" y="2260219"/>
                  </a:lnTo>
                  <a:lnTo>
                    <a:pt x="16891" y="2243328"/>
                  </a:lnTo>
                  <a:lnTo>
                    <a:pt x="187579" y="2243328"/>
                  </a:lnTo>
                  <a:lnTo>
                    <a:pt x="187579" y="2260219"/>
                  </a:lnTo>
                  <a:lnTo>
                    <a:pt x="170688" y="2260219"/>
                  </a:lnTo>
                  <a:lnTo>
                    <a:pt x="170688" y="16891"/>
                  </a:lnTo>
                  <a:lnTo>
                    <a:pt x="187579" y="16891"/>
                  </a:lnTo>
                  <a:lnTo>
                    <a:pt x="187579" y="33909"/>
                  </a:lnTo>
                  <a:lnTo>
                    <a:pt x="16891" y="33909"/>
                  </a:lnTo>
                  <a:close/>
                </a:path>
              </a:pathLst>
            </a:custGeom>
            <a:solidFill>
              <a:srgbClr val="7A8C8A"/>
            </a:solidFill>
          </p:spPr>
        </p:sp>
      </p:grpSp>
      <p:grpSp>
        <p:nvGrpSpPr>
          <p:cNvPr name="Group 86" id="86"/>
          <p:cNvGrpSpPr/>
          <p:nvPr/>
        </p:nvGrpSpPr>
        <p:grpSpPr>
          <a:xfrm rot="0">
            <a:off x="9412729" y="6704475"/>
            <a:ext cx="8412480" cy="512064"/>
            <a:chOff x="0" y="0"/>
            <a:chExt cx="11216640" cy="682752"/>
          </a:xfrm>
        </p:grpSpPr>
        <p:sp>
          <p:nvSpPr>
            <p:cNvPr name="Freeform 87" id="87"/>
            <p:cNvSpPr/>
            <p:nvPr/>
          </p:nvSpPr>
          <p:spPr>
            <a:xfrm flipH="false" flipV="false" rot="0">
              <a:off x="0" y="0"/>
              <a:ext cx="11216640" cy="682752"/>
            </a:xfrm>
            <a:custGeom>
              <a:avLst/>
              <a:gdLst/>
              <a:ahLst/>
              <a:cxnLst/>
              <a:rect r="r" b="b" t="t" l="l"/>
              <a:pathLst>
                <a:path h="682752" w="11216640">
                  <a:moveTo>
                    <a:pt x="0" y="0"/>
                  </a:moveTo>
                  <a:lnTo>
                    <a:pt x="11216640" y="0"/>
                  </a:lnTo>
                  <a:lnTo>
                    <a:pt x="11216640" y="682752"/>
                  </a:lnTo>
                  <a:lnTo>
                    <a:pt x="0" y="682752"/>
                  </a:lnTo>
                  <a:close/>
                </a:path>
              </a:pathLst>
            </a:custGeom>
            <a:blipFill>
              <a:blip r:embed="rId2">
                <a:alphaModFix amt="0"/>
              </a:blip>
              <a:stretch>
                <a:fillRect l="0" t="-270111" r="0" b="-270111"/>
              </a:stretch>
            </a:blipFill>
          </p:spPr>
        </p:sp>
        <p:sp>
          <p:nvSpPr>
            <p:cNvPr name="TextBox 88" id="88"/>
            <p:cNvSpPr txBox="true"/>
            <p:nvPr/>
          </p:nvSpPr>
          <p:spPr>
            <a:xfrm>
              <a:off x="0" y="-19050"/>
              <a:ext cx="11216640" cy="701802"/>
            </a:xfrm>
            <a:prstGeom prst="rect">
              <a:avLst/>
            </a:prstGeom>
          </p:spPr>
          <p:txBody>
            <a:bodyPr anchor="ctr" rtlCol="false" tIns="0" lIns="0" bIns="0" rIns="0"/>
            <a:lstStyle/>
            <a:p>
              <a:pPr algn="l">
                <a:lnSpc>
                  <a:spcPts val="2640"/>
                </a:lnSpc>
              </a:pPr>
              <a:r>
                <a:rPr lang="en-US" sz="2200" b="true">
                  <a:solidFill>
                    <a:srgbClr val="20383C"/>
                  </a:solidFill>
                  <a:latin typeface="Trebuchet MS Bold"/>
                  <a:ea typeface="Trebuchet MS Bold"/>
                  <a:cs typeface="Trebuchet MS Bold"/>
                  <a:sym typeface="Trebuchet MS Bold"/>
                </a:rPr>
                <a:t>CNN Business</a:t>
              </a:r>
            </a:p>
          </p:txBody>
        </p:sp>
      </p:grpSp>
      <p:grpSp>
        <p:nvGrpSpPr>
          <p:cNvPr name="Group 89" id="89"/>
          <p:cNvGrpSpPr/>
          <p:nvPr/>
        </p:nvGrpSpPr>
        <p:grpSpPr>
          <a:xfrm rot="0">
            <a:off x="9412729" y="7253115"/>
            <a:ext cx="8412480" cy="877824"/>
            <a:chOff x="0" y="0"/>
            <a:chExt cx="11216640" cy="1170432"/>
          </a:xfrm>
        </p:grpSpPr>
        <p:sp>
          <p:nvSpPr>
            <p:cNvPr name="Freeform 90" id="90"/>
            <p:cNvSpPr/>
            <p:nvPr/>
          </p:nvSpPr>
          <p:spPr>
            <a:xfrm flipH="false" flipV="false" rot="0">
              <a:off x="0" y="0"/>
              <a:ext cx="11216640" cy="1170432"/>
            </a:xfrm>
            <a:custGeom>
              <a:avLst/>
              <a:gdLst/>
              <a:ahLst/>
              <a:cxnLst/>
              <a:rect r="r" b="b" t="t" l="l"/>
              <a:pathLst>
                <a:path h="1170432" w="11216640">
                  <a:moveTo>
                    <a:pt x="0" y="0"/>
                  </a:moveTo>
                  <a:lnTo>
                    <a:pt x="11216640" y="0"/>
                  </a:lnTo>
                  <a:lnTo>
                    <a:pt x="11216640" y="1170432"/>
                  </a:lnTo>
                  <a:lnTo>
                    <a:pt x="0" y="1170432"/>
                  </a:lnTo>
                  <a:close/>
                </a:path>
              </a:pathLst>
            </a:custGeom>
            <a:blipFill>
              <a:blip r:embed="rId2">
                <a:alphaModFix amt="0"/>
              </a:blip>
              <a:stretch>
                <a:fillRect l="0" t="-136731" r="0" b="-136731"/>
              </a:stretch>
            </a:blipFill>
          </p:spPr>
        </p:sp>
        <p:sp>
          <p:nvSpPr>
            <p:cNvPr name="TextBox 91" id="91"/>
            <p:cNvSpPr txBox="true"/>
            <p:nvPr/>
          </p:nvSpPr>
          <p:spPr>
            <a:xfrm>
              <a:off x="0" y="-19050"/>
              <a:ext cx="11216640" cy="1189482"/>
            </a:xfrm>
            <a:prstGeom prst="rect">
              <a:avLst/>
            </a:prstGeom>
          </p:spPr>
          <p:txBody>
            <a:bodyPr anchor="ctr" rtlCol="false" tIns="0" lIns="0" bIns="0" rIns="0"/>
            <a:lstStyle/>
            <a:p>
              <a:pPr algn="l">
                <a:lnSpc>
                  <a:spcPts val="2400"/>
                </a:lnSpc>
              </a:pPr>
              <a:r>
                <a:rPr lang="en-US" sz="2000">
                  <a:solidFill>
                    <a:srgbClr val="24363D"/>
                  </a:solidFill>
                  <a:latin typeface="Trebuchet MS"/>
                  <a:ea typeface="Trebuchet MS"/>
                  <a:cs typeface="Trebuchet MS"/>
                  <a:sym typeface="Trebuchet MS"/>
                </a:rPr>
                <a:t>Independent media</a:t>
              </a:r>
            </a:p>
            <a:p>
              <a:pPr algn="l">
                <a:lnSpc>
                  <a:spcPts val="2400"/>
                </a:lnSpc>
              </a:pPr>
              <a:r>
                <a:rPr lang="en-US" sz="2000">
                  <a:solidFill>
                    <a:srgbClr val="24363D"/>
                  </a:solidFill>
                  <a:latin typeface="Trebuchet MS"/>
                  <a:ea typeface="Trebuchet MS"/>
                  <a:cs typeface="Trebuchet MS"/>
                  <a:sym typeface="Trebuchet MS"/>
                </a:rPr>
                <a:t>International pattern context</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612361" y="3860800"/>
            <a:ext cx="13535392" cy="2432050"/>
          </a:xfrm>
          <a:prstGeom prst="rect">
            <a:avLst/>
          </a:prstGeom>
        </p:spPr>
        <p:txBody>
          <a:bodyPr anchor="t" rtlCol="false" tIns="0" lIns="0" bIns="0" rIns="0">
            <a:spAutoFit/>
          </a:bodyPr>
          <a:lstStyle/>
          <a:p>
            <a:pPr algn="ctr">
              <a:lnSpc>
                <a:spcPts val="9799"/>
              </a:lnSpc>
            </a:pPr>
            <a:r>
              <a:rPr lang="en-US" sz="6999" u="sng">
                <a:solidFill>
                  <a:srgbClr val="000000"/>
                </a:solidFill>
                <a:latin typeface="League Spartan"/>
                <a:ea typeface="League Spartan"/>
                <a:cs typeface="League Spartan"/>
                <a:sym typeface="League Spartan"/>
                <a:hlinkClick r:id="rId2" tooltip="https://backinbusinesshub.com/wp-content/uploads/sites/5/2026/04/Looking-for-a-research-question-Worksheet.pdf"/>
              </a:rPr>
              <a:t>‘Looking for a research quesiton’</a:t>
            </a:r>
            <a:r>
              <a:rPr lang="en-US" sz="6999">
                <a:solidFill>
                  <a:srgbClr val="000000"/>
                </a:solidFill>
                <a:latin typeface="League Spartan"/>
                <a:ea typeface="League Spartan"/>
                <a:cs typeface="League Spartan"/>
                <a:sym typeface="League Spartan"/>
              </a:rPr>
              <a:t> worksheet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DAHHBvnOSas</dc:identifier>
  <dcterms:modified xsi:type="dcterms:W3CDTF">2011-08-01T06:04:30Z</dcterms:modified>
  <cp:revision>1</cp:revision>
  <dc:title>U2/3 Project</dc:title>
</cp:coreProperties>
</file>