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x="18288000" cy="10287000"/>
  <p:notesSz cx="6858000" cy="9144000"/>
  <p:embeddedFontLst>
    <p:embeddedFont>
      <p:font typeface="Tabarra Sans Heavy" charset="1" panose="00000000000000000000"/>
      <p:regular r:id="rId40"/>
    </p:embeddedFont>
    <p:embeddedFont>
      <p:font typeface="League Spartan" charset="1" panose="00000800000000000000"/>
      <p:regular r:id="rId41"/>
    </p:embeddedFont>
    <p:embeddedFont>
      <p:font typeface="Tabarra Sans Italics" charset="1" panose="00000000000000000000"/>
      <p:regular r:id="rId42"/>
    </p:embeddedFont>
    <p:embeddedFont>
      <p:font typeface="Tabarra Sans" charset="1" panose="0000000000000000000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8.png" Type="http://schemas.openxmlformats.org/officeDocument/2006/relationships/image"/><Relationship Id="rId5" Target="../media/image19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png" Type="http://schemas.openxmlformats.org/officeDocument/2006/relationships/image"/><Relationship Id="rId7" Target="../media/image25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6.png" Type="http://schemas.openxmlformats.org/officeDocument/2006/relationships/image"/><Relationship Id="rId5" Target="../media/image27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29.png" Type="http://schemas.openxmlformats.org/officeDocument/2006/relationships/image"/><Relationship Id="rId5" Target="../media/image30.svg" Type="http://schemas.openxmlformats.org/officeDocument/2006/relationships/image"/><Relationship Id="rId6" Target="../media/image31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38.png" Type="http://schemas.openxmlformats.org/officeDocument/2006/relationships/image"/><Relationship Id="rId5" Target="../media/image39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2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png" Type="http://schemas.openxmlformats.org/officeDocument/2006/relationships/image"/><Relationship Id="rId3" Target="../media/image46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png" Type="http://schemas.openxmlformats.org/officeDocument/2006/relationships/image"/><Relationship Id="rId3" Target="../media/image48.svg" Type="http://schemas.openxmlformats.org/officeDocument/2006/relationships/image"/><Relationship Id="rId4" Target="../media/image43.png" Type="http://schemas.openxmlformats.org/officeDocument/2006/relationships/image"/><Relationship Id="rId5" Target="../media/image44.svg" Type="http://schemas.openxmlformats.org/officeDocument/2006/relationships/image"/><Relationship Id="rId6" Target="../media/image40.png" Type="http://schemas.openxmlformats.org/officeDocument/2006/relationships/image"/><Relationship Id="rId7" Target="../media/image41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pn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Relationship Id="rId5" Target="../media/image40.png" Type="http://schemas.openxmlformats.org/officeDocument/2006/relationships/image"/><Relationship Id="rId6" Target="../media/image41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40.png" Type="http://schemas.openxmlformats.org/officeDocument/2006/relationships/image"/><Relationship Id="rId5" Target="../media/image41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sv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51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Relationship Id="rId3" Target="../media/image7.png" Type="http://schemas.openxmlformats.org/officeDocument/2006/relationships/image"/><Relationship Id="rId4" Target="../media/image8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png" Type="http://schemas.openxmlformats.org/officeDocument/2006/relationships/image"/><Relationship Id="rId6" Target="../media/image14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Relationship Id="rId4" Target="../media/image17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028700" y="8411093"/>
            <a:ext cx="16230697" cy="0"/>
          </a:xfrm>
          <a:prstGeom prst="line">
            <a:avLst/>
          </a:prstGeom>
          <a:ln cap="flat" w="19050">
            <a:solidFill>
              <a:srgbClr val="203C49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1028700" y="1384830"/>
            <a:ext cx="13362596" cy="44056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115"/>
              </a:lnSpc>
            </a:pPr>
            <a:r>
              <a:rPr lang="en-US" sz="14650" b="true">
                <a:solidFill>
                  <a:srgbClr val="203C49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Unifying Strand - U4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97" y="6082948"/>
            <a:ext cx="16230600" cy="2018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70"/>
              </a:lnSpc>
            </a:pPr>
            <a:r>
              <a:rPr lang="en-US" sz="6700" b="true">
                <a:solidFill>
                  <a:srgbClr val="DB543E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Analysing and evaluating</a:t>
            </a:r>
          </a:p>
          <a:p>
            <a:pPr algn="l">
              <a:lnSpc>
                <a:spcPts val="7370"/>
              </a:lnSpc>
            </a:pPr>
            <a:r>
              <a:rPr lang="en-US" sz="6700" b="true">
                <a:solidFill>
                  <a:srgbClr val="DB543E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information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1985246" y="9125468"/>
            <a:ext cx="5746372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203C49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3559007" y="678519"/>
            <a:ext cx="3700390" cy="1327515"/>
          </a:xfrm>
          <a:custGeom>
            <a:avLst/>
            <a:gdLst/>
            <a:ahLst/>
            <a:cxnLst/>
            <a:rect r="r" b="b" t="t" l="l"/>
            <a:pathLst>
              <a:path h="1327515" w="3700390">
                <a:moveTo>
                  <a:pt x="0" y="0"/>
                </a:moveTo>
                <a:lnTo>
                  <a:pt x="3700390" y="0"/>
                </a:lnTo>
                <a:lnTo>
                  <a:pt x="3700390" y="1327515"/>
                </a:lnTo>
                <a:lnTo>
                  <a:pt x="0" y="132751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884167" y="1019232"/>
            <a:ext cx="4375133" cy="56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651206" y="3090717"/>
            <a:ext cx="5342607" cy="5342607"/>
          </a:xfrm>
          <a:custGeom>
            <a:avLst/>
            <a:gdLst/>
            <a:ahLst/>
            <a:cxnLst/>
            <a:rect r="r" b="b" t="t" l="l"/>
            <a:pathLst>
              <a:path h="5342607" w="5342607">
                <a:moveTo>
                  <a:pt x="0" y="0"/>
                </a:moveTo>
                <a:lnTo>
                  <a:pt x="5342607" y="0"/>
                </a:lnTo>
                <a:lnTo>
                  <a:pt x="5342607" y="5342607"/>
                </a:lnTo>
                <a:lnTo>
                  <a:pt x="0" y="534260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808557" y="2568895"/>
            <a:ext cx="8909354" cy="7023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</a:t>
            </a:r>
            <a:r>
              <a:rPr lang="en-US" b="true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alysis reveals patterns and connections.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Analysing data means identifying patterns, trends, and links between findings. 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Strong analysis does not just describe information; it explains what it suggests.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75262" y="408445"/>
            <a:ext cx="10775945" cy="92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Analysing evidence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884167" y="1019232"/>
            <a:ext cx="4375133" cy="56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28700" y="3161519"/>
            <a:ext cx="9985978" cy="5304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trong research does not ignore disagreement.</a:t>
            </a:r>
          </a:p>
          <a:p>
            <a:pPr algn="l">
              <a:lnSpc>
                <a:spcPts val="5320"/>
              </a:lnSpc>
              <a:spcBef>
                <a:spcPct val="0"/>
              </a:spcBef>
            </a:pPr>
          </a:p>
          <a:p>
            <a:pPr algn="l">
              <a:lnSpc>
                <a:spcPts val="5320"/>
              </a:lnSpc>
              <a:spcBef>
                <a:spcPct val="0"/>
              </a:spcBef>
            </a:pP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Strong projects should </a:t>
            </a:r>
            <a:r>
              <a:rPr lang="en-US" b="true" sz="3800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present conflicting viewpoints </a:t>
            </a: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from </a:t>
            </a:r>
            <a:r>
              <a:rPr lang="en-US" b="true" sz="3800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varied sources</a:t>
            </a: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and </a:t>
            </a:r>
            <a:r>
              <a:rPr lang="en-US" b="true" sz="3800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evaluate where they differ</a:t>
            </a: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why they differ, and </a:t>
            </a:r>
            <a:r>
              <a:rPr lang="en-US" b="true" sz="3800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each contributes</a:t>
            </a:r>
            <a:r>
              <a:rPr lang="en-US" b="true" sz="3800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to their conclusion.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394328" y="3662943"/>
            <a:ext cx="3554446" cy="4367983"/>
          </a:xfrm>
          <a:custGeom>
            <a:avLst/>
            <a:gdLst/>
            <a:ahLst/>
            <a:cxnLst/>
            <a:rect r="r" b="b" t="t" l="l"/>
            <a:pathLst>
              <a:path h="4367983" w="3554446">
                <a:moveTo>
                  <a:pt x="0" y="0"/>
                </a:moveTo>
                <a:lnTo>
                  <a:pt x="3554447" y="0"/>
                </a:lnTo>
                <a:lnTo>
                  <a:pt x="3554447" y="4367983"/>
                </a:lnTo>
                <a:lnTo>
                  <a:pt x="0" y="436798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75262" y="408445"/>
            <a:ext cx="12862310" cy="92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Balancing Conflicting Viewpoints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884167" y="1019232"/>
            <a:ext cx="4375133" cy="56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493781" y="2696331"/>
            <a:ext cx="2465661" cy="2447169"/>
          </a:xfrm>
          <a:custGeom>
            <a:avLst/>
            <a:gdLst/>
            <a:ahLst/>
            <a:cxnLst/>
            <a:rect r="r" b="b" t="t" l="l"/>
            <a:pathLst>
              <a:path h="2447169" w="2465661">
                <a:moveTo>
                  <a:pt x="0" y="0"/>
                </a:moveTo>
                <a:lnTo>
                  <a:pt x="2465661" y="0"/>
                </a:lnTo>
                <a:lnTo>
                  <a:pt x="2465661" y="2447169"/>
                </a:lnTo>
                <a:lnTo>
                  <a:pt x="0" y="24471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380392" y="6505575"/>
            <a:ext cx="3007550" cy="2642885"/>
          </a:xfrm>
          <a:custGeom>
            <a:avLst/>
            <a:gdLst/>
            <a:ahLst/>
            <a:cxnLst/>
            <a:rect r="r" b="b" t="t" l="l"/>
            <a:pathLst>
              <a:path h="2642885" w="3007550">
                <a:moveTo>
                  <a:pt x="0" y="0"/>
                </a:moveTo>
                <a:lnTo>
                  <a:pt x="3007550" y="0"/>
                </a:lnTo>
                <a:lnTo>
                  <a:pt x="3007550" y="2642885"/>
                </a:lnTo>
                <a:lnTo>
                  <a:pt x="0" y="26428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959442" y="5334594"/>
            <a:ext cx="2280567" cy="2492423"/>
          </a:xfrm>
          <a:custGeom>
            <a:avLst/>
            <a:gdLst/>
            <a:ahLst/>
            <a:cxnLst/>
            <a:rect r="r" b="b" t="t" l="l"/>
            <a:pathLst>
              <a:path h="2492423" w="2280567">
                <a:moveTo>
                  <a:pt x="0" y="0"/>
                </a:moveTo>
                <a:lnTo>
                  <a:pt x="2280567" y="0"/>
                </a:lnTo>
                <a:lnTo>
                  <a:pt x="2280567" y="2492423"/>
                </a:lnTo>
                <a:lnTo>
                  <a:pt x="0" y="24924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825943" y="3150871"/>
            <a:ext cx="9985978" cy="56373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Students should judge</a:t>
            </a: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how reliable, accurate, and relevant their data sources are. </a:t>
            </a:r>
          </a:p>
          <a:p>
            <a:pPr algn="l">
              <a:lnSpc>
                <a:spcPts val="6379"/>
              </a:lnSpc>
              <a:spcBef>
                <a:spcPct val="0"/>
              </a:spcBef>
            </a:pP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source can be valid but still have limitations (eg a small sample size).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75262" y="408445"/>
            <a:ext cx="12862310" cy="92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Not all evidence is equal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884167" y="1019232"/>
            <a:ext cx="4375133" cy="56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066590" y="2353425"/>
            <a:ext cx="12670982" cy="7256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Synt</a:t>
            </a: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hesising means bringing together different pieces of information to build a clearer, </a:t>
            </a:r>
            <a:r>
              <a:rPr lang="en-US" b="true" sz="4556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deeper understanding</a:t>
            </a: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of a topic. </a:t>
            </a:r>
          </a:p>
          <a:p>
            <a:pPr algn="l">
              <a:lnSpc>
                <a:spcPts val="6379"/>
              </a:lnSpc>
              <a:spcBef>
                <a:spcPct val="0"/>
              </a:spcBef>
            </a:pP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weaker project will just summarise different data separately.</a:t>
            </a:r>
          </a:p>
          <a:p>
            <a:pPr algn="l">
              <a:lnSpc>
                <a:spcPts val="6379"/>
              </a:lnSpc>
              <a:spcBef>
                <a:spcPct val="0"/>
              </a:spcBef>
            </a:pP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stronger project will connect the dots to </a:t>
            </a:r>
            <a:r>
              <a:rPr lang="en-US" b="true" sz="4556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develop new insights.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737572" y="4349309"/>
            <a:ext cx="3277969" cy="3350565"/>
          </a:xfrm>
          <a:custGeom>
            <a:avLst/>
            <a:gdLst/>
            <a:ahLst/>
            <a:cxnLst/>
            <a:rect r="r" b="b" t="t" l="l"/>
            <a:pathLst>
              <a:path h="3350565" w="3277969">
                <a:moveTo>
                  <a:pt x="0" y="0"/>
                </a:moveTo>
                <a:lnTo>
                  <a:pt x="3277969" y="0"/>
                </a:lnTo>
                <a:lnTo>
                  <a:pt x="3277969" y="3350565"/>
                </a:lnTo>
                <a:lnTo>
                  <a:pt x="0" y="335056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75262" y="408445"/>
            <a:ext cx="12862310" cy="92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Connecting the dots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75262" y="2190962"/>
            <a:ext cx="13690275" cy="7377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</a:t>
            </a: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rong recommendations are </a:t>
            </a: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pra</a:t>
            </a:r>
            <a:r>
              <a:rPr lang="en-US" b="true" sz="45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ctical and supported</a:t>
            </a: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</a:t>
            </a:r>
          </a:p>
          <a:p>
            <a:pPr algn="l">
              <a:lnSpc>
                <a:spcPts val="6379"/>
              </a:lnSpc>
              <a:spcBef>
                <a:spcPct val="0"/>
              </a:spcBef>
            </a:pPr>
          </a:p>
          <a:p>
            <a:pPr algn="l">
              <a:lnSpc>
                <a:spcPts val="6379"/>
              </a:lnSpc>
              <a:spcBef>
                <a:spcPct val="0"/>
              </a:spcBef>
            </a:pP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strong recommendation:</a:t>
            </a:r>
          </a:p>
          <a:p>
            <a:pPr algn="l" marL="983806" indent="-491903" lvl="1">
              <a:lnSpc>
                <a:spcPts val="8521"/>
              </a:lnSpc>
              <a:buAutoNum type="arabicPeriod" startAt="1"/>
            </a:pP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Links directly to findings</a:t>
            </a:r>
          </a:p>
          <a:p>
            <a:pPr algn="l" marL="983806" indent="-491903" lvl="1">
              <a:lnSpc>
                <a:spcPts val="8521"/>
              </a:lnSpc>
              <a:buAutoNum type="arabicPeriod" startAt="1"/>
            </a:pP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Acknowledges risks or limitations</a:t>
            </a:r>
          </a:p>
          <a:p>
            <a:pPr algn="l" marL="983806" indent="-491903" lvl="1">
              <a:lnSpc>
                <a:spcPts val="8521"/>
              </a:lnSpc>
              <a:buAutoNum type="arabicPeriod" startAt="1"/>
            </a:pPr>
            <a:r>
              <a:rPr lang="en-US" b="true" sz="4556" u="none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Makes sense in a real-world business context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290622" y="4201946"/>
            <a:ext cx="3546384" cy="3543429"/>
          </a:xfrm>
          <a:custGeom>
            <a:avLst/>
            <a:gdLst/>
            <a:ahLst/>
            <a:cxnLst/>
            <a:rect r="r" b="b" t="t" l="l"/>
            <a:pathLst>
              <a:path h="3543429" w="3546384">
                <a:moveTo>
                  <a:pt x="0" y="0"/>
                </a:moveTo>
                <a:lnTo>
                  <a:pt x="3546385" y="0"/>
                </a:lnTo>
                <a:lnTo>
                  <a:pt x="3546385" y="3543429"/>
                </a:lnTo>
                <a:lnTo>
                  <a:pt x="0" y="35434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75262" y="427495"/>
            <a:ext cx="14781808" cy="796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39"/>
              </a:lnSpc>
            </a:pPr>
            <a:r>
              <a:rPr lang="en-US" sz="49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Making an Evidence-Based Recommendation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284261" y="4750046"/>
            <a:ext cx="3066643" cy="4151124"/>
          </a:xfrm>
          <a:custGeom>
            <a:avLst/>
            <a:gdLst/>
            <a:ahLst/>
            <a:cxnLst/>
            <a:rect r="r" b="b" t="t" l="l"/>
            <a:pathLst>
              <a:path h="4151124" w="3066643">
                <a:moveTo>
                  <a:pt x="0" y="0"/>
                </a:moveTo>
                <a:lnTo>
                  <a:pt x="3066643" y="0"/>
                </a:lnTo>
                <a:lnTo>
                  <a:pt x="3066643" y="4151124"/>
                </a:lnTo>
                <a:lnTo>
                  <a:pt x="0" y="41511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377097" y="3111597"/>
            <a:ext cx="7626642" cy="5348183"/>
          </a:xfrm>
          <a:custGeom>
            <a:avLst/>
            <a:gdLst/>
            <a:ahLst/>
            <a:cxnLst/>
            <a:rect r="r" b="b" t="t" l="l"/>
            <a:pathLst>
              <a:path h="5348183" w="7626642">
                <a:moveTo>
                  <a:pt x="0" y="0"/>
                </a:moveTo>
                <a:lnTo>
                  <a:pt x="7626642" y="0"/>
                </a:lnTo>
                <a:lnTo>
                  <a:pt x="7626642" y="5348182"/>
                </a:lnTo>
                <a:lnTo>
                  <a:pt x="0" y="534818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7948425" y="4543043"/>
            <a:ext cx="6553434" cy="21133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55"/>
              </a:lnSpc>
              <a:spcBef>
                <a:spcPct val="0"/>
              </a:spcBef>
            </a:pPr>
            <a:r>
              <a:rPr lang="en-US" sz="3039">
                <a:solidFill>
                  <a:srgbClr val="000000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Print evidence and get them to pin it on to the board one by one, with the board split down the middle as pro’s and con’s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17828" y="151950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Activity to teach it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079841" y="2634479"/>
            <a:ext cx="12916366" cy="3307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Q: S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hould a local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takeaway start selling food through delivery apps?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1959273" y="6636884"/>
            <a:ext cx="3238315" cy="3304403"/>
          </a:xfrm>
          <a:custGeom>
            <a:avLst/>
            <a:gdLst/>
            <a:ahLst/>
            <a:cxnLst/>
            <a:rect r="r" b="b" t="t" l="l"/>
            <a:pathLst>
              <a:path h="3304403" w="3238315">
                <a:moveTo>
                  <a:pt x="0" y="0"/>
                </a:moveTo>
                <a:lnTo>
                  <a:pt x="3238315" y="0"/>
                </a:lnTo>
                <a:lnTo>
                  <a:pt x="3238315" y="3304403"/>
                </a:lnTo>
                <a:lnTo>
                  <a:pt x="0" y="33044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363772" y="7453750"/>
            <a:ext cx="1752195" cy="1752195"/>
          </a:xfrm>
          <a:custGeom>
            <a:avLst/>
            <a:gdLst/>
            <a:ahLst/>
            <a:cxnLst/>
            <a:rect r="r" b="b" t="t" l="l"/>
            <a:pathLst>
              <a:path h="1752195" w="1752195">
                <a:moveTo>
                  <a:pt x="0" y="0"/>
                </a:moveTo>
                <a:lnTo>
                  <a:pt x="1752195" y="0"/>
                </a:lnTo>
                <a:lnTo>
                  <a:pt x="1752195" y="1752195"/>
                </a:lnTo>
                <a:lnTo>
                  <a:pt x="0" y="17521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468517" y="7453750"/>
            <a:ext cx="2139014" cy="1804550"/>
          </a:xfrm>
          <a:custGeom>
            <a:avLst/>
            <a:gdLst/>
            <a:ahLst/>
            <a:cxnLst/>
            <a:rect r="r" b="b" t="t" l="l"/>
            <a:pathLst>
              <a:path h="1804550" w="2139014">
                <a:moveTo>
                  <a:pt x="0" y="0"/>
                </a:moveTo>
                <a:lnTo>
                  <a:pt x="2139014" y="0"/>
                </a:lnTo>
                <a:lnTo>
                  <a:pt x="2139014" y="1804550"/>
                </a:lnTo>
                <a:lnTo>
                  <a:pt x="0" y="180455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217828" y="355424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Activity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22443" y="8581799"/>
            <a:ext cx="2747297" cy="10922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18"/>
              </a:lnSpc>
            </a:pPr>
            <a:r>
              <a:rPr lang="en-US" sz="2084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Make a decision on this -&gt;</a:t>
            </a:r>
          </a:p>
          <a:p>
            <a:pPr algn="ctr">
              <a:lnSpc>
                <a:spcPts val="2918"/>
              </a:lnSpc>
              <a:spcBef>
                <a:spcPct val="0"/>
              </a:spcBef>
            </a:pPr>
            <a:r>
              <a:rPr lang="en-US" sz="2084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YES / NO?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931608" y="8720813"/>
            <a:ext cx="5808339" cy="1444824"/>
          </a:xfrm>
          <a:custGeom>
            <a:avLst/>
            <a:gdLst/>
            <a:ahLst/>
            <a:cxnLst/>
            <a:rect r="r" b="b" t="t" l="l"/>
            <a:pathLst>
              <a:path h="1444824" w="5808339">
                <a:moveTo>
                  <a:pt x="0" y="0"/>
                </a:moveTo>
                <a:lnTo>
                  <a:pt x="5808339" y="0"/>
                </a:lnTo>
                <a:lnTo>
                  <a:pt x="5808339" y="1444824"/>
                </a:lnTo>
                <a:lnTo>
                  <a:pt x="0" y="144482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7" id="7"/>
          <p:cNvSpPr/>
          <p:nvPr/>
        </p:nvSpPr>
        <p:spPr>
          <a:xfrm>
            <a:off x="0" y="4776388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flipV="true">
            <a:off x="9144000" y="5076825"/>
            <a:ext cx="0" cy="4951122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9" id="9"/>
          <p:cNvSpPr/>
          <p:nvPr/>
        </p:nvSpPr>
        <p:spPr>
          <a:xfrm flipH="false" flipV="false" rot="0">
            <a:off x="14786522" y="6165684"/>
            <a:ext cx="2744170" cy="2881018"/>
          </a:xfrm>
          <a:custGeom>
            <a:avLst/>
            <a:gdLst/>
            <a:ahLst/>
            <a:cxnLst/>
            <a:rect r="r" b="b" t="t" l="l"/>
            <a:pathLst>
              <a:path h="2881018" w="2744170">
                <a:moveTo>
                  <a:pt x="0" y="0"/>
                </a:moveTo>
                <a:lnTo>
                  <a:pt x="2744170" y="0"/>
                </a:lnTo>
                <a:lnTo>
                  <a:pt x="2744170" y="2881018"/>
                </a:lnTo>
                <a:lnTo>
                  <a:pt x="0" y="28810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898214" y="2618660"/>
            <a:ext cx="16491571" cy="15005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020"/>
              </a:lnSpc>
            </a:pPr>
            <a:r>
              <a:rPr lang="en-US" sz="43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to help reach a decision will be presented to you.</a:t>
            </a:r>
          </a:p>
          <a:p>
            <a:pPr algn="l">
              <a:lnSpc>
                <a:spcPts val="6020"/>
              </a:lnSpc>
              <a:spcBef>
                <a:spcPct val="0"/>
              </a:spcBef>
            </a:pPr>
            <a:r>
              <a:rPr lang="en-US" sz="43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For each piece of evidence, you need to decide two things: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17828" y="355424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Activity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39734" y="5067300"/>
            <a:ext cx="8156591" cy="34992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80"/>
              </a:lnSpc>
            </a:pPr>
            <a:r>
              <a:rPr lang="en-US" sz="398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Decide how relevant it is to the decision and how reliable it is (accuracy /sample size)</a:t>
            </a:r>
            <a:r>
              <a:rPr lang="en-US" sz="398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</a:t>
            </a:r>
          </a:p>
          <a:p>
            <a:pPr algn="ctr">
              <a:lnSpc>
                <a:spcPts val="5580"/>
              </a:lnSpc>
              <a:spcBef>
                <a:spcPct val="0"/>
              </a:spcBef>
            </a:pPr>
            <a:r>
              <a:rPr lang="en-US" sz="398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5 stars means very relevant and very reliable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786570" y="6079959"/>
            <a:ext cx="3914102" cy="30247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06"/>
              </a:lnSpc>
              <a:spcBef>
                <a:spcPct val="0"/>
              </a:spcBef>
            </a:pPr>
            <a:r>
              <a:rPr lang="en-US" sz="429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 weakness or limitation of the evidence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3465107" y="2197900"/>
            <a:ext cx="11357785" cy="4421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Online Research found that 9 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out of 10 local 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takeaways in the area already use Just Eat or Deliveroo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5337919" y="4470565"/>
            <a:ext cx="2163977" cy="2295997"/>
          </a:xfrm>
          <a:custGeom>
            <a:avLst/>
            <a:gdLst/>
            <a:ahLst/>
            <a:cxnLst/>
            <a:rect r="r" b="b" t="t" l="l"/>
            <a:pathLst>
              <a:path h="2295997" w="2163977">
                <a:moveTo>
                  <a:pt x="0" y="0"/>
                </a:moveTo>
                <a:lnTo>
                  <a:pt x="2163978" y="0"/>
                </a:lnTo>
                <a:lnTo>
                  <a:pt x="2163978" y="2295997"/>
                </a:lnTo>
                <a:lnTo>
                  <a:pt x="0" y="22959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5" id="15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413276" y="6388157"/>
            <a:ext cx="5461448" cy="2007082"/>
          </a:xfrm>
          <a:custGeom>
            <a:avLst/>
            <a:gdLst/>
            <a:ahLst/>
            <a:cxnLst/>
            <a:rect r="r" b="b" t="t" l="l"/>
            <a:pathLst>
              <a:path h="2007082" w="5461448">
                <a:moveTo>
                  <a:pt x="0" y="0"/>
                </a:moveTo>
                <a:lnTo>
                  <a:pt x="5461448" y="0"/>
                </a:lnTo>
                <a:lnTo>
                  <a:pt x="5461448" y="2007082"/>
                </a:lnTo>
                <a:lnTo>
                  <a:pt x="0" y="20070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685817" y="1417733"/>
            <a:ext cx="12916366" cy="3307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Q: S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hould a local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takeaway start selling food through delivery apps?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962025"/>
            <a:ext cx="13362596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6999" b="true">
                <a:solidFill>
                  <a:srgbClr val="C94443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Learning Outcome U4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603" y="2662725"/>
            <a:ext cx="16230697" cy="6378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i="true">
                <a:solidFill>
                  <a:srgbClr val="203C49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Analyse and interpret information and data.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>
                <a:solidFill>
                  <a:srgbClr val="203C49"/>
                </a:solidFill>
                <a:latin typeface="Tabarra Sans"/>
                <a:ea typeface="Tabarra Sans"/>
                <a:cs typeface="Tabarra Sans"/>
                <a:sym typeface="Tabarra Sans"/>
              </a:rPr>
              <a:t>E</a:t>
            </a:r>
            <a:r>
              <a:rPr lang="en-US" sz="5000" i="true">
                <a:solidFill>
                  <a:srgbClr val="203C49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valuate the range of perspectives within the findings.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i="true">
                <a:solidFill>
                  <a:srgbClr val="203C49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Synthesise findings to create new or enhanced understanding.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i="true">
                <a:solidFill>
                  <a:srgbClr val="203C49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Appraise the value of this information.</a:t>
            </a:r>
          </a:p>
          <a:p>
            <a:pPr algn="l" marL="1079501" indent="-539750" lvl="1">
              <a:lnSpc>
                <a:spcPts val="5500"/>
              </a:lnSpc>
              <a:buAutoNum type="arabicPeriod" startAt="1"/>
            </a:pPr>
            <a:r>
              <a:rPr lang="en-US" sz="5000" i="true">
                <a:solidFill>
                  <a:srgbClr val="203C49"/>
                </a:solidFill>
                <a:latin typeface="Tabarra Sans Italics"/>
                <a:ea typeface="Tabarra Sans Italics"/>
                <a:cs typeface="Tabarra Sans Italics"/>
                <a:sym typeface="Tabarra Sans Italics"/>
              </a:rPr>
              <a:t>Evaluate findings to make informed decision(s), reach informed conclusion(s) or make recommendation(s).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031228" y="8471138"/>
            <a:ext cx="3700390" cy="1327515"/>
          </a:xfrm>
          <a:custGeom>
            <a:avLst/>
            <a:gdLst/>
            <a:ahLst/>
            <a:cxnLst/>
            <a:rect r="r" b="b" t="t" l="l"/>
            <a:pathLst>
              <a:path h="1327515" w="3700390">
                <a:moveTo>
                  <a:pt x="0" y="0"/>
                </a:moveTo>
                <a:lnTo>
                  <a:pt x="3700390" y="0"/>
                </a:lnTo>
                <a:lnTo>
                  <a:pt x="3700390" y="1327514"/>
                </a:lnTo>
                <a:lnTo>
                  <a:pt x="0" y="13275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60842" y="2442535"/>
            <a:ext cx="12916366" cy="4772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online article in an Irish newspaper reports: “Small restaurants that have started using food delivery apps like Deliveroo have reported average increases of 25% in the number of daily orders within 3 months.”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5912122" y="4463805"/>
            <a:ext cx="1156239" cy="1554608"/>
          </a:xfrm>
          <a:custGeom>
            <a:avLst/>
            <a:gdLst/>
            <a:ahLst/>
            <a:cxnLst/>
            <a:rect r="r" b="b" t="t" l="l"/>
            <a:pathLst>
              <a:path h="1554608" w="1156239">
                <a:moveTo>
                  <a:pt x="0" y="0"/>
                </a:moveTo>
                <a:lnTo>
                  <a:pt x="1156240" y="0"/>
                </a:lnTo>
                <a:lnTo>
                  <a:pt x="1156240" y="1554607"/>
                </a:lnTo>
                <a:lnTo>
                  <a:pt x="0" y="1554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150398" y="3370069"/>
            <a:ext cx="2679687" cy="150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16"/>
              </a:lnSpc>
              <a:spcBef>
                <a:spcPct val="0"/>
              </a:spcBef>
            </a:pPr>
            <a:r>
              <a:rPr lang="en-US" sz="8726">
                <a:solidFill>
                  <a:srgbClr val="3198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25%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#2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8" id="18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9" id="19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70742" y="2641818"/>
            <a:ext cx="13685277" cy="397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Research in to the cost of using delviery apps reveals that delivery platforms charge commission fees of  up to 35% per order. </a:t>
            </a:r>
          </a:p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(The delivery app can keep up to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35cent of every €1 for each order)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14953381" y="5200650"/>
            <a:ext cx="2548516" cy="3043004"/>
          </a:xfrm>
          <a:custGeom>
            <a:avLst/>
            <a:gdLst/>
            <a:ahLst/>
            <a:cxnLst/>
            <a:rect r="r" b="b" t="t" l="l"/>
            <a:pathLst>
              <a:path h="3043004" w="2548516">
                <a:moveTo>
                  <a:pt x="0" y="0"/>
                </a:moveTo>
                <a:lnTo>
                  <a:pt x="2548516" y="0"/>
                </a:lnTo>
                <a:lnTo>
                  <a:pt x="2548516" y="3043004"/>
                </a:lnTo>
                <a:lnTo>
                  <a:pt x="0" y="304300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2" id="12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#3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36377" y="2617019"/>
            <a:ext cx="14015245" cy="49958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0"/>
              </a:lnSpc>
            </a:pPr>
            <a:r>
              <a:rPr lang="en-US" sz="35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To gauge the impact on consumers, research was done on the Google Reviews for local takeaways that have introduced similar apps.</a:t>
            </a:r>
          </a:p>
          <a:p>
            <a:pPr algn="ctr">
              <a:lnSpc>
                <a:spcPts val="4990"/>
              </a:lnSpc>
            </a:pPr>
          </a:p>
          <a:p>
            <a:pPr algn="ctr">
              <a:lnSpc>
                <a:spcPts val="4990"/>
              </a:lnSpc>
              <a:spcBef>
                <a:spcPct val="0"/>
              </a:spcBef>
            </a:pPr>
            <a:r>
              <a:rPr lang="en-US" sz="35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Ratings for 6 out of the 9 restaurants show a fall in their average rating since using a food delivery app, with one review commenting “Food is gone to the dogs since they started selling on Just Eat - they are too busy now”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#4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996355" y="2938824"/>
            <a:ext cx="8733525" cy="45007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91"/>
              </a:lnSpc>
              <a:spcBef>
                <a:spcPct val="0"/>
              </a:spcBef>
            </a:pPr>
            <a:r>
              <a:rPr lang="en-US" sz="3636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survey of 58 local customers found that 83% said a food delivery app would be the first thing they would check when ordering takeaway in the evening. 17% said they would check individual takeaway’s websites first.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tretch>
            <a:fillRect/>
          </a:stretch>
        </p:blipFill>
        <p:spPr>
          <a:xfrm rot="0">
            <a:off x="10583379" y="1707082"/>
            <a:ext cx="6822421" cy="690953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0" id="10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2" id="12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3" id="13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#5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79611" y="2496685"/>
            <a:ext cx="12328779" cy="5461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270"/>
              </a:lnSpc>
            </a:pPr>
            <a:r>
              <a:rPr lang="en-US" sz="37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2023 hospitality industry report found that small independent restaurants using delivery platforms reported</a:t>
            </a:r>
          </a:p>
          <a:p>
            <a:pPr algn="l">
              <a:lnSpc>
                <a:spcPts val="1210"/>
              </a:lnSpc>
            </a:pPr>
          </a:p>
          <a:p>
            <a:pPr algn="l" marL="812760" indent="-406380" lvl="1">
              <a:lnSpc>
                <a:spcPts val="5270"/>
              </a:lnSpc>
              <a:spcBef>
                <a:spcPct val="0"/>
              </a:spcBef>
              <a:buFont typeface="Arial"/>
              <a:buChar char="•"/>
            </a:pPr>
            <a:r>
              <a:rPr lang="en-US" sz="37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Increased staffing costs in 42% of cases</a:t>
            </a:r>
          </a:p>
          <a:p>
            <a:pPr algn="l" marL="812760" indent="-406380" lvl="1">
              <a:lnSpc>
                <a:spcPts val="527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68% of staff reported feeling significantly busier at peak times</a:t>
            </a:r>
          </a:p>
          <a:p>
            <a:pPr algn="l" marL="812760" indent="-406380" lvl="1">
              <a:lnSpc>
                <a:spcPts val="5270"/>
              </a:lnSpc>
              <a:spcBef>
                <a:spcPct val="0"/>
              </a:spcBef>
              <a:buFont typeface="Arial"/>
              <a:buChar char="•"/>
            </a:pPr>
            <a:r>
              <a:rPr lang="en-US" b="true" sz="37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54% reported longer waiting times for in-store customers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#6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979611" y="2846038"/>
            <a:ext cx="12328779" cy="50316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90"/>
              </a:lnSpc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small Irish restaurant owner interviewed by an SME newsletter said:</a:t>
            </a:r>
          </a:p>
          <a:p>
            <a:pPr algn="l">
              <a:lnSpc>
                <a:spcPts val="5690"/>
              </a:lnSpc>
            </a:pPr>
          </a:p>
          <a:p>
            <a:pPr algn="l">
              <a:lnSpc>
                <a:spcPts val="5690"/>
              </a:lnSpc>
              <a:spcBef>
                <a:spcPct val="0"/>
              </a:spcBef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“Once we joined Deliveroo, we no longer controlled the customer relationship. If there’s</a:t>
            </a:r>
            <a:r>
              <a:rPr lang="en-US" b="true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 delay, it’s blamed on us, but we can’t track the rider or speak to the customer directly.”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10091953" y="8357747"/>
            <a:ext cx="6468153" cy="1729973"/>
            <a:chOff x="0" y="0"/>
            <a:chExt cx="1703547" cy="45563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703547" cy="455631"/>
            </a:xfrm>
            <a:custGeom>
              <a:avLst/>
              <a:gdLst/>
              <a:ahLst/>
              <a:cxnLst/>
              <a:rect r="r" b="b" t="t" l="l"/>
              <a:pathLst>
                <a:path h="455631" w="1703547">
                  <a:moveTo>
                    <a:pt x="7182" y="0"/>
                  </a:moveTo>
                  <a:lnTo>
                    <a:pt x="1696365" y="0"/>
                  </a:lnTo>
                  <a:cubicBezTo>
                    <a:pt x="1698270" y="0"/>
                    <a:pt x="1700096" y="757"/>
                    <a:pt x="1701443" y="2103"/>
                  </a:cubicBezTo>
                  <a:cubicBezTo>
                    <a:pt x="1702790" y="3450"/>
                    <a:pt x="1703547" y="5277"/>
                    <a:pt x="1703547" y="7182"/>
                  </a:cubicBezTo>
                  <a:lnTo>
                    <a:pt x="1703547" y="448449"/>
                  </a:lnTo>
                  <a:cubicBezTo>
                    <a:pt x="1703547" y="450354"/>
                    <a:pt x="1702790" y="452180"/>
                    <a:pt x="1701443" y="453527"/>
                  </a:cubicBezTo>
                  <a:cubicBezTo>
                    <a:pt x="1700096" y="454874"/>
                    <a:pt x="1698270" y="455631"/>
                    <a:pt x="1696365" y="455631"/>
                  </a:cubicBezTo>
                  <a:lnTo>
                    <a:pt x="7182" y="455631"/>
                  </a:lnTo>
                  <a:cubicBezTo>
                    <a:pt x="3215" y="455631"/>
                    <a:pt x="0" y="452415"/>
                    <a:pt x="0" y="448449"/>
                  </a:cubicBezTo>
                  <a:lnTo>
                    <a:pt x="0" y="7182"/>
                  </a:lnTo>
                  <a:cubicBezTo>
                    <a:pt x="0" y="5277"/>
                    <a:pt x="757" y="3450"/>
                    <a:pt x="2103" y="2103"/>
                  </a:cubicBezTo>
                  <a:cubicBezTo>
                    <a:pt x="3450" y="757"/>
                    <a:pt x="5277" y="0"/>
                    <a:pt x="7182" y="0"/>
                  </a:cubicBezTo>
                  <a:close/>
                </a:path>
              </a:pathLst>
            </a:custGeom>
            <a:solidFill>
              <a:srgbClr val="FFDE5C">
                <a:alpha val="28627"/>
              </a:srgbClr>
            </a:solidFill>
            <a:ln w="19050" cap="sq">
              <a:solidFill>
                <a:srgbClr val="000000">
                  <a:alpha val="28627"/>
                </a:srgbClr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1703547" cy="49373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8243654"/>
            <a:ext cx="18288000" cy="2043346"/>
            <a:chOff x="0" y="0"/>
            <a:chExt cx="4816593" cy="53816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4816592" cy="538165"/>
            </a:xfrm>
            <a:custGeom>
              <a:avLst/>
              <a:gdLst/>
              <a:ahLst/>
              <a:cxnLst/>
              <a:rect r="r" b="b" t="t" l="l"/>
              <a:pathLst>
                <a:path h="53816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38165"/>
                  </a:lnTo>
                  <a:lnTo>
                    <a:pt x="0" y="538165"/>
                  </a:lnTo>
                  <a:close/>
                </a:path>
              </a:pathLst>
            </a:custGeom>
            <a:solidFill>
              <a:srgbClr val="FFDE5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4816593" cy="57626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4782890" y="8722914"/>
            <a:ext cx="4361110" cy="1084826"/>
          </a:xfrm>
          <a:custGeom>
            <a:avLst/>
            <a:gdLst/>
            <a:ahLst/>
            <a:cxnLst/>
            <a:rect r="r" b="b" t="t" l="l"/>
            <a:pathLst>
              <a:path h="1084826" w="4361110">
                <a:moveTo>
                  <a:pt x="0" y="0"/>
                </a:moveTo>
                <a:lnTo>
                  <a:pt x="4361110" y="0"/>
                </a:lnTo>
                <a:lnTo>
                  <a:pt x="4361110" y="1084826"/>
                </a:lnTo>
                <a:lnTo>
                  <a:pt x="0" y="10848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7068362" y="8810172"/>
            <a:ext cx="867070" cy="910310"/>
          </a:xfrm>
          <a:custGeom>
            <a:avLst/>
            <a:gdLst/>
            <a:ahLst/>
            <a:cxnLst/>
            <a:rect r="r" b="b" t="t" l="l"/>
            <a:pathLst>
              <a:path h="910310" w="867070">
                <a:moveTo>
                  <a:pt x="0" y="0"/>
                </a:moveTo>
                <a:lnTo>
                  <a:pt x="867069" y="0"/>
                </a:lnTo>
                <a:lnTo>
                  <a:pt x="867069" y="910310"/>
                </a:lnTo>
                <a:lnTo>
                  <a:pt x="0" y="91031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11" id="11"/>
          <p:cNvSpPr/>
          <p:nvPr/>
        </p:nvSpPr>
        <p:spPr>
          <a:xfrm>
            <a:off x="0" y="8243654"/>
            <a:ext cx="182880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2" id="12"/>
          <p:cNvGrpSpPr/>
          <p:nvPr/>
        </p:nvGrpSpPr>
        <p:grpSpPr>
          <a:xfrm rot="0">
            <a:off x="10287777" y="8867775"/>
            <a:ext cx="6414933" cy="1219944"/>
            <a:chOff x="0" y="0"/>
            <a:chExt cx="1689530" cy="32130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689530" cy="321302"/>
            </a:xfrm>
            <a:custGeom>
              <a:avLst/>
              <a:gdLst/>
              <a:ahLst/>
              <a:cxnLst/>
              <a:rect r="r" b="b" t="t" l="l"/>
              <a:pathLst>
                <a:path h="321302" w="1689530">
                  <a:moveTo>
                    <a:pt x="19310" y="0"/>
                  </a:moveTo>
                  <a:lnTo>
                    <a:pt x="1670220" y="0"/>
                  </a:lnTo>
                  <a:cubicBezTo>
                    <a:pt x="1680885" y="0"/>
                    <a:pt x="1689530" y="8645"/>
                    <a:pt x="1689530" y="19310"/>
                  </a:cubicBezTo>
                  <a:lnTo>
                    <a:pt x="1689530" y="301992"/>
                  </a:lnTo>
                  <a:cubicBezTo>
                    <a:pt x="1689530" y="307114"/>
                    <a:pt x="1687495" y="312025"/>
                    <a:pt x="1683874" y="315647"/>
                  </a:cubicBezTo>
                  <a:cubicBezTo>
                    <a:pt x="1680253" y="319268"/>
                    <a:pt x="1675341" y="321302"/>
                    <a:pt x="1670220" y="321302"/>
                  </a:cubicBezTo>
                  <a:lnTo>
                    <a:pt x="19310" y="321302"/>
                  </a:lnTo>
                  <a:cubicBezTo>
                    <a:pt x="14188" y="321302"/>
                    <a:pt x="9277" y="319268"/>
                    <a:pt x="5656" y="315647"/>
                  </a:cubicBezTo>
                  <a:cubicBezTo>
                    <a:pt x="2034" y="312025"/>
                    <a:pt x="0" y="307114"/>
                    <a:pt x="0" y="301992"/>
                  </a:cubicBezTo>
                  <a:lnTo>
                    <a:pt x="0" y="19310"/>
                  </a:lnTo>
                  <a:cubicBezTo>
                    <a:pt x="0" y="14188"/>
                    <a:pt x="2034" y="9277"/>
                    <a:pt x="5656" y="5656"/>
                  </a:cubicBezTo>
                  <a:cubicBezTo>
                    <a:pt x="9277" y="2034"/>
                    <a:pt x="14188" y="0"/>
                    <a:pt x="19310" y="0"/>
                  </a:cubicBezTo>
                  <a:close/>
                </a:path>
              </a:pathLst>
            </a:custGeom>
            <a:solidFill>
              <a:srgbClr val="FFFF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1689530" cy="35940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30377" y="8665764"/>
            <a:ext cx="4252512" cy="1099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sz="32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 its relevance and reliability -&gt;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287777" y="8485505"/>
            <a:ext cx="749682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Identify any weakness/limitation with the evidence</a:t>
            </a:r>
          </a:p>
        </p:txBody>
      </p:sp>
      <p:grpSp>
        <p:nvGrpSpPr>
          <p:cNvPr name="Group 17" id="17"/>
          <p:cNvGrpSpPr/>
          <p:nvPr/>
        </p:nvGrpSpPr>
        <p:grpSpPr>
          <a:xfrm rot="0">
            <a:off x="0" y="0"/>
            <a:ext cx="18288000" cy="1573818"/>
            <a:chOff x="0" y="0"/>
            <a:chExt cx="4816593" cy="41450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16592" cy="414504"/>
            </a:xfrm>
            <a:custGeom>
              <a:avLst/>
              <a:gdLst/>
              <a:ahLst/>
              <a:cxnLst/>
              <a:rect r="r" b="b" t="t" l="l"/>
              <a:pathLst>
                <a:path h="4145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414504"/>
                  </a:lnTo>
                  <a:lnTo>
                    <a:pt x="0" y="41450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38100"/>
              <a:ext cx="4816593" cy="4526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217828" y="166907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Evidence #7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569814" y="403049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17828" y="393524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Weighing the evidence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3290" y="2862416"/>
            <a:ext cx="16506010" cy="6395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Which piece of evidence is the strongest? Why?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Which piece of evidence is the weakest? Why?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Does your</a:t>
            </a: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evidence cover info about profits, workload, reputation, control, customer satisfaction, employees...?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Which evidence would matter most to the owner? Why?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other evidence that is missing, do you think would help you in reaching a more informed conclusion</a:t>
            </a:r>
            <a:r>
              <a:rPr lang="en-US" sz="4064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?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309563"/>
            <a:ext cx="14375919" cy="13482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42"/>
              </a:lnSpc>
            </a:pPr>
            <a:r>
              <a:rPr lang="en-US" sz="7887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Decision time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488253" y="4152585"/>
            <a:ext cx="12916366" cy="33070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20"/>
              </a:lnSpc>
              <a:spcBef>
                <a:spcPct val="0"/>
              </a:spcBef>
            </a:pP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Q: S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hould a local</a:t>
            </a:r>
            <a:r>
              <a:rPr lang="en-US" sz="63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takeaway start selling food through delivery apps?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77533" y="161038"/>
            <a:ext cx="13044239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Option 1 – Full Adoption (Growth-Focused Strategy)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50387" y="2333966"/>
            <a:ext cx="17387226" cy="749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Judgement: 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takeaway should begin using Deliveroo on a full-time basis.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Justification: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83% of surveyed local customers prefer ordering through apps.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Industry data shows average order increases of 25%.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9/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10 local competitors  use delivery platforms, suggesting strong market pressure.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uggests strong demand for the service and a potential loss of market share if the business does not adapt.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Limitations / Acknowledgements: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Commission fees of up to 35% may significantly reduce profit margins.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Increased staffing costs - 42% of restaurants reported increased staffing costs.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Iri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sh restaurant owner reported losing control over customer relationships.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77533" y="161038"/>
            <a:ext cx="13044239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Option 2 – Trial Approach (Balanced Strategy)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77533" y="2307977"/>
            <a:ext cx="16808913" cy="749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Judgement: 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takeaway should trial Deliveroo on a limited basis.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Justification: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Customer demand for app ordering is high (83% of survey)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Evi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dence suggests potential sales growth (increases of 25%)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trial limits financial and operational risk (control higher staffing costs 42%)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</a:t>
            </a: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controlled rollout (e.g. two evenings per week on quieter nights so regular customers aren’t impacted) allows the business to test demand without overcommitting.</a:t>
            </a:r>
          </a:p>
          <a:p>
            <a:pPr algn="l">
              <a:lnSpc>
                <a:spcPts val="5400"/>
              </a:lnSpc>
            </a:pPr>
            <a:r>
              <a:rPr lang="en-US" sz="3000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Limitations / Acknowledgements: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Commission costs still apply.</a:t>
            </a:r>
          </a:p>
          <a:p>
            <a:pPr algn="l" marL="647700" indent="-323850" lvl="1">
              <a:lnSpc>
                <a:spcPts val="5400"/>
              </a:lnSpc>
              <a:buFont typeface="Arial"/>
              <a:buChar char="•"/>
            </a:pPr>
            <a:r>
              <a:rPr lang="en-US" sz="3000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Trialling on quiet nights may not give a fair reflection on potential impact on sales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9644748">
            <a:off x="2594254" y="6820140"/>
            <a:ext cx="2577859" cy="921584"/>
          </a:xfrm>
          <a:custGeom>
            <a:avLst/>
            <a:gdLst/>
            <a:ahLst/>
            <a:cxnLst/>
            <a:rect r="r" b="b" t="t" l="l"/>
            <a:pathLst>
              <a:path h="921584" w="2577859">
                <a:moveTo>
                  <a:pt x="2577858" y="0"/>
                </a:moveTo>
                <a:lnTo>
                  <a:pt x="0" y="0"/>
                </a:lnTo>
                <a:lnTo>
                  <a:pt x="0" y="921584"/>
                </a:lnTo>
                <a:lnTo>
                  <a:pt x="2577858" y="921584"/>
                </a:lnTo>
                <a:lnTo>
                  <a:pt x="257785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61213">
            <a:off x="6166633" y="1851701"/>
            <a:ext cx="9050858" cy="6380855"/>
          </a:xfrm>
          <a:custGeom>
            <a:avLst/>
            <a:gdLst/>
            <a:ahLst/>
            <a:cxnLst/>
            <a:rect r="r" b="b" t="t" l="l"/>
            <a:pathLst>
              <a:path h="6380855" w="9050858">
                <a:moveTo>
                  <a:pt x="0" y="0"/>
                </a:moveTo>
                <a:lnTo>
                  <a:pt x="9050858" y="0"/>
                </a:lnTo>
                <a:lnTo>
                  <a:pt x="9050858" y="6380855"/>
                </a:lnTo>
                <a:lnTo>
                  <a:pt x="0" y="63808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715371" y="3531425"/>
            <a:ext cx="4535625" cy="23988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79"/>
              </a:lnSpc>
            </a:pPr>
            <a:r>
              <a:rPr lang="en-US" sz="45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Textbook content pages 414-419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777533" y="161038"/>
            <a:ext cx="13044239" cy="1749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Option 3 – Reject for Now (Protection Strategy)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84086" y="2223071"/>
            <a:ext cx="16375214" cy="76972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85"/>
              </a:lnSpc>
            </a:pPr>
            <a:r>
              <a:rPr lang="en-US" sz="2825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Judgement: </a:t>
            </a: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 takeaway should not join Deliveroo at present.</a:t>
            </a:r>
          </a:p>
          <a:p>
            <a:pPr algn="l">
              <a:lnSpc>
                <a:spcPts val="5085"/>
              </a:lnSpc>
            </a:pPr>
            <a:r>
              <a:rPr lang="en-US" sz="2825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Justification: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Commission rates of up to 35% significantly reduce profit margins.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42% of restaurants reported increased staffing costs.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An owner repo</a:t>
            </a: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rted losing control over customer relationships.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6</a:t>
            </a: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out of 9 local restaurants experienced falling Google ratings after joining delivery apps.</a:t>
            </a:r>
          </a:p>
          <a:p>
            <a:pPr algn="l">
              <a:lnSpc>
                <a:spcPts val="5085"/>
              </a:lnSpc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These risks may outweigh the reported 25% increase in order volume.</a:t>
            </a:r>
          </a:p>
          <a:p>
            <a:pPr algn="l">
              <a:lnSpc>
                <a:spcPts val="5085"/>
              </a:lnSpc>
            </a:pPr>
            <a:r>
              <a:rPr lang="en-US" sz="2825">
                <a:solidFill>
                  <a:srgbClr val="3E79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Limitations / Acknowledgements: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83% of customers prefer ordering through apps, meaning demand may shift away.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Compe</a:t>
            </a: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titors (9 out of 10) are already using platforms.</a:t>
            </a:r>
          </a:p>
          <a:p>
            <a:pPr algn="l" marL="610001" indent="-305001" lvl="1">
              <a:lnSpc>
                <a:spcPts val="5085"/>
              </a:lnSpc>
              <a:buFont typeface="Arial"/>
              <a:buChar char="•"/>
            </a:pPr>
            <a:r>
              <a:rPr lang="en-US" sz="28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Avoiding delivery could result in lost market share.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93068" y="6360698"/>
            <a:ext cx="3368279" cy="3472453"/>
          </a:xfrm>
          <a:custGeom>
            <a:avLst/>
            <a:gdLst/>
            <a:ahLst/>
            <a:cxnLst/>
            <a:rect r="r" b="b" t="t" l="l"/>
            <a:pathLst>
              <a:path h="3472453" w="3368279">
                <a:moveTo>
                  <a:pt x="0" y="0"/>
                </a:moveTo>
                <a:lnTo>
                  <a:pt x="3368280" y="0"/>
                </a:lnTo>
                <a:lnTo>
                  <a:pt x="3368280" y="3472453"/>
                </a:lnTo>
                <a:lnTo>
                  <a:pt x="0" y="34724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884086" y="569269"/>
            <a:ext cx="13044239" cy="86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000"/>
              </a:lnSpc>
            </a:pPr>
            <a:r>
              <a:rPr lang="en-US" sz="5000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Other Options?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84086" y="2926108"/>
            <a:ext cx="16375214" cy="63321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345"/>
              </a:lnSpc>
            </a:pPr>
            <a:r>
              <a:rPr lang="en-US" sz="35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Use a delivery app like Deliveroo but with an adjusted marketing mix - certain meal bundles, different pricing, limited or exclusive menu</a:t>
            </a:r>
          </a:p>
          <a:p>
            <a:pPr algn="l">
              <a:lnSpc>
                <a:spcPts val="6345"/>
              </a:lnSpc>
            </a:pPr>
          </a:p>
          <a:p>
            <a:pPr algn="l">
              <a:lnSpc>
                <a:spcPts val="6345"/>
              </a:lnSpc>
            </a:pPr>
            <a:r>
              <a:rPr lang="en-US" sz="35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Hire a delivery driver and serve customers directly, maintaining control</a:t>
            </a:r>
          </a:p>
          <a:p>
            <a:pPr algn="l">
              <a:lnSpc>
                <a:spcPts val="6345"/>
              </a:lnSpc>
            </a:pPr>
          </a:p>
          <a:p>
            <a:pPr algn="l">
              <a:lnSpc>
                <a:spcPts val="6345"/>
              </a:lnSpc>
            </a:pPr>
            <a:r>
              <a:rPr lang="en-US" sz="3525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Strengthen In-Store Experience Instead</a:t>
            </a:r>
          </a:p>
          <a:p>
            <a:pPr algn="l">
              <a:lnSpc>
                <a:spcPts val="6345"/>
              </a:lnSpc>
            </a:pP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17828" y="460199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Reflection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3290" y="2532195"/>
            <a:ext cx="16506010" cy="63958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</a:t>
            </a: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id your view change during the process? At what point did it change?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Which specific piece of evidence influenced you most?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Are there any limitations with the conclusion you reached? Would any other evidence help?</a:t>
            </a:r>
          </a:p>
          <a:p>
            <a:pPr algn="l" marL="877528" indent="-438764" lvl="1">
              <a:lnSpc>
                <a:spcPts val="7316"/>
              </a:lnSpc>
              <a:buAutoNum type="arabicPeriod" startAt="1"/>
            </a:pP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Could someone else reach</a:t>
            </a: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 different conclusion from you using the same evidence</a:t>
            </a:r>
            <a:r>
              <a:rPr lang="en-US" sz="40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? Why?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17828" y="460199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Take Home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90995" y="3314535"/>
            <a:ext cx="16506010" cy="5012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036"/>
              </a:lnSpc>
            </a:pPr>
            <a:r>
              <a:rPr lang="en-US" sz="44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 strong judgement is not about being “right.”</a:t>
            </a:r>
          </a:p>
          <a:p>
            <a:pPr algn="ctr">
              <a:lnSpc>
                <a:spcPts val="8036"/>
              </a:lnSpc>
            </a:pPr>
          </a:p>
          <a:p>
            <a:pPr algn="ctr">
              <a:lnSpc>
                <a:spcPts val="8036"/>
              </a:lnSpc>
            </a:pPr>
            <a:r>
              <a:rPr lang="en-US" sz="44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It is about being able to </a:t>
            </a:r>
            <a:r>
              <a:rPr lang="en-US" sz="4464" u="sng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justify your conclusion using evidence</a:t>
            </a:r>
            <a:r>
              <a:rPr lang="en-US" sz="44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, while </a:t>
            </a:r>
            <a:r>
              <a:rPr lang="en-US" sz="4464" u="sng">
                <a:solidFill>
                  <a:srgbClr val="3D88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recognising limitations</a:t>
            </a:r>
            <a:r>
              <a:rPr lang="en-US" sz="4464">
                <a:solidFill>
                  <a:srgbClr val="203C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and </a:t>
            </a:r>
            <a:r>
              <a:rPr lang="en-US" sz="4464" u="sng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alternative viewpoints.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62592"/>
            <a:chOff x="0" y="0"/>
            <a:chExt cx="4816593" cy="54323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543234"/>
            </a:xfrm>
            <a:custGeom>
              <a:avLst/>
              <a:gdLst/>
              <a:ahLst/>
              <a:cxnLst/>
              <a:rect r="r" b="b" t="t" l="l"/>
              <a:pathLst>
                <a:path h="54323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3234"/>
                  </a:lnTo>
                  <a:lnTo>
                    <a:pt x="0" y="543234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4816593" cy="58133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996207" y="152129"/>
            <a:ext cx="2144309" cy="1758334"/>
          </a:xfrm>
          <a:custGeom>
            <a:avLst/>
            <a:gdLst/>
            <a:ahLst/>
            <a:cxnLst/>
            <a:rect r="r" b="b" t="t" l="l"/>
            <a:pathLst>
              <a:path h="1758334" w="2144309">
                <a:moveTo>
                  <a:pt x="0" y="0"/>
                </a:moveTo>
                <a:lnTo>
                  <a:pt x="2144309" y="0"/>
                </a:lnTo>
                <a:lnTo>
                  <a:pt x="2144309" y="1758334"/>
                </a:lnTo>
                <a:lnTo>
                  <a:pt x="0" y="17583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17828" y="460199"/>
            <a:ext cx="13044239" cy="12183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0019"/>
              </a:lnSpc>
            </a:pPr>
            <a:r>
              <a:rPr lang="en-US" sz="7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Final Take Home Point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1569814" y="1347144"/>
            <a:ext cx="6214789" cy="7154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19"/>
              </a:lnSpc>
            </a:pPr>
            <a:r>
              <a:rPr lang="en-US" sz="4156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53290" y="2824316"/>
            <a:ext cx="16506010" cy="65349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756"/>
              </a:lnSpc>
            </a:pP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Use  evidence g</a:t>
            </a: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athered to justify your conclusions</a:t>
            </a:r>
          </a:p>
          <a:p>
            <a:pPr algn="ctr">
              <a:lnSpc>
                <a:spcPts val="8756"/>
              </a:lnSpc>
            </a:pPr>
          </a:p>
          <a:p>
            <a:pPr algn="ctr">
              <a:lnSpc>
                <a:spcPts val="8756"/>
              </a:lnSpc>
            </a:pP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Students that may not score well are likely to:</a:t>
            </a:r>
          </a:p>
          <a:p>
            <a:pPr algn="ctr" marL="1050244" indent="-525122" lvl="1">
              <a:lnSpc>
                <a:spcPts val="8756"/>
              </a:lnSpc>
              <a:buFont typeface="Arial"/>
              <a:buChar char="•"/>
            </a:pP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Act like it is a </a:t>
            </a: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data collection competition</a:t>
            </a:r>
          </a:p>
          <a:p>
            <a:pPr algn="ctr" marL="1050244" indent="-525122" lvl="1">
              <a:lnSpc>
                <a:spcPts val="8756"/>
              </a:lnSpc>
              <a:buFont typeface="Arial"/>
              <a:buChar char="•"/>
            </a:pP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Give opinions without any evidence to support</a:t>
            </a:r>
          </a:p>
          <a:p>
            <a:pPr algn="ctr" marL="1050244" indent="-525122" lvl="1">
              <a:lnSpc>
                <a:spcPts val="8756"/>
              </a:lnSpc>
              <a:buFont typeface="Arial"/>
              <a:buChar char="•"/>
            </a:pPr>
            <a:r>
              <a:rPr lang="en-US" sz="4864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Summarise findings separately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61168" y="0"/>
            <a:ext cx="14565664" cy="10287000"/>
          </a:xfrm>
          <a:custGeom>
            <a:avLst/>
            <a:gdLst/>
            <a:ahLst/>
            <a:cxnLst/>
            <a:rect r="r" b="b" t="t" l="l"/>
            <a:pathLst>
              <a:path h="10287000" w="14565664">
                <a:moveTo>
                  <a:pt x="0" y="0"/>
                </a:moveTo>
                <a:lnTo>
                  <a:pt x="14565664" y="0"/>
                </a:lnTo>
                <a:lnTo>
                  <a:pt x="14565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485376" y="2220735"/>
            <a:ext cx="15317247" cy="57217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80"/>
              </a:lnSpc>
              <a:spcBef>
                <a:spcPct val="0"/>
              </a:spcBef>
            </a:pP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How does using </a:t>
            </a:r>
            <a:r>
              <a:rPr lang="en-US" sz="6486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[Digital Tool/Tech]</a:t>
            </a: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to do </a:t>
            </a:r>
            <a:r>
              <a:rPr lang="en-US" sz="6486">
                <a:solidFill>
                  <a:srgbClr val="F49B5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[Specific Work Task]</a:t>
            </a: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impact the </a:t>
            </a:r>
            <a:r>
              <a:rPr lang="en-US" sz="6486">
                <a:solidFill>
                  <a:srgbClr val="3D887B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[Something to measure]</a:t>
            </a: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of an </a:t>
            </a:r>
            <a:r>
              <a:rPr lang="en-US" sz="6486">
                <a:solidFill>
                  <a:srgbClr val="00B2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[Employee </a:t>
            </a:r>
            <a:r>
              <a:rPr lang="en-US" sz="6486" u="sng">
                <a:solidFill>
                  <a:srgbClr val="00B2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or</a:t>
            </a:r>
            <a:r>
              <a:rPr lang="en-US" sz="6486">
                <a:solidFill>
                  <a:srgbClr val="00B2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Employer]</a:t>
            </a: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in an </a:t>
            </a:r>
            <a:r>
              <a:rPr lang="en-US" sz="6486">
                <a:solidFill>
                  <a:srgbClr val="F47C92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[industry/business]</a:t>
            </a:r>
            <a:r>
              <a:rPr lang="en-US" sz="6486">
                <a:solidFill>
                  <a:srgbClr val="203D48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?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952500" cap="sq">
              <a:solidFill>
                <a:srgbClr val="203D48"/>
              </a:solidFill>
              <a:prstDash val="solid"/>
              <a:miter/>
            </a:ln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34943"/>
            <a:ext cx="18288000" cy="9906000"/>
          </a:xfrm>
          <a:custGeom>
            <a:avLst/>
            <a:gdLst/>
            <a:ahLst/>
            <a:cxnLst/>
            <a:rect r="r" b="b" t="t" l="l"/>
            <a:pathLst>
              <a:path h="9906000" w="18288000">
                <a:moveTo>
                  <a:pt x="0" y="0"/>
                </a:moveTo>
                <a:lnTo>
                  <a:pt x="18288000" y="0"/>
                </a:lnTo>
                <a:lnTo>
                  <a:pt x="18288000" y="9906000"/>
                </a:lnTo>
                <a:lnTo>
                  <a:pt x="0" y="9906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090824">
            <a:off x="14694401" y="3676533"/>
            <a:ext cx="1842919" cy="2151268"/>
          </a:xfrm>
          <a:custGeom>
            <a:avLst/>
            <a:gdLst/>
            <a:ahLst/>
            <a:cxnLst/>
            <a:rect r="r" b="b" t="t" l="l"/>
            <a:pathLst>
              <a:path h="2151268" w="1842919">
                <a:moveTo>
                  <a:pt x="0" y="0"/>
                </a:moveTo>
                <a:lnTo>
                  <a:pt x="1842919" y="0"/>
                </a:lnTo>
                <a:lnTo>
                  <a:pt x="1842919" y="2151268"/>
                </a:lnTo>
                <a:lnTo>
                  <a:pt x="0" y="215126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3093532" y="542710"/>
            <a:ext cx="2362523" cy="976950"/>
            <a:chOff x="0" y="0"/>
            <a:chExt cx="622228" cy="257304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622228" cy="257304"/>
            </a:xfrm>
            <a:custGeom>
              <a:avLst/>
              <a:gdLst/>
              <a:ahLst/>
              <a:cxnLst/>
              <a:rect r="r" b="b" t="t" l="l"/>
              <a:pathLst>
                <a:path h="257304" w="622228">
                  <a:moveTo>
                    <a:pt x="0" y="0"/>
                  </a:moveTo>
                  <a:lnTo>
                    <a:pt x="622228" y="0"/>
                  </a:lnTo>
                  <a:lnTo>
                    <a:pt x="622228" y="257304"/>
                  </a:lnTo>
                  <a:lnTo>
                    <a:pt x="0" y="257304"/>
                  </a:lnTo>
                  <a:close/>
                </a:path>
              </a:pathLst>
            </a:custGeom>
            <a:ln w="38100" cap="sq">
              <a:solidFill>
                <a:srgbClr val="F32201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622228" cy="29540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4274793" y="2303633"/>
            <a:ext cx="3842229" cy="1193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  <a:r>
              <a:rPr lang="en-US" sz="343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Resource Sharer </a:t>
            </a:r>
          </a:p>
          <a:p>
            <a:pPr algn="ctr">
              <a:lnSpc>
                <a:spcPts val="4803"/>
              </a:lnSpc>
            </a:pPr>
            <a:r>
              <a:rPr lang="en-US" sz="343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Project 2027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605790"/>
            <a:ext cx="18288000" cy="9304020"/>
          </a:xfrm>
          <a:custGeom>
            <a:avLst/>
            <a:gdLst/>
            <a:ahLst/>
            <a:cxnLst/>
            <a:rect r="r" b="b" t="t" l="l"/>
            <a:pathLst>
              <a:path h="9304020" w="18288000">
                <a:moveTo>
                  <a:pt x="0" y="0"/>
                </a:moveTo>
                <a:lnTo>
                  <a:pt x="18288000" y="0"/>
                </a:lnTo>
                <a:lnTo>
                  <a:pt x="18288000" y="9304020"/>
                </a:lnTo>
                <a:lnTo>
                  <a:pt x="0" y="93040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4090824">
            <a:off x="16571156" y="2591854"/>
            <a:ext cx="1205440" cy="1407129"/>
          </a:xfrm>
          <a:custGeom>
            <a:avLst/>
            <a:gdLst/>
            <a:ahLst/>
            <a:cxnLst/>
            <a:rect r="r" b="b" t="t" l="l"/>
            <a:pathLst>
              <a:path h="1407129" w="1205440">
                <a:moveTo>
                  <a:pt x="0" y="0"/>
                </a:moveTo>
                <a:lnTo>
                  <a:pt x="1205440" y="0"/>
                </a:lnTo>
                <a:lnTo>
                  <a:pt x="1205440" y="1407129"/>
                </a:lnTo>
                <a:lnTo>
                  <a:pt x="0" y="140712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4519013" y="1887961"/>
            <a:ext cx="3353790" cy="5864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  <a:r>
              <a:rPr lang="en-US" sz="3430">
                <a:solidFill>
                  <a:srgbClr val="DB543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EXAM BUILDER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11446239" y="789034"/>
            <a:ext cx="1823689" cy="853788"/>
            <a:chOff x="0" y="0"/>
            <a:chExt cx="480313" cy="22486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80313" cy="224866"/>
            </a:xfrm>
            <a:custGeom>
              <a:avLst/>
              <a:gdLst/>
              <a:ahLst/>
              <a:cxnLst/>
              <a:rect r="r" b="b" t="t" l="l"/>
              <a:pathLst>
                <a:path h="224866" w="480313">
                  <a:moveTo>
                    <a:pt x="0" y="0"/>
                  </a:moveTo>
                  <a:lnTo>
                    <a:pt x="480313" y="0"/>
                  </a:lnTo>
                  <a:lnTo>
                    <a:pt x="480313" y="224866"/>
                  </a:lnTo>
                  <a:lnTo>
                    <a:pt x="0" y="224866"/>
                  </a:lnTo>
                  <a:close/>
                </a:path>
              </a:pathLst>
            </a:custGeom>
            <a:ln w="38100" cap="sq">
              <a:solidFill>
                <a:srgbClr val="F32201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480313" cy="26296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11561022" y="-1737344"/>
            <a:ext cx="3381260" cy="8215305"/>
            <a:chOff x="0" y="0"/>
            <a:chExt cx="4508347" cy="1095373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535725" y="9536262"/>
              <a:ext cx="3894664" cy="1417478"/>
              <a:chOff x="0" y="0"/>
              <a:chExt cx="1886901" cy="686745"/>
            </a:xfrm>
          </p:grpSpPr>
          <p:sp>
            <p:nvSpPr>
              <p:cNvPr name="Freeform 4" id="4"/>
              <p:cNvSpPr/>
              <p:nvPr/>
            </p:nvSpPr>
            <p:spPr>
              <a:xfrm flipH="false" flipV="false" rot="0">
                <a:off x="0" y="0"/>
                <a:ext cx="1886901" cy="686745"/>
              </a:xfrm>
              <a:custGeom>
                <a:avLst/>
                <a:gdLst/>
                <a:ahLst/>
                <a:cxnLst/>
                <a:rect r="r" b="b" t="t" l="l"/>
                <a:pathLst>
                  <a:path h="686745" w="1886901">
                    <a:moveTo>
                      <a:pt x="343372" y="0"/>
                    </a:moveTo>
                    <a:lnTo>
                      <a:pt x="1543529" y="0"/>
                    </a:lnTo>
                    <a:cubicBezTo>
                      <a:pt x="1733168" y="0"/>
                      <a:pt x="1886901" y="153733"/>
                      <a:pt x="1886901" y="343372"/>
                    </a:cubicBezTo>
                    <a:lnTo>
                      <a:pt x="1886901" y="343372"/>
                    </a:lnTo>
                    <a:cubicBezTo>
                      <a:pt x="1886901" y="533012"/>
                      <a:pt x="1733168" y="686745"/>
                      <a:pt x="1543529" y="686745"/>
                    </a:cubicBezTo>
                    <a:lnTo>
                      <a:pt x="343372" y="686745"/>
                    </a:lnTo>
                    <a:cubicBezTo>
                      <a:pt x="153733" y="686745"/>
                      <a:pt x="0" y="533012"/>
                      <a:pt x="0" y="343372"/>
                    </a:cubicBezTo>
                    <a:lnTo>
                      <a:pt x="0" y="343372"/>
                    </a:lnTo>
                    <a:cubicBezTo>
                      <a:pt x="0" y="153733"/>
                      <a:pt x="153733" y="0"/>
                      <a:pt x="343372" y="0"/>
                    </a:cubicBezTo>
                    <a:close/>
                  </a:path>
                </a:pathLst>
              </a:custGeom>
              <a:solidFill>
                <a:srgbClr val="94E3FF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-9525"/>
                <a:ext cx="1886901" cy="69627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08"/>
                  </a:lnSpc>
                </a:pPr>
              </a:p>
            </p:txBody>
          </p:sp>
        </p:grpSp>
        <p:sp>
          <p:nvSpPr>
            <p:cNvPr name="TextBox 6" id="6"/>
            <p:cNvSpPr txBox="true"/>
            <p:nvPr/>
          </p:nvSpPr>
          <p:spPr>
            <a:xfrm rot="0">
              <a:off x="1669777" y="10177403"/>
              <a:ext cx="1626560" cy="60807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201"/>
                </a:lnSpc>
              </a:pPr>
              <a:r>
                <a:rPr lang="en-US" sz="4403">
                  <a:solidFill>
                    <a:srgbClr val="203C48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HUB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5400000">
              <a:off x="-3683394" y="3683394"/>
              <a:ext cx="9410940" cy="204415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420"/>
                </a:lnSpc>
              </a:pPr>
              <a:r>
                <a:rPr lang="en-US" sz="11841" spc="-757">
                  <a:solidFill>
                    <a:srgbClr val="203C48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BUSINESS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5400000">
              <a:off x="-1932645" y="3761392"/>
              <a:ext cx="9550014" cy="236172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12093"/>
                </a:lnSpc>
              </a:pPr>
              <a:r>
                <a:rPr lang="en-US" sz="13742" spc="-879">
                  <a:solidFill>
                    <a:srgbClr val="203C48"/>
                  </a:solidFill>
                  <a:latin typeface="League Spartan"/>
                  <a:ea typeface="League Spartan"/>
                  <a:cs typeface="League Spartan"/>
                  <a:sym typeface="League Spartan"/>
                </a:rPr>
                <a:t>JC</a:t>
              </a:r>
            </a:p>
          </p:txBody>
        </p:sp>
        <p:sp>
          <p:nvSpPr>
            <p:cNvPr name="Freeform 9" id="9"/>
            <p:cNvSpPr/>
            <p:nvPr/>
          </p:nvSpPr>
          <p:spPr>
            <a:xfrm flipH="false" flipV="false" rot="5400000">
              <a:off x="924602" y="5390759"/>
              <a:ext cx="5222215" cy="1945275"/>
            </a:xfrm>
            <a:custGeom>
              <a:avLst/>
              <a:gdLst/>
              <a:ahLst/>
              <a:cxnLst/>
              <a:rect r="r" b="b" t="t" l="l"/>
              <a:pathLst>
                <a:path h="1945275" w="5222215">
                  <a:moveTo>
                    <a:pt x="0" y="0"/>
                  </a:moveTo>
                  <a:lnTo>
                    <a:pt x="5222215" y="0"/>
                  </a:lnTo>
                  <a:lnTo>
                    <a:pt x="5222215" y="1945275"/>
                  </a:lnTo>
                  <a:lnTo>
                    <a:pt x="0" y="19452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0" id="10"/>
          <p:cNvSpPr/>
          <p:nvPr/>
        </p:nvSpPr>
        <p:spPr>
          <a:xfrm flipH="false" flipV="false" rot="-558925">
            <a:off x="11371615" y="6172579"/>
            <a:ext cx="5340862" cy="3004235"/>
          </a:xfrm>
          <a:custGeom>
            <a:avLst/>
            <a:gdLst/>
            <a:ahLst/>
            <a:cxnLst/>
            <a:rect r="r" b="b" t="t" l="l"/>
            <a:pathLst>
              <a:path h="3004235" w="5340862">
                <a:moveTo>
                  <a:pt x="0" y="0"/>
                </a:moveTo>
                <a:lnTo>
                  <a:pt x="5340862" y="0"/>
                </a:lnTo>
                <a:lnTo>
                  <a:pt x="5340862" y="3004235"/>
                </a:lnTo>
                <a:lnTo>
                  <a:pt x="0" y="30042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610089">
            <a:off x="1093736" y="772344"/>
            <a:ext cx="6410474" cy="4546094"/>
          </a:xfrm>
          <a:custGeom>
            <a:avLst/>
            <a:gdLst/>
            <a:ahLst/>
            <a:cxnLst/>
            <a:rect r="r" b="b" t="t" l="l"/>
            <a:pathLst>
              <a:path h="4546094" w="6410474">
                <a:moveTo>
                  <a:pt x="0" y="0"/>
                </a:moveTo>
                <a:lnTo>
                  <a:pt x="6410474" y="0"/>
                </a:lnTo>
                <a:lnTo>
                  <a:pt x="6410474" y="4546095"/>
                </a:lnTo>
                <a:lnTo>
                  <a:pt x="0" y="45460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377440">
            <a:off x="3380742" y="5056529"/>
            <a:ext cx="5992373" cy="4217133"/>
          </a:xfrm>
          <a:custGeom>
            <a:avLst/>
            <a:gdLst/>
            <a:ahLst/>
            <a:cxnLst/>
            <a:rect r="r" b="b" t="t" l="l"/>
            <a:pathLst>
              <a:path h="4217133" w="5992373">
                <a:moveTo>
                  <a:pt x="0" y="0"/>
                </a:moveTo>
                <a:lnTo>
                  <a:pt x="5992373" y="0"/>
                </a:lnTo>
                <a:lnTo>
                  <a:pt x="5992373" y="4217133"/>
                </a:lnTo>
                <a:lnTo>
                  <a:pt x="0" y="42171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194099" y="4110943"/>
            <a:ext cx="6115107" cy="11932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803"/>
              </a:lnSpc>
            </a:pPr>
            <a:r>
              <a:rPr lang="en-US" sz="3430">
                <a:solidFill>
                  <a:srgbClr val="94E3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Trial content to help revise </a:t>
            </a:r>
          </a:p>
          <a:p>
            <a:pPr algn="ctr">
              <a:lnSpc>
                <a:spcPts val="4803"/>
              </a:lnSpc>
            </a:pPr>
            <a:r>
              <a:rPr lang="en-US" sz="3430">
                <a:solidFill>
                  <a:srgbClr val="94E3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with your 3</a:t>
            </a:r>
            <a:r>
              <a:rPr lang="en-US" sz="3430">
                <a:solidFill>
                  <a:srgbClr val="94E3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rd</a:t>
            </a:r>
            <a:r>
              <a:rPr lang="en-US" sz="3430">
                <a:solidFill>
                  <a:srgbClr val="94E3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years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842908" cy="1655644"/>
            <a:chOff x="0" y="0"/>
            <a:chExt cx="6153995" cy="54072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153995" cy="540725"/>
            </a:xfrm>
            <a:custGeom>
              <a:avLst/>
              <a:gdLst/>
              <a:ahLst/>
              <a:cxnLst/>
              <a:rect r="r" b="b" t="t" l="l"/>
              <a:pathLst>
                <a:path h="540725" w="6153995">
                  <a:moveTo>
                    <a:pt x="0" y="0"/>
                  </a:moveTo>
                  <a:lnTo>
                    <a:pt x="6153995" y="0"/>
                  </a:lnTo>
                  <a:lnTo>
                    <a:pt x="6153995" y="540725"/>
                  </a:lnTo>
                  <a:lnTo>
                    <a:pt x="0" y="540725"/>
                  </a:lnTo>
                  <a:close/>
                </a:path>
              </a:pathLst>
            </a:custGeom>
            <a:solidFill>
              <a:srgbClr val="2436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6153995" cy="5788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 flipV="true">
            <a:off x="4369808" y="1655644"/>
            <a:ext cx="13088855" cy="0"/>
          </a:xfrm>
          <a:prstGeom prst="line">
            <a:avLst/>
          </a:prstGeom>
          <a:ln cap="flat" w="19050">
            <a:solidFill>
              <a:srgbClr val="38B6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2884167" y="1019232"/>
            <a:ext cx="4375133" cy="564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2"/>
              </a:lnSpc>
            </a:pPr>
            <a:r>
              <a:rPr lang="en-US" sz="3352">
                <a:solidFill>
                  <a:srgbClr val="38B6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Back In Business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6336880" y="71438"/>
            <a:ext cx="1844840" cy="1512769"/>
          </a:xfrm>
          <a:custGeom>
            <a:avLst/>
            <a:gdLst/>
            <a:ahLst/>
            <a:cxnLst/>
            <a:rect r="r" b="b" t="t" l="l"/>
            <a:pathLst>
              <a:path h="1512769" w="1844840">
                <a:moveTo>
                  <a:pt x="0" y="0"/>
                </a:moveTo>
                <a:lnTo>
                  <a:pt x="1844840" y="0"/>
                </a:lnTo>
                <a:lnTo>
                  <a:pt x="1844840" y="1512768"/>
                </a:lnTo>
                <a:lnTo>
                  <a:pt x="0" y="15127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75262" y="408445"/>
            <a:ext cx="10775945" cy="92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09"/>
              </a:lnSpc>
            </a:pPr>
            <a:r>
              <a:rPr lang="en-US" sz="5644" b="true">
                <a:solidFill>
                  <a:srgbClr val="38B6FF"/>
                </a:solidFill>
                <a:latin typeface="Tabarra Sans Heavy"/>
                <a:ea typeface="Tabarra Sans Heavy"/>
                <a:cs typeface="Tabarra Sans Heavy"/>
                <a:sym typeface="Tabarra Sans Heavy"/>
              </a:rPr>
              <a:t>Making a judgement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653420" y="4671546"/>
            <a:ext cx="4118552" cy="5537548"/>
          </a:xfrm>
          <a:custGeom>
            <a:avLst/>
            <a:gdLst/>
            <a:ahLst/>
            <a:cxnLst/>
            <a:rect r="r" b="b" t="t" l="l"/>
            <a:pathLst>
              <a:path h="5537548" w="4118552">
                <a:moveTo>
                  <a:pt x="0" y="0"/>
                </a:moveTo>
                <a:lnTo>
                  <a:pt x="4118551" y="0"/>
                </a:lnTo>
                <a:lnTo>
                  <a:pt x="4118551" y="5537548"/>
                </a:lnTo>
                <a:lnTo>
                  <a:pt x="0" y="5537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352562" y="2867880"/>
            <a:ext cx="10047372" cy="60551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Don’t think of a judgement or opinion as right or</a:t>
            </a:r>
            <a:r>
              <a:rPr lang="en-US" b="true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wrong. </a:t>
            </a:r>
          </a:p>
          <a:p>
            <a:pPr algn="l">
              <a:lnSpc>
                <a:spcPts val="5399"/>
              </a:lnSpc>
              <a:spcBef>
                <a:spcPct val="0"/>
              </a:spcBef>
            </a:pPr>
          </a:p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b="true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What makes a judgment </a:t>
            </a:r>
            <a:r>
              <a:rPr lang="en-US" b="true" sz="3856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weak</a:t>
            </a:r>
            <a:r>
              <a:rPr lang="en-US" b="true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is if it is </a:t>
            </a:r>
            <a:r>
              <a:rPr lang="en-US" b="true" sz="3856" u="sng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not supported by evidence</a:t>
            </a:r>
            <a:r>
              <a:rPr lang="en-US" b="true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. </a:t>
            </a:r>
          </a:p>
          <a:p>
            <a:pPr algn="l">
              <a:lnSpc>
                <a:spcPts val="5399"/>
              </a:lnSpc>
              <a:spcBef>
                <a:spcPct val="0"/>
              </a:spcBef>
            </a:pPr>
          </a:p>
          <a:p>
            <a:pPr algn="l">
              <a:lnSpc>
                <a:spcPts val="5399"/>
              </a:lnSpc>
              <a:spcBef>
                <a:spcPct val="0"/>
              </a:spcBef>
            </a:pPr>
            <a:r>
              <a:rPr lang="en-US" b="true" sz="3856">
                <a:solidFill>
                  <a:srgbClr val="24363D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Think of it like a court case: cases that lack evidence never make it to trial - evidence is crucial.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DAHCaryT6D8</dc:identifier>
  <dcterms:modified xsi:type="dcterms:W3CDTF">2011-08-01T06:04:30Z</dcterms:modified>
  <cp:revision>1</cp:revision>
  <dc:title>U4 Project PPT</dc:title>
</cp:coreProperties>
</file>