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8288000" cy="10287000"/>
  <p:notesSz cx="6858000" cy="9144000"/>
  <p:embeddedFontLst>
    <p:embeddedFont>
      <p:font typeface="League Spartan" pitchFamily="2" charset="77"/>
      <p:regular r:id="rId24"/>
      <p:bold r:id="rId25"/>
    </p:embeddedFont>
    <p:embeddedFont>
      <p:font typeface="Tabarra Sans Heavy" pitchFamily="2" charset="0"/>
      <p:regular r:id="rId26"/>
      <p:bold r:id="rId27"/>
    </p:embeddedFont>
    <p:embeddedFont>
      <p:font typeface="Tabarra Sans Italics" pitchFamily="2" charset="0"/>
      <p:regular r:id="rId28"/>
      <p:italic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04" autoAdjust="0"/>
    <p:restoredTop sz="94581" autoAdjust="0"/>
  </p:normalViewPr>
  <p:slideViewPr>
    <p:cSldViewPr>
      <p:cViewPr varScale="1">
        <p:scale>
          <a:sx n="90" d="100"/>
          <a:sy n="90" d="100"/>
        </p:scale>
        <p:origin x="704" y="5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1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17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4.svg"/><Relationship Id="rId7" Type="http://schemas.openxmlformats.org/officeDocument/2006/relationships/image" Target="../media/image2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4.svg"/><Relationship Id="rId7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4.svg"/><Relationship Id="rId7" Type="http://schemas.openxmlformats.org/officeDocument/2006/relationships/image" Target="../media/image17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36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1028700" y="8411093"/>
            <a:ext cx="16230697" cy="0"/>
          </a:xfrm>
          <a:prstGeom prst="line">
            <a:avLst/>
          </a:prstGeom>
          <a:ln w="19050" cap="flat">
            <a:solidFill>
              <a:srgbClr val="38B6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028700" y="1384830"/>
            <a:ext cx="13362596" cy="44056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115"/>
              </a:lnSpc>
            </a:pPr>
            <a:r>
              <a:rPr lang="en-US" sz="14650" b="1">
                <a:solidFill>
                  <a:srgbClr val="38B6FF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Unifying Strand - U1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97" y="6082948"/>
            <a:ext cx="16230600" cy="2018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70"/>
              </a:lnSpc>
            </a:pPr>
            <a:r>
              <a:rPr lang="en-US" sz="6700" b="1">
                <a:solidFill>
                  <a:srgbClr val="38B6FF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Developing Questions To Research</a:t>
            </a:r>
          </a:p>
          <a:p>
            <a:pPr algn="l">
              <a:lnSpc>
                <a:spcPts val="7370"/>
              </a:lnSpc>
            </a:pPr>
            <a:r>
              <a:rPr lang="en-US" sz="6700" b="1">
                <a:solidFill>
                  <a:srgbClr val="38B6FF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LC Project 2027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1985246" y="9125468"/>
            <a:ext cx="5746372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id="6" name="Freeform 6"/>
          <p:cNvSpPr/>
          <p:nvPr/>
        </p:nvSpPr>
        <p:spPr>
          <a:xfrm>
            <a:off x="13611909" y="0"/>
            <a:ext cx="4676091" cy="4676091"/>
          </a:xfrm>
          <a:custGeom>
            <a:avLst/>
            <a:gdLst/>
            <a:ahLst/>
            <a:cxnLst/>
            <a:rect l="l" t="t" r="r" b="b"/>
            <a:pathLst>
              <a:path w="4676091" h="4676091">
                <a:moveTo>
                  <a:pt x="0" y="0"/>
                </a:moveTo>
                <a:lnTo>
                  <a:pt x="4676091" y="0"/>
                </a:lnTo>
                <a:lnTo>
                  <a:pt x="4676091" y="4676091"/>
                </a:lnTo>
                <a:lnTo>
                  <a:pt x="0" y="467609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4363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5996207" y="152129"/>
            <a:ext cx="2144309" cy="1758334"/>
          </a:xfrm>
          <a:custGeom>
            <a:avLst/>
            <a:gdLst/>
            <a:ahLst/>
            <a:cxnLst/>
            <a:rect l="l" t="t" r="r" b="b"/>
            <a:pathLst>
              <a:path w="2144309" h="1758334">
                <a:moveTo>
                  <a:pt x="0" y="0"/>
                </a:moveTo>
                <a:lnTo>
                  <a:pt x="2144309" y="0"/>
                </a:lnTo>
                <a:lnTo>
                  <a:pt x="2144309" y="1758334"/>
                </a:lnTo>
                <a:lnTo>
                  <a:pt x="0" y="17583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1217828" y="2905836"/>
            <a:ext cx="15852345" cy="5564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919"/>
              </a:lnSpc>
            </a:pPr>
            <a:r>
              <a:rPr lang="en-US" sz="5656" dirty="0">
                <a:solidFill>
                  <a:srgbClr val="3E799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What is a ‘work practice’?</a:t>
            </a:r>
          </a:p>
          <a:p>
            <a:pPr algn="l">
              <a:lnSpc>
                <a:spcPts val="9067"/>
              </a:lnSpc>
            </a:pPr>
            <a:r>
              <a:rPr lang="en-US" sz="4556" dirty="0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Work practices are the actions someone does repeatedly at work; the routines people do in their jobs.</a:t>
            </a:r>
          </a:p>
          <a:p>
            <a:pPr algn="l">
              <a:lnSpc>
                <a:spcPts val="9067"/>
              </a:lnSpc>
              <a:spcBef>
                <a:spcPct val="0"/>
              </a:spcBef>
            </a:pPr>
            <a:r>
              <a:rPr lang="en-US" sz="4556" dirty="0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How something is done rather than what gets done.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193817"/>
            <a:ext cx="13044239" cy="1589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79"/>
              </a:lnSpc>
            </a:pPr>
            <a:r>
              <a:rPr lang="en-US" sz="45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Stage 1: Getting Started</a:t>
            </a:r>
          </a:p>
          <a:p>
            <a:pPr algn="l">
              <a:lnSpc>
                <a:spcPts val="6379"/>
              </a:lnSpc>
            </a:pPr>
            <a:r>
              <a:rPr lang="en-US" sz="45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What do we need to think about?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569814" y="1347144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4363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5996207" y="152129"/>
            <a:ext cx="2144309" cy="1758334"/>
          </a:xfrm>
          <a:custGeom>
            <a:avLst/>
            <a:gdLst/>
            <a:ahLst/>
            <a:cxnLst/>
            <a:rect l="l" t="t" r="r" b="b"/>
            <a:pathLst>
              <a:path w="2144309" h="1758334">
                <a:moveTo>
                  <a:pt x="0" y="0"/>
                </a:moveTo>
                <a:lnTo>
                  <a:pt x="2144309" y="0"/>
                </a:lnTo>
                <a:lnTo>
                  <a:pt x="2144309" y="1758334"/>
                </a:lnTo>
                <a:lnTo>
                  <a:pt x="0" y="17583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1217828" y="2749370"/>
            <a:ext cx="15852345" cy="66947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79"/>
              </a:lnSpc>
            </a:pPr>
            <a:r>
              <a:rPr lang="en-US" sz="4556">
                <a:solidFill>
                  <a:srgbClr val="3E799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What are some work practices?</a:t>
            </a:r>
          </a:p>
          <a:p>
            <a:pPr marL="863599" lvl="1" indent="-431800" algn="l">
              <a:lnSpc>
                <a:spcPts val="7959"/>
              </a:lnSpc>
              <a:buFont typeface="Arial"/>
              <a:buChar char="•"/>
            </a:pPr>
            <a:r>
              <a:rPr lang="en-US" sz="3999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Different routines like attending meetings, working in office/from home, responding to messages, entering orders, using software to schedule shifts...</a:t>
            </a:r>
          </a:p>
          <a:p>
            <a:pPr marL="863599" lvl="1" indent="-431800" algn="l">
              <a:lnSpc>
                <a:spcPts val="7959"/>
              </a:lnSpc>
              <a:buFont typeface="Arial"/>
              <a:buChar char="•"/>
            </a:pPr>
            <a:r>
              <a:rPr lang="en-US" sz="3999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The focus should be less about improving customer service or increasing sales without linking them to the actual work people do and the impact of technology.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193817"/>
            <a:ext cx="13044239" cy="1589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79"/>
              </a:lnSpc>
            </a:pPr>
            <a:r>
              <a:rPr lang="en-US" sz="45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Stage 1: Getting Started</a:t>
            </a:r>
          </a:p>
          <a:p>
            <a:pPr algn="l">
              <a:lnSpc>
                <a:spcPts val="6379"/>
              </a:lnSpc>
            </a:pPr>
            <a:r>
              <a:rPr lang="en-US" sz="45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What do we need to think about?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569814" y="1347144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4363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5996207" y="152129"/>
            <a:ext cx="2144309" cy="1758334"/>
          </a:xfrm>
          <a:custGeom>
            <a:avLst/>
            <a:gdLst/>
            <a:ahLst/>
            <a:cxnLst/>
            <a:rect l="l" t="t" r="r" b="b"/>
            <a:pathLst>
              <a:path w="2144309" h="1758334">
                <a:moveTo>
                  <a:pt x="0" y="0"/>
                </a:moveTo>
                <a:lnTo>
                  <a:pt x="2144309" y="0"/>
                </a:lnTo>
                <a:lnTo>
                  <a:pt x="2144309" y="1758334"/>
                </a:lnTo>
                <a:lnTo>
                  <a:pt x="0" y="17583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1180911" y="3250524"/>
            <a:ext cx="6603691" cy="5619141"/>
          </a:xfrm>
          <a:custGeom>
            <a:avLst/>
            <a:gdLst/>
            <a:ahLst/>
            <a:cxnLst/>
            <a:rect l="l" t="t" r="r" b="b"/>
            <a:pathLst>
              <a:path w="6603691" h="5619141">
                <a:moveTo>
                  <a:pt x="0" y="0"/>
                </a:moveTo>
                <a:lnTo>
                  <a:pt x="6603691" y="0"/>
                </a:lnTo>
                <a:lnTo>
                  <a:pt x="6603691" y="5619140"/>
                </a:lnTo>
                <a:lnTo>
                  <a:pt x="0" y="56191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1028700" y="193817"/>
            <a:ext cx="13044239" cy="1589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79"/>
              </a:lnSpc>
            </a:pPr>
            <a:r>
              <a:rPr lang="en-US" sz="45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Stage 1: Getting Started</a:t>
            </a:r>
          </a:p>
          <a:p>
            <a:pPr algn="l">
              <a:lnSpc>
                <a:spcPts val="6379"/>
              </a:lnSpc>
            </a:pPr>
            <a:r>
              <a:rPr lang="en-US" sz="45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Starting to connect the dots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569814" y="1347144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72862" y="2820562"/>
            <a:ext cx="10000243" cy="13968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39576" lvl="1" indent="-869788" algn="ctr">
              <a:lnSpc>
                <a:spcPts val="11280"/>
              </a:lnSpc>
              <a:spcBef>
                <a:spcPct val="0"/>
              </a:spcBef>
              <a:buAutoNum type="arabicPeriod"/>
            </a:pPr>
            <a:r>
              <a:rPr lang="en-US" sz="8057" dirty="0">
                <a:solidFill>
                  <a:srgbClr val="3E799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Work Practice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72932" y="4658431"/>
            <a:ext cx="10000243" cy="44654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868"/>
              </a:lnSpc>
              <a:spcBef>
                <a:spcPct val="0"/>
              </a:spcBef>
            </a:pPr>
            <a:r>
              <a:rPr lang="en-US" sz="8477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Monitoring</a:t>
            </a:r>
            <a:r>
              <a:rPr lang="en-US" sz="8477" b="1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a salesperson’s performance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4363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5996207" y="152129"/>
            <a:ext cx="2144309" cy="1758334"/>
          </a:xfrm>
          <a:custGeom>
            <a:avLst/>
            <a:gdLst/>
            <a:ahLst/>
            <a:cxnLst/>
            <a:rect l="l" t="t" r="r" b="b"/>
            <a:pathLst>
              <a:path w="2144309" h="1758334">
                <a:moveTo>
                  <a:pt x="0" y="0"/>
                </a:moveTo>
                <a:lnTo>
                  <a:pt x="2144309" y="0"/>
                </a:lnTo>
                <a:lnTo>
                  <a:pt x="2144309" y="1758334"/>
                </a:lnTo>
                <a:lnTo>
                  <a:pt x="0" y="17583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207080" y="5305605"/>
            <a:ext cx="5646708" cy="3952695"/>
          </a:xfrm>
          <a:custGeom>
            <a:avLst/>
            <a:gdLst/>
            <a:ahLst/>
            <a:cxnLst/>
            <a:rect l="l" t="t" r="r" b="b"/>
            <a:pathLst>
              <a:path w="5646708" h="3952695">
                <a:moveTo>
                  <a:pt x="0" y="0"/>
                </a:moveTo>
                <a:lnTo>
                  <a:pt x="5646707" y="0"/>
                </a:lnTo>
                <a:lnTo>
                  <a:pt x="5646707" y="3952695"/>
                </a:lnTo>
                <a:lnTo>
                  <a:pt x="0" y="395269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1028700" y="193817"/>
            <a:ext cx="13044239" cy="1589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79"/>
              </a:lnSpc>
            </a:pPr>
            <a:r>
              <a:rPr lang="en-US" sz="45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Stage 1: Getting Started</a:t>
            </a:r>
          </a:p>
          <a:p>
            <a:pPr algn="l">
              <a:lnSpc>
                <a:spcPts val="6379"/>
              </a:lnSpc>
            </a:pPr>
            <a:r>
              <a:rPr lang="en-US" sz="45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Starting to connect the dots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569814" y="1347144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472957" y="2696922"/>
            <a:ext cx="8268378" cy="65613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85"/>
              </a:lnSpc>
            </a:pPr>
            <a:r>
              <a:rPr lang="en-US" sz="3775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Salesforce is a CRM (Customer Relationship Management) system</a:t>
            </a:r>
          </a:p>
          <a:p>
            <a:pPr algn="ctr">
              <a:lnSpc>
                <a:spcPts val="5285"/>
              </a:lnSpc>
            </a:pPr>
            <a:endParaRPr lang="en-US" sz="3775">
              <a:solidFill>
                <a:srgbClr val="24363D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  <a:p>
            <a:pPr algn="ctr">
              <a:lnSpc>
                <a:spcPts val="5285"/>
              </a:lnSpc>
              <a:spcBef>
                <a:spcPct val="0"/>
              </a:spcBef>
            </a:pPr>
            <a:r>
              <a:rPr lang="en-US" sz="3775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CRM systems are used to manage customer relationships. They will also allow employers to track/monitor and measure sales reps’ activities and performance in real time.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644" y="2332577"/>
            <a:ext cx="6743755" cy="28459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69788" lvl="1" algn="ctr">
              <a:lnSpc>
                <a:spcPts val="11280"/>
              </a:lnSpc>
            </a:pPr>
            <a:r>
              <a:rPr lang="en-US" sz="8057" dirty="0">
                <a:solidFill>
                  <a:srgbClr val="DB543E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2. Digital</a:t>
            </a:r>
          </a:p>
          <a:p>
            <a:pPr algn="ctr">
              <a:lnSpc>
                <a:spcPts val="11280"/>
              </a:lnSpc>
              <a:spcBef>
                <a:spcPct val="0"/>
              </a:spcBef>
            </a:pPr>
            <a:r>
              <a:rPr lang="en-US" sz="8057" dirty="0">
                <a:solidFill>
                  <a:srgbClr val="DB543E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Technology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4363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5996207" y="152129"/>
            <a:ext cx="2144309" cy="1758334"/>
          </a:xfrm>
          <a:custGeom>
            <a:avLst/>
            <a:gdLst/>
            <a:ahLst/>
            <a:cxnLst/>
            <a:rect l="l" t="t" r="r" b="b"/>
            <a:pathLst>
              <a:path w="2144309" h="1758334">
                <a:moveTo>
                  <a:pt x="0" y="0"/>
                </a:moveTo>
                <a:lnTo>
                  <a:pt x="2144309" y="0"/>
                </a:lnTo>
                <a:lnTo>
                  <a:pt x="2144309" y="1758334"/>
                </a:lnTo>
                <a:lnTo>
                  <a:pt x="0" y="17583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6827125" y="5996057"/>
            <a:ext cx="5646708" cy="3952695"/>
          </a:xfrm>
          <a:custGeom>
            <a:avLst/>
            <a:gdLst/>
            <a:ahLst/>
            <a:cxnLst/>
            <a:rect l="l" t="t" r="r" b="b"/>
            <a:pathLst>
              <a:path w="5646708" h="3952695">
                <a:moveTo>
                  <a:pt x="0" y="0"/>
                </a:moveTo>
                <a:lnTo>
                  <a:pt x="5646708" y="0"/>
                </a:lnTo>
                <a:lnTo>
                  <a:pt x="5646708" y="3952696"/>
                </a:lnTo>
                <a:lnTo>
                  <a:pt x="0" y="395269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677078" y="5848350"/>
            <a:ext cx="4190914" cy="3886120"/>
          </a:xfrm>
          <a:custGeom>
            <a:avLst/>
            <a:gdLst/>
            <a:ahLst/>
            <a:cxnLst/>
            <a:rect l="l" t="t" r="r" b="b"/>
            <a:pathLst>
              <a:path w="4190914" h="3886120">
                <a:moveTo>
                  <a:pt x="0" y="0"/>
                </a:moveTo>
                <a:lnTo>
                  <a:pt x="4190913" y="0"/>
                </a:lnTo>
                <a:lnTo>
                  <a:pt x="4190913" y="3886120"/>
                </a:lnTo>
                <a:lnTo>
                  <a:pt x="0" y="388612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3218074" y="5619670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1028700" y="193817"/>
            <a:ext cx="13044239" cy="1589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79"/>
              </a:lnSpc>
            </a:pPr>
            <a:r>
              <a:rPr lang="en-US" sz="45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Stage 1: Getting Started</a:t>
            </a:r>
          </a:p>
          <a:p>
            <a:pPr algn="l">
              <a:lnSpc>
                <a:spcPts val="6379"/>
              </a:lnSpc>
            </a:pPr>
            <a:r>
              <a:rPr lang="en-US" sz="45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Starting to connect the dots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569814" y="1347144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0" y="2332577"/>
            <a:ext cx="8060867" cy="28459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9789" lvl="1" algn="ctr">
              <a:lnSpc>
                <a:spcPts val="11280"/>
              </a:lnSpc>
              <a:spcBef>
                <a:spcPct val="0"/>
              </a:spcBef>
            </a:pPr>
            <a:r>
              <a:rPr lang="en-US" sz="8057" dirty="0">
                <a:solidFill>
                  <a:srgbClr val="3D887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3. Impact on Employee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614792" y="2613419"/>
            <a:ext cx="9718083" cy="31522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11"/>
              </a:lnSpc>
              <a:spcBef>
                <a:spcPct val="0"/>
              </a:spcBef>
            </a:pPr>
            <a:r>
              <a:rPr lang="en-US" sz="4436" dirty="0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Increased pressure/stress?, Feeling constantly supervised? Happy progress is tracked?</a:t>
            </a:r>
          </a:p>
          <a:p>
            <a:pPr algn="ctr">
              <a:lnSpc>
                <a:spcPts val="6211"/>
              </a:lnSpc>
              <a:spcBef>
                <a:spcPct val="0"/>
              </a:spcBef>
            </a:pPr>
            <a:r>
              <a:rPr lang="en-US" sz="4436" dirty="0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Better rewarded due to data?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4363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5996207" y="152129"/>
            <a:ext cx="2144309" cy="1758334"/>
          </a:xfrm>
          <a:custGeom>
            <a:avLst/>
            <a:gdLst/>
            <a:ahLst/>
            <a:cxnLst/>
            <a:rect l="l" t="t" r="r" b="b"/>
            <a:pathLst>
              <a:path w="2144309" h="1758334">
                <a:moveTo>
                  <a:pt x="0" y="0"/>
                </a:moveTo>
                <a:lnTo>
                  <a:pt x="2144309" y="0"/>
                </a:lnTo>
                <a:lnTo>
                  <a:pt x="2144309" y="1758334"/>
                </a:lnTo>
                <a:lnTo>
                  <a:pt x="0" y="17583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aphicFrame>
        <p:nvGraphicFramePr>
          <p:cNvPr id="6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4262681"/>
              </p:ext>
            </p:extLst>
          </p:nvPr>
        </p:nvGraphicFramePr>
        <p:xfrm>
          <a:off x="1660246" y="5143500"/>
          <a:ext cx="14967507" cy="3796356"/>
        </p:xfrm>
        <a:graphic>
          <a:graphicData uri="http://schemas.openxmlformats.org/drawingml/2006/table">
            <a:tbl>
              <a:tblPr/>
              <a:tblGrid>
                <a:gridCol w="50829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990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8855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49089">
                <a:tc>
                  <a:txBody>
                    <a:bodyPr/>
                    <a:lstStyle/>
                    <a:p>
                      <a:pPr algn="ctr">
                        <a:lnSpc>
                          <a:spcPts val="3639"/>
                        </a:lnSpc>
                        <a:defRPr/>
                      </a:pPr>
                      <a:r>
                        <a:rPr lang="en-US" sz="2599">
                          <a:solidFill>
                            <a:srgbClr val="FFFFFF"/>
                          </a:solidFill>
                          <a:latin typeface="League Spartan"/>
                          <a:ea typeface="League Spartan"/>
                          <a:cs typeface="League Spartan"/>
                          <a:sym typeface="League Spartan"/>
                        </a:rPr>
                        <a:t>Work practice</a:t>
                      </a:r>
                      <a:endParaRPr lang="en-US" sz="1100"/>
                    </a:p>
                  </a:txBody>
                  <a:tcPr marL="57150" marR="57150" marT="57150" marB="5715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8B6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39"/>
                        </a:lnSpc>
                        <a:defRPr/>
                      </a:pPr>
                      <a:r>
                        <a:rPr lang="en-US" sz="2599">
                          <a:solidFill>
                            <a:srgbClr val="FFFFFF"/>
                          </a:solidFill>
                          <a:latin typeface="League Spartan"/>
                          <a:ea typeface="League Spartan"/>
                          <a:cs typeface="League Spartan"/>
                          <a:sym typeface="League Spartan"/>
                        </a:rPr>
                        <a:t>Digital Technology</a:t>
                      </a:r>
                      <a:endParaRPr lang="en-US" sz="1100"/>
                    </a:p>
                  </a:txBody>
                  <a:tcPr marL="57150" marR="57150" marT="57150" marB="5715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E799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39"/>
                        </a:lnSpc>
                        <a:defRPr/>
                      </a:pPr>
                      <a:r>
                        <a:rPr lang="en-US" sz="2599" dirty="0">
                          <a:solidFill>
                            <a:srgbClr val="FFFFFF"/>
                          </a:solidFill>
                          <a:latin typeface="League Spartan"/>
                          <a:ea typeface="League Spartan"/>
                          <a:cs typeface="League Spartan"/>
                          <a:sym typeface="League Spartan"/>
                        </a:rPr>
                        <a:t>Impact on Employee</a:t>
                      </a:r>
                      <a:endParaRPr lang="en-US" sz="1100" dirty="0"/>
                    </a:p>
                  </a:txBody>
                  <a:tcPr marL="57150" marR="57150" marT="57150" marB="5715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543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47267">
                <a:tc>
                  <a:txBody>
                    <a:bodyPr/>
                    <a:lstStyle/>
                    <a:p>
                      <a:pPr algn="ctr">
                        <a:lnSpc>
                          <a:spcPts val="3639"/>
                        </a:lnSpc>
                        <a:defRPr/>
                      </a:pPr>
                      <a:r>
                        <a:rPr lang="en-US" sz="2599" dirty="0">
                          <a:solidFill>
                            <a:srgbClr val="24363D"/>
                          </a:solidFill>
                          <a:latin typeface="League Spartan"/>
                          <a:ea typeface="League Spartan"/>
                          <a:cs typeface="League Spartan"/>
                          <a:sym typeface="League Spartan"/>
                        </a:rPr>
                        <a:t>Monitoring a sales reps’ performance</a:t>
                      </a:r>
                      <a:endParaRPr lang="en-US" sz="1100" dirty="0"/>
                    </a:p>
                  </a:txBody>
                  <a:tcPr marL="57150" marR="57150" marT="57150" marB="5715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39"/>
                        </a:lnSpc>
                        <a:defRPr/>
                      </a:pPr>
                      <a:r>
                        <a:rPr lang="en-US" sz="2599">
                          <a:solidFill>
                            <a:srgbClr val="24363D"/>
                          </a:solidFill>
                          <a:latin typeface="League Spartan"/>
                          <a:ea typeface="League Spartan"/>
                          <a:cs typeface="League Spartan"/>
                          <a:sym typeface="League Spartan"/>
                        </a:rPr>
                        <a:t>Technology can now track and measure every interaction/ sale/ thing a sales rep does through a CRM</a:t>
                      </a:r>
                      <a:endParaRPr lang="en-US" sz="1100"/>
                    </a:p>
                  </a:txBody>
                  <a:tcPr marL="57150" marR="57150" marT="57150" marB="5715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39"/>
                        </a:lnSpc>
                        <a:defRPr/>
                      </a:pPr>
                      <a:r>
                        <a:rPr lang="en-US" sz="2599" dirty="0">
                          <a:solidFill>
                            <a:srgbClr val="24363D"/>
                          </a:solidFill>
                          <a:latin typeface="League Spartan"/>
                          <a:ea typeface="League Spartan"/>
                          <a:cs typeface="League Spartan"/>
                          <a:sym typeface="League Spartan"/>
                        </a:rPr>
                        <a:t>Increased pressure, fear of being tracked / data used against them / risk of burnout</a:t>
                      </a:r>
                      <a:endParaRPr lang="en-US" sz="1100" dirty="0"/>
                    </a:p>
                  </a:txBody>
                  <a:tcPr marL="57150" marR="57150" marT="57150" marB="5715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Freeform 7"/>
          <p:cNvSpPr/>
          <p:nvPr/>
        </p:nvSpPr>
        <p:spPr>
          <a:xfrm>
            <a:off x="1028700" y="2484960"/>
            <a:ext cx="2523463" cy="1766424"/>
          </a:xfrm>
          <a:custGeom>
            <a:avLst/>
            <a:gdLst/>
            <a:ahLst/>
            <a:cxnLst/>
            <a:rect l="l" t="t" r="r" b="b"/>
            <a:pathLst>
              <a:path w="2523463" h="1766424">
                <a:moveTo>
                  <a:pt x="0" y="0"/>
                </a:moveTo>
                <a:lnTo>
                  <a:pt x="2523463" y="0"/>
                </a:lnTo>
                <a:lnTo>
                  <a:pt x="2523463" y="1766424"/>
                </a:lnTo>
                <a:lnTo>
                  <a:pt x="0" y="176642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1028700" y="193817"/>
            <a:ext cx="13044239" cy="1589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79"/>
              </a:lnSpc>
            </a:pPr>
            <a:r>
              <a:rPr lang="en-US" sz="45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Stage 1: Getting Started</a:t>
            </a:r>
          </a:p>
          <a:p>
            <a:pPr algn="l">
              <a:lnSpc>
                <a:spcPts val="6379"/>
              </a:lnSpc>
            </a:pPr>
            <a:r>
              <a:rPr lang="en-US" sz="45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Starting to connect the dots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569814" y="1347144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097579" y="2414988"/>
            <a:ext cx="12718941" cy="20397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24"/>
              </a:lnSpc>
            </a:pPr>
            <a:r>
              <a:rPr lang="en-US" sz="2946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Salesforce is a CRM (Customer Relationship Management) system</a:t>
            </a:r>
          </a:p>
          <a:p>
            <a:pPr algn="ctr">
              <a:lnSpc>
                <a:spcPts val="4124"/>
              </a:lnSpc>
            </a:pPr>
            <a:endParaRPr lang="en-US" sz="2946">
              <a:solidFill>
                <a:srgbClr val="24363D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  <a:p>
            <a:pPr algn="ctr">
              <a:lnSpc>
                <a:spcPts val="4124"/>
              </a:lnSpc>
              <a:spcBef>
                <a:spcPct val="0"/>
              </a:spcBef>
            </a:pPr>
            <a:r>
              <a:rPr lang="en-US" sz="2946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CRM systems allow employers to track and measure sales reps’ activities and performance in real time.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4363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5996207" y="152129"/>
            <a:ext cx="2144309" cy="1758334"/>
          </a:xfrm>
          <a:custGeom>
            <a:avLst/>
            <a:gdLst/>
            <a:ahLst/>
            <a:cxnLst/>
            <a:rect l="l" t="t" r="r" b="b"/>
            <a:pathLst>
              <a:path w="2144309" h="1758334">
                <a:moveTo>
                  <a:pt x="0" y="0"/>
                </a:moveTo>
                <a:lnTo>
                  <a:pt x="2144309" y="0"/>
                </a:lnTo>
                <a:lnTo>
                  <a:pt x="2144309" y="1758334"/>
                </a:lnTo>
                <a:lnTo>
                  <a:pt x="0" y="17583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1028700" y="193817"/>
            <a:ext cx="13044239" cy="1589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79"/>
              </a:lnSpc>
            </a:pPr>
            <a:r>
              <a:rPr lang="en-US" sz="45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Stage 1: Getting Started</a:t>
            </a:r>
          </a:p>
          <a:p>
            <a:pPr algn="l">
              <a:lnSpc>
                <a:spcPts val="6379"/>
              </a:lnSpc>
            </a:pPr>
            <a:r>
              <a:rPr lang="en-US" sz="45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An eye on stage 2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569814" y="1347144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2604980"/>
            <a:ext cx="16230600" cy="58475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19"/>
              </a:lnSpc>
            </a:pPr>
            <a:r>
              <a:rPr lang="en-US" sz="4156" dirty="0">
                <a:solidFill>
                  <a:srgbClr val="203C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Access to data will be important - let’s imagine a student’s sibling works as a sales rep where they use Salesforce.</a:t>
            </a:r>
          </a:p>
          <a:p>
            <a:pPr algn="l">
              <a:lnSpc>
                <a:spcPts val="5819"/>
              </a:lnSpc>
            </a:pPr>
            <a:r>
              <a:rPr lang="en-US" sz="4156" dirty="0">
                <a:solidFill>
                  <a:srgbClr val="203C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They might use that to come up with an investigation like...</a:t>
            </a:r>
          </a:p>
          <a:p>
            <a:pPr algn="l">
              <a:lnSpc>
                <a:spcPts val="5819"/>
              </a:lnSpc>
            </a:pPr>
            <a:endParaRPr lang="en-US" sz="4156" dirty="0">
              <a:solidFill>
                <a:srgbClr val="203C48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  <a:p>
            <a:pPr algn="l">
              <a:lnSpc>
                <a:spcPts val="5819"/>
              </a:lnSpc>
            </a:pPr>
            <a:endParaRPr lang="en-US" sz="4156" dirty="0">
              <a:solidFill>
                <a:srgbClr val="203C48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  <a:p>
            <a:pPr algn="ctr">
              <a:lnSpc>
                <a:spcPts val="5819"/>
              </a:lnSpc>
            </a:pPr>
            <a:r>
              <a:rPr lang="en-US" sz="4156" dirty="0">
                <a:solidFill>
                  <a:srgbClr val="3E799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How has the use of </a:t>
            </a:r>
            <a:r>
              <a:rPr lang="en-US" sz="4156" dirty="0">
                <a:solidFill>
                  <a:srgbClr val="F49B5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Salesforce</a:t>
            </a:r>
            <a:r>
              <a:rPr lang="en-US" sz="4156" dirty="0">
                <a:solidFill>
                  <a:srgbClr val="3E799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to help </a:t>
            </a:r>
            <a:r>
              <a:rPr lang="en-US" sz="4156" dirty="0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monitor sales performance</a:t>
            </a:r>
            <a:r>
              <a:rPr lang="en-US" sz="4156" dirty="0">
                <a:solidFill>
                  <a:srgbClr val="3E799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</a:t>
            </a:r>
            <a:r>
              <a:rPr lang="en-US" sz="4156" dirty="0">
                <a:solidFill>
                  <a:srgbClr val="DB543E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changed the pressure sales representatives feel to meet their targets</a:t>
            </a:r>
            <a:r>
              <a:rPr lang="en-US" sz="4156" dirty="0">
                <a:solidFill>
                  <a:srgbClr val="3E799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since its introduction in ABC Ltd?</a:t>
            </a:r>
          </a:p>
        </p:txBody>
      </p:sp>
      <p:sp>
        <p:nvSpPr>
          <p:cNvPr id="9" name="Freeform 9"/>
          <p:cNvSpPr/>
          <p:nvPr/>
        </p:nvSpPr>
        <p:spPr>
          <a:xfrm rot="-10093788" flipH="1" flipV="1">
            <a:off x="6106430" y="5145709"/>
            <a:ext cx="1928573" cy="689465"/>
          </a:xfrm>
          <a:custGeom>
            <a:avLst/>
            <a:gdLst/>
            <a:ahLst/>
            <a:cxnLst/>
            <a:rect l="l" t="t" r="r" b="b"/>
            <a:pathLst>
              <a:path w="1928573" h="689465">
                <a:moveTo>
                  <a:pt x="1928573" y="689465"/>
                </a:moveTo>
                <a:lnTo>
                  <a:pt x="0" y="689465"/>
                </a:lnTo>
                <a:lnTo>
                  <a:pt x="0" y="0"/>
                </a:lnTo>
                <a:lnTo>
                  <a:pt x="1928573" y="0"/>
                </a:lnTo>
                <a:lnTo>
                  <a:pt x="1928573" y="689465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4555861" y="4870531"/>
            <a:ext cx="2994959" cy="7908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79"/>
              </a:lnSpc>
            </a:pPr>
            <a:r>
              <a:rPr lang="en-US" sz="4556" dirty="0">
                <a:solidFill>
                  <a:srgbClr val="FFC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Tech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76401" y="9407837"/>
            <a:ext cx="2994959" cy="7796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79"/>
              </a:lnSpc>
            </a:pPr>
            <a:r>
              <a:rPr lang="en-US" sz="4556">
                <a:solidFill>
                  <a:srgbClr val="DB543E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Impact</a:t>
            </a:r>
          </a:p>
        </p:txBody>
      </p:sp>
      <p:sp>
        <p:nvSpPr>
          <p:cNvPr id="12" name="Freeform 12"/>
          <p:cNvSpPr/>
          <p:nvPr/>
        </p:nvSpPr>
        <p:spPr>
          <a:xfrm rot="9029743" flipH="1">
            <a:off x="2376696" y="8894763"/>
            <a:ext cx="1629004" cy="582369"/>
          </a:xfrm>
          <a:custGeom>
            <a:avLst/>
            <a:gdLst/>
            <a:ahLst/>
            <a:cxnLst/>
            <a:rect l="l" t="t" r="r" b="b"/>
            <a:pathLst>
              <a:path w="1629004" h="582369">
                <a:moveTo>
                  <a:pt x="1629004" y="0"/>
                </a:moveTo>
                <a:lnTo>
                  <a:pt x="0" y="0"/>
                </a:lnTo>
                <a:lnTo>
                  <a:pt x="0" y="582369"/>
                </a:lnTo>
                <a:lnTo>
                  <a:pt x="1629004" y="582369"/>
                </a:lnTo>
                <a:lnTo>
                  <a:pt x="1629004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/>
          <p:nvPr/>
        </p:nvSpPr>
        <p:spPr>
          <a:xfrm>
            <a:off x="10207831" y="5057775"/>
            <a:ext cx="4215061" cy="7796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79"/>
              </a:lnSpc>
            </a:pPr>
            <a:r>
              <a:rPr lang="en-US" sz="45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work practice</a:t>
            </a:r>
          </a:p>
        </p:txBody>
      </p:sp>
      <p:sp>
        <p:nvSpPr>
          <p:cNvPr id="14" name="Freeform 14"/>
          <p:cNvSpPr/>
          <p:nvPr/>
        </p:nvSpPr>
        <p:spPr>
          <a:xfrm rot="-8807159" flipH="1" flipV="1">
            <a:off x="14446732" y="5387558"/>
            <a:ext cx="1468988" cy="525163"/>
          </a:xfrm>
          <a:custGeom>
            <a:avLst/>
            <a:gdLst/>
            <a:ahLst/>
            <a:cxnLst/>
            <a:rect l="l" t="t" r="r" b="b"/>
            <a:pathLst>
              <a:path w="1468988" h="525163">
                <a:moveTo>
                  <a:pt x="1468988" y="525163"/>
                </a:moveTo>
                <a:lnTo>
                  <a:pt x="0" y="525163"/>
                </a:lnTo>
                <a:lnTo>
                  <a:pt x="0" y="0"/>
                </a:lnTo>
                <a:lnTo>
                  <a:pt x="1468988" y="0"/>
                </a:lnTo>
                <a:lnTo>
                  <a:pt x="1468988" y="525163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4363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5996207" y="152129"/>
            <a:ext cx="2144309" cy="1758334"/>
          </a:xfrm>
          <a:custGeom>
            <a:avLst/>
            <a:gdLst/>
            <a:ahLst/>
            <a:cxnLst/>
            <a:rect l="l" t="t" r="r" b="b"/>
            <a:pathLst>
              <a:path w="2144309" h="1758334">
                <a:moveTo>
                  <a:pt x="0" y="0"/>
                </a:moveTo>
                <a:lnTo>
                  <a:pt x="2144309" y="0"/>
                </a:lnTo>
                <a:lnTo>
                  <a:pt x="2144309" y="1758334"/>
                </a:lnTo>
                <a:lnTo>
                  <a:pt x="0" y="17583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4128140" y="3743290"/>
            <a:ext cx="10031721" cy="7160141"/>
          </a:xfrm>
          <a:custGeom>
            <a:avLst/>
            <a:gdLst/>
            <a:ahLst/>
            <a:cxnLst/>
            <a:rect l="l" t="t" r="r" b="b"/>
            <a:pathLst>
              <a:path w="10031721" h="7160141">
                <a:moveTo>
                  <a:pt x="0" y="0"/>
                </a:moveTo>
                <a:lnTo>
                  <a:pt x="10031720" y="0"/>
                </a:lnTo>
                <a:lnTo>
                  <a:pt x="10031720" y="7160141"/>
                </a:lnTo>
                <a:lnTo>
                  <a:pt x="0" y="716014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5426685" y="7323361"/>
            <a:ext cx="2461873" cy="2709076"/>
          </a:xfrm>
          <a:custGeom>
            <a:avLst/>
            <a:gdLst/>
            <a:ahLst/>
            <a:cxnLst/>
            <a:rect l="l" t="t" r="r" b="b"/>
            <a:pathLst>
              <a:path w="2461873" h="2709076">
                <a:moveTo>
                  <a:pt x="0" y="0"/>
                </a:moveTo>
                <a:lnTo>
                  <a:pt x="2461873" y="0"/>
                </a:lnTo>
                <a:lnTo>
                  <a:pt x="2461873" y="2709076"/>
                </a:lnTo>
                <a:lnTo>
                  <a:pt x="0" y="270907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408243" y="7808213"/>
            <a:ext cx="2449830" cy="2449830"/>
          </a:xfrm>
          <a:custGeom>
            <a:avLst/>
            <a:gdLst/>
            <a:ahLst/>
            <a:cxnLst/>
            <a:rect l="l" t="t" r="r" b="b"/>
            <a:pathLst>
              <a:path w="2449830" h="2449830">
                <a:moveTo>
                  <a:pt x="0" y="0"/>
                </a:moveTo>
                <a:lnTo>
                  <a:pt x="2449830" y="0"/>
                </a:lnTo>
                <a:lnTo>
                  <a:pt x="2449830" y="2449830"/>
                </a:lnTo>
                <a:lnTo>
                  <a:pt x="0" y="244983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1028700" y="193817"/>
            <a:ext cx="13044239" cy="1589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79"/>
              </a:lnSpc>
            </a:pPr>
            <a:r>
              <a:rPr lang="en-US" sz="45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Stage 1: Getting Started</a:t>
            </a:r>
          </a:p>
          <a:p>
            <a:pPr algn="l">
              <a:lnSpc>
                <a:spcPts val="6379"/>
              </a:lnSpc>
            </a:pPr>
            <a:r>
              <a:rPr lang="en-US" sz="45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An eye on stage 2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569814" y="1347144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13318" y="2366796"/>
            <a:ext cx="16461363" cy="13764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80"/>
              </a:lnSpc>
              <a:spcBef>
                <a:spcPct val="0"/>
              </a:spcBef>
            </a:pPr>
            <a:r>
              <a:rPr lang="en-US" sz="8057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The roads you can take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28700" y="4411598"/>
            <a:ext cx="4515350" cy="33966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59"/>
              </a:lnSpc>
              <a:spcBef>
                <a:spcPct val="0"/>
              </a:spcBef>
            </a:pPr>
            <a:r>
              <a:rPr lang="en-US" sz="3900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Decide what answer you want to find, and then find data to help you do that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859332" y="3725798"/>
            <a:ext cx="4515350" cy="4768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59"/>
              </a:lnSpc>
              <a:spcBef>
                <a:spcPct val="0"/>
              </a:spcBef>
            </a:pPr>
            <a:r>
              <a:rPr lang="en-US" sz="3900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Seek out alternative answers and viewpoints to what you think is the likely answer.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4363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5996207" y="152129"/>
            <a:ext cx="2144309" cy="1758334"/>
          </a:xfrm>
          <a:custGeom>
            <a:avLst/>
            <a:gdLst/>
            <a:ahLst/>
            <a:cxnLst/>
            <a:rect l="l" t="t" r="r" b="b"/>
            <a:pathLst>
              <a:path w="2144309" h="1758334">
                <a:moveTo>
                  <a:pt x="0" y="0"/>
                </a:moveTo>
                <a:lnTo>
                  <a:pt x="2144309" y="0"/>
                </a:lnTo>
                <a:lnTo>
                  <a:pt x="2144309" y="1758334"/>
                </a:lnTo>
                <a:lnTo>
                  <a:pt x="0" y="17583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1028700" y="193817"/>
            <a:ext cx="13044239" cy="1589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79"/>
              </a:lnSpc>
            </a:pPr>
            <a:r>
              <a:rPr lang="en-US" sz="45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Stage 1: Getting Started</a:t>
            </a:r>
          </a:p>
          <a:p>
            <a:pPr algn="l">
              <a:lnSpc>
                <a:spcPts val="6379"/>
              </a:lnSpc>
            </a:pPr>
            <a:r>
              <a:rPr lang="en-US" sz="45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An eye on stage 2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569814" y="1347144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4114170"/>
            <a:ext cx="16230600" cy="7135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19"/>
              </a:lnSpc>
            </a:pPr>
            <a:r>
              <a:rPr lang="en-US" sz="4156">
                <a:solidFill>
                  <a:srgbClr val="203C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What are the other viewpoints I can try to consider?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13318" y="2366796"/>
            <a:ext cx="16461363" cy="13764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280"/>
              </a:lnSpc>
              <a:spcBef>
                <a:spcPct val="0"/>
              </a:spcBef>
            </a:pPr>
            <a:r>
              <a:rPr lang="en-US" sz="8057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CRMs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4363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5996207" y="152129"/>
            <a:ext cx="2144309" cy="1758334"/>
          </a:xfrm>
          <a:custGeom>
            <a:avLst/>
            <a:gdLst/>
            <a:ahLst/>
            <a:cxnLst/>
            <a:rect l="l" t="t" r="r" b="b"/>
            <a:pathLst>
              <a:path w="2144309" h="1758334">
                <a:moveTo>
                  <a:pt x="0" y="0"/>
                </a:moveTo>
                <a:lnTo>
                  <a:pt x="2144309" y="0"/>
                </a:lnTo>
                <a:lnTo>
                  <a:pt x="2144309" y="1758334"/>
                </a:lnTo>
                <a:lnTo>
                  <a:pt x="0" y="17583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3815792" y="7731699"/>
            <a:ext cx="4324724" cy="2432657"/>
          </a:xfrm>
          <a:custGeom>
            <a:avLst/>
            <a:gdLst/>
            <a:ahLst/>
            <a:cxnLst/>
            <a:rect l="l" t="t" r="r" b="b"/>
            <a:pathLst>
              <a:path w="4324724" h="2432657">
                <a:moveTo>
                  <a:pt x="0" y="0"/>
                </a:moveTo>
                <a:lnTo>
                  <a:pt x="4324724" y="0"/>
                </a:lnTo>
                <a:lnTo>
                  <a:pt x="4324724" y="2432657"/>
                </a:lnTo>
                <a:lnTo>
                  <a:pt x="0" y="243265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2987896" y="6220367"/>
            <a:ext cx="2319917" cy="2319917"/>
          </a:xfrm>
          <a:custGeom>
            <a:avLst/>
            <a:gdLst/>
            <a:ahLst/>
            <a:cxnLst/>
            <a:rect l="l" t="t" r="r" b="b"/>
            <a:pathLst>
              <a:path w="2319917" h="2319917">
                <a:moveTo>
                  <a:pt x="0" y="0"/>
                </a:moveTo>
                <a:lnTo>
                  <a:pt x="2319917" y="0"/>
                </a:lnTo>
                <a:lnTo>
                  <a:pt x="2319917" y="2319918"/>
                </a:lnTo>
                <a:lnTo>
                  <a:pt x="0" y="231991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1028700" y="193817"/>
            <a:ext cx="13044239" cy="1589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79"/>
              </a:lnSpc>
            </a:pPr>
            <a:r>
              <a:rPr lang="en-US" sz="45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Stage 1: Getting Started</a:t>
            </a:r>
          </a:p>
          <a:p>
            <a:pPr algn="l">
              <a:lnSpc>
                <a:spcPts val="6379"/>
              </a:lnSpc>
            </a:pPr>
            <a:r>
              <a:rPr lang="en-US" sz="45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More ideas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564118" y="2250765"/>
            <a:ext cx="8847081" cy="13968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280"/>
              </a:lnSpc>
              <a:spcBef>
                <a:spcPct val="0"/>
              </a:spcBef>
            </a:pPr>
            <a:r>
              <a:rPr lang="en-US" sz="8057" dirty="0">
                <a:solidFill>
                  <a:srgbClr val="1C61D5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Work Practice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" y="3865896"/>
            <a:ext cx="16230600" cy="19608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49"/>
              </a:lnSpc>
              <a:spcBef>
                <a:spcPct val="0"/>
              </a:spcBef>
            </a:pPr>
            <a:r>
              <a:rPr lang="en-US" sz="5678" dirty="0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Monitoring</a:t>
            </a:r>
            <a:r>
              <a:rPr lang="en-US" sz="5678" b="1" dirty="0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and responding to customer comments on social media in real time.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328257" y="1277754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949722" y="6360099"/>
            <a:ext cx="10000243" cy="32079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9"/>
              </a:lnSpc>
            </a:pPr>
            <a:r>
              <a:rPr lang="en-US" sz="4578">
                <a:solidFill>
                  <a:srgbClr val="DB543E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Employee Impacts?</a:t>
            </a:r>
          </a:p>
          <a:p>
            <a:pPr algn="ctr">
              <a:lnSpc>
                <a:spcPts val="6409"/>
              </a:lnSpc>
              <a:spcBef>
                <a:spcPct val="0"/>
              </a:spcBef>
            </a:pPr>
            <a:r>
              <a:rPr lang="en-US" sz="4578">
                <a:solidFill>
                  <a:srgbClr val="DB543E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Out of work hours availability, blurred work-life boundaries, screentime...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5491590" y="5740974"/>
            <a:ext cx="2994959" cy="7796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79"/>
              </a:lnSpc>
            </a:pPr>
            <a:r>
              <a:rPr lang="en-US" sz="45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Tech</a:t>
            </a:r>
          </a:p>
        </p:txBody>
      </p:sp>
      <p:sp>
        <p:nvSpPr>
          <p:cNvPr id="14" name="Freeform 14"/>
          <p:cNvSpPr/>
          <p:nvPr/>
        </p:nvSpPr>
        <p:spPr>
          <a:xfrm rot="8194299">
            <a:off x="15541636" y="6852781"/>
            <a:ext cx="1928573" cy="689465"/>
          </a:xfrm>
          <a:custGeom>
            <a:avLst/>
            <a:gdLst/>
            <a:ahLst/>
            <a:cxnLst/>
            <a:rect l="l" t="t" r="r" b="b"/>
            <a:pathLst>
              <a:path w="1928573" h="689465">
                <a:moveTo>
                  <a:pt x="0" y="0"/>
                </a:moveTo>
                <a:lnTo>
                  <a:pt x="1928572" y="0"/>
                </a:lnTo>
                <a:lnTo>
                  <a:pt x="1928572" y="689465"/>
                </a:lnTo>
                <a:lnTo>
                  <a:pt x="0" y="68946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36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611909" y="0"/>
            <a:ext cx="4676091" cy="4676091"/>
          </a:xfrm>
          <a:custGeom>
            <a:avLst/>
            <a:gdLst/>
            <a:ahLst/>
            <a:cxnLst/>
            <a:rect l="l" t="t" r="r" b="b"/>
            <a:pathLst>
              <a:path w="4676091" h="4676091">
                <a:moveTo>
                  <a:pt x="0" y="0"/>
                </a:moveTo>
                <a:lnTo>
                  <a:pt x="4676091" y="0"/>
                </a:lnTo>
                <a:lnTo>
                  <a:pt x="4676091" y="4676091"/>
                </a:lnTo>
                <a:lnTo>
                  <a:pt x="0" y="467609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028555" y="3887536"/>
            <a:ext cx="13362596" cy="1127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99"/>
              </a:lnSpc>
            </a:pPr>
            <a:r>
              <a:rPr lang="en-US" sz="6999" b="1">
                <a:solidFill>
                  <a:srgbClr val="38B6FF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Learning Outcome U 1.1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48" y="5516814"/>
            <a:ext cx="16230697" cy="815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00"/>
              </a:lnSpc>
            </a:pPr>
            <a:r>
              <a:rPr lang="en-US" sz="5000" i="1">
                <a:solidFill>
                  <a:srgbClr val="38B6FF"/>
                </a:solidFill>
                <a:latin typeface="Tabarra Sans Italics"/>
                <a:ea typeface="Tabarra Sans Italics"/>
                <a:cs typeface="Tabarra Sans Italics"/>
                <a:sym typeface="Tabarra Sans Italics"/>
              </a:rPr>
              <a:t>Develop a range of questions to research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2185603" y="9172575"/>
            <a:ext cx="5382144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4363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5996207" y="152129"/>
            <a:ext cx="2144309" cy="1758334"/>
          </a:xfrm>
          <a:custGeom>
            <a:avLst/>
            <a:gdLst/>
            <a:ahLst/>
            <a:cxnLst/>
            <a:rect l="l" t="t" r="r" b="b"/>
            <a:pathLst>
              <a:path w="2144309" h="1758334">
                <a:moveTo>
                  <a:pt x="0" y="0"/>
                </a:moveTo>
                <a:lnTo>
                  <a:pt x="2144309" y="0"/>
                </a:lnTo>
                <a:lnTo>
                  <a:pt x="2144309" y="1758334"/>
                </a:lnTo>
                <a:lnTo>
                  <a:pt x="0" y="17583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1028700" y="5849614"/>
            <a:ext cx="2994959" cy="7796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79"/>
              </a:lnSpc>
            </a:pPr>
            <a:r>
              <a:rPr lang="en-US" sz="45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Tech</a:t>
            </a:r>
          </a:p>
        </p:txBody>
      </p:sp>
      <p:sp>
        <p:nvSpPr>
          <p:cNvPr id="7" name="Freeform 7"/>
          <p:cNvSpPr/>
          <p:nvPr/>
        </p:nvSpPr>
        <p:spPr>
          <a:xfrm rot="-10093788" flipH="1">
            <a:off x="2585501" y="6284490"/>
            <a:ext cx="1928573" cy="689465"/>
          </a:xfrm>
          <a:custGeom>
            <a:avLst/>
            <a:gdLst/>
            <a:ahLst/>
            <a:cxnLst/>
            <a:rect l="l" t="t" r="r" b="b"/>
            <a:pathLst>
              <a:path w="1928573" h="689465">
                <a:moveTo>
                  <a:pt x="1928573" y="0"/>
                </a:moveTo>
                <a:lnTo>
                  <a:pt x="0" y="0"/>
                </a:lnTo>
                <a:lnTo>
                  <a:pt x="0" y="689465"/>
                </a:lnTo>
                <a:lnTo>
                  <a:pt x="1928573" y="689465"/>
                </a:lnTo>
                <a:lnTo>
                  <a:pt x="1928573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418649" y="2759457"/>
            <a:ext cx="4215061" cy="7796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79"/>
              </a:lnSpc>
            </a:pPr>
            <a:r>
              <a:rPr lang="en-US" sz="45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work practice</a:t>
            </a:r>
          </a:p>
        </p:txBody>
      </p:sp>
      <p:sp>
        <p:nvSpPr>
          <p:cNvPr id="9" name="Freeform 9"/>
          <p:cNvSpPr/>
          <p:nvPr/>
        </p:nvSpPr>
        <p:spPr>
          <a:xfrm rot="-10139642" flipH="1">
            <a:off x="3082291" y="3622211"/>
            <a:ext cx="1910227" cy="682906"/>
          </a:xfrm>
          <a:custGeom>
            <a:avLst/>
            <a:gdLst/>
            <a:ahLst/>
            <a:cxnLst/>
            <a:rect l="l" t="t" r="r" b="b"/>
            <a:pathLst>
              <a:path w="1910227" h="682906">
                <a:moveTo>
                  <a:pt x="1910227" y="0"/>
                </a:moveTo>
                <a:lnTo>
                  <a:pt x="0" y="0"/>
                </a:lnTo>
                <a:lnTo>
                  <a:pt x="0" y="682906"/>
                </a:lnTo>
                <a:lnTo>
                  <a:pt x="1910227" y="682906"/>
                </a:lnTo>
                <a:lnTo>
                  <a:pt x="1910227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370418" y="8825633"/>
            <a:ext cx="6058597" cy="7796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79"/>
              </a:lnSpc>
            </a:pPr>
            <a:r>
              <a:rPr lang="en-US" sz="4556">
                <a:solidFill>
                  <a:srgbClr val="DB543E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Employee Impacts?</a:t>
            </a:r>
          </a:p>
        </p:txBody>
      </p:sp>
      <p:sp>
        <p:nvSpPr>
          <p:cNvPr id="11" name="Freeform 11"/>
          <p:cNvSpPr/>
          <p:nvPr/>
        </p:nvSpPr>
        <p:spPr>
          <a:xfrm rot="-10093788" flipH="1">
            <a:off x="5968524" y="9166944"/>
            <a:ext cx="1928573" cy="689465"/>
          </a:xfrm>
          <a:custGeom>
            <a:avLst/>
            <a:gdLst/>
            <a:ahLst/>
            <a:cxnLst/>
            <a:rect l="l" t="t" r="r" b="b"/>
            <a:pathLst>
              <a:path w="1928573" h="689465">
                <a:moveTo>
                  <a:pt x="1928573" y="0"/>
                </a:moveTo>
                <a:lnTo>
                  <a:pt x="0" y="0"/>
                </a:lnTo>
                <a:lnTo>
                  <a:pt x="0" y="689465"/>
                </a:lnTo>
                <a:lnTo>
                  <a:pt x="1928573" y="689465"/>
                </a:lnTo>
                <a:lnTo>
                  <a:pt x="1928573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5207453" y="5647075"/>
            <a:ext cx="5865641" cy="1779854"/>
          </a:xfrm>
          <a:custGeom>
            <a:avLst/>
            <a:gdLst/>
            <a:ahLst/>
            <a:cxnLst/>
            <a:rect l="l" t="t" r="r" b="b"/>
            <a:pathLst>
              <a:path w="5865641" h="1779854">
                <a:moveTo>
                  <a:pt x="0" y="0"/>
                </a:moveTo>
                <a:lnTo>
                  <a:pt x="5865641" y="0"/>
                </a:lnTo>
                <a:lnTo>
                  <a:pt x="5865641" y="1779854"/>
                </a:lnTo>
                <a:lnTo>
                  <a:pt x="0" y="177985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44983" b="-4039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/>
          <p:nvPr/>
        </p:nvSpPr>
        <p:spPr>
          <a:xfrm>
            <a:off x="1028700" y="193817"/>
            <a:ext cx="13044239" cy="1589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79"/>
              </a:lnSpc>
            </a:pPr>
            <a:r>
              <a:rPr lang="en-US" sz="45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Stage 1: Getting Started</a:t>
            </a:r>
          </a:p>
          <a:p>
            <a:pPr algn="l">
              <a:lnSpc>
                <a:spcPts val="6379"/>
              </a:lnSpc>
            </a:pPr>
            <a:r>
              <a:rPr lang="en-US" sz="45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More ideas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207453" y="2811934"/>
            <a:ext cx="12793015" cy="1548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65"/>
              </a:lnSpc>
              <a:spcBef>
                <a:spcPct val="0"/>
              </a:spcBef>
            </a:pPr>
            <a:r>
              <a:rPr lang="en-US" sz="4475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Communicating</a:t>
            </a:r>
            <a:r>
              <a:rPr lang="en-US" sz="4475" b="1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and collaborating with colleagues remotely on work tasks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1328257" y="1277754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8305800" y="7734216"/>
            <a:ext cx="9465846" cy="18710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971"/>
              </a:lnSpc>
              <a:spcBef>
                <a:spcPct val="0"/>
              </a:spcBef>
            </a:pPr>
            <a:r>
              <a:rPr lang="en-US" sz="2800" dirty="0">
                <a:solidFill>
                  <a:srgbClr val="DB543E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How are social needs impacted by remote work?</a:t>
            </a:r>
          </a:p>
          <a:p>
            <a:pPr algn="ctr">
              <a:lnSpc>
                <a:spcPts val="4971"/>
              </a:lnSpc>
              <a:spcBef>
                <a:spcPct val="0"/>
              </a:spcBef>
            </a:pPr>
            <a:r>
              <a:rPr lang="en-US" sz="2800" dirty="0">
                <a:solidFill>
                  <a:srgbClr val="DB543E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+ less commuting, more time for friends … - social isolation from lack of face to face work interactions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899500" y="4971131"/>
            <a:ext cx="7100968" cy="18617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09"/>
              </a:lnSpc>
              <a:spcBef>
                <a:spcPct val="0"/>
              </a:spcBef>
            </a:pPr>
            <a:r>
              <a:rPr lang="en-US" sz="3578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Workplace messaging and collaboration tool that enables remote working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4363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5996207" y="152129"/>
            <a:ext cx="2144309" cy="1758334"/>
          </a:xfrm>
          <a:custGeom>
            <a:avLst/>
            <a:gdLst/>
            <a:ahLst/>
            <a:cxnLst/>
            <a:rect l="l" t="t" r="r" b="b"/>
            <a:pathLst>
              <a:path w="2144309" h="1758334">
                <a:moveTo>
                  <a:pt x="0" y="0"/>
                </a:moveTo>
                <a:lnTo>
                  <a:pt x="2144309" y="0"/>
                </a:lnTo>
                <a:lnTo>
                  <a:pt x="2144309" y="1758334"/>
                </a:lnTo>
                <a:lnTo>
                  <a:pt x="0" y="17583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1028700" y="193817"/>
            <a:ext cx="13044239" cy="1589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79"/>
              </a:lnSpc>
            </a:pPr>
            <a:r>
              <a:rPr lang="en-US" sz="45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Stage 1: Getting Started</a:t>
            </a:r>
          </a:p>
          <a:p>
            <a:pPr algn="l">
              <a:lnSpc>
                <a:spcPts val="6379"/>
              </a:lnSpc>
            </a:pPr>
            <a:r>
              <a:rPr lang="en-US" sz="45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What do we need from an idea?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569814" y="1347144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217828" y="2379422"/>
            <a:ext cx="15852345" cy="79242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79"/>
              </a:lnSpc>
            </a:pPr>
            <a:r>
              <a:rPr lang="en-US" sz="3600" dirty="0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Before refining an idea in to a research question, this checklist can help see if you are on the right path:</a:t>
            </a:r>
          </a:p>
          <a:p>
            <a:pPr algn="l">
              <a:lnSpc>
                <a:spcPts val="7078"/>
              </a:lnSpc>
            </a:pPr>
            <a:r>
              <a:rPr lang="en-US" sz="3556" dirty="0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☐ I am focused on one work practice</a:t>
            </a:r>
          </a:p>
          <a:p>
            <a:pPr algn="l">
              <a:lnSpc>
                <a:spcPts val="7078"/>
              </a:lnSpc>
            </a:pPr>
            <a:r>
              <a:rPr lang="en-US" sz="3556" dirty="0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☐ I have narrowed in on one digital technology</a:t>
            </a:r>
          </a:p>
          <a:p>
            <a:pPr algn="l">
              <a:lnSpc>
                <a:spcPts val="7078"/>
              </a:lnSpc>
            </a:pPr>
            <a:r>
              <a:rPr lang="en-US" sz="3556" dirty="0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☐ I am focusing on the point of view of employers </a:t>
            </a:r>
            <a:r>
              <a:rPr lang="en-US" sz="3556" u="sng" dirty="0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or</a:t>
            </a:r>
            <a:r>
              <a:rPr lang="en-US" sz="3556" dirty="0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employees</a:t>
            </a:r>
          </a:p>
          <a:p>
            <a:pPr algn="l">
              <a:lnSpc>
                <a:spcPts val="7078"/>
              </a:lnSpc>
            </a:pPr>
            <a:r>
              <a:rPr lang="en-US" sz="3556" dirty="0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☐ There is going to be something that I could measure or compare on this topic (e.g. workload, time saved, expectations...)</a:t>
            </a:r>
          </a:p>
          <a:p>
            <a:pPr algn="l">
              <a:lnSpc>
                <a:spcPts val="7078"/>
              </a:lnSpc>
            </a:pPr>
            <a:r>
              <a:rPr lang="en-US" sz="3556" dirty="0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☐ I could realistically access data or people (interview / survey)</a:t>
            </a:r>
          </a:p>
          <a:p>
            <a:pPr algn="l">
              <a:lnSpc>
                <a:spcPts val="7078"/>
              </a:lnSpc>
              <a:spcBef>
                <a:spcPct val="0"/>
              </a:spcBef>
            </a:pPr>
            <a:r>
              <a:rPr lang="en-US" sz="3556" dirty="0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☐ This can be done within the time available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4363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5996207" y="152129"/>
            <a:ext cx="2144309" cy="1758334"/>
          </a:xfrm>
          <a:custGeom>
            <a:avLst/>
            <a:gdLst/>
            <a:ahLst/>
            <a:cxnLst/>
            <a:rect l="l" t="t" r="r" b="b"/>
            <a:pathLst>
              <a:path w="2144309" h="1758334">
                <a:moveTo>
                  <a:pt x="0" y="0"/>
                </a:moveTo>
                <a:lnTo>
                  <a:pt x="2144309" y="0"/>
                </a:lnTo>
                <a:lnTo>
                  <a:pt x="2144309" y="1758334"/>
                </a:lnTo>
                <a:lnTo>
                  <a:pt x="0" y="17583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1028700" y="596033"/>
            <a:ext cx="13044239" cy="7796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79"/>
              </a:lnSpc>
            </a:pPr>
            <a:r>
              <a:rPr lang="en-US" sz="45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Stage 1: Getting Started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569814" y="1347144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217828" y="2483612"/>
            <a:ext cx="15852345" cy="67041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980"/>
              </a:lnSpc>
            </a:pPr>
            <a:r>
              <a:rPr lang="en-US" sz="4956">
                <a:solidFill>
                  <a:srgbClr val="3E799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Strong project ideas will likely need to have:</a:t>
            </a:r>
          </a:p>
          <a:p>
            <a:pPr algn="l">
              <a:lnSpc>
                <a:spcPts val="3220"/>
              </a:lnSpc>
            </a:pPr>
            <a:endParaRPr lang="en-US" sz="4956">
              <a:solidFill>
                <a:srgbClr val="3E7992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  <a:p>
            <a:pPr algn="l">
              <a:lnSpc>
                <a:spcPts val="7058"/>
              </a:lnSpc>
            </a:pPr>
            <a:r>
              <a:rPr lang="en-US" sz="4056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☐ A very clear focus</a:t>
            </a:r>
          </a:p>
          <a:p>
            <a:pPr algn="l">
              <a:lnSpc>
                <a:spcPts val="7058"/>
              </a:lnSpc>
            </a:pPr>
            <a:r>
              <a:rPr lang="en-US" sz="4056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☐ Realistic access to data</a:t>
            </a:r>
          </a:p>
          <a:p>
            <a:pPr algn="l">
              <a:lnSpc>
                <a:spcPts val="7058"/>
              </a:lnSpc>
            </a:pPr>
            <a:r>
              <a:rPr lang="en-US" sz="4056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☐ A measurable impact</a:t>
            </a:r>
          </a:p>
          <a:p>
            <a:pPr algn="l">
              <a:lnSpc>
                <a:spcPts val="7058"/>
              </a:lnSpc>
            </a:pPr>
            <a:r>
              <a:rPr lang="en-US" sz="4056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☐ Varied viewpoints - can the impact be seen from different angles? (stakeholders, positive v negative impacts)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245036" y="3860800"/>
            <a:ext cx="6864344" cy="2432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  <a:spcBef>
                <a:spcPct val="0"/>
              </a:spcBef>
            </a:pPr>
            <a:r>
              <a:rPr lang="en-US" sz="6999" b="1">
                <a:solidFill>
                  <a:srgbClr val="DB543E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Begin with the end in mind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842908" cy="1655644"/>
            <a:chOff x="0" y="0"/>
            <a:chExt cx="6153995" cy="5407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53995" cy="540725"/>
            </a:xfrm>
            <a:custGeom>
              <a:avLst/>
              <a:gdLst/>
              <a:ahLst/>
              <a:cxnLst/>
              <a:rect l="l" t="t" r="r" b="b"/>
              <a:pathLst>
                <a:path w="6153995" h="540725">
                  <a:moveTo>
                    <a:pt x="0" y="0"/>
                  </a:moveTo>
                  <a:lnTo>
                    <a:pt x="6153995" y="0"/>
                  </a:lnTo>
                  <a:lnTo>
                    <a:pt x="6153995" y="540725"/>
                  </a:lnTo>
                  <a:lnTo>
                    <a:pt x="0" y="540725"/>
                  </a:lnTo>
                  <a:close/>
                </a:path>
              </a:pathLst>
            </a:custGeom>
            <a:solidFill>
              <a:srgbClr val="24363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6153995" cy="578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 flipV="1">
            <a:off x="4369808" y="1655644"/>
            <a:ext cx="13088855" cy="0"/>
          </a:xfrm>
          <a:prstGeom prst="line">
            <a:avLst/>
          </a:prstGeom>
          <a:ln w="19050" cap="flat">
            <a:solidFill>
              <a:srgbClr val="38B6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12884167" y="1019232"/>
            <a:ext cx="4375133" cy="564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92"/>
              </a:lnSpc>
            </a:pPr>
            <a:r>
              <a:rPr lang="en-US" sz="3352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id="7" name="Freeform 7"/>
          <p:cNvSpPr/>
          <p:nvPr/>
        </p:nvSpPr>
        <p:spPr>
          <a:xfrm>
            <a:off x="16336880" y="71438"/>
            <a:ext cx="1844840" cy="1512769"/>
          </a:xfrm>
          <a:custGeom>
            <a:avLst/>
            <a:gdLst/>
            <a:ahLst/>
            <a:cxnLst/>
            <a:rect l="l" t="t" r="r" b="b"/>
            <a:pathLst>
              <a:path w="1844840" h="1512769">
                <a:moveTo>
                  <a:pt x="0" y="0"/>
                </a:moveTo>
                <a:lnTo>
                  <a:pt x="1844840" y="0"/>
                </a:lnTo>
                <a:lnTo>
                  <a:pt x="1844840" y="1512768"/>
                </a:lnTo>
                <a:lnTo>
                  <a:pt x="0" y="15127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5875543" y="1979494"/>
            <a:ext cx="11583120" cy="8195057"/>
          </a:xfrm>
          <a:custGeom>
            <a:avLst/>
            <a:gdLst/>
            <a:ahLst/>
            <a:cxnLst/>
            <a:rect l="l" t="t" r="r" b="b"/>
            <a:pathLst>
              <a:path w="11583120" h="8195057">
                <a:moveTo>
                  <a:pt x="0" y="0"/>
                </a:moveTo>
                <a:lnTo>
                  <a:pt x="11583120" y="0"/>
                </a:lnTo>
                <a:lnTo>
                  <a:pt x="11583120" y="8195057"/>
                </a:lnTo>
                <a:lnTo>
                  <a:pt x="0" y="819505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875262" y="408445"/>
            <a:ext cx="10775945" cy="9218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09"/>
              </a:lnSpc>
            </a:pPr>
            <a:r>
              <a:rPr lang="en-US" sz="5644" b="1">
                <a:solidFill>
                  <a:srgbClr val="38B6FF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Introduction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15371" y="3531425"/>
            <a:ext cx="4535625" cy="23988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79"/>
              </a:lnSpc>
            </a:pPr>
            <a:r>
              <a:rPr lang="en-US" sz="45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Textbook content pages 375-379</a:t>
            </a:r>
          </a:p>
        </p:txBody>
      </p:sp>
      <p:sp>
        <p:nvSpPr>
          <p:cNvPr id="11" name="Freeform 11"/>
          <p:cNvSpPr/>
          <p:nvPr/>
        </p:nvSpPr>
        <p:spPr>
          <a:xfrm rot="-9644748" flipH="1">
            <a:off x="2594254" y="6820140"/>
            <a:ext cx="2577859" cy="921584"/>
          </a:xfrm>
          <a:custGeom>
            <a:avLst/>
            <a:gdLst/>
            <a:ahLst/>
            <a:cxnLst/>
            <a:rect l="l" t="t" r="r" b="b"/>
            <a:pathLst>
              <a:path w="2577859" h="921584">
                <a:moveTo>
                  <a:pt x="2577858" y="0"/>
                </a:moveTo>
                <a:lnTo>
                  <a:pt x="0" y="0"/>
                </a:lnTo>
                <a:lnTo>
                  <a:pt x="0" y="921584"/>
                </a:lnTo>
                <a:lnTo>
                  <a:pt x="2577858" y="921584"/>
                </a:lnTo>
                <a:lnTo>
                  <a:pt x="2577858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842908" cy="1655644"/>
            <a:chOff x="0" y="0"/>
            <a:chExt cx="6153995" cy="5407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53995" cy="540725"/>
            </a:xfrm>
            <a:custGeom>
              <a:avLst/>
              <a:gdLst/>
              <a:ahLst/>
              <a:cxnLst/>
              <a:rect l="l" t="t" r="r" b="b"/>
              <a:pathLst>
                <a:path w="6153995" h="540725">
                  <a:moveTo>
                    <a:pt x="0" y="0"/>
                  </a:moveTo>
                  <a:lnTo>
                    <a:pt x="6153995" y="0"/>
                  </a:lnTo>
                  <a:lnTo>
                    <a:pt x="6153995" y="540725"/>
                  </a:lnTo>
                  <a:lnTo>
                    <a:pt x="0" y="540725"/>
                  </a:lnTo>
                  <a:close/>
                </a:path>
              </a:pathLst>
            </a:custGeom>
            <a:solidFill>
              <a:srgbClr val="24363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6153995" cy="578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 flipV="1">
            <a:off x="4369808" y="1655644"/>
            <a:ext cx="13088855" cy="0"/>
          </a:xfrm>
          <a:prstGeom prst="line">
            <a:avLst/>
          </a:prstGeom>
          <a:ln w="19050" cap="flat">
            <a:solidFill>
              <a:srgbClr val="38B6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12884167" y="1019232"/>
            <a:ext cx="4375133" cy="564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92"/>
              </a:lnSpc>
            </a:pPr>
            <a:r>
              <a:rPr lang="en-US" sz="3352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id="7" name="Freeform 7"/>
          <p:cNvSpPr/>
          <p:nvPr/>
        </p:nvSpPr>
        <p:spPr>
          <a:xfrm>
            <a:off x="16336880" y="71438"/>
            <a:ext cx="1844840" cy="1512769"/>
          </a:xfrm>
          <a:custGeom>
            <a:avLst/>
            <a:gdLst/>
            <a:ahLst/>
            <a:cxnLst/>
            <a:rect l="l" t="t" r="r" b="b"/>
            <a:pathLst>
              <a:path w="1844840" h="1512769">
                <a:moveTo>
                  <a:pt x="0" y="0"/>
                </a:moveTo>
                <a:lnTo>
                  <a:pt x="1844840" y="0"/>
                </a:lnTo>
                <a:lnTo>
                  <a:pt x="1844840" y="1512768"/>
                </a:lnTo>
                <a:lnTo>
                  <a:pt x="0" y="15127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028700" y="1979494"/>
            <a:ext cx="11131453" cy="7875503"/>
          </a:xfrm>
          <a:custGeom>
            <a:avLst/>
            <a:gdLst/>
            <a:ahLst/>
            <a:cxnLst/>
            <a:rect l="l" t="t" r="r" b="b"/>
            <a:pathLst>
              <a:path w="11131453" h="7875503">
                <a:moveTo>
                  <a:pt x="0" y="0"/>
                </a:moveTo>
                <a:lnTo>
                  <a:pt x="11131453" y="0"/>
                </a:lnTo>
                <a:lnTo>
                  <a:pt x="11131453" y="7875503"/>
                </a:lnTo>
                <a:lnTo>
                  <a:pt x="0" y="78755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875262" y="408445"/>
            <a:ext cx="10775945" cy="9218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09"/>
              </a:lnSpc>
            </a:pPr>
            <a:r>
              <a:rPr lang="en-US" sz="5644" b="1">
                <a:solidFill>
                  <a:srgbClr val="38B6FF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Introduction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2723675" y="3474130"/>
            <a:ext cx="4535625" cy="23988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79"/>
              </a:lnSpc>
            </a:pPr>
            <a:r>
              <a:rPr lang="en-US" sz="45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Activity book content pages 206-209</a:t>
            </a:r>
          </a:p>
        </p:txBody>
      </p:sp>
      <p:sp>
        <p:nvSpPr>
          <p:cNvPr id="11" name="Freeform 11"/>
          <p:cNvSpPr/>
          <p:nvPr/>
        </p:nvSpPr>
        <p:spPr>
          <a:xfrm rot="9401308">
            <a:off x="12961297" y="6880599"/>
            <a:ext cx="2577859" cy="921584"/>
          </a:xfrm>
          <a:custGeom>
            <a:avLst/>
            <a:gdLst/>
            <a:ahLst/>
            <a:cxnLst/>
            <a:rect l="l" t="t" r="r" b="b"/>
            <a:pathLst>
              <a:path w="2577859" h="921584">
                <a:moveTo>
                  <a:pt x="0" y="0"/>
                </a:moveTo>
                <a:lnTo>
                  <a:pt x="2577859" y="0"/>
                </a:lnTo>
                <a:lnTo>
                  <a:pt x="2577859" y="921584"/>
                </a:lnTo>
                <a:lnTo>
                  <a:pt x="0" y="9215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4363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5996207" y="152129"/>
            <a:ext cx="2144309" cy="1758334"/>
          </a:xfrm>
          <a:custGeom>
            <a:avLst/>
            <a:gdLst/>
            <a:ahLst/>
            <a:cxnLst/>
            <a:rect l="l" t="t" r="r" b="b"/>
            <a:pathLst>
              <a:path w="2144309" h="1758334">
                <a:moveTo>
                  <a:pt x="0" y="0"/>
                </a:moveTo>
                <a:lnTo>
                  <a:pt x="2144309" y="0"/>
                </a:lnTo>
                <a:lnTo>
                  <a:pt x="2144309" y="1758334"/>
                </a:lnTo>
                <a:lnTo>
                  <a:pt x="0" y="17583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11569814" y="1347144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380026" y="2861815"/>
            <a:ext cx="12879274" cy="2096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03"/>
              </a:lnSpc>
            </a:pPr>
            <a:r>
              <a:rPr lang="en-US" sz="4002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“complete initial background research to inform their (student) understanding and thinking around the theme.”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193817"/>
            <a:ext cx="13044239" cy="1589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79"/>
              </a:lnSpc>
            </a:pPr>
            <a:r>
              <a:rPr lang="en-US" sz="45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Stage 1: Getting Started</a:t>
            </a:r>
          </a:p>
          <a:p>
            <a:pPr algn="l">
              <a:lnSpc>
                <a:spcPts val="6379"/>
              </a:lnSpc>
            </a:pPr>
            <a:r>
              <a:rPr lang="en-US" sz="45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What is the purpose of it?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5875096"/>
            <a:ext cx="16230600" cy="3208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79"/>
              </a:lnSpc>
              <a:spcBef>
                <a:spcPct val="0"/>
              </a:spcBef>
            </a:pPr>
            <a:r>
              <a:rPr lang="en-US" sz="4556" b="1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The purpose of this stage is to build background understanding of the brief, explore how digital technology is used in work practices, and identify possible areas worth investigating further.</a:t>
            </a:r>
          </a:p>
        </p:txBody>
      </p:sp>
      <p:sp>
        <p:nvSpPr>
          <p:cNvPr id="10" name="Freeform 10"/>
          <p:cNvSpPr/>
          <p:nvPr/>
        </p:nvSpPr>
        <p:spPr>
          <a:xfrm rot="-10800000" flipH="1">
            <a:off x="2130891" y="4252846"/>
            <a:ext cx="2577859" cy="921584"/>
          </a:xfrm>
          <a:custGeom>
            <a:avLst/>
            <a:gdLst/>
            <a:ahLst/>
            <a:cxnLst/>
            <a:rect l="l" t="t" r="r" b="b"/>
            <a:pathLst>
              <a:path w="2577859" h="921584">
                <a:moveTo>
                  <a:pt x="2577858" y="0"/>
                </a:moveTo>
                <a:lnTo>
                  <a:pt x="0" y="0"/>
                </a:lnTo>
                <a:lnTo>
                  <a:pt x="0" y="921585"/>
                </a:lnTo>
                <a:lnTo>
                  <a:pt x="2577858" y="921585"/>
                </a:lnTo>
                <a:lnTo>
                  <a:pt x="2577858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693162" y="2991155"/>
            <a:ext cx="13044239" cy="1589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79"/>
              </a:lnSpc>
            </a:pPr>
            <a:r>
              <a:rPr lang="en-US" sz="45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Guidance</a:t>
            </a:r>
          </a:p>
          <a:p>
            <a:pPr algn="l">
              <a:lnSpc>
                <a:spcPts val="6379"/>
              </a:lnSpc>
            </a:pPr>
            <a:r>
              <a:rPr lang="en-US" sz="45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Doc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4363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5996207" y="152129"/>
            <a:ext cx="2144309" cy="1758334"/>
          </a:xfrm>
          <a:custGeom>
            <a:avLst/>
            <a:gdLst/>
            <a:ahLst/>
            <a:cxnLst/>
            <a:rect l="l" t="t" r="r" b="b"/>
            <a:pathLst>
              <a:path w="2144309" h="1758334">
                <a:moveTo>
                  <a:pt x="0" y="0"/>
                </a:moveTo>
                <a:lnTo>
                  <a:pt x="2144309" y="0"/>
                </a:lnTo>
                <a:lnTo>
                  <a:pt x="2144309" y="1758334"/>
                </a:lnTo>
                <a:lnTo>
                  <a:pt x="0" y="17583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1028700" y="193817"/>
            <a:ext cx="13044239" cy="1589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79"/>
              </a:lnSpc>
            </a:pPr>
            <a:r>
              <a:rPr lang="en-US" sz="45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Stage 1: Getting Started</a:t>
            </a:r>
          </a:p>
          <a:p>
            <a:pPr algn="l">
              <a:lnSpc>
                <a:spcPts val="6379"/>
              </a:lnSpc>
            </a:pPr>
            <a:endParaRPr lang="en-US" sz="4556">
              <a:solidFill>
                <a:srgbClr val="38B6FF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028700" y="3364587"/>
            <a:ext cx="16230600" cy="62600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81129" lvl="1" indent="-490565" algn="l">
              <a:lnSpc>
                <a:spcPts val="8361"/>
              </a:lnSpc>
              <a:buFont typeface="Arial"/>
              <a:buChar char="•"/>
            </a:pPr>
            <a:r>
              <a:rPr lang="en-US" sz="4544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To inform planning for the coming year by identifying learning outcomes that relate to the brief</a:t>
            </a:r>
          </a:p>
          <a:p>
            <a:pPr marL="981129" lvl="1" indent="-490565" algn="l">
              <a:lnSpc>
                <a:spcPts val="8361"/>
              </a:lnSpc>
              <a:buFont typeface="Arial"/>
              <a:buChar char="•"/>
            </a:pPr>
            <a:r>
              <a:rPr lang="en-US" sz="4544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To highlight relevant news items/media</a:t>
            </a:r>
          </a:p>
          <a:p>
            <a:pPr marL="981129" lvl="1" indent="-490565" algn="l">
              <a:lnSpc>
                <a:spcPts val="8361"/>
              </a:lnSpc>
              <a:buFont typeface="Arial"/>
              <a:buChar char="•"/>
            </a:pPr>
            <a:r>
              <a:rPr lang="en-US" sz="4544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To hear students initial ideas and try to identify gaps in student knowledge/understanding to help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569814" y="1347144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2499415"/>
            <a:ext cx="8115300" cy="7908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379"/>
              </a:lnSpc>
              <a:spcBef>
                <a:spcPct val="0"/>
              </a:spcBef>
            </a:pPr>
            <a:r>
              <a:rPr lang="en-US" sz="4556" b="1" dirty="0">
                <a:solidFill>
                  <a:srgbClr val="3E799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The role of the teacher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88029" y="2316541"/>
            <a:ext cx="11759618" cy="7731949"/>
          </a:xfrm>
          <a:custGeom>
            <a:avLst/>
            <a:gdLst/>
            <a:ahLst/>
            <a:cxnLst/>
            <a:rect l="l" t="t" r="r" b="b"/>
            <a:pathLst>
              <a:path w="11759618" h="7731949">
                <a:moveTo>
                  <a:pt x="0" y="0"/>
                </a:moveTo>
                <a:lnTo>
                  <a:pt x="11759618" y="0"/>
                </a:lnTo>
                <a:lnTo>
                  <a:pt x="11759618" y="7731948"/>
                </a:lnTo>
                <a:lnTo>
                  <a:pt x="0" y="77319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4363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5996207" y="152129"/>
            <a:ext cx="2144309" cy="1758334"/>
          </a:xfrm>
          <a:custGeom>
            <a:avLst/>
            <a:gdLst/>
            <a:ahLst/>
            <a:cxnLst/>
            <a:rect l="l" t="t" r="r" b="b"/>
            <a:pathLst>
              <a:path w="2144309" h="1758334">
                <a:moveTo>
                  <a:pt x="0" y="0"/>
                </a:moveTo>
                <a:lnTo>
                  <a:pt x="2144309" y="0"/>
                </a:lnTo>
                <a:lnTo>
                  <a:pt x="2144309" y="1758334"/>
                </a:lnTo>
                <a:lnTo>
                  <a:pt x="0" y="175833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1028700" y="193817"/>
            <a:ext cx="13044239" cy="1589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79"/>
              </a:lnSpc>
            </a:pPr>
            <a:r>
              <a:rPr lang="en-US" sz="45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Stage 1: Getting Started</a:t>
            </a:r>
          </a:p>
          <a:p>
            <a:pPr algn="l">
              <a:lnSpc>
                <a:spcPts val="6379"/>
              </a:lnSpc>
            </a:pPr>
            <a:r>
              <a:rPr lang="en-US" sz="45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LC 2027 Brief - The Focus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569814" y="1347144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2772949" y="2916161"/>
            <a:ext cx="5011653" cy="64469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79"/>
              </a:lnSpc>
            </a:pPr>
            <a:r>
              <a:rPr lang="en-US" sz="4556">
                <a:solidFill>
                  <a:srgbClr val="3E799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1 - Work practice</a:t>
            </a:r>
          </a:p>
          <a:p>
            <a:pPr algn="l">
              <a:lnSpc>
                <a:spcPts val="6379"/>
              </a:lnSpc>
            </a:pPr>
            <a:endParaRPr lang="en-US" sz="4556">
              <a:solidFill>
                <a:srgbClr val="3E7992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  <a:p>
            <a:pPr algn="l">
              <a:lnSpc>
                <a:spcPts val="6379"/>
              </a:lnSpc>
            </a:pPr>
            <a:r>
              <a:rPr lang="en-US" sz="4556">
                <a:solidFill>
                  <a:srgbClr val="3E799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2 - Digital Technology</a:t>
            </a:r>
          </a:p>
          <a:p>
            <a:pPr algn="l">
              <a:lnSpc>
                <a:spcPts val="6379"/>
              </a:lnSpc>
            </a:pPr>
            <a:endParaRPr lang="en-US" sz="4556">
              <a:solidFill>
                <a:srgbClr val="3E7992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  <a:p>
            <a:pPr algn="l">
              <a:lnSpc>
                <a:spcPts val="6379"/>
              </a:lnSpc>
              <a:spcBef>
                <a:spcPct val="0"/>
              </a:spcBef>
            </a:pPr>
            <a:r>
              <a:rPr lang="en-US" sz="4556">
                <a:solidFill>
                  <a:srgbClr val="3E799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3 - Impact on Employer / Employee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4363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5996207" y="152129"/>
            <a:ext cx="2144309" cy="1758334"/>
          </a:xfrm>
          <a:custGeom>
            <a:avLst/>
            <a:gdLst/>
            <a:ahLst/>
            <a:cxnLst/>
            <a:rect l="l" t="t" r="r" b="b"/>
            <a:pathLst>
              <a:path w="2144309" h="1758334">
                <a:moveTo>
                  <a:pt x="0" y="0"/>
                </a:moveTo>
                <a:lnTo>
                  <a:pt x="2144309" y="0"/>
                </a:lnTo>
                <a:lnTo>
                  <a:pt x="2144309" y="1758334"/>
                </a:lnTo>
                <a:lnTo>
                  <a:pt x="0" y="17583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1217828" y="2588387"/>
            <a:ext cx="15852345" cy="72566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79"/>
              </a:lnSpc>
            </a:pPr>
            <a:r>
              <a:rPr lang="en-US" sz="4556">
                <a:solidFill>
                  <a:srgbClr val="3E799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1 - Work practice</a:t>
            </a:r>
          </a:p>
          <a:p>
            <a:pPr algn="l">
              <a:lnSpc>
                <a:spcPts val="6379"/>
              </a:lnSpc>
            </a:pPr>
            <a:r>
              <a:rPr lang="en-US" sz="4556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→ What people actually do as part of their job</a:t>
            </a:r>
          </a:p>
          <a:p>
            <a:pPr algn="l">
              <a:lnSpc>
                <a:spcPts val="6379"/>
              </a:lnSpc>
            </a:pPr>
            <a:endParaRPr lang="en-US" sz="4556">
              <a:solidFill>
                <a:srgbClr val="24363D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  <a:p>
            <a:pPr algn="l">
              <a:lnSpc>
                <a:spcPts val="6379"/>
              </a:lnSpc>
            </a:pPr>
            <a:r>
              <a:rPr lang="en-US" sz="4556">
                <a:solidFill>
                  <a:srgbClr val="3E799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2 - Digital Technology</a:t>
            </a:r>
          </a:p>
          <a:p>
            <a:pPr algn="l">
              <a:lnSpc>
                <a:spcPts val="6379"/>
              </a:lnSpc>
            </a:pPr>
            <a:r>
              <a:rPr lang="en-US" sz="4556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→ Software, platforms, systems, tools</a:t>
            </a:r>
          </a:p>
          <a:p>
            <a:pPr algn="l">
              <a:lnSpc>
                <a:spcPts val="6379"/>
              </a:lnSpc>
            </a:pPr>
            <a:endParaRPr lang="en-US" sz="4556">
              <a:solidFill>
                <a:srgbClr val="24363D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  <a:p>
            <a:pPr algn="l">
              <a:lnSpc>
                <a:spcPts val="6379"/>
              </a:lnSpc>
            </a:pPr>
            <a:r>
              <a:rPr lang="en-US" sz="4556">
                <a:solidFill>
                  <a:srgbClr val="3E799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3 - Impact on Employer / Employee</a:t>
            </a:r>
          </a:p>
          <a:p>
            <a:pPr algn="l">
              <a:lnSpc>
                <a:spcPts val="6379"/>
              </a:lnSpc>
              <a:spcBef>
                <a:spcPct val="0"/>
              </a:spcBef>
            </a:pPr>
            <a:r>
              <a:rPr lang="en-US" sz="4556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→ Workload, expectations, monitoring, decisions, wellbeing, efficiency</a:t>
            </a:r>
          </a:p>
        </p:txBody>
      </p:sp>
      <p:sp>
        <p:nvSpPr>
          <p:cNvPr id="7" name="Freeform 7"/>
          <p:cNvSpPr/>
          <p:nvPr/>
        </p:nvSpPr>
        <p:spPr>
          <a:xfrm>
            <a:off x="15010219" y="4440091"/>
            <a:ext cx="2774384" cy="3244893"/>
          </a:xfrm>
          <a:custGeom>
            <a:avLst/>
            <a:gdLst/>
            <a:ahLst/>
            <a:cxnLst/>
            <a:rect l="l" t="t" r="r" b="b"/>
            <a:pathLst>
              <a:path w="2774384" h="3244893">
                <a:moveTo>
                  <a:pt x="0" y="0"/>
                </a:moveTo>
                <a:lnTo>
                  <a:pt x="2774383" y="0"/>
                </a:lnTo>
                <a:lnTo>
                  <a:pt x="2774383" y="3244894"/>
                </a:lnTo>
                <a:lnTo>
                  <a:pt x="0" y="32448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1028700" y="193817"/>
            <a:ext cx="13044239" cy="1589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79"/>
              </a:lnSpc>
            </a:pPr>
            <a:r>
              <a:rPr lang="en-US" sz="45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Stage 1: Getting Started</a:t>
            </a:r>
          </a:p>
          <a:p>
            <a:pPr algn="l">
              <a:lnSpc>
                <a:spcPts val="6379"/>
              </a:lnSpc>
            </a:pPr>
            <a:r>
              <a:rPr lang="en-US" sz="45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What do we need to think about?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569814" y="1347144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4363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5996207" y="152129"/>
            <a:ext cx="2144309" cy="1758334"/>
          </a:xfrm>
          <a:custGeom>
            <a:avLst/>
            <a:gdLst/>
            <a:ahLst/>
            <a:cxnLst/>
            <a:rect l="l" t="t" r="r" b="b"/>
            <a:pathLst>
              <a:path w="2144309" h="1758334">
                <a:moveTo>
                  <a:pt x="0" y="0"/>
                </a:moveTo>
                <a:lnTo>
                  <a:pt x="2144309" y="0"/>
                </a:lnTo>
                <a:lnTo>
                  <a:pt x="2144309" y="1758334"/>
                </a:lnTo>
                <a:lnTo>
                  <a:pt x="0" y="17583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1028700" y="193817"/>
            <a:ext cx="13044239" cy="1589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79"/>
              </a:lnSpc>
            </a:pPr>
            <a:r>
              <a:rPr lang="en-US" sz="45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Stage 1: Getting Started</a:t>
            </a:r>
          </a:p>
          <a:p>
            <a:pPr algn="l">
              <a:lnSpc>
                <a:spcPts val="6379"/>
              </a:lnSpc>
            </a:pPr>
            <a:r>
              <a:rPr lang="en-US" sz="45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Potential Approachs to it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569814" y="1347144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217828" y="2578862"/>
            <a:ext cx="15852345" cy="7327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19"/>
              </a:lnSpc>
            </a:pPr>
            <a:r>
              <a:rPr lang="en-US" sz="5156">
                <a:solidFill>
                  <a:srgbClr val="F49B5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Work practice</a:t>
            </a:r>
            <a:r>
              <a:rPr lang="en-US" sz="5156">
                <a:solidFill>
                  <a:srgbClr val="1C61D5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</a:t>
            </a:r>
            <a:r>
              <a:rPr lang="en-US" sz="5156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→ Digital Technology → Impact on Employer / Employee</a:t>
            </a:r>
          </a:p>
          <a:p>
            <a:pPr algn="l">
              <a:lnSpc>
                <a:spcPts val="7639"/>
              </a:lnSpc>
            </a:pPr>
            <a:endParaRPr lang="en-US" sz="5156">
              <a:solidFill>
                <a:srgbClr val="24363D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  <a:p>
            <a:pPr algn="l">
              <a:lnSpc>
                <a:spcPts val="7219"/>
              </a:lnSpc>
            </a:pPr>
            <a:r>
              <a:rPr lang="en-US" sz="5156">
                <a:solidFill>
                  <a:srgbClr val="F49B5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Digital Technology</a:t>
            </a:r>
            <a:r>
              <a:rPr lang="en-US" sz="5156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→ Work practice → Impact on Employer / Employee</a:t>
            </a:r>
          </a:p>
          <a:p>
            <a:pPr algn="l">
              <a:lnSpc>
                <a:spcPts val="7219"/>
              </a:lnSpc>
            </a:pPr>
            <a:endParaRPr lang="en-US" sz="5156">
              <a:solidFill>
                <a:srgbClr val="24363D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  <a:p>
            <a:pPr algn="l">
              <a:lnSpc>
                <a:spcPts val="7219"/>
              </a:lnSpc>
              <a:spcBef>
                <a:spcPct val="0"/>
              </a:spcBef>
            </a:pPr>
            <a:r>
              <a:rPr lang="en-US" sz="5156">
                <a:solidFill>
                  <a:srgbClr val="F49B5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Digital Technology </a:t>
            </a:r>
            <a:r>
              <a:rPr lang="en-US" sz="5156">
                <a:solidFill>
                  <a:srgbClr val="1C61D5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→</a:t>
            </a:r>
            <a:r>
              <a:rPr lang="en-US" sz="5156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Impact on Employer / Employee → Work practice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1066</Words>
  <Application>Microsoft Macintosh PowerPoint</Application>
  <PresentationFormat>Custom</PresentationFormat>
  <Paragraphs>155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League Spartan</vt:lpstr>
      <vt:lpstr>Tabarra Sans Italics</vt:lpstr>
      <vt:lpstr>Arial</vt:lpstr>
      <vt:lpstr>Calibri</vt:lpstr>
      <vt:lpstr>Tabarra Sans Heavy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U1 Project 2027</dc:title>
  <cp:lastModifiedBy>Gavin Duffy</cp:lastModifiedBy>
  <cp:revision>2</cp:revision>
  <dcterms:created xsi:type="dcterms:W3CDTF">2006-08-16T00:00:00Z</dcterms:created>
  <dcterms:modified xsi:type="dcterms:W3CDTF">2026-01-29T22:20:57Z</dcterms:modified>
  <dc:identifier>DAG_yq6eAoE</dc:identifier>
</cp:coreProperties>
</file>