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Lst>
  <p:sldSz cx="18288000" cy="10287000"/>
  <p:notesSz cx="6858000" cy="9144000"/>
  <p:embeddedFontLst>
    <p:embeddedFont>
      <p:font typeface="Canva Sans Bold" panose="020B0803030501040103" pitchFamily="34" charset="0"/>
      <p:regular r:id="rId80"/>
      <p:bold r:id="rId81"/>
    </p:embeddedFont>
    <p:embeddedFont>
      <p:font typeface="League Spartan"/>
      <p:regular r:id="rId82"/>
      <p:bold r:id="rId83"/>
    </p:embeddedFont>
    <p:embeddedFont>
      <p:font typeface="Montserrat Bold" pitchFamily="2" charset="77"/>
      <p:regular r:id="rId84"/>
      <p:bold r:id="rId85"/>
    </p:embeddedFont>
    <p:embeddedFont>
      <p:font typeface="Tabarra Sans"/>
      <p:regular r:id="rId86"/>
    </p:embeddedFont>
    <p:embeddedFont>
      <p:font typeface="Tabarra Sans Bold"/>
      <p:regular r:id="rId87"/>
      <p:bold r:id="rId88"/>
    </p:embeddedFont>
    <p:embeddedFont>
      <p:font typeface="Tabarra Sans Heavy"/>
      <p:regular r:id="rId89"/>
      <p:bold r:id="rId90"/>
    </p:embeddedFont>
    <p:embeddedFont>
      <p:font typeface="Tabarra Sans Italics" pitchFamily="2" charset="0"/>
      <p:regular r:id="rId91"/>
      <p:italic r:id="rId9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30" autoAdjust="0"/>
    <p:restoredTop sz="94558" autoAdjust="0"/>
  </p:normalViewPr>
  <p:slideViewPr>
    <p:cSldViewPr>
      <p:cViewPr>
        <p:scale>
          <a:sx n="26" d="100"/>
          <a:sy n="26" d="100"/>
        </p:scale>
        <p:origin x="1424" y="19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5.fntdata"/><Relationship Id="rId89" Type="http://schemas.openxmlformats.org/officeDocument/2006/relationships/font" Target="fonts/font10.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11.fntdata"/><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1.fntdata"/><Relationship Id="rId85" Type="http://schemas.openxmlformats.org/officeDocument/2006/relationships/font" Target="fonts/font6.fntdata"/><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4.fntdata"/><Relationship Id="rId88" Type="http://schemas.openxmlformats.org/officeDocument/2006/relationships/font" Target="fonts/font9.fntdata"/><Relationship Id="rId91" Type="http://schemas.openxmlformats.org/officeDocument/2006/relationships/font" Target="fonts/font12.fnt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font" Target="fonts/font2.fntdata"/><Relationship Id="rId86" Type="http://schemas.openxmlformats.org/officeDocument/2006/relationships/font" Target="fonts/font7.fntdata"/><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3.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8.fntdata"/><Relationship Id="rId61" Type="http://schemas.openxmlformats.org/officeDocument/2006/relationships/slide" Target="slides/slide60.xml"/><Relationship Id="rId82"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video" Target="https://www.youtube.com/watch?v=jtqRgVkKHTQ" TargetMode="External"/><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video" Target="https://www.youtube.com/watch?v=j2TTdssg9V8" TargetMode="External"/><Relationship Id="rId4" Type="http://schemas.openxmlformats.org/officeDocument/2006/relationships/image" Target="../media/image18.jpeg"/></Relationships>
</file>

<file path=ppt/slides/_rels/slide46.xml.rels><?xml version="1.0" encoding="UTF-8" standalone="yes"?>
<Relationships xmlns="http://schemas.openxmlformats.org/package/2006/relationships"><Relationship Id="rId3" Type="http://schemas.openxmlformats.org/officeDocument/2006/relationships/hyperlink" Target="https://www.centralbank.ie/consumer-hub/explainers/what-is-central-credit-register" TargetMode="External"/><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1.png"/></Relationships>
</file>

<file path=ppt/slides/_rels/slide4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hyperlink" Target="https://backinbusinesshub.com/wp-content/uploads/sites/5/2026/02/Starter-worksheet-Chapter-18.pdf"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video" Target="https://www.youtube.com/watch?v=szBgvkYFZuw" TargetMode="External"/><Relationship Id="rId5" Type="http://schemas.openxmlformats.org/officeDocument/2006/relationships/image" Target="../media/image18.jpeg"/><Relationship Id="rId4" Type="http://schemas.openxmlformats.org/officeDocument/2006/relationships/image" Target="../media/image23.png"/></Relationships>
</file>

<file path=ppt/slides/_rels/slide5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video" Target="https://www.youtube.com/watch?v=mYXitrbIC3c" TargetMode="External"/><Relationship Id="rId4" Type="http://schemas.openxmlformats.org/officeDocument/2006/relationships/image" Target="../media/image18.jpeg"/></Relationships>
</file>

<file path=ppt/slides/_rels/slide5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video" Target="https://www.youtube.com/watch?v=F9XBLLWJ2Bk" TargetMode="External"/><Relationship Id="rId4" Type="http://schemas.openxmlformats.org/officeDocument/2006/relationships/image" Target="../media/image18.jpeg"/></Relationships>
</file>

<file path=ppt/slides/_rels/slide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video" Target="https://www.youtube.com/watch?v=MlmVDlSSBtk" TargetMode="Externa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700" y="8411093"/>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700" y="1308630"/>
            <a:ext cx="13362596" cy="5158741"/>
          </a:xfrm>
          <a:prstGeom prst="rect">
            <a:avLst/>
          </a:prstGeom>
        </p:spPr>
        <p:txBody>
          <a:bodyPr lIns="0" tIns="0" rIns="0" bIns="0" rtlCol="0" anchor="t">
            <a:spAutoFit/>
          </a:bodyPr>
          <a:lstStyle/>
          <a:p>
            <a:pPr algn="l">
              <a:lnSpc>
                <a:spcPts val="18645"/>
              </a:lnSpc>
            </a:pPr>
            <a:r>
              <a:rPr lang="en-US" sz="16950" b="1">
                <a:solidFill>
                  <a:srgbClr val="FFFFFF"/>
                </a:solidFill>
                <a:latin typeface="Tabarra Sans Heavy"/>
                <a:ea typeface="Tabarra Sans Heavy"/>
                <a:cs typeface="Tabarra Sans Heavy"/>
                <a:sym typeface="Tabarra Sans Heavy"/>
              </a:rPr>
              <a:t>Strand 4</a:t>
            </a:r>
          </a:p>
          <a:p>
            <a:pPr algn="l">
              <a:lnSpc>
                <a:spcPts val="18645"/>
              </a:lnSpc>
            </a:pPr>
            <a:r>
              <a:rPr lang="en-US" sz="16950" b="1">
                <a:solidFill>
                  <a:srgbClr val="FFFFFF"/>
                </a:solidFill>
                <a:latin typeface="Tabarra Sans Heavy"/>
                <a:ea typeface="Tabarra Sans Heavy"/>
                <a:cs typeface="Tabarra Sans Heavy"/>
                <a:sym typeface="Tabarra Sans Heavy"/>
              </a:rPr>
              <a:t>Chapter 18</a:t>
            </a:r>
          </a:p>
        </p:txBody>
      </p:sp>
      <p:sp>
        <p:nvSpPr>
          <p:cNvPr id="4" name="Freeform 4"/>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998732" y="6381646"/>
            <a:ext cx="16230697" cy="1042035"/>
          </a:xfrm>
          <a:prstGeom prst="rect">
            <a:avLst/>
          </a:prstGeom>
        </p:spPr>
        <p:txBody>
          <a:bodyPr lIns="0" tIns="0" rIns="0" bIns="0" rtlCol="0" anchor="t">
            <a:spAutoFit/>
          </a:bodyPr>
          <a:lstStyle/>
          <a:p>
            <a:pPr algn="l">
              <a:lnSpc>
                <a:spcPts val="6930"/>
              </a:lnSpc>
            </a:pPr>
            <a:r>
              <a:rPr lang="en-US" sz="6300" b="1">
                <a:solidFill>
                  <a:srgbClr val="FFFFFF"/>
                </a:solidFill>
                <a:latin typeface="Tabarra Sans Heavy"/>
                <a:ea typeface="Tabarra Sans Heavy"/>
                <a:cs typeface="Tabarra Sans Heavy"/>
                <a:sym typeface="Tabarra Sans Heavy"/>
              </a:rPr>
              <a:t>Making Informed Financial Decisions</a:t>
            </a:r>
          </a:p>
        </p:txBody>
      </p:sp>
      <p:sp>
        <p:nvSpPr>
          <p:cNvPr id="6" name="TextBox 6"/>
          <p:cNvSpPr txBox="1"/>
          <p:nvPr/>
        </p:nvSpPr>
        <p:spPr>
          <a:xfrm>
            <a:off x="11985246" y="9125468"/>
            <a:ext cx="5746372"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527300"/>
            <a:ext cx="8371712" cy="830526"/>
            <a:chOff x="0" y="0"/>
            <a:chExt cx="2204895" cy="218739"/>
          </a:xfrm>
        </p:grpSpPr>
        <p:sp>
          <p:nvSpPr>
            <p:cNvPr id="9" name="Freeform 9"/>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EB9B53"/>
            </a:solidFill>
          </p:spPr>
          <p:txBody>
            <a:bodyPr/>
            <a:lstStyle/>
            <a:p>
              <a:endParaRPr lang="en-US"/>
            </a:p>
          </p:txBody>
        </p:sp>
        <p:sp>
          <p:nvSpPr>
            <p:cNvPr id="10" name="TextBox 10"/>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2836457" y="4866173"/>
            <a:ext cx="4254023" cy="4114800"/>
          </a:xfrm>
          <a:custGeom>
            <a:avLst/>
            <a:gdLst/>
            <a:ahLst/>
            <a:cxnLst/>
            <a:rect l="l" t="t" r="r" b="b"/>
            <a:pathLst>
              <a:path w="4254023" h="4114800">
                <a:moveTo>
                  <a:pt x="0" y="0"/>
                </a:moveTo>
                <a:lnTo>
                  <a:pt x="4254023" y="0"/>
                </a:lnTo>
                <a:lnTo>
                  <a:pt x="4254023"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2110279" y="3634051"/>
            <a:ext cx="11605721" cy="2419573"/>
          </a:xfrm>
          <a:prstGeom prst="rect">
            <a:avLst/>
          </a:prstGeom>
        </p:spPr>
        <p:txBody>
          <a:bodyPr wrap="square" lIns="0" tIns="0" rIns="0" bIns="0" rtlCol="0" anchor="t">
            <a:spAutoFit/>
          </a:bodyPr>
          <a:lstStyle/>
          <a:p>
            <a:pPr marL="690876" lvl="1" indent="-345438" algn="l">
              <a:lnSpc>
                <a:spcPts val="4799"/>
              </a:lnSpc>
              <a:buFont typeface="Arial"/>
              <a:buChar char="•"/>
            </a:pPr>
            <a:r>
              <a:rPr lang="en-US" sz="3199" b="1" dirty="0">
                <a:solidFill>
                  <a:srgbClr val="274165"/>
                </a:solidFill>
                <a:latin typeface="Tabarra Sans Bold"/>
                <a:ea typeface="Tabarra Sans Bold"/>
                <a:cs typeface="Tabarra Sans Bold"/>
                <a:sym typeface="Tabarra Sans Bold"/>
              </a:rPr>
              <a:t>The savings goal determines the best account type.</a:t>
            </a:r>
          </a:p>
          <a:p>
            <a:pPr marL="690876" lvl="1" indent="-345438" algn="l">
              <a:lnSpc>
                <a:spcPts val="4799"/>
              </a:lnSpc>
              <a:buFont typeface="Arial"/>
              <a:buChar char="•"/>
            </a:pPr>
            <a:r>
              <a:rPr lang="en-US" sz="3199" b="1" dirty="0">
                <a:solidFill>
                  <a:srgbClr val="274165"/>
                </a:solidFill>
                <a:latin typeface="Tabarra Sans Bold"/>
                <a:ea typeface="Tabarra Sans Bold"/>
                <a:cs typeface="Tabarra Sans Bold"/>
                <a:sym typeface="Tabarra Sans Bold"/>
              </a:rPr>
              <a:t>Higher returns usually mean less access to funds.</a:t>
            </a:r>
          </a:p>
          <a:p>
            <a:pPr marL="690876" lvl="1" indent="-345438" algn="l">
              <a:lnSpc>
                <a:spcPts val="4799"/>
              </a:lnSpc>
              <a:buFont typeface="Arial"/>
              <a:buChar char="•"/>
            </a:pPr>
            <a:r>
              <a:rPr lang="en-US" sz="3199" b="1" dirty="0">
                <a:solidFill>
                  <a:srgbClr val="274165"/>
                </a:solidFill>
                <a:latin typeface="Tabarra Sans Bold"/>
                <a:ea typeface="Tabarra Sans Bold"/>
                <a:cs typeface="Tabarra Sans Bold"/>
                <a:sym typeface="Tabarra Sans Bold"/>
              </a:rPr>
              <a:t>Flexibility to access funds may mean someone is happy to accept a lower reward/interest rate.</a:t>
            </a:r>
          </a:p>
        </p:txBody>
      </p:sp>
      <p:sp>
        <p:nvSpPr>
          <p:cNvPr id="13" name="TextBox 13"/>
          <p:cNvSpPr txBox="1"/>
          <p:nvPr/>
        </p:nvSpPr>
        <p:spPr>
          <a:xfrm>
            <a:off x="1175994" y="1132610"/>
            <a:ext cx="15349387" cy="577851"/>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Factors To Be Considered When Deciding Where To Save Money</a:t>
            </a:r>
          </a:p>
        </p:txBody>
      </p:sp>
      <p:sp>
        <p:nvSpPr>
          <p:cNvPr id="14" name="TextBox 14"/>
          <p:cNvSpPr txBox="1"/>
          <p:nvPr/>
        </p:nvSpPr>
        <p:spPr>
          <a:xfrm>
            <a:off x="672952" y="2547275"/>
            <a:ext cx="14067442" cy="680086"/>
          </a:xfrm>
          <a:prstGeom prst="rect">
            <a:avLst/>
          </a:prstGeom>
        </p:spPr>
        <p:txBody>
          <a:bodyPr lIns="0" tIns="0" rIns="0" bIns="0" rtlCol="0" anchor="t">
            <a:spAutoFit/>
          </a:bodyPr>
          <a:lstStyle/>
          <a:p>
            <a:pPr algn="l">
              <a:lnSpc>
                <a:spcPts val="5099"/>
              </a:lnSpc>
            </a:pPr>
            <a:r>
              <a:rPr lang="en-US" sz="3399" b="1">
                <a:solidFill>
                  <a:srgbClr val="FFFFFF"/>
                </a:solidFill>
                <a:latin typeface="Tabarra Sans Bold"/>
                <a:ea typeface="Tabarra Sans Bold"/>
                <a:cs typeface="Tabarra Sans Bold"/>
                <a:sym typeface="Tabarra Sans Bold"/>
              </a:rPr>
              <a:t>Terms and Conditions (Access)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719900" y="3106618"/>
            <a:ext cx="16848201" cy="6360196"/>
          </a:xfrm>
          <a:custGeom>
            <a:avLst/>
            <a:gdLst/>
            <a:ahLst/>
            <a:cxnLst/>
            <a:rect l="l" t="t" r="r" b="b"/>
            <a:pathLst>
              <a:path w="16848201" h="6360196">
                <a:moveTo>
                  <a:pt x="0" y="0"/>
                </a:moveTo>
                <a:lnTo>
                  <a:pt x="16848200" y="0"/>
                </a:lnTo>
                <a:lnTo>
                  <a:pt x="16848200" y="6360196"/>
                </a:lnTo>
                <a:lnTo>
                  <a:pt x="0" y="6360196"/>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1132610"/>
            <a:ext cx="15349387" cy="577851"/>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Comparing savings options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2889766"/>
            <a:ext cx="15349387" cy="5113133"/>
            <a:chOff x="0" y="0"/>
            <a:chExt cx="4042637" cy="1346669"/>
          </a:xfrm>
        </p:grpSpPr>
        <p:sp>
          <p:nvSpPr>
            <p:cNvPr id="9" name="Freeform 9"/>
            <p:cNvSpPr/>
            <p:nvPr/>
          </p:nvSpPr>
          <p:spPr>
            <a:xfrm>
              <a:off x="0" y="0"/>
              <a:ext cx="4042637" cy="1346669"/>
            </a:xfrm>
            <a:custGeom>
              <a:avLst/>
              <a:gdLst/>
              <a:ahLst/>
              <a:cxnLst/>
              <a:rect l="l" t="t" r="r" b="b"/>
              <a:pathLst>
                <a:path w="4042637" h="1346669">
                  <a:moveTo>
                    <a:pt x="25723" y="0"/>
                  </a:moveTo>
                  <a:lnTo>
                    <a:pt x="4016914" y="0"/>
                  </a:lnTo>
                  <a:cubicBezTo>
                    <a:pt x="4031120" y="0"/>
                    <a:pt x="4042637" y="11517"/>
                    <a:pt x="4042637" y="25723"/>
                  </a:cubicBezTo>
                  <a:lnTo>
                    <a:pt x="4042637" y="1320945"/>
                  </a:lnTo>
                  <a:cubicBezTo>
                    <a:pt x="4042637" y="1327768"/>
                    <a:pt x="4039927" y="1334310"/>
                    <a:pt x="4035103" y="1339134"/>
                  </a:cubicBezTo>
                  <a:cubicBezTo>
                    <a:pt x="4030279" y="1343959"/>
                    <a:pt x="4023736" y="1346669"/>
                    <a:pt x="4016914" y="1346669"/>
                  </a:cubicBezTo>
                  <a:lnTo>
                    <a:pt x="25723" y="1346669"/>
                  </a:lnTo>
                  <a:cubicBezTo>
                    <a:pt x="18901" y="1346669"/>
                    <a:pt x="12358" y="1343959"/>
                    <a:pt x="7534" y="1339134"/>
                  </a:cubicBezTo>
                  <a:cubicBezTo>
                    <a:pt x="2710" y="1334310"/>
                    <a:pt x="0" y="1327768"/>
                    <a:pt x="0" y="1320945"/>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76200"/>
              <a:ext cx="4042637" cy="142286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10279" y="2992008"/>
            <a:ext cx="14067442" cy="4533901"/>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Saving means putting money aside in a secure, low-risk account, usually for short- or medium-term goals. </a:t>
            </a:r>
          </a:p>
          <a:p>
            <a:pPr algn="l">
              <a:lnSpc>
                <a:spcPts val="4499"/>
              </a:lnSpc>
            </a:pPr>
            <a:endParaRPr lang="en-US" sz="2999">
              <a:solidFill>
                <a:srgbClr val="FFFFFF"/>
              </a:solidFill>
              <a:latin typeface="Tabarra Sans"/>
              <a:ea typeface="Tabarra Sans"/>
              <a:cs typeface="Tabarra Sans"/>
              <a:sym typeface="Tabarra Sans"/>
            </a:endParaRPr>
          </a:p>
          <a:p>
            <a:pPr algn="l">
              <a:lnSpc>
                <a:spcPts val="4499"/>
              </a:lnSpc>
            </a:pPr>
            <a:r>
              <a:rPr lang="en-US" sz="2999">
                <a:solidFill>
                  <a:srgbClr val="FFFFFF"/>
                </a:solidFill>
                <a:latin typeface="Tabarra Sans"/>
                <a:ea typeface="Tabarra Sans"/>
                <a:cs typeface="Tabarra Sans"/>
                <a:sym typeface="Tabarra Sans"/>
              </a:rPr>
              <a:t>Investing means using your money to try to grow your wealth over time, but it comes with risk. </a:t>
            </a:r>
          </a:p>
          <a:p>
            <a:pPr algn="l">
              <a:lnSpc>
                <a:spcPts val="4499"/>
              </a:lnSpc>
            </a:pPr>
            <a:endParaRPr lang="en-US" sz="2999">
              <a:solidFill>
                <a:srgbClr val="FFFFFF"/>
              </a:solidFill>
              <a:latin typeface="Tabarra Sans"/>
              <a:ea typeface="Tabarra Sans"/>
              <a:cs typeface="Tabarra Sans"/>
              <a:sym typeface="Tabarra Sans"/>
            </a:endParaRPr>
          </a:p>
          <a:p>
            <a:pPr algn="l">
              <a:lnSpc>
                <a:spcPts val="4499"/>
              </a:lnSpc>
            </a:pPr>
            <a:r>
              <a:rPr lang="en-US" sz="2999">
                <a:solidFill>
                  <a:srgbClr val="FFFFFF"/>
                </a:solidFill>
                <a:latin typeface="Tabarra Sans"/>
                <a:ea typeface="Tabarra Sans"/>
                <a:cs typeface="Tabarra Sans"/>
                <a:sym typeface="Tabarra Sans"/>
              </a:rPr>
              <a:t>Compared to savings, the aim is usually to achieve a higher return, but the value of your investment can go up or down, unlike with savings. </a:t>
            </a:r>
          </a:p>
        </p:txBody>
      </p:sp>
      <p:sp>
        <p:nvSpPr>
          <p:cNvPr id="12" name="TextBox 12"/>
          <p:cNvSpPr txBox="1"/>
          <p:nvPr/>
        </p:nvSpPr>
        <p:spPr>
          <a:xfrm>
            <a:off x="1175994" y="962025"/>
            <a:ext cx="13362596"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Investing</a:t>
            </a:r>
          </a:p>
        </p:txBody>
      </p:sp>
      <p:sp>
        <p:nvSpPr>
          <p:cNvPr id="13" name="Freeform 13"/>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727228" y="2393950"/>
            <a:ext cx="16532072" cy="7212117"/>
          </a:xfrm>
          <a:custGeom>
            <a:avLst/>
            <a:gdLst/>
            <a:ahLst/>
            <a:cxnLst/>
            <a:rect l="l" t="t" r="r" b="b"/>
            <a:pathLst>
              <a:path w="16532072" h="7212117">
                <a:moveTo>
                  <a:pt x="0" y="0"/>
                </a:moveTo>
                <a:lnTo>
                  <a:pt x="16532072" y="0"/>
                </a:lnTo>
                <a:lnTo>
                  <a:pt x="16532072" y="7212117"/>
                </a:lnTo>
                <a:lnTo>
                  <a:pt x="0" y="7212117"/>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62025"/>
            <a:ext cx="13362596"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Common Types Of Investment In Ireland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527300"/>
            <a:ext cx="8371712" cy="830526"/>
            <a:chOff x="0" y="0"/>
            <a:chExt cx="2204895" cy="218739"/>
          </a:xfrm>
        </p:grpSpPr>
        <p:sp>
          <p:nvSpPr>
            <p:cNvPr id="9" name="Freeform 9"/>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19A7E3"/>
            </a:solidFill>
          </p:spPr>
          <p:txBody>
            <a:bodyPr/>
            <a:lstStyle/>
            <a:p>
              <a:endParaRPr lang="en-US"/>
            </a:p>
          </p:txBody>
        </p:sp>
        <p:sp>
          <p:nvSpPr>
            <p:cNvPr id="10" name="TextBox 10"/>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89868" y="6512507"/>
            <a:ext cx="8371712" cy="830526"/>
            <a:chOff x="0" y="0"/>
            <a:chExt cx="2204895" cy="218739"/>
          </a:xfrm>
        </p:grpSpPr>
        <p:sp>
          <p:nvSpPr>
            <p:cNvPr id="12" name="Freeform 12"/>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E44F27"/>
            </a:solidFill>
          </p:spPr>
          <p:txBody>
            <a:bodyPr/>
            <a:lstStyle/>
            <a:p>
              <a:endParaRPr lang="en-US"/>
            </a:p>
          </p:txBody>
        </p:sp>
        <p:sp>
          <p:nvSpPr>
            <p:cNvPr id="13" name="TextBox 13"/>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2110279" y="3634051"/>
            <a:ext cx="14792711" cy="2440306"/>
          </a:xfrm>
          <a:prstGeom prst="rect">
            <a:avLst/>
          </a:prstGeom>
        </p:spPr>
        <p:txBody>
          <a:bodyPr lIns="0" tIns="0" rIns="0" bIns="0" rtlCol="0" anchor="t">
            <a:spAutoFit/>
          </a:bodyPr>
          <a:lstStyle/>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ROI measures the profit earned from an investment as a percentage.</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Higher potential returns usually involve higher risk.</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Established shares may offer steadier returns than volatile assets like cryptocurrency.</a:t>
            </a:r>
          </a:p>
        </p:txBody>
      </p:sp>
      <p:sp>
        <p:nvSpPr>
          <p:cNvPr id="15" name="TextBox 15"/>
          <p:cNvSpPr txBox="1"/>
          <p:nvPr/>
        </p:nvSpPr>
        <p:spPr>
          <a:xfrm>
            <a:off x="1175994" y="1132610"/>
            <a:ext cx="15349387" cy="577851"/>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Factors To Be Considered When Deciding Where To Save Invest</a:t>
            </a:r>
          </a:p>
        </p:txBody>
      </p:sp>
      <p:sp>
        <p:nvSpPr>
          <p:cNvPr id="16" name="TextBox 16"/>
          <p:cNvSpPr txBox="1"/>
          <p:nvPr/>
        </p:nvSpPr>
        <p:spPr>
          <a:xfrm>
            <a:off x="672952" y="2547275"/>
            <a:ext cx="14067442" cy="680086"/>
          </a:xfrm>
          <a:prstGeom prst="rect">
            <a:avLst/>
          </a:prstGeom>
        </p:spPr>
        <p:txBody>
          <a:bodyPr lIns="0" tIns="0" rIns="0" bIns="0" rtlCol="0" anchor="t">
            <a:spAutoFit/>
          </a:bodyPr>
          <a:lstStyle/>
          <a:p>
            <a:pPr algn="l">
              <a:lnSpc>
                <a:spcPts val="5099"/>
              </a:lnSpc>
            </a:pPr>
            <a:r>
              <a:rPr lang="en-US" sz="3399" b="1">
                <a:solidFill>
                  <a:srgbClr val="FFFFFF"/>
                </a:solidFill>
                <a:latin typeface="Tabarra Sans Bold"/>
                <a:ea typeface="Tabarra Sans Bold"/>
                <a:cs typeface="Tabarra Sans Bold"/>
                <a:sym typeface="Tabarra Sans Bold"/>
              </a:rPr>
              <a:t>Return on Investment (ROI)</a:t>
            </a:r>
          </a:p>
        </p:txBody>
      </p:sp>
      <p:sp>
        <p:nvSpPr>
          <p:cNvPr id="17" name="TextBox 17"/>
          <p:cNvSpPr txBox="1"/>
          <p:nvPr/>
        </p:nvSpPr>
        <p:spPr>
          <a:xfrm>
            <a:off x="2202224" y="7619258"/>
            <a:ext cx="14067442" cy="1840231"/>
          </a:xfrm>
          <a:prstGeom prst="rect">
            <a:avLst/>
          </a:prstGeom>
        </p:spPr>
        <p:txBody>
          <a:bodyPr lIns="0" tIns="0" rIns="0" bIns="0" rtlCol="0" anchor="t">
            <a:spAutoFit/>
          </a:bodyPr>
          <a:lstStyle/>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If inflation exceeds returns, money loses real value.</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Investors may choose higher-growth assets to beat inflation.</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Higher-growth investments usually carry greater risk.</a:t>
            </a:r>
          </a:p>
        </p:txBody>
      </p:sp>
      <p:sp>
        <p:nvSpPr>
          <p:cNvPr id="18" name="TextBox 18"/>
          <p:cNvSpPr txBox="1"/>
          <p:nvPr/>
        </p:nvSpPr>
        <p:spPr>
          <a:xfrm>
            <a:off x="764897" y="6532482"/>
            <a:ext cx="14067442" cy="680086"/>
          </a:xfrm>
          <a:prstGeom prst="rect">
            <a:avLst/>
          </a:prstGeom>
        </p:spPr>
        <p:txBody>
          <a:bodyPr lIns="0" tIns="0" rIns="0" bIns="0" rtlCol="0" anchor="t">
            <a:spAutoFit/>
          </a:bodyPr>
          <a:lstStyle/>
          <a:p>
            <a:pPr algn="l">
              <a:lnSpc>
                <a:spcPts val="5099"/>
              </a:lnSpc>
            </a:pPr>
            <a:r>
              <a:rPr lang="en-US" sz="3399" b="1">
                <a:solidFill>
                  <a:srgbClr val="FFFFFF"/>
                </a:solidFill>
                <a:latin typeface="Tabarra Sans Bold"/>
                <a:ea typeface="Tabarra Sans Bold"/>
                <a:cs typeface="Tabarra Sans Bold"/>
                <a:sym typeface="Tabarra Sans Bold"/>
              </a:rPr>
              <a:t>Inflation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527300"/>
            <a:ext cx="8371712" cy="830526"/>
            <a:chOff x="0" y="0"/>
            <a:chExt cx="2204895" cy="218739"/>
          </a:xfrm>
        </p:grpSpPr>
        <p:sp>
          <p:nvSpPr>
            <p:cNvPr id="9" name="Freeform 9"/>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EB9B53"/>
            </a:solidFill>
          </p:spPr>
          <p:txBody>
            <a:bodyPr/>
            <a:lstStyle/>
            <a:p>
              <a:endParaRPr lang="en-US"/>
            </a:p>
          </p:txBody>
        </p:sp>
        <p:sp>
          <p:nvSpPr>
            <p:cNvPr id="10" name="TextBox 10"/>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89868" y="6512507"/>
            <a:ext cx="8371712" cy="830526"/>
            <a:chOff x="0" y="0"/>
            <a:chExt cx="2204895" cy="218739"/>
          </a:xfrm>
        </p:grpSpPr>
        <p:sp>
          <p:nvSpPr>
            <p:cNvPr id="12" name="Freeform 12"/>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458A7D"/>
            </a:solidFill>
          </p:spPr>
          <p:txBody>
            <a:bodyPr/>
            <a:lstStyle/>
            <a:p>
              <a:endParaRPr lang="en-US"/>
            </a:p>
          </p:txBody>
        </p:sp>
        <p:sp>
          <p:nvSpPr>
            <p:cNvPr id="13" name="TextBox 13"/>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2110279" y="3634051"/>
            <a:ext cx="14792711" cy="2440306"/>
          </a:xfrm>
          <a:prstGeom prst="rect">
            <a:avLst/>
          </a:prstGeom>
        </p:spPr>
        <p:txBody>
          <a:bodyPr lIns="0" tIns="0" rIns="0" bIns="0" rtlCol="0" anchor="t">
            <a:spAutoFit/>
          </a:bodyPr>
          <a:lstStyle/>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All investments carry some level of risk.</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Cryptocurrency is higher-risk than shares but may offer higher returns.</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Diversifying investments (investing in a varied number of shares and assets) spreads and reduces overall risk.</a:t>
            </a:r>
          </a:p>
        </p:txBody>
      </p:sp>
      <p:sp>
        <p:nvSpPr>
          <p:cNvPr id="15" name="TextBox 15"/>
          <p:cNvSpPr txBox="1"/>
          <p:nvPr/>
        </p:nvSpPr>
        <p:spPr>
          <a:xfrm>
            <a:off x="1175994" y="1132610"/>
            <a:ext cx="15349387" cy="577851"/>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Factors To Be Considered When Deciding Where To Save Invest</a:t>
            </a:r>
          </a:p>
        </p:txBody>
      </p:sp>
      <p:sp>
        <p:nvSpPr>
          <p:cNvPr id="16" name="TextBox 16"/>
          <p:cNvSpPr txBox="1"/>
          <p:nvPr/>
        </p:nvSpPr>
        <p:spPr>
          <a:xfrm>
            <a:off x="672952" y="2547275"/>
            <a:ext cx="14067442" cy="680086"/>
          </a:xfrm>
          <a:prstGeom prst="rect">
            <a:avLst/>
          </a:prstGeom>
        </p:spPr>
        <p:txBody>
          <a:bodyPr lIns="0" tIns="0" rIns="0" bIns="0" rtlCol="0" anchor="t">
            <a:spAutoFit/>
          </a:bodyPr>
          <a:lstStyle/>
          <a:p>
            <a:pPr algn="l">
              <a:lnSpc>
                <a:spcPts val="5099"/>
              </a:lnSpc>
            </a:pPr>
            <a:r>
              <a:rPr lang="en-US" sz="3399" b="1">
                <a:solidFill>
                  <a:srgbClr val="FFFFFF"/>
                </a:solidFill>
                <a:latin typeface="Tabarra Sans Bold"/>
                <a:ea typeface="Tabarra Sans Bold"/>
                <a:cs typeface="Tabarra Sans Bold"/>
                <a:sym typeface="Tabarra Sans Bold"/>
              </a:rPr>
              <a:t>Risk</a:t>
            </a:r>
          </a:p>
        </p:txBody>
      </p:sp>
      <p:sp>
        <p:nvSpPr>
          <p:cNvPr id="17" name="TextBox 17"/>
          <p:cNvSpPr txBox="1"/>
          <p:nvPr/>
        </p:nvSpPr>
        <p:spPr>
          <a:xfrm>
            <a:off x="2202224" y="7619258"/>
            <a:ext cx="14067442" cy="1840231"/>
          </a:xfrm>
          <a:prstGeom prst="rect">
            <a:avLst/>
          </a:prstGeom>
        </p:spPr>
        <p:txBody>
          <a:bodyPr lIns="0" tIns="0" rIns="0" bIns="0" rtlCol="0" anchor="t">
            <a:spAutoFit/>
          </a:bodyPr>
          <a:lstStyle/>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Profits may be subject to Capital Gains Tax (33% in Ireland).</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Some investments include management or transaction fees.</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Pensions are tax-efficient while saving but taxed when withdrawn.</a:t>
            </a:r>
          </a:p>
        </p:txBody>
      </p:sp>
      <p:sp>
        <p:nvSpPr>
          <p:cNvPr id="18" name="TextBox 18"/>
          <p:cNvSpPr txBox="1"/>
          <p:nvPr/>
        </p:nvSpPr>
        <p:spPr>
          <a:xfrm>
            <a:off x="764897" y="6532482"/>
            <a:ext cx="14067442" cy="680086"/>
          </a:xfrm>
          <a:prstGeom prst="rect">
            <a:avLst/>
          </a:prstGeom>
        </p:spPr>
        <p:txBody>
          <a:bodyPr lIns="0" tIns="0" rIns="0" bIns="0" rtlCol="0" anchor="t">
            <a:spAutoFit/>
          </a:bodyPr>
          <a:lstStyle/>
          <a:p>
            <a:pPr algn="l">
              <a:lnSpc>
                <a:spcPts val="5099"/>
              </a:lnSpc>
            </a:pPr>
            <a:r>
              <a:rPr lang="en-US" sz="3399" b="1">
                <a:solidFill>
                  <a:srgbClr val="FFFFFF"/>
                </a:solidFill>
                <a:latin typeface="Tabarra Sans Bold"/>
                <a:ea typeface="Tabarra Sans Bold"/>
                <a:cs typeface="Tabarra Sans Bold"/>
                <a:sym typeface="Tabarra Sans Bold"/>
              </a:rPr>
              <a:t>Taxes and Charges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527300"/>
            <a:ext cx="8371712" cy="830526"/>
            <a:chOff x="0" y="0"/>
            <a:chExt cx="2204895" cy="218739"/>
          </a:xfrm>
        </p:grpSpPr>
        <p:sp>
          <p:nvSpPr>
            <p:cNvPr id="9" name="Freeform 9"/>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EB9B53"/>
            </a:solidFill>
          </p:spPr>
          <p:txBody>
            <a:bodyPr/>
            <a:lstStyle/>
            <a:p>
              <a:endParaRPr lang="en-US"/>
            </a:p>
          </p:txBody>
        </p:sp>
        <p:sp>
          <p:nvSpPr>
            <p:cNvPr id="10" name="TextBox 10"/>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10279" y="3634051"/>
            <a:ext cx="14792711" cy="1840231"/>
          </a:xfrm>
          <a:prstGeom prst="rect">
            <a:avLst/>
          </a:prstGeom>
        </p:spPr>
        <p:txBody>
          <a:bodyPr lIns="0" tIns="0" rIns="0" bIns="0" rtlCol="0" anchor="t">
            <a:spAutoFit/>
          </a:bodyPr>
          <a:lstStyle/>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Short-term investors may take higher risks for quicker returns.</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Long-term investors often prefer stable, lower-risk investments.</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Longer time frames allow investments to grow gradually.</a:t>
            </a:r>
          </a:p>
        </p:txBody>
      </p:sp>
      <p:sp>
        <p:nvSpPr>
          <p:cNvPr id="12" name="TextBox 12"/>
          <p:cNvSpPr txBox="1"/>
          <p:nvPr/>
        </p:nvSpPr>
        <p:spPr>
          <a:xfrm>
            <a:off x="1175994" y="1132610"/>
            <a:ext cx="15349387" cy="577851"/>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Factors To Be Considered When Deciding Where To Save Invest</a:t>
            </a:r>
          </a:p>
        </p:txBody>
      </p:sp>
      <p:sp>
        <p:nvSpPr>
          <p:cNvPr id="13" name="TextBox 13"/>
          <p:cNvSpPr txBox="1"/>
          <p:nvPr/>
        </p:nvSpPr>
        <p:spPr>
          <a:xfrm>
            <a:off x="672952" y="2547275"/>
            <a:ext cx="14067442" cy="680086"/>
          </a:xfrm>
          <a:prstGeom prst="rect">
            <a:avLst/>
          </a:prstGeom>
        </p:spPr>
        <p:txBody>
          <a:bodyPr lIns="0" tIns="0" rIns="0" bIns="0" rtlCol="0" anchor="t">
            <a:spAutoFit/>
          </a:bodyPr>
          <a:lstStyle/>
          <a:p>
            <a:pPr algn="l">
              <a:lnSpc>
                <a:spcPts val="5099"/>
              </a:lnSpc>
            </a:pPr>
            <a:r>
              <a:rPr lang="en-US" sz="3399" b="1">
                <a:solidFill>
                  <a:srgbClr val="FFFFFF"/>
                </a:solidFill>
                <a:latin typeface="Tabarra Sans Bold"/>
                <a:ea typeface="Tabarra Sans Bold"/>
                <a:cs typeface="Tabarra Sans Bold"/>
                <a:sym typeface="Tabarra Sans Bold"/>
              </a:rPr>
              <a:t>Time Horizon</a:t>
            </a:r>
          </a:p>
        </p:txBody>
      </p:sp>
      <p:sp>
        <p:nvSpPr>
          <p:cNvPr id="14" name="Freeform 14"/>
          <p:cNvSpPr/>
          <p:nvPr/>
        </p:nvSpPr>
        <p:spPr>
          <a:xfrm>
            <a:off x="12160597" y="5693572"/>
            <a:ext cx="4726167" cy="4371704"/>
          </a:xfrm>
          <a:custGeom>
            <a:avLst/>
            <a:gdLst/>
            <a:ahLst/>
            <a:cxnLst/>
            <a:rect l="l" t="t" r="r" b="b"/>
            <a:pathLst>
              <a:path w="4726167" h="4371704">
                <a:moveTo>
                  <a:pt x="0" y="0"/>
                </a:moveTo>
                <a:lnTo>
                  <a:pt x="4726167" y="0"/>
                </a:lnTo>
                <a:lnTo>
                  <a:pt x="4726167" y="4371704"/>
                </a:lnTo>
                <a:lnTo>
                  <a:pt x="0" y="4371704"/>
                </a:lnTo>
                <a:lnTo>
                  <a:pt x="0" y="0"/>
                </a:lnTo>
                <a:close/>
              </a:path>
            </a:pathLst>
          </a:custGeom>
          <a:blipFill>
            <a:blip r:embed="rId3"/>
            <a:stretch>
              <a:fillRect/>
            </a:stretch>
          </a:blipFill>
        </p:spPr>
        <p:txBody>
          <a:bodyPr/>
          <a:lstStyle/>
          <a:p>
            <a:endParaRPr lang="en-US"/>
          </a:p>
        </p:txBody>
      </p:sp>
      <p:grpSp>
        <p:nvGrpSpPr>
          <p:cNvPr id="15" name="Group 15"/>
          <p:cNvGrpSpPr/>
          <p:nvPr/>
        </p:nvGrpSpPr>
        <p:grpSpPr>
          <a:xfrm>
            <a:off x="1175994" y="6102932"/>
            <a:ext cx="8371712" cy="3663203"/>
            <a:chOff x="0" y="0"/>
            <a:chExt cx="2204895" cy="964794"/>
          </a:xfrm>
        </p:grpSpPr>
        <p:sp>
          <p:nvSpPr>
            <p:cNvPr id="16" name="Freeform 16"/>
            <p:cNvSpPr/>
            <p:nvPr/>
          </p:nvSpPr>
          <p:spPr>
            <a:xfrm>
              <a:off x="0" y="0"/>
              <a:ext cx="2204895" cy="964794"/>
            </a:xfrm>
            <a:custGeom>
              <a:avLst/>
              <a:gdLst/>
              <a:ahLst/>
              <a:cxnLst/>
              <a:rect l="l" t="t" r="r" b="b"/>
              <a:pathLst>
                <a:path w="2204895" h="964794">
                  <a:moveTo>
                    <a:pt x="47163" y="0"/>
                  </a:moveTo>
                  <a:lnTo>
                    <a:pt x="2157732" y="0"/>
                  </a:lnTo>
                  <a:cubicBezTo>
                    <a:pt x="2183779" y="0"/>
                    <a:pt x="2204895" y="21116"/>
                    <a:pt x="2204895" y="47163"/>
                  </a:cubicBezTo>
                  <a:lnTo>
                    <a:pt x="2204895" y="917631"/>
                  </a:lnTo>
                  <a:cubicBezTo>
                    <a:pt x="2204895" y="943678"/>
                    <a:pt x="2183779" y="964794"/>
                    <a:pt x="2157732" y="964794"/>
                  </a:cubicBezTo>
                  <a:lnTo>
                    <a:pt x="47163" y="964794"/>
                  </a:lnTo>
                  <a:cubicBezTo>
                    <a:pt x="21116" y="964794"/>
                    <a:pt x="0" y="943678"/>
                    <a:pt x="0" y="917631"/>
                  </a:cubicBezTo>
                  <a:lnTo>
                    <a:pt x="0" y="47163"/>
                  </a:lnTo>
                  <a:cubicBezTo>
                    <a:pt x="0" y="21116"/>
                    <a:pt x="21116" y="0"/>
                    <a:pt x="47163" y="0"/>
                  </a:cubicBezTo>
                  <a:close/>
                </a:path>
              </a:pathLst>
            </a:custGeom>
            <a:solidFill>
              <a:srgbClr val="D9543E"/>
            </a:solidFill>
          </p:spPr>
          <p:txBody>
            <a:bodyPr/>
            <a:lstStyle/>
            <a:p>
              <a:endParaRPr lang="en-US"/>
            </a:p>
          </p:txBody>
        </p:sp>
        <p:sp>
          <p:nvSpPr>
            <p:cNvPr id="17" name="TextBox 17"/>
            <p:cNvSpPr txBox="1"/>
            <p:nvPr/>
          </p:nvSpPr>
          <p:spPr>
            <a:xfrm>
              <a:off x="0" y="-76200"/>
              <a:ext cx="2204895" cy="1040994"/>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2036782" y="6505783"/>
            <a:ext cx="6813905" cy="2724150"/>
          </a:xfrm>
          <a:prstGeom prst="rect">
            <a:avLst/>
          </a:prstGeom>
        </p:spPr>
        <p:txBody>
          <a:bodyPr lIns="0" tIns="0" rIns="0" bIns="0" rtlCol="0" anchor="t">
            <a:spAutoFit/>
          </a:bodyPr>
          <a:lstStyle/>
          <a:p>
            <a:pPr algn="ctr">
              <a:lnSpc>
                <a:spcPts val="4200"/>
              </a:lnSpc>
              <a:spcBef>
                <a:spcPct val="0"/>
              </a:spcBef>
            </a:pPr>
            <a:r>
              <a:rPr lang="en-US" sz="3000" b="1">
                <a:solidFill>
                  <a:srgbClr val="FCFCFC"/>
                </a:solidFill>
                <a:latin typeface="Tabarra Sans Bold"/>
                <a:ea typeface="Tabarra Sans Bold"/>
                <a:cs typeface="Tabarra Sans Bold"/>
                <a:sym typeface="Tabarra Sans Bold"/>
              </a:rPr>
              <a:t>A smart investor should invest based on their </a:t>
            </a:r>
            <a:r>
              <a:rPr lang="en-US" sz="3000" b="1" u="sng">
                <a:solidFill>
                  <a:srgbClr val="FCFCFC"/>
                </a:solidFill>
                <a:latin typeface="Tabarra Sans Bold"/>
                <a:ea typeface="Tabarra Sans Bold"/>
                <a:cs typeface="Tabarra Sans Bold"/>
                <a:sym typeface="Tabarra Sans Bold"/>
              </a:rPr>
              <a:t>risk tolerance</a:t>
            </a:r>
            <a:r>
              <a:rPr lang="en-US" sz="3000" b="1">
                <a:solidFill>
                  <a:srgbClr val="FCFCFC"/>
                </a:solidFill>
                <a:latin typeface="Tabarra Sans Bold"/>
                <a:ea typeface="Tabarra Sans Bold"/>
                <a:cs typeface="Tabarra Sans Bold"/>
                <a:sym typeface="Tabarra Sans Bold"/>
              </a:rPr>
              <a:t> level, their </a:t>
            </a:r>
            <a:r>
              <a:rPr lang="en-US" sz="3000" b="1" u="sng">
                <a:solidFill>
                  <a:srgbClr val="FCFCFC"/>
                </a:solidFill>
                <a:latin typeface="Tabarra Sans Bold"/>
                <a:ea typeface="Tabarra Sans Bold"/>
                <a:cs typeface="Tabarra Sans Bold"/>
                <a:sym typeface="Tabarra Sans Bold"/>
              </a:rPr>
              <a:t>financial goals</a:t>
            </a:r>
            <a:r>
              <a:rPr lang="en-US" sz="3000" b="1">
                <a:solidFill>
                  <a:srgbClr val="FCFCFC"/>
                </a:solidFill>
                <a:latin typeface="Tabarra Sans Bold"/>
                <a:ea typeface="Tabarra Sans Bold"/>
                <a:cs typeface="Tabarra Sans Bold"/>
                <a:sym typeface="Tabarra Sans Bold"/>
              </a:rPr>
              <a:t>, the </a:t>
            </a:r>
            <a:r>
              <a:rPr lang="en-US" sz="3000" b="1" u="sng">
                <a:solidFill>
                  <a:srgbClr val="FCFCFC"/>
                </a:solidFill>
                <a:latin typeface="Tabarra Sans Bold"/>
                <a:ea typeface="Tabarra Sans Bold"/>
                <a:cs typeface="Tabarra Sans Bold"/>
                <a:sym typeface="Tabarra Sans Bold"/>
              </a:rPr>
              <a:t>time frame</a:t>
            </a:r>
            <a:r>
              <a:rPr lang="en-US" sz="3000" b="1">
                <a:solidFill>
                  <a:srgbClr val="FCFCFC"/>
                </a:solidFill>
                <a:latin typeface="Tabarra Sans Bold"/>
                <a:ea typeface="Tabarra Sans Bold"/>
                <a:cs typeface="Tabarra Sans Bold"/>
                <a:sym typeface="Tabarra Sans Bold"/>
              </a:rPr>
              <a:t> they want to invest for, and </a:t>
            </a:r>
            <a:r>
              <a:rPr lang="en-US" sz="3000" b="1" u="sng">
                <a:solidFill>
                  <a:srgbClr val="FCFCFC"/>
                </a:solidFill>
                <a:latin typeface="Tabarra Sans Bold"/>
                <a:ea typeface="Tabarra Sans Bold"/>
                <a:cs typeface="Tabarra Sans Bold"/>
                <a:sym typeface="Tabarra Sans Bold"/>
              </a:rPr>
              <a:t>expected return</a:t>
            </a:r>
            <a:r>
              <a:rPr lang="en-US" sz="3000" b="1">
                <a:solidFill>
                  <a:srgbClr val="FCFCFC"/>
                </a:solidFill>
                <a:latin typeface="Tabarra Sans Bold"/>
                <a:ea typeface="Tabarra Sans Bold"/>
                <a:cs typeface="Tabarra Sans Bold"/>
                <a:sym typeface="Tabarra Sans Bold"/>
              </a:rPr>
              <a:t> after tax and fees.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955005" y="3281421"/>
            <a:ext cx="16377990" cy="4503947"/>
          </a:xfrm>
          <a:custGeom>
            <a:avLst/>
            <a:gdLst/>
            <a:ahLst/>
            <a:cxnLst/>
            <a:rect l="l" t="t" r="r" b="b"/>
            <a:pathLst>
              <a:path w="16377990" h="4503947">
                <a:moveTo>
                  <a:pt x="0" y="0"/>
                </a:moveTo>
                <a:lnTo>
                  <a:pt x="16377990" y="0"/>
                </a:lnTo>
                <a:lnTo>
                  <a:pt x="16377990" y="4503948"/>
                </a:lnTo>
                <a:lnTo>
                  <a:pt x="0" y="4503948"/>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62025"/>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Making An Informed Decision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74165"/>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028700" y="4837474"/>
            <a:ext cx="15349387" cy="3722226"/>
          </a:xfrm>
          <a:custGeom>
            <a:avLst/>
            <a:gdLst/>
            <a:ahLst/>
            <a:cxnLst/>
            <a:rect l="l" t="t" r="r" b="b"/>
            <a:pathLst>
              <a:path w="15349387" h="3722226">
                <a:moveTo>
                  <a:pt x="0" y="0"/>
                </a:moveTo>
                <a:lnTo>
                  <a:pt x="15349387" y="0"/>
                </a:lnTo>
                <a:lnTo>
                  <a:pt x="15349387" y="3722226"/>
                </a:lnTo>
                <a:lnTo>
                  <a:pt x="0" y="3722226"/>
                </a:lnTo>
                <a:lnTo>
                  <a:pt x="0" y="0"/>
                </a:lnTo>
                <a:close/>
              </a:path>
            </a:pathLst>
          </a:custGeom>
          <a:blipFill>
            <a:blip r:embed="rId3"/>
            <a:stretch>
              <a:fillRect/>
            </a:stretch>
          </a:blipFill>
        </p:spPr>
        <p:txBody>
          <a:bodyPr/>
          <a:lstStyle/>
          <a:p>
            <a:endParaRPr lang="en-US"/>
          </a:p>
        </p:txBody>
      </p:sp>
      <p:sp>
        <p:nvSpPr>
          <p:cNvPr id="9" name="Freeform 9"/>
          <p:cNvSpPr/>
          <p:nvPr/>
        </p:nvSpPr>
        <p:spPr>
          <a:xfrm>
            <a:off x="9144000" y="722674"/>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TextBox 10"/>
          <p:cNvSpPr txBox="1"/>
          <p:nvPr/>
        </p:nvSpPr>
        <p:spPr>
          <a:xfrm>
            <a:off x="1175994" y="971550"/>
            <a:ext cx="14983575" cy="722631"/>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Reflect &amp; Research Pg 331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2889766"/>
            <a:ext cx="15349387" cy="3308937"/>
            <a:chOff x="0" y="0"/>
            <a:chExt cx="4042637" cy="871490"/>
          </a:xfrm>
        </p:grpSpPr>
        <p:sp>
          <p:nvSpPr>
            <p:cNvPr id="9" name="Freeform 9"/>
            <p:cNvSpPr/>
            <p:nvPr/>
          </p:nvSpPr>
          <p:spPr>
            <a:xfrm>
              <a:off x="0" y="0"/>
              <a:ext cx="4042637" cy="871490"/>
            </a:xfrm>
            <a:custGeom>
              <a:avLst/>
              <a:gdLst/>
              <a:ahLst/>
              <a:cxnLst/>
              <a:rect l="l" t="t" r="r" b="b"/>
              <a:pathLst>
                <a:path w="4042637" h="871490">
                  <a:moveTo>
                    <a:pt x="25723" y="0"/>
                  </a:moveTo>
                  <a:lnTo>
                    <a:pt x="4016914" y="0"/>
                  </a:lnTo>
                  <a:cubicBezTo>
                    <a:pt x="4031120" y="0"/>
                    <a:pt x="4042637" y="11517"/>
                    <a:pt x="4042637" y="25723"/>
                  </a:cubicBezTo>
                  <a:lnTo>
                    <a:pt x="4042637" y="845766"/>
                  </a:lnTo>
                  <a:cubicBezTo>
                    <a:pt x="4042637" y="852588"/>
                    <a:pt x="4039927" y="859131"/>
                    <a:pt x="4035103" y="863955"/>
                  </a:cubicBezTo>
                  <a:cubicBezTo>
                    <a:pt x="4030279" y="868779"/>
                    <a:pt x="4023736" y="871490"/>
                    <a:pt x="4016914" y="871490"/>
                  </a:cubicBezTo>
                  <a:lnTo>
                    <a:pt x="25723" y="871490"/>
                  </a:lnTo>
                  <a:cubicBezTo>
                    <a:pt x="18901" y="871490"/>
                    <a:pt x="12358" y="868779"/>
                    <a:pt x="7534" y="863955"/>
                  </a:cubicBezTo>
                  <a:cubicBezTo>
                    <a:pt x="2710" y="859131"/>
                    <a:pt x="0" y="852588"/>
                    <a:pt x="0" y="845766"/>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76200"/>
              <a:ext cx="4042637" cy="94769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10279" y="2992008"/>
            <a:ext cx="14067442" cy="28479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Borrowing allows a consumer to afford a larger expense without having to pay the full cost upfront. </a:t>
            </a:r>
          </a:p>
          <a:p>
            <a:pPr algn="l">
              <a:lnSpc>
                <a:spcPts val="4499"/>
              </a:lnSpc>
            </a:pPr>
            <a:endParaRPr lang="en-US" sz="2999" b="1">
              <a:solidFill>
                <a:srgbClr val="FFFFFF"/>
              </a:solidFill>
              <a:latin typeface="Tabarra Sans Bold"/>
              <a:ea typeface="Tabarra Sans Bold"/>
              <a:cs typeface="Tabarra Sans Bold"/>
              <a:sym typeface="Tabarra Sans Bold"/>
            </a:endParaRPr>
          </a:p>
          <a:p>
            <a:pPr algn="l">
              <a:lnSpc>
                <a:spcPts val="4499"/>
              </a:lnSpc>
            </a:pPr>
            <a:r>
              <a:rPr lang="en-US" sz="2999" b="1">
                <a:solidFill>
                  <a:srgbClr val="FFFFFF"/>
                </a:solidFill>
                <a:latin typeface="Tabarra Sans Bold"/>
                <a:ea typeface="Tabarra Sans Bold"/>
                <a:cs typeface="Tabarra Sans Bold"/>
                <a:sym typeface="Tabarra Sans Bold"/>
              </a:rPr>
              <a:t>It usually means taking money from a bank, credit union, or lender and agreeing to pay it back at a later date with added interest and fees.</a:t>
            </a:r>
          </a:p>
        </p:txBody>
      </p:sp>
      <p:sp>
        <p:nvSpPr>
          <p:cNvPr id="12" name="TextBox 12"/>
          <p:cNvSpPr txBox="1"/>
          <p:nvPr/>
        </p:nvSpPr>
        <p:spPr>
          <a:xfrm>
            <a:off x="1175994" y="962025"/>
            <a:ext cx="13362596"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Borrowing</a:t>
            </a:r>
          </a:p>
        </p:txBody>
      </p:sp>
      <p:sp>
        <p:nvSpPr>
          <p:cNvPr id="13" name="Freeform 13"/>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700" y="8916901"/>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741158"/>
            <a:ext cx="13362596" cy="114617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Outcomes</a:t>
            </a:r>
          </a:p>
        </p:txBody>
      </p:sp>
      <p:sp>
        <p:nvSpPr>
          <p:cNvPr id="4" name="TextBox 4"/>
          <p:cNvSpPr txBox="1"/>
          <p:nvPr/>
        </p:nvSpPr>
        <p:spPr>
          <a:xfrm>
            <a:off x="1028700" y="2135519"/>
            <a:ext cx="16230697" cy="6675121"/>
          </a:xfrm>
          <a:prstGeom prst="rect">
            <a:avLst/>
          </a:prstGeom>
        </p:spPr>
        <p:txBody>
          <a:bodyPr lIns="0" tIns="0" rIns="0" bIns="0" rtlCol="0" anchor="t">
            <a:spAutoFit/>
          </a:bodyPr>
          <a:lstStyle/>
          <a:p>
            <a:pPr algn="l">
              <a:lnSpc>
                <a:spcPts val="3465"/>
              </a:lnSpc>
            </a:pPr>
            <a:r>
              <a:rPr lang="en-US" sz="3500" i="1">
                <a:solidFill>
                  <a:srgbClr val="FFFFFF"/>
                </a:solidFill>
                <a:latin typeface="Tabarra Sans Italics"/>
                <a:ea typeface="Tabarra Sans Italics"/>
                <a:cs typeface="Tabarra Sans Italics"/>
                <a:sym typeface="Tabarra Sans Italics"/>
              </a:rPr>
              <a:t>18.1 Examine the factors to be considered with saving, investing, and borrowing.</a:t>
            </a:r>
          </a:p>
          <a:p>
            <a:pPr algn="l">
              <a:lnSpc>
                <a:spcPts val="3465"/>
              </a:lnSpc>
            </a:pPr>
            <a:endParaRPr lang="en-US" sz="3500" i="1">
              <a:solidFill>
                <a:srgbClr val="FFFFFF"/>
              </a:solidFill>
              <a:latin typeface="Tabarra Sans Italics"/>
              <a:ea typeface="Tabarra Sans Italics"/>
              <a:cs typeface="Tabarra Sans Italics"/>
              <a:sym typeface="Tabarra Sans Italics"/>
            </a:endParaRPr>
          </a:p>
          <a:p>
            <a:pPr algn="l">
              <a:lnSpc>
                <a:spcPts val="3465"/>
              </a:lnSpc>
            </a:pPr>
            <a:r>
              <a:rPr lang="en-US" sz="3500" i="1">
                <a:solidFill>
                  <a:srgbClr val="FFFFFF"/>
                </a:solidFill>
                <a:latin typeface="Tabarra Sans Italics"/>
                <a:ea typeface="Tabarra Sans Italics"/>
                <a:cs typeface="Tabarra Sans Italics"/>
                <a:sym typeface="Tabarra Sans Italics"/>
              </a:rPr>
              <a:t>18.2 Explain risk tolerance from a consumer perspective and investigate the range of risks facing consumers of financial products and how consumers can identify reliable sources of financial information.</a:t>
            </a:r>
          </a:p>
          <a:p>
            <a:pPr algn="l">
              <a:lnSpc>
                <a:spcPts val="3465"/>
              </a:lnSpc>
            </a:pPr>
            <a:endParaRPr lang="en-US" sz="3500" i="1">
              <a:solidFill>
                <a:srgbClr val="FFFFFF"/>
              </a:solidFill>
              <a:latin typeface="Tabarra Sans Italics"/>
              <a:ea typeface="Tabarra Sans Italics"/>
              <a:cs typeface="Tabarra Sans Italics"/>
              <a:sym typeface="Tabarra Sans Italics"/>
            </a:endParaRPr>
          </a:p>
          <a:p>
            <a:pPr algn="l">
              <a:lnSpc>
                <a:spcPts val="3465"/>
              </a:lnSpc>
            </a:pPr>
            <a:r>
              <a:rPr lang="en-US" sz="3500" i="1">
                <a:solidFill>
                  <a:srgbClr val="FFFFFF"/>
                </a:solidFill>
                <a:latin typeface="Tabarra Sans Italics"/>
                <a:ea typeface="Tabarra Sans Italics"/>
                <a:cs typeface="Tabarra Sans Italics"/>
                <a:sym typeface="Tabarra Sans Italics"/>
              </a:rPr>
              <a:t>18.3 Outline the importance of considering switching between financial product providers.</a:t>
            </a:r>
          </a:p>
          <a:p>
            <a:pPr algn="l">
              <a:lnSpc>
                <a:spcPts val="3465"/>
              </a:lnSpc>
            </a:pPr>
            <a:endParaRPr lang="en-US" sz="3500" i="1">
              <a:solidFill>
                <a:srgbClr val="FFFFFF"/>
              </a:solidFill>
              <a:latin typeface="Tabarra Sans Italics"/>
              <a:ea typeface="Tabarra Sans Italics"/>
              <a:cs typeface="Tabarra Sans Italics"/>
              <a:sym typeface="Tabarra Sans Italics"/>
            </a:endParaRPr>
          </a:p>
          <a:p>
            <a:pPr algn="l">
              <a:lnSpc>
                <a:spcPts val="3465"/>
              </a:lnSpc>
            </a:pPr>
            <a:r>
              <a:rPr lang="en-US" sz="3500" i="1">
                <a:solidFill>
                  <a:srgbClr val="FFFFFF"/>
                </a:solidFill>
                <a:latin typeface="Tabarra Sans Italics"/>
                <a:ea typeface="Tabarra Sans Italics"/>
                <a:cs typeface="Tabarra Sans Italics"/>
                <a:sym typeface="Tabarra Sans Italics"/>
              </a:rPr>
              <a:t>18.4 Explain how technology impacts the provision of financial products and outline the benefits and challenges of fintech.</a:t>
            </a:r>
          </a:p>
          <a:p>
            <a:pPr algn="l">
              <a:lnSpc>
                <a:spcPts val="3465"/>
              </a:lnSpc>
            </a:pPr>
            <a:endParaRPr lang="en-US" sz="3500" i="1">
              <a:solidFill>
                <a:srgbClr val="FFFFFF"/>
              </a:solidFill>
              <a:latin typeface="Tabarra Sans Italics"/>
              <a:ea typeface="Tabarra Sans Italics"/>
              <a:cs typeface="Tabarra Sans Italics"/>
              <a:sym typeface="Tabarra Sans Italics"/>
            </a:endParaRPr>
          </a:p>
          <a:p>
            <a:pPr algn="l">
              <a:lnSpc>
                <a:spcPts val="3465"/>
              </a:lnSpc>
            </a:pPr>
            <a:r>
              <a:rPr lang="en-US" sz="3500" i="1">
                <a:solidFill>
                  <a:srgbClr val="FFFFFF"/>
                </a:solidFill>
                <a:latin typeface="Tabarra Sans Italics"/>
                <a:ea typeface="Tabarra Sans Italics"/>
                <a:cs typeface="Tabarra Sans Italics"/>
                <a:sym typeface="Tabarra Sans Italics"/>
              </a:rPr>
              <a:t>18.5 Outline how a person’s credit rating is established, the factors that can impact on credit rating, and the consequences of a poor credit rating.</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175994" y="2393950"/>
            <a:ext cx="15349387" cy="7348519"/>
          </a:xfrm>
          <a:custGeom>
            <a:avLst/>
            <a:gdLst/>
            <a:ahLst/>
            <a:cxnLst/>
            <a:rect l="l" t="t" r="r" b="b"/>
            <a:pathLst>
              <a:path w="15349387" h="7348519">
                <a:moveTo>
                  <a:pt x="0" y="0"/>
                </a:moveTo>
                <a:lnTo>
                  <a:pt x="15349387" y="0"/>
                </a:lnTo>
                <a:lnTo>
                  <a:pt x="15349387" y="7348519"/>
                </a:lnTo>
                <a:lnTo>
                  <a:pt x="0" y="7348519"/>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62025"/>
            <a:ext cx="13362596"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Examples Of Borrowing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527300"/>
            <a:ext cx="8371712" cy="830526"/>
            <a:chOff x="0" y="0"/>
            <a:chExt cx="2204895" cy="218739"/>
          </a:xfrm>
        </p:grpSpPr>
        <p:sp>
          <p:nvSpPr>
            <p:cNvPr id="9" name="Freeform 9"/>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EB9B53"/>
            </a:solidFill>
          </p:spPr>
          <p:txBody>
            <a:bodyPr/>
            <a:lstStyle/>
            <a:p>
              <a:endParaRPr lang="en-US"/>
            </a:p>
          </p:txBody>
        </p:sp>
        <p:sp>
          <p:nvSpPr>
            <p:cNvPr id="10" name="TextBox 10"/>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89868" y="6512507"/>
            <a:ext cx="8371712" cy="830526"/>
            <a:chOff x="0" y="0"/>
            <a:chExt cx="2204895" cy="218739"/>
          </a:xfrm>
        </p:grpSpPr>
        <p:sp>
          <p:nvSpPr>
            <p:cNvPr id="12" name="Freeform 12"/>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458A7D"/>
            </a:solidFill>
          </p:spPr>
          <p:txBody>
            <a:bodyPr/>
            <a:lstStyle/>
            <a:p>
              <a:endParaRPr lang="en-US"/>
            </a:p>
          </p:txBody>
        </p:sp>
        <p:sp>
          <p:nvSpPr>
            <p:cNvPr id="13" name="TextBox 13"/>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2110279" y="3634051"/>
            <a:ext cx="14792711" cy="2440306"/>
          </a:xfrm>
          <a:prstGeom prst="rect">
            <a:avLst/>
          </a:prstGeom>
        </p:spPr>
        <p:txBody>
          <a:bodyPr lIns="0" tIns="0" rIns="0" bIns="0" rtlCol="0" anchor="t">
            <a:spAutoFit/>
          </a:bodyPr>
          <a:lstStyle/>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Borrowing creates a legal obligation to repay the loan.</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Failure to repay can damage a credit rating or lead to repossession (e.g. mortgage).</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Borrowing for non-essential items increases financial pressure.</a:t>
            </a:r>
          </a:p>
        </p:txBody>
      </p:sp>
      <p:sp>
        <p:nvSpPr>
          <p:cNvPr id="15" name="TextBox 15"/>
          <p:cNvSpPr txBox="1"/>
          <p:nvPr/>
        </p:nvSpPr>
        <p:spPr>
          <a:xfrm>
            <a:off x="1175994" y="1132610"/>
            <a:ext cx="15349387" cy="500137"/>
          </a:xfrm>
          <a:prstGeom prst="rect">
            <a:avLst/>
          </a:prstGeom>
        </p:spPr>
        <p:txBody>
          <a:bodyPr lIns="0" tIns="0" rIns="0" bIns="0" rtlCol="0" anchor="t">
            <a:spAutoFit/>
          </a:bodyPr>
          <a:lstStyle/>
          <a:p>
            <a:pPr algn="l">
              <a:lnSpc>
                <a:spcPts val="3850"/>
              </a:lnSpc>
            </a:pPr>
            <a:r>
              <a:rPr lang="en-US" sz="3500" b="1" dirty="0">
                <a:solidFill>
                  <a:srgbClr val="FFFFFF"/>
                </a:solidFill>
                <a:latin typeface="Tabarra Sans Heavy"/>
                <a:ea typeface="Tabarra Sans Heavy"/>
                <a:cs typeface="Tabarra Sans Heavy"/>
                <a:sym typeface="Tabarra Sans Heavy"/>
              </a:rPr>
              <a:t>Factors To Be Considered When Deciding Where To Borrow</a:t>
            </a:r>
          </a:p>
        </p:txBody>
      </p:sp>
      <p:sp>
        <p:nvSpPr>
          <p:cNvPr id="16" name="TextBox 16"/>
          <p:cNvSpPr txBox="1"/>
          <p:nvPr/>
        </p:nvSpPr>
        <p:spPr>
          <a:xfrm>
            <a:off x="672952" y="2547275"/>
            <a:ext cx="14067442" cy="680086"/>
          </a:xfrm>
          <a:prstGeom prst="rect">
            <a:avLst/>
          </a:prstGeom>
        </p:spPr>
        <p:txBody>
          <a:bodyPr lIns="0" tIns="0" rIns="0" bIns="0" rtlCol="0" anchor="t">
            <a:spAutoFit/>
          </a:bodyPr>
          <a:lstStyle/>
          <a:p>
            <a:pPr algn="l">
              <a:lnSpc>
                <a:spcPts val="5099"/>
              </a:lnSpc>
            </a:pPr>
            <a:r>
              <a:rPr lang="en-US" sz="3399" b="1">
                <a:solidFill>
                  <a:srgbClr val="FFFFFF"/>
                </a:solidFill>
                <a:latin typeface="Tabarra Sans Bold"/>
                <a:ea typeface="Tabarra Sans Bold"/>
                <a:cs typeface="Tabarra Sans Bold"/>
                <a:sym typeface="Tabarra Sans Bold"/>
              </a:rPr>
              <a:t>Risk</a:t>
            </a:r>
          </a:p>
        </p:txBody>
      </p:sp>
      <p:sp>
        <p:nvSpPr>
          <p:cNvPr id="17" name="TextBox 17"/>
          <p:cNvSpPr txBox="1"/>
          <p:nvPr/>
        </p:nvSpPr>
        <p:spPr>
          <a:xfrm>
            <a:off x="2202224" y="7619258"/>
            <a:ext cx="15515132" cy="2440306"/>
          </a:xfrm>
          <a:prstGeom prst="rect">
            <a:avLst/>
          </a:prstGeom>
        </p:spPr>
        <p:txBody>
          <a:bodyPr lIns="0" tIns="0" rIns="0" bIns="0" rtlCol="0" anchor="t">
            <a:spAutoFit/>
          </a:bodyPr>
          <a:lstStyle/>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Interest is the cost charged by lenders on top of the amount borrowed.</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Small differences in interest rates can greatly affect the total cost.</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Fixed rates offer certainty, while variable rates can rise or fall over time.</a:t>
            </a:r>
          </a:p>
          <a:p>
            <a:pPr algn="l">
              <a:lnSpc>
                <a:spcPts val="4799"/>
              </a:lnSpc>
            </a:pPr>
            <a:endParaRPr lang="en-US" sz="3199" b="1">
              <a:solidFill>
                <a:srgbClr val="274165"/>
              </a:solidFill>
              <a:latin typeface="Tabarra Sans Bold"/>
              <a:ea typeface="Tabarra Sans Bold"/>
              <a:cs typeface="Tabarra Sans Bold"/>
              <a:sym typeface="Tabarra Sans Bold"/>
            </a:endParaRPr>
          </a:p>
        </p:txBody>
      </p:sp>
      <p:sp>
        <p:nvSpPr>
          <p:cNvPr id="18" name="TextBox 18"/>
          <p:cNvSpPr txBox="1"/>
          <p:nvPr/>
        </p:nvSpPr>
        <p:spPr>
          <a:xfrm>
            <a:off x="764897" y="6532482"/>
            <a:ext cx="14067442" cy="680086"/>
          </a:xfrm>
          <a:prstGeom prst="rect">
            <a:avLst/>
          </a:prstGeom>
        </p:spPr>
        <p:txBody>
          <a:bodyPr lIns="0" tIns="0" rIns="0" bIns="0" rtlCol="0" anchor="t">
            <a:spAutoFit/>
          </a:bodyPr>
          <a:lstStyle/>
          <a:p>
            <a:pPr algn="l">
              <a:lnSpc>
                <a:spcPts val="5099"/>
              </a:lnSpc>
            </a:pPr>
            <a:r>
              <a:rPr lang="en-US" sz="3399" b="1">
                <a:solidFill>
                  <a:srgbClr val="FFFFFF"/>
                </a:solidFill>
                <a:latin typeface="Tabarra Sans Bold"/>
                <a:ea typeface="Tabarra Sans Bold"/>
                <a:cs typeface="Tabarra Sans Bold"/>
                <a:sym typeface="Tabarra Sans Bold"/>
              </a:rPr>
              <a:t>Taxes and Charges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600534" y="3369972"/>
            <a:ext cx="8371712" cy="830526"/>
            <a:chOff x="0" y="0"/>
            <a:chExt cx="2204895" cy="218739"/>
          </a:xfrm>
        </p:grpSpPr>
        <p:sp>
          <p:nvSpPr>
            <p:cNvPr id="9" name="Freeform 9"/>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64B8B1"/>
            </a:solidFill>
          </p:spPr>
          <p:txBody>
            <a:bodyPr/>
            <a:lstStyle/>
            <a:p>
              <a:endParaRPr lang="en-US"/>
            </a:p>
          </p:txBody>
        </p:sp>
        <p:sp>
          <p:nvSpPr>
            <p:cNvPr id="10" name="TextBox 10"/>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175994" y="1132610"/>
            <a:ext cx="15349387" cy="500137"/>
          </a:xfrm>
          <a:prstGeom prst="rect">
            <a:avLst/>
          </a:prstGeom>
        </p:spPr>
        <p:txBody>
          <a:bodyPr lIns="0" tIns="0" rIns="0" bIns="0" rtlCol="0" anchor="t">
            <a:spAutoFit/>
          </a:bodyPr>
          <a:lstStyle/>
          <a:p>
            <a:pPr algn="l">
              <a:lnSpc>
                <a:spcPts val="3850"/>
              </a:lnSpc>
            </a:pPr>
            <a:r>
              <a:rPr lang="en-US" sz="3500" b="1" dirty="0">
                <a:solidFill>
                  <a:srgbClr val="FFFFFF"/>
                </a:solidFill>
                <a:latin typeface="Tabarra Sans Heavy"/>
                <a:ea typeface="Tabarra Sans Heavy"/>
                <a:cs typeface="Tabarra Sans Heavy"/>
                <a:sym typeface="Tabarra Sans Heavy"/>
              </a:rPr>
              <a:t>Factors To Be Considered When Deciding Where To Borrow</a:t>
            </a:r>
          </a:p>
        </p:txBody>
      </p:sp>
      <p:sp>
        <p:nvSpPr>
          <p:cNvPr id="12" name="TextBox 12"/>
          <p:cNvSpPr txBox="1"/>
          <p:nvPr/>
        </p:nvSpPr>
        <p:spPr>
          <a:xfrm>
            <a:off x="1891558" y="4476723"/>
            <a:ext cx="15515132" cy="2440306"/>
          </a:xfrm>
          <a:prstGeom prst="rect">
            <a:avLst/>
          </a:prstGeom>
        </p:spPr>
        <p:txBody>
          <a:bodyPr lIns="0" tIns="0" rIns="0" bIns="0" rtlCol="0" anchor="t">
            <a:spAutoFit/>
          </a:bodyPr>
          <a:lstStyle/>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Some loans include setup fees or maintenance charges.</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Early repayment penalties may apply.</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Extra costs increase the real cost of borrowing.</a:t>
            </a:r>
          </a:p>
          <a:p>
            <a:pPr algn="l">
              <a:lnSpc>
                <a:spcPts val="4799"/>
              </a:lnSpc>
            </a:pPr>
            <a:endParaRPr lang="en-US" sz="3199" b="1">
              <a:solidFill>
                <a:srgbClr val="274165"/>
              </a:solidFill>
              <a:latin typeface="Tabarra Sans Bold"/>
              <a:ea typeface="Tabarra Sans Bold"/>
              <a:cs typeface="Tabarra Sans Bold"/>
              <a:sym typeface="Tabarra Sans Bold"/>
            </a:endParaRPr>
          </a:p>
        </p:txBody>
      </p:sp>
      <p:sp>
        <p:nvSpPr>
          <p:cNvPr id="13" name="TextBox 13"/>
          <p:cNvSpPr txBox="1"/>
          <p:nvPr/>
        </p:nvSpPr>
        <p:spPr>
          <a:xfrm>
            <a:off x="454231" y="3389947"/>
            <a:ext cx="14067442" cy="680086"/>
          </a:xfrm>
          <a:prstGeom prst="rect">
            <a:avLst/>
          </a:prstGeom>
        </p:spPr>
        <p:txBody>
          <a:bodyPr lIns="0" tIns="0" rIns="0" bIns="0" rtlCol="0" anchor="t">
            <a:spAutoFit/>
          </a:bodyPr>
          <a:lstStyle/>
          <a:p>
            <a:pPr algn="l">
              <a:lnSpc>
                <a:spcPts val="5099"/>
              </a:lnSpc>
            </a:pPr>
            <a:r>
              <a:rPr lang="en-US" sz="3399" b="1">
                <a:solidFill>
                  <a:srgbClr val="FFFFFF"/>
                </a:solidFill>
                <a:latin typeface="Tabarra Sans Bold"/>
                <a:ea typeface="Tabarra Sans Bold"/>
                <a:cs typeface="Tabarra Sans Bold"/>
                <a:sym typeface="Tabarra Sans Bold"/>
              </a:rPr>
              <a:t>Taxes and Charges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2068151" y="5912279"/>
            <a:ext cx="14151694" cy="2485999"/>
          </a:xfrm>
          <a:custGeom>
            <a:avLst/>
            <a:gdLst/>
            <a:ahLst/>
            <a:cxnLst/>
            <a:rect l="l" t="t" r="r" b="b"/>
            <a:pathLst>
              <a:path w="15349387" h="2839637">
                <a:moveTo>
                  <a:pt x="0" y="0"/>
                </a:moveTo>
                <a:lnTo>
                  <a:pt x="15349386" y="0"/>
                </a:lnTo>
                <a:lnTo>
                  <a:pt x="15349386" y="2839637"/>
                </a:lnTo>
                <a:lnTo>
                  <a:pt x="0" y="2839637"/>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469307" y="8512230"/>
            <a:ext cx="15349387" cy="1403985"/>
          </a:xfrm>
          <a:prstGeom prst="rect">
            <a:avLst/>
          </a:prstGeom>
        </p:spPr>
        <p:txBody>
          <a:bodyPr lIns="0" tIns="0" rIns="0" bIns="0" rtlCol="0" anchor="t">
            <a:spAutoFit/>
          </a:bodyPr>
          <a:lstStyle/>
          <a:p>
            <a:pPr algn="l">
              <a:lnSpc>
                <a:spcPts val="3600"/>
              </a:lnSpc>
            </a:pPr>
            <a:r>
              <a:rPr lang="en-US" sz="2400">
                <a:solidFill>
                  <a:srgbClr val="274165"/>
                </a:solidFill>
                <a:latin typeface="Tabarra Sans"/>
                <a:ea typeface="Tabarra Sans"/>
                <a:cs typeface="Tabarra Sans"/>
                <a:sym typeface="Tabarra Sans"/>
              </a:rPr>
              <a:t>📌 A longer loan offers lower monthly payments (€305 vs €610), helping cash flow for a household.</a:t>
            </a:r>
          </a:p>
          <a:p>
            <a:pPr algn="l">
              <a:lnSpc>
                <a:spcPts val="3600"/>
              </a:lnSpc>
            </a:pPr>
            <a:r>
              <a:rPr lang="en-US" sz="2400">
                <a:solidFill>
                  <a:srgbClr val="274165"/>
                </a:solidFill>
                <a:latin typeface="Tabarra Sans"/>
                <a:ea typeface="Tabarra Sans"/>
                <a:cs typeface="Tabarra Sans"/>
                <a:sym typeface="Tabarra Sans"/>
              </a:rPr>
              <a:t>📌 However, the total interest paid is much higher over time (€3,660 higher).</a:t>
            </a:r>
          </a:p>
          <a:p>
            <a:pPr algn="l">
              <a:lnSpc>
                <a:spcPts val="3600"/>
              </a:lnSpc>
            </a:pPr>
            <a:r>
              <a:rPr lang="en-US" sz="2400">
                <a:solidFill>
                  <a:srgbClr val="274165"/>
                </a:solidFill>
                <a:latin typeface="Tabarra Sans"/>
                <a:ea typeface="Tabarra Sans"/>
                <a:cs typeface="Tabarra Sans"/>
                <a:sym typeface="Tabarra Sans"/>
              </a:rPr>
              <a:t>📌 Borrowers must balance between the affordability of repayments now with the total cost over time.</a:t>
            </a:r>
          </a:p>
        </p:txBody>
      </p:sp>
      <p:grpSp>
        <p:nvGrpSpPr>
          <p:cNvPr id="10" name="Group 10"/>
          <p:cNvGrpSpPr/>
          <p:nvPr/>
        </p:nvGrpSpPr>
        <p:grpSpPr>
          <a:xfrm>
            <a:off x="-381000" y="2263449"/>
            <a:ext cx="13377613" cy="830526"/>
            <a:chOff x="0" y="0"/>
            <a:chExt cx="3523322" cy="218739"/>
          </a:xfrm>
        </p:grpSpPr>
        <p:sp>
          <p:nvSpPr>
            <p:cNvPr id="11" name="Freeform 11"/>
            <p:cNvSpPr/>
            <p:nvPr/>
          </p:nvSpPr>
          <p:spPr>
            <a:xfrm>
              <a:off x="0" y="0"/>
              <a:ext cx="3523322" cy="218739"/>
            </a:xfrm>
            <a:custGeom>
              <a:avLst/>
              <a:gdLst/>
              <a:ahLst/>
              <a:cxnLst/>
              <a:rect l="l" t="t" r="r" b="b"/>
              <a:pathLst>
                <a:path w="3523322" h="218739">
                  <a:moveTo>
                    <a:pt x="29515" y="0"/>
                  </a:moveTo>
                  <a:lnTo>
                    <a:pt x="3493807" y="0"/>
                  </a:lnTo>
                  <a:cubicBezTo>
                    <a:pt x="3501635" y="0"/>
                    <a:pt x="3509142" y="3110"/>
                    <a:pt x="3514677" y="8645"/>
                  </a:cubicBezTo>
                  <a:cubicBezTo>
                    <a:pt x="3520212" y="14180"/>
                    <a:pt x="3523322" y="21687"/>
                    <a:pt x="3523322" y="29515"/>
                  </a:cubicBezTo>
                  <a:lnTo>
                    <a:pt x="3523322" y="189225"/>
                  </a:lnTo>
                  <a:cubicBezTo>
                    <a:pt x="3523322" y="197052"/>
                    <a:pt x="3520212" y="204560"/>
                    <a:pt x="3514677" y="210095"/>
                  </a:cubicBezTo>
                  <a:cubicBezTo>
                    <a:pt x="3509142" y="215630"/>
                    <a:pt x="3501635" y="218739"/>
                    <a:pt x="3493807" y="218739"/>
                  </a:cubicBezTo>
                  <a:lnTo>
                    <a:pt x="29515" y="218739"/>
                  </a:lnTo>
                  <a:cubicBezTo>
                    <a:pt x="21687" y="218739"/>
                    <a:pt x="14180" y="215630"/>
                    <a:pt x="8645" y="210095"/>
                  </a:cubicBezTo>
                  <a:cubicBezTo>
                    <a:pt x="3110" y="204560"/>
                    <a:pt x="0" y="197052"/>
                    <a:pt x="0" y="189225"/>
                  </a:cubicBezTo>
                  <a:lnTo>
                    <a:pt x="0" y="29515"/>
                  </a:lnTo>
                  <a:cubicBezTo>
                    <a:pt x="0" y="21687"/>
                    <a:pt x="3110" y="14180"/>
                    <a:pt x="8645" y="8645"/>
                  </a:cubicBezTo>
                  <a:cubicBezTo>
                    <a:pt x="14180" y="3110"/>
                    <a:pt x="21687" y="0"/>
                    <a:pt x="29515" y="0"/>
                  </a:cubicBezTo>
                  <a:close/>
                </a:path>
              </a:pathLst>
            </a:custGeom>
            <a:solidFill>
              <a:srgbClr val="D9543E"/>
            </a:solidFill>
          </p:spPr>
          <p:txBody>
            <a:bodyPr/>
            <a:lstStyle/>
            <a:p>
              <a:endParaRPr lang="en-US"/>
            </a:p>
          </p:txBody>
        </p:sp>
        <p:sp>
          <p:nvSpPr>
            <p:cNvPr id="12" name="TextBox 12"/>
            <p:cNvSpPr txBox="1"/>
            <p:nvPr/>
          </p:nvSpPr>
          <p:spPr>
            <a:xfrm>
              <a:off x="0" y="-76200"/>
              <a:ext cx="3523322" cy="294939"/>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829284" y="3266210"/>
            <a:ext cx="14792711" cy="2440306"/>
          </a:xfrm>
          <a:prstGeom prst="rect">
            <a:avLst/>
          </a:prstGeom>
        </p:spPr>
        <p:txBody>
          <a:bodyPr lIns="0" tIns="0" rIns="0" bIns="0" rtlCol="0" anchor="t">
            <a:spAutoFit/>
          </a:bodyPr>
          <a:lstStyle/>
          <a:p>
            <a:pPr marL="690876" lvl="1" indent="-345438" algn="l">
              <a:lnSpc>
                <a:spcPts val="4799"/>
              </a:lnSpc>
              <a:buFont typeface="Arial"/>
              <a:buChar char="•"/>
            </a:pPr>
            <a:r>
              <a:rPr lang="en-US" sz="3199" b="1" dirty="0">
                <a:solidFill>
                  <a:srgbClr val="274165"/>
                </a:solidFill>
                <a:latin typeface="Tabarra Sans Bold"/>
                <a:ea typeface="Tabarra Sans Bold"/>
                <a:cs typeface="Tabarra Sans Bold"/>
                <a:sym typeface="Tabarra Sans Bold"/>
              </a:rPr>
              <a:t>A longer loan term reduces monthly repayments, improving short-term cash flow.</a:t>
            </a:r>
          </a:p>
          <a:p>
            <a:pPr marL="690876" lvl="1" indent="-345438" algn="l">
              <a:lnSpc>
                <a:spcPts val="4799"/>
              </a:lnSpc>
              <a:buFont typeface="Arial"/>
              <a:buChar char="•"/>
            </a:pPr>
            <a:r>
              <a:rPr lang="en-US" sz="3199" b="1" dirty="0">
                <a:solidFill>
                  <a:srgbClr val="274165"/>
                </a:solidFill>
                <a:latin typeface="Tabarra Sans Bold"/>
                <a:ea typeface="Tabarra Sans Bold"/>
                <a:cs typeface="Tabarra Sans Bold"/>
                <a:sym typeface="Tabarra Sans Bold"/>
              </a:rPr>
              <a:t>However, a longer term increases the total interest paid over time.</a:t>
            </a:r>
          </a:p>
          <a:p>
            <a:pPr marL="690876" lvl="1" indent="-345438" algn="l">
              <a:lnSpc>
                <a:spcPts val="4799"/>
              </a:lnSpc>
              <a:buFont typeface="Arial"/>
              <a:buChar char="•"/>
            </a:pPr>
            <a:r>
              <a:rPr lang="en-US" sz="3199" b="1" dirty="0">
                <a:solidFill>
                  <a:srgbClr val="274165"/>
                </a:solidFill>
                <a:latin typeface="Tabarra Sans Bold"/>
                <a:ea typeface="Tabarra Sans Bold"/>
                <a:cs typeface="Tabarra Sans Bold"/>
                <a:sym typeface="Tabarra Sans Bold"/>
              </a:rPr>
              <a:t>Borrowers must balance affordability now and overall cost of the loan.</a:t>
            </a:r>
          </a:p>
        </p:txBody>
      </p:sp>
      <p:sp>
        <p:nvSpPr>
          <p:cNvPr id="14" name="TextBox 14"/>
          <p:cNvSpPr txBox="1"/>
          <p:nvPr/>
        </p:nvSpPr>
        <p:spPr>
          <a:xfrm>
            <a:off x="685800" y="2315562"/>
            <a:ext cx="14067442" cy="680086"/>
          </a:xfrm>
          <a:prstGeom prst="rect">
            <a:avLst/>
          </a:prstGeom>
        </p:spPr>
        <p:txBody>
          <a:bodyPr lIns="0" tIns="0" rIns="0" bIns="0" rtlCol="0" anchor="t">
            <a:spAutoFit/>
          </a:bodyPr>
          <a:lstStyle/>
          <a:p>
            <a:pPr algn="l">
              <a:lnSpc>
                <a:spcPts val="5099"/>
              </a:lnSpc>
            </a:pPr>
            <a:r>
              <a:rPr lang="en-US" sz="3399" b="1" dirty="0">
                <a:solidFill>
                  <a:srgbClr val="FFFFFF"/>
                </a:solidFill>
                <a:latin typeface="Tabarra Sans Bold"/>
                <a:ea typeface="Tabarra Sans Bold"/>
                <a:cs typeface="Tabarra Sans Bold"/>
                <a:sym typeface="Tabarra Sans Bold"/>
              </a:rPr>
              <a:t>Short, Medium and Long-Term Loan Considerations</a:t>
            </a:r>
          </a:p>
        </p:txBody>
      </p:sp>
      <p:sp>
        <p:nvSpPr>
          <p:cNvPr id="15" name="TextBox 11">
            <a:extLst>
              <a:ext uri="{FF2B5EF4-FFF2-40B4-BE49-F238E27FC236}">
                <a16:creationId xmlns:a16="http://schemas.microsoft.com/office/drawing/2014/main" id="{58E00936-CF33-F4C3-A0B0-0EF33CB19A19}"/>
              </a:ext>
            </a:extLst>
          </p:cNvPr>
          <p:cNvSpPr txBox="1"/>
          <p:nvPr/>
        </p:nvSpPr>
        <p:spPr>
          <a:xfrm>
            <a:off x="1175994" y="1132610"/>
            <a:ext cx="15349387" cy="500137"/>
          </a:xfrm>
          <a:prstGeom prst="rect">
            <a:avLst/>
          </a:prstGeom>
        </p:spPr>
        <p:txBody>
          <a:bodyPr lIns="0" tIns="0" rIns="0" bIns="0" rtlCol="0" anchor="t">
            <a:spAutoFit/>
          </a:bodyPr>
          <a:lstStyle/>
          <a:p>
            <a:pPr algn="l">
              <a:lnSpc>
                <a:spcPts val="3850"/>
              </a:lnSpc>
            </a:pPr>
            <a:r>
              <a:rPr lang="en-US" sz="3500" b="1" dirty="0">
                <a:solidFill>
                  <a:srgbClr val="FFFFFF"/>
                </a:solidFill>
                <a:latin typeface="Tabarra Sans Heavy"/>
                <a:ea typeface="Tabarra Sans Heavy"/>
                <a:cs typeface="Tabarra Sans Heavy"/>
                <a:sym typeface="Tabarra Sans Heavy"/>
              </a:rPr>
              <a:t>Factors To Be Considered When Deciding Where To Borrow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74165"/>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420999" y="2114524"/>
            <a:ext cx="15446002" cy="7143776"/>
          </a:xfrm>
          <a:custGeom>
            <a:avLst/>
            <a:gdLst/>
            <a:ahLst/>
            <a:cxnLst/>
            <a:rect l="l" t="t" r="r" b="b"/>
            <a:pathLst>
              <a:path w="15446002" h="7143776">
                <a:moveTo>
                  <a:pt x="0" y="0"/>
                </a:moveTo>
                <a:lnTo>
                  <a:pt x="15446002" y="0"/>
                </a:lnTo>
                <a:lnTo>
                  <a:pt x="15446002" y="7143776"/>
                </a:lnTo>
                <a:lnTo>
                  <a:pt x="0" y="7143776"/>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71550"/>
            <a:ext cx="14983575" cy="722631"/>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Reflect &amp; Research Pg 333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74165"/>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175994" y="3028576"/>
            <a:ext cx="15349387" cy="4662376"/>
          </a:xfrm>
          <a:custGeom>
            <a:avLst/>
            <a:gdLst/>
            <a:ahLst/>
            <a:cxnLst/>
            <a:rect l="l" t="t" r="r" b="b"/>
            <a:pathLst>
              <a:path w="15349387" h="4662376">
                <a:moveTo>
                  <a:pt x="0" y="0"/>
                </a:moveTo>
                <a:lnTo>
                  <a:pt x="15349387" y="0"/>
                </a:lnTo>
                <a:lnTo>
                  <a:pt x="15349387" y="4662376"/>
                </a:lnTo>
                <a:lnTo>
                  <a:pt x="0" y="4662376"/>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71550"/>
            <a:ext cx="14983575" cy="722631"/>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Reflect &amp; Research Pg 333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76200"/>
              <a:ext cx="4325485" cy="3694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18.1</a:t>
            </a:r>
          </a:p>
        </p:txBody>
      </p:sp>
      <p:grpSp>
        <p:nvGrpSpPr>
          <p:cNvPr id="6" name="Group 6"/>
          <p:cNvGrpSpPr/>
          <p:nvPr/>
        </p:nvGrpSpPr>
        <p:grpSpPr>
          <a:xfrm>
            <a:off x="835973" y="2328080"/>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47398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959996"/>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7105903"/>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3884524"/>
            <a:ext cx="16782842" cy="45529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HL2 Q2 (c): Explain three factors a consumer should consider before borrowing money.</a:t>
            </a:r>
          </a:p>
        </p:txBody>
      </p:sp>
      <p:sp>
        <p:nvSpPr>
          <p:cNvPr id="15" name="TextBox 15"/>
          <p:cNvSpPr txBox="1"/>
          <p:nvPr/>
        </p:nvSpPr>
        <p:spPr>
          <a:xfrm>
            <a:off x="1181789" y="821055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 Q2. BW Q1</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Q1</a:t>
            </a:r>
          </a:p>
        </p:txBody>
      </p:sp>
      <p:sp>
        <p:nvSpPr>
          <p:cNvPr id="16" name="TextBox 16"/>
          <p:cNvSpPr txBox="1"/>
          <p:nvPr/>
        </p:nvSpPr>
        <p:spPr>
          <a:xfrm>
            <a:off x="1159354" y="4587467"/>
            <a:ext cx="16782842" cy="1884044"/>
          </a:xfrm>
          <a:prstGeom prst="rect">
            <a:avLst/>
          </a:prstGeom>
        </p:spPr>
        <p:txBody>
          <a:bodyPr lIns="0" tIns="0" rIns="0" bIns="0" rtlCol="0" anchor="t">
            <a:spAutoFit/>
          </a:bodyPr>
          <a:lstStyle/>
          <a:p>
            <a:pPr algn="l">
              <a:lnSpc>
                <a:spcPts val="3780"/>
              </a:lnSpc>
            </a:pPr>
            <a:r>
              <a:rPr lang="en-US" sz="2700" b="1">
                <a:solidFill>
                  <a:srgbClr val="FFFFFF"/>
                </a:solidFill>
                <a:latin typeface="Montserrat Bold"/>
                <a:ea typeface="Montserrat Bold"/>
                <a:cs typeface="Montserrat Bold"/>
                <a:sym typeface="Montserrat Bold"/>
              </a:rPr>
              <a:t>OL1 Q4 (a) &amp; (b): (a) (i) &amp; (ii) Claire is planning to set up a savings account. Choose between two options and give reason.  (iii) what does AER stand for. </a:t>
            </a:r>
          </a:p>
          <a:p>
            <a:pPr algn="l">
              <a:lnSpc>
                <a:spcPts val="3780"/>
              </a:lnSpc>
              <a:spcBef>
                <a:spcPct val="0"/>
              </a:spcBef>
            </a:pPr>
            <a:r>
              <a:rPr lang="en-US" sz="2700" b="1">
                <a:solidFill>
                  <a:srgbClr val="FFFFFF"/>
                </a:solidFill>
                <a:latin typeface="Montserrat Bold"/>
                <a:ea typeface="Montserrat Bold"/>
                <a:cs typeface="Montserrat Bold"/>
                <a:sym typeface="Montserrat Bold"/>
              </a:rPr>
              <a:t>(b) Outline two factors, apart from interest rates, that a person should consider when deciding where to save their money.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2151497"/>
            <a:ext cx="13362596" cy="114617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18.2</a:t>
            </a:r>
          </a:p>
        </p:txBody>
      </p:sp>
      <p:sp>
        <p:nvSpPr>
          <p:cNvPr id="4" name="TextBox 4"/>
          <p:cNvSpPr txBox="1"/>
          <p:nvPr/>
        </p:nvSpPr>
        <p:spPr>
          <a:xfrm>
            <a:off x="1028507" y="3290892"/>
            <a:ext cx="16230697" cy="4330700"/>
          </a:xfrm>
          <a:prstGeom prst="rect">
            <a:avLst/>
          </a:prstGeom>
        </p:spPr>
        <p:txBody>
          <a:bodyPr lIns="0" tIns="0" rIns="0" bIns="0" rtlCol="0" anchor="t">
            <a:spAutoFit/>
          </a:bodyPr>
          <a:lstStyle/>
          <a:p>
            <a:pPr algn="l">
              <a:lnSpc>
                <a:spcPts val="6700"/>
              </a:lnSpc>
            </a:pPr>
            <a:r>
              <a:rPr lang="en-US" sz="5000" i="1">
                <a:solidFill>
                  <a:srgbClr val="FFFFFF"/>
                </a:solidFill>
                <a:latin typeface="Tabarra Sans Italics"/>
                <a:ea typeface="Tabarra Sans Italics"/>
                <a:cs typeface="Tabarra Sans Italics"/>
                <a:sym typeface="Tabarra Sans Italics"/>
              </a:rPr>
              <a:t>18.2 Explain risk tolerance from a consumer perspective and investigate the range of risks facing consumers with financial products and how consumers can identify reliable sources of financial information</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3018290" y="6873594"/>
            <a:ext cx="4669238" cy="3116716"/>
          </a:xfrm>
          <a:custGeom>
            <a:avLst/>
            <a:gdLst/>
            <a:ahLst/>
            <a:cxnLst/>
            <a:rect l="l" t="t" r="r" b="b"/>
            <a:pathLst>
              <a:path w="4669238" h="3116716">
                <a:moveTo>
                  <a:pt x="0" y="0"/>
                </a:moveTo>
                <a:lnTo>
                  <a:pt x="4669237" y="0"/>
                </a:lnTo>
                <a:lnTo>
                  <a:pt x="4669237" y="3116716"/>
                </a:lnTo>
                <a:lnTo>
                  <a:pt x="0" y="3116716"/>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62025"/>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Risk Tollerance From A Consumer Perspective</a:t>
            </a:r>
          </a:p>
        </p:txBody>
      </p:sp>
      <p:sp>
        <p:nvSpPr>
          <p:cNvPr id="10" name="TextBox 10"/>
          <p:cNvSpPr txBox="1"/>
          <p:nvPr/>
        </p:nvSpPr>
        <p:spPr>
          <a:xfrm>
            <a:off x="1697400" y="2887699"/>
            <a:ext cx="14827980" cy="3985895"/>
          </a:xfrm>
          <a:prstGeom prst="rect">
            <a:avLst/>
          </a:prstGeom>
        </p:spPr>
        <p:txBody>
          <a:bodyPr lIns="0" tIns="0" rIns="0" bIns="0" rtlCol="0" anchor="t">
            <a:spAutoFit/>
          </a:bodyPr>
          <a:lstStyle/>
          <a:p>
            <a:pPr algn="l">
              <a:lnSpc>
                <a:spcPts val="4480"/>
              </a:lnSpc>
              <a:spcBef>
                <a:spcPct val="0"/>
              </a:spcBef>
            </a:pPr>
            <a:r>
              <a:rPr lang="en-US" sz="3200">
                <a:solidFill>
                  <a:srgbClr val="000000"/>
                </a:solidFill>
                <a:latin typeface="Tabarra Sans"/>
                <a:ea typeface="Tabarra Sans"/>
                <a:cs typeface="Tabarra Sans"/>
                <a:sym typeface="Tabarra Sans"/>
              </a:rPr>
              <a:t>Risk tolerance is a consumer’s </a:t>
            </a:r>
            <a:r>
              <a:rPr lang="en-US" sz="3200" b="1">
                <a:solidFill>
                  <a:srgbClr val="000000"/>
                </a:solidFill>
                <a:latin typeface="Tabarra Sans Bold"/>
                <a:ea typeface="Tabarra Sans Bold"/>
                <a:cs typeface="Tabarra Sans Bold"/>
                <a:sym typeface="Tabarra Sans Bold"/>
              </a:rPr>
              <a:t>willingness to accept possible financial loss</a:t>
            </a:r>
            <a:r>
              <a:rPr lang="en-US" sz="3200">
                <a:solidFill>
                  <a:srgbClr val="000000"/>
                </a:solidFill>
                <a:latin typeface="Tabarra Sans"/>
                <a:ea typeface="Tabarra Sans"/>
                <a:cs typeface="Tabarra Sans"/>
                <a:sym typeface="Tabarra Sans"/>
              </a:rPr>
              <a:t> in return for potential reward.</a:t>
            </a:r>
          </a:p>
          <a:p>
            <a:pPr algn="l">
              <a:lnSpc>
                <a:spcPts val="4480"/>
              </a:lnSpc>
              <a:spcBef>
                <a:spcPct val="0"/>
              </a:spcBef>
            </a:pPr>
            <a:endParaRPr lang="en-US" sz="3200">
              <a:solidFill>
                <a:srgbClr val="000000"/>
              </a:solidFill>
              <a:latin typeface="Tabarra Sans"/>
              <a:ea typeface="Tabarra Sans"/>
              <a:cs typeface="Tabarra Sans"/>
              <a:sym typeface="Tabarra Sans"/>
            </a:endParaRPr>
          </a:p>
          <a:p>
            <a:pPr algn="l">
              <a:lnSpc>
                <a:spcPts val="4480"/>
              </a:lnSpc>
              <a:spcBef>
                <a:spcPct val="0"/>
              </a:spcBef>
            </a:pPr>
            <a:r>
              <a:rPr lang="en-US" sz="3200">
                <a:solidFill>
                  <a:srgbClr val="000000"/>
                </a:solidFill>
                <a:latin typeface="Tabarra Sans"/>
                <a:ea typeface="Tabarra Sans"/>
                <a:cs typeface="Tabarra Sans"/>
                <a:sym typeface="Tabarra Sans"/>
              </a:rPr>
              <a:t>It depends on </a:t>
            </a:r>
            <a:r>
              <a:rPr lang="en-US" sz="3200" b="1">
                <a:solidFill>
                  <a:srgbClr val="000000"/>
                </a:solidFill>
                <a:latin typeface="Tabarra Sans Bold"/>
                <a:ea typeface="Tabarra Sans Bold"/>
                <a:cs typeface="Tabarra Sans Bold"/>
                <a:sym typeface="Tabarra Sans Bold"/>
              </a:rPr>
              <a:t>personality, age, life stage, income and financial stability.</a:t>
            </a:r>
          </a:p>
          <a:p>
            <a:pPr algn="l">
              <a:lnSpc>
                <a:spcPts val="4480"/>
              </a:lnSpc>
              <a:spcBef>
                <a:spcPct val="0"/>
              </a:spcBef>
            </a:pPr>
            <a:endParaRPr lang="en-US" sz="3200" b="1">
              <a:solidFill>
                <a:srgbClr val="000000"/>
              </a:solidFill>
              <a:latin typeface="Tabarra Sans Bold"/>
              <a:ea typeface="Tabarra Sans Bold"/>
              <a:cs typeface="Tabarra Sans Bold"/>
              <a:sym typeface="Tabarra Sans Bold"/>
            </a:endParaRPr>
          </a:p>
          <a:p>
            <a:pPr algn="l">
              <a:lnSpc>
                <a:spcPts val="4480"/>
              </a:lnSpc>
              <a:spcBef>
                <a:spcPct val="0"/>
              </a:spcBef>
            </a:pPr>
            <a:r>
              <a:rPr lang="en-US" sz="3200">
                <a:solidFill>
                  <a:srgbClr val="000000"/>
                </a:solidFill>
                <a:latin typeface="Tabarra Sans"/>
                <a:ea typeface="Tabarra Sans"/>
                <a:cs typeface="Tabarra Sans"/>
                <a:sym typeface="Tabarra Sans"/>
              </a:rPr>
              <a:t>Younger consumers may accept higher risk, while those nearing retirement often prefer lower risk and greater certainty.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899975" y="3483040"/>
            <a:ext cx="14488049" cy="1724026"/>
          </a:xfrm>
          <a:prstGeom prst="rect">
            <a:avLst/>
          </a:prstGeom>
        </p:spPr>
        <p:txBody>
          <a:bodyPr lIns="0" tIns="0" rIns="0" bIns="0" rtlCol="0" anchor="t">
            <a:spAutoFit/>
          </a:bodyPr>
          <a:lstStyle/>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The value of investments or pensions can fall.</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Interest rate increases can raise loan repayments.</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Savings may not keep up with inflation, reducing real value.</a:t>
            </a:r>
          </a:p>
        </p:txBody>
      </p:sp>
      <p:sp>
        <p:nvSpPr>
          <p:cNvPr id="9" name="TextBox 9"/>
          <p:cNvSpPr txBox="1"/>
          <p:nvPr/>
        </p:nvSpPr>
        <p:spPr>
          <a:xfrm>
            <a:off x="1175994" y="1132610"/>
            <a:ext cx="15349387" cy="577851"/>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Factors To Be Considered When Deciding To Borrow Money</a:t>
            </a:r>
          </a:p>
        </p:txBody>
      </p:sp>
      <p:grpSp>
        <p:nvGrpSpPr>
          <p:cNvPr id="10" name="Group 10"/>
          <p:cNvGrpSpPr/>
          <p:nvPr/>
        </p:nvGrpSpPr>
        <p:grpSpPr>
          <a:xfrm>
            <a:off x="-434099" y="2366764"/>
            <a:ext cx="8371712" cy="830526"/>
            <a:chOff x="0" y="0"/>
            <a:chExt cx="2204895" cy="218739"/>
          </a:xfrm>
        </p:grpSpPr>
        <p:sp>
          <p:nvSpPr>
            <p:cNvPr id="11" name="Freeform 11"/>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D9543E"/>
            </a:solidFill>
          </p:spPr>
          <p:txBody>
            <a:bodyPr/>
            <a:lstStyle/>
            <a:p>
              <a:endParaRPr lang="en-US"/>
            </a:p>
          </p:txBody>
        </p:sp>
        <p:sp>
          <p:nvSpPr>
            <p:cNvPr id="12" name="TextBox 12"/>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620666" y="2405789"/>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Financial Loss / Performance Risk</a:t>
            </a:r>
          </a:p>
        </p:txBody>
      </p:sp>
      <p:grpSp>
        <p:nvGrpSpPr>
          <p:cNvPr id="14" name="Group 14"/>
          <p:cNvGrpSpPr/>
          <p:nvPr/>
        </p:nvGrpSpPr>
        <p:grpSpPr>
          <a:xfrm>
            <a:off x="-473449" y="5943926"/>
            <a:ext cx="8371712" cy="830526"/>
            <a:chOff x="0" y="0"/>
            <a:chExt cx="2204895" cy="218739"/>
          </a:xfrm>
        </p:grpSpPr>
        <p:sp>
          <p:nvSpPr>
            <p:cNvPr id="15" name="Freeform 15"/>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3E7992"/>
            </a:solidFill>
          </p:spPr>
          <p:txBody>
            <a:bodyPr/>
            <a:lstStyle/>
            <a:p>
              <a:endParaRPr lang="en-US"/>
            </a:p>
          </p:txBody>
        </p:sp>
        <p:sp>
          <p:nvSpPr>
            <p:cNvPr id="16" name="TextBox 16"/>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581315" y="5982951"/>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Lack Of Information</a:t>
            </a:r>
          </a:p>
        </p:txBody>
      </p:sp>
      <p:sp>
        <p:nvSpPr>
          <p:cNvPr id="18" name="TextBox 18"/>
          <p:cNvSpPr txBox="1"/>
          <p:nvPr/>
        </p:nvSpPr>
        <p:spPr>
          <a:xfrm>
            <a:off x="2037332" y="7250702"/>
            <a:ext cx="14488049" cy="2286001"/>
          </a:xfrm>
          <a:prstGeom prst="rect">
            <a:avLst/>
          </a:prstGeom>
        </p:spPr>
        <p:txBody>
          <a:bodyPr lIns="0" tIns="0" rIns="0" bIns="0" rtlCol="0" anchor="t">
            <a:spAutoFit/>
          </a:bodyPr>
          <a:lstStyle/>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Financial products can be complex and difficult to understand.</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Consumers may choose unsuitable products if they ignore terms and conditions.</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Improving financial literacy reduces this risk.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700" y="8916901"/>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741158"/>
            <a:ext cx="13362596" cy="114617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Outcomes</a:t>
            </a:r>
          </a:p>
        </p:txBody>
      </p:sp>
      <p:sp>
        <p:nvSpPr>
          <p:cNvPr id="4" name="TextBox 4"/>
          <p:cNvSpPr txBox="1"/>
          <p:nvPr/>
        </p:nvSpPr>
        <p:spPr>
          <a:xfrm>
            <a:off x="1028700" y="2135519"/>
            <a:ext cx="16230697" cy="5360671"/>
          </a:xfrm>
          <a:prstGeom prst="rect">
            <a:avLst/>
          </a:prstGeom>
        </p:spPr>
        <p:txBody>
          <a:bodyPr lIns="0" tIns="0" rIns="0" bIns="0" rtlCol="0" anchor="t">
            <a:spAutoFit/>
          </a:bodyPr>
          <a:lstStyle/>
          <a:p>
            <a:pPr algn="l">
              <a:lnSpc>
                <a:spcPts val="3465"/>
              </a:lnSpc>
            </a:pPr>
            <a:r>
              <a:rPr lang="en-US" sz="3500" i="1">
                <a:solidFill>
                  <a:srgbClr val="FFFFFF"/>
                </a:solidFill>
                <a:latin typeface="Tabarra Sans Italics"/>
                <a:ea typeface="Tabarra Sans Italics"/>
                <a:cs typeface="Tabarra Sans Italics"/>
                <a:sym typeface="Tabarra Sans Italics"/>
              </a:rPr>
              <a:t>18.6 Investigate how the financial services industry is regulated and discuss the potential consequences of under-regulation.</a:t>
            </a:r>
          </a:p>
          <a:p>
            <a:pPr algn="l">
              <a:lnSpc>
                <a:spcPts val="3465"/>
              </a:lnSpc>
            </a:pPr>
            <a:endParaRPr lang="en-US" sz="3500" i="1">
              <a:solidFill>
                <a:srgbClr val="FFFFFF"/>
              </a:solidFill>
              <a:latin typeface="Tabarra Sans Italics"/>
              <a:ea typeface="Tabarra Sans Italics"/>
              <a:cs typeface="Tabarra Sans Italics"/>
              <a:sym typeface="Tabarra Sans Italics"/>
            </a:endParaRPr>
          </a:p>
          <a:p>
            <a:pPr algn="l">
              <a:lnSpc>
                <a:spcPts val="3465"/>
              </a:lnSpc>
            </a:pPr>
            <a:r>
              <a:rPr lang="en-US" sz="3500" i="1">
                <a:solidFill>
                  <a:srgbClr val="FFFFFF"/>
                </a:solidFill>
                <a:latin typeface="Tabarra Sans Italics"/>
                <a:ea typeface="Tabarra Sans Italics"/>
                <a:cs typeface="Tabarra Sans Italics"/>
                <a:sym typeface="Tabarra Sans Italics"/>
              </a:rPr>
              <a:t>18.7 Outline a range of financial fraud activities and discuss how consumers can protect themselves.</a:t>
            </a:r>
          </a:p>
          <a:p>
            <a:pPr algn="l">
              <a:lnSpc>
                <a:spcPts val="3465"/>
              </a:lnSpc>
            </a:pPr>
            <a:endParaRPr lang="en-US" sz="3500" i="1">
              <a:solidFill>
                <a:srgbClr val="FFFFFF"/>
              </a:solidFill>
              <a:latin typeface="Tabarra Sans Italics"/>
              <a:ea typeface="Tabarra Sans Italics"/>
              <a:cs typeface="Tabarra Sans Italics"/>
              <a:sym typeface="Tabarra Sans Italics"/>
            </a:endParaRPr>
          </a:p>
          <a:p>
            <a:pPr algn="l">
              <a:lnSpc>
                <a:spcPts val="3465"/>
              </a:lnSpc>
            </a:pPr>
            <a:r>
              <a:rPr lang="en-US" sz="3500" i="1">
                <a:solidFill>
                  <a:srgbClr val="FFFFFF"/>
                </a:solidFill>
                <a:latin typeface="Tabarra Sans Italics"/>
                <a:ea typeface="Tabarra Sans Italics"/>
                <a:cs typeface="Tabarra Sans Italics"/>
                <a:sym typeface="Tabarra Sans Italics"/>
              </a:rPr>
              <a:t>18.8 Describe Central Bank Digital Currency and examine the potential impact of digital currency on consumers and businesses.</a:t>
            </a:r>
          </a:p>
          <a:p>
            <a:pPr algn="l">
              <a:lnSpc>
                <a:spcPts val="3465"/>
              </a:lnSpc>
            </a:pPr>
            <a:endParaRPr lang="en-US" sz="3500" i="1">
              <a:solidFill>
                <a:srgbClr val="FFFFFF"/>
              </a:solidFill>
              <a:latin typeface="Tabarra Sans Italics"/>
              <a:ea typeface="Tabarra Sans Italics"/>
              <a:cs typeface="Tabarra Sans Italics"/>
              <a:sym typeface="Tabarra Sans Italics"/>
            </a:endParaRPr>
          </a:p>
          <a:p>
            <a:pPr algn="l">
              <a:lnSpc>
                <a:spcPts val="3465"/>
              </a:lnSpc>
            </a:pPr>
            <a:r>
              <a:rPr lang="en-US" sz="3500" i="1">
                <a:solidFill>
                  <a:srgbClr val="FFFFFF"/>
                </a:solidFill>
                <a:latin typeface="Tabarra Sans Italics"/>
                <a:ea typeface="Tabarra Sans Italics"/>
                <a:cs typeface="Tabarra Sans Italics"/>
                <a:sym typeface="Tabarra Sans Italics"/>
              </a:rPr>
              <a:t>18.9 Appreciate the importance of making informed financial decisions and use this understanding to discuss finance-re!ated stories in the news and media.</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1132610"/>
            <a:ext cx="15349387" cy="577851"/>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Factors To Be Considered When Deciding To Borrow Money</a:t>
            </a:r>
          </a:p>
        </p:txBody>
      </p:sp>
      <p:grpSp>
        <p:nvGrpSpPr>
          <p:cNvPr id="9" name="Group 9"/>
          <p:cNvGrpSpPr/>
          <p:nvPr/>
        </p:nvGrpSpPr>
        <p:grpSpPr>
          <a:xfrm>
            <a:off x="-434099" y="2366764"/>
            <a:ext cx="8371712" cy="830526"/>
            <a:chOff x="0" y="0"/>
            <a:chExt cx="2204895" cy="218739"/>
          </a:xfrm>
        </p:grpSpPr>
        <p:sp>
          <p:nvSpPr>
            <p:cNvPr id="10" name="Freeform 10"/>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458A7D"/>
            </a:solidFill>
          </p:spPr>
          <p:txBody>
            <a:bodyPr/>
            <a:lstStyle/>
            <a:p>
              <a:endParaRPr lang="en-US"/>
            </a:p>
          </p:txBody>
        </p:sp>
        <p:sp>
          <p:nvSpPr>
            <p:cNvPr id="11" name="TextBox 11"/>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20666" y="2405789"/>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Risk Of Fraud</a:t>
            </a:r>
          </a:p>
        </p:txBody>
      </p:sp>
      <p:grpSp>
        <p:nvGrpSpPr>
          <p:cNvPr id="13" name="Group 13"/>
          <p:cNvGrpSpPr/>
          <p:nvPr/>
        </p:nvGrpSpPr>
        <p:grpSpPr>
          <a:xfrm>
            <a:off x="-473449" y="5943926"/>
            <a:ext cx="8371712" cy="830526"/>
            <a:chOff x="0" y="0"/>
            <a:chExt cx="2204895" cy="218739"/>
          </a:xfrm>
        </p:grpSpPr>
        <p:sp>
          <p:nvSpPr>
            <p:cNvPr id="14" name="Freeform 14"/>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EB9B53"/>
            </a:solidFill>
          </p:spPr>
          <p:txBody>
            <a:bodyPr/>
            <a:lstStyle/>
            <a:p>
              <a:endParaRPr lang="en-US"/>
            </a:p>
          </p:txBody>
        </p:sp>
        <p:sp>
          <p:nvSpPr>
            <p:cNvPr id="15" name="TextBox 15"/>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581315" y="5982951"/>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Suitability Risk</a:t>
            </a:r>
          </a:p>
        </p:txBody>
      </p:sp>
      <p:sp>
        <p:nvSpPr>
          <p:cNvPr id="17" name="TextBox 17"/>
          <p:cNvSpPr txBox="1"/>
          <p:nvPr/>
        </p:nvSpPr>
        <p:spPr>
          <a:xfrm>
            <a:off x="2037332" y="7250702"/>
            <a:ext cx="14488049" cy="2286001"/>
          </a:xfrm>
          <a:prstGeom prst="rect">
            <a:avLst/>
          </a:prstGeom>
        </p:spPr>
        <p:txBody>
          <a:bodyPr lIns="0" tIns="0" rIns="0" bIns="0" rtlCol="0" anchor="t">
            <a:spAutoFit/>
          </a:bodyPr>
          <a:lstStyle/>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This is the risk that a financial product does not match a consumer’s goals, life stage, or financial situation.</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Taking on large repayments with an unstable income increases financial pressure</a:t>
            </a:r>
          </a:p>
        </p:txBody>
      </p:sp>
      <p:sp>
        <p:nvSpPr>
          <p:cNvPr id="18" name="TextBox 18"/>
          <p:cNvSpPr txBox="1"/>
          <p:nvPr/>
        </p:nvSpPr>
        <p:spPr>
          <a:xfrm>
            <a:off x="1899975" y="3483040"/>
            <a:ext cx="14488049" cy="1724026"/>
          </a:xfrm>
          <a:prstGeom prst="rect">
            <a:avLst/>
          </a:prstGeom>
        </p:spPr>
        <p:txBody>
          <a:bodyPr lIns="0" tIns="0" rIns="0" bIns="0" rtlCol="0" anchor="t">
            <a:spAutoFit/>
          </a:bodyPr>
          <a:lstStyle/>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Consumers may fall victim to scams or fake financial offers.</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Fraud can involve phishing texts or fake investment schemes.</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Offers that seem too good to be true should be treated with caution.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2365560"/>
            <a:ext cx="15349387" cy="2616200"/>
            <a:chOff x="0" y="0"/>
            <a:chExt cx="4042637" cy="689040"/>
          </a:xfrm>
        </p:grpSpPr>
        <p:sp>
          <p:nvSpPr>
            <p:cNvPr id="9" name="Freeform 9"/>
            <p:cNvSpPr/>
            <p:nvPr/>
          </p:nvSpPr>
          <p:spPr>
            <a:xfrm>
              <a:off x="0" y="0"/>
              <a:ext cx="4042637" cy="689040"/>
            </a:xfrm>
            <a:custGeom>
              <a:avLst/>
              <a:gdLst/>
              <a:ahLst/>
              <a:cxnLst/>
              <a:rect l="l" t="t" r="r" b="b"/>
              <a:pathLst>
                <a:path w="4042637" h="689040">
                  <a:moveTo>
                    <a:pt x="25723" y="0"/>
                  </a:moveTo>
                  <a:lnTo>
                    <a:pt x="4016914" y="0"/>
                  </a:lnTo>
                  <a:cubicBezTo>
                    <a:pt x="4031120" y="0"/>
                    <a:pt x="4042637" y="11517"/>
                    <a:pt x="4042637" y="25723"/>
                  </a:cubicBezTo>
                  <a:lnTo>
                    <a:pt x="4042637" y="663317"/>
                  </a:lnTo>
                  <a:cubicBezTo>
                    <a:pt x="4042637" y="670139"/>
                    <a:pt x="4039927" y="676682"/>
                    <a:pt x="4035103" y="681506"/>
                  </a:cubicBezTo>
                  <a:cubicBezTo>
                    <a:pt x="4030279" y="686330"/>
                    <a:pt x="4023736" y="689040"/>
                    <a:pt x="4016914" y="689040"/>
                  </a:cubicBezTo>
                  <a:lnTo>
                    <a:pt x="25723" y="689040"/>
                  </a:lnTo>
                  <a:cubicBezTo>
                    <a:pt x="18901" y="689040"/>
                    <a:pt x="12358" y="686330"/>
                    <a:pt x="7534" y="681506"/>
                  </a:cubicBezTo>
                  <a:cubicBezTo>
                    <a:pt x="2710" y="676682"/>
                    <a:pt x="0" y="670139"/>
                    <a:pt x="0" y="663317"/>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76200"/>
              <a:ext cx="4042637" cy="76524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2739474" y="5258170"/>
            <a:ext cx="12222427" cy="4919527"/>
          </a:xfrm>
          <a:custGeom>
            <a:avLst/>
            <a:gdLst/>
            <a:ahLst/>
            <a:cxnLst/>
            <a:rect l="l" t="t" r="r" b="b"/>
            <a:pathLst>
              <a:path w="12222427" h="4919527">
                <a:moveTo>
                  <a:pt x="0" y="0"/>
                </a:moveTo>
                <a:lnTo>
                  <a:pt x="12222427" y="0"/>
                </a:lnTo>
                <a:lnTo>
                  <a:pt x="12222427" y="4919527"/>
                </a:lnTo>
                <a:lnTo>
                  <a:pt x="0" y="4919527"/>
                </a:lnTo>
                <a:lnTo>
                  <a:pt x="0" y="0"/>
                </a:lnTo>
                <a:close/>
              </a:path>
            </a:pathLst>
          </a:custGeom>
          <a:blipFill>
            <a:blip r:embed="rId3"/>
            <a:stretch>
              <a:fillRect/>
            </a:stretch>
          </a:blipFill>
        </p:spPr>
        <p:txBody>
          <a:bodyPr/>
          <a:lstStyle/>
          <a:p>
            <a:endParaRPr lang="en-US"/>
          </a:p>
        </p:txBody>
      </p:sp>
      <p:sp>
        <p:nvSpPr>
          <p:cNvPr id="12" name="TextBox 12"/>
          <p:cNvSpPr txBox="1"/>
          <p:nvPr/>
        </p:nvSpPr>
        <p:spPr>
          <a:xfrm>
            <a:off x="1899975" y="2430648"/>
            <a:ext cx="14488049" cy="2362200"/>
          </a:xfrm>
          <a:prstGeom prst="rect">
            <a:avLst/>
          </a:prstGeom>
        </p:spPr>
        <p:txBody>
          <a:bodyPr lIns="0" tIns="0" rIns="0" bIns="0" rtlCol="0" anchor="t">
            <a:spAutoFit/>
          </a:bodyPr>
          <a:lstStyle/>
          <a:p>
            <a:pPr algn="l">
              <a:lnSpc>
                <a:spcPts val="3749"/>
              </a:lnSpc>
            </a:pPr>
            <a:r>
              <a:rPr lang="en-US" sz="2499" b="1">
                <a:solidFill>
                  <a:srgbClr val="FFFFFF"/>
                </a:solidFill>
                <a:latin typeface="Tabarra Sans Bold"/>
                <a:ea typeface="Tabarra Sans Bold"/>
                <a:cs typeface="Tabarra Sans Bold"/>
                <a:sym typeface="Tabarra Sans Bold"/>
              </a:rPr>
              <a:t>To check if a financial source is reliable, a consumer should ask: Who is providing the information? Are they qualified or regulated? Is the content balanced, or just trying to sell something? Reliable sources explain the risks, are clear about who they are, and never promise guaranteed results. In Ireland, government-funded and regu!ated websites are the most reliable sources for financial information.</a:t>
            </a:r>
          </a:p>
        </p:txBody>
      </p:sp>
      <p:sp>
        <p:nvSpPr>
          <p:cNvPr id="13" name="TextBox 13"/>
          <p:cNvSpPr txBox="1"/>
          <p:nvPr/>
        </p:nvSpPr>
        <p:spPr>
          <a:xfrm>
            <a:off x="1175994" y="1132610"/>
            <a:ext cx="15349387" cy="546736"/>
          </a:xfrm>
          <a:prstGeom prst="rect">
            <a:avLst/>
          </a:prstGeom>
        </p:spPr>
        <p:txBody>
          <a:bodyPr lIns="0" tIns="0" rIns="0" bIns="0" rtlCol="0" anchor="t">
            <a:spAutoFit/>
          </a:bodyPr>
          <a:lstStyle/>
          <a:p>
            <a:pPr algn="l">
              <a:lnSpc>
                <a:spcPts val="3630"/>
              </a:lnSpc>
            </a:pPr>
            <a:r>
              <a:rPr lang="en-US" sz="3300" b="1">
                <a:solidFill>
                  <a:srgbClr val="FFFFFF"/>
                </a:solidFill>
                <a:latin typeface="Tabarra Sans Heavy"/>
                <a:ea typeface="Tabarra Sans Heavy"/>
                <a:cs typeface="Tabarra Sans Heavy"/>
                <a:sym typeface="Tabarra Sans Heavy"/>
              </a:rPr>
              <a:t>How Consumers Can Identify Reliable Sources Of Financial Information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76200"/>
              <a:ext cx="4325485" cy="3694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18.2</a:t>
            </a:r>
          </a:p>
        </p:txBody>
      </p:sp>
      <p:grpSp>
        <p:nvGrpSpPr>
          <p:cNvPr id="6" name="Group 6"/>
          <p:cNvGrpSpPr/>
          <p:nvPr/>
        </p:nvGrpSpPr>
        <p:grpSpPr>
          <a:xfrm>
            <a:off x="835973" y="2328080"/>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47398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959996"/>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7105903"/>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3884524"/>
            <a:ext cx="16782842" cy="45529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a:t>
            </a:r>
          </a:p>
        </p:txBody>
      </p:sp>
      <p:sp>
        <p:nvSpPr>
          <p:cNvPr id="15" name="TextBox 15"/>
          <p:cNvSpPr txBox="1"/>
          <p:nvPr/>
        </p:nvSpPr>
        <p:spPr>
          <a:xfrm>
            <a:off x="1181789" y="821055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Q3 BW Q2</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Q2, Q3</a:t>
            </a:r>
          </a:p>
        </p:txBody>
      </p:sp>
      <p:sp>
        <p:nvSpPr>
          <p:cNvPr id="16" name="TextBox 16"/>
          <p:cNvSpPr txBox="1"/>
          <p:nvPr/>
        </p:nvSpPr>
        <p:spPr>
          <a:xfrm>
            <a:off x="1159354" y="4587467"/>
            <a:ext cx="16782842" cy="45529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197226"/>
            <a:ext cx="13362596" cy="114617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18.3</a:t>
            </a:r>
          </a:p>
        </p:txBody>
      </p:sp>
      <p:sp>
        <p:nvSpPr>
          <p:cNvPr id="4" name="TextBox 4"/>
          <p:cNvSpPr txBox="1"/>
          <p:nvPr/>
        </p:nvSpPr>
        <p:spPr>
          <a:xfrm>
            <a:off x="1028507" y="4525453"/>
            <a:ext cx="16230697" cy="1282700"/>
          </a:xfrm>
          <a:prstGeom prst="rect">
            <a:avLst/>
          </a:prstGeom>
        </p:spPr>
        <p:txBody>
          <a:bodyPr lIns="0" tIns="0" rIns="0" bIns="0" rtlCol="0" anchor="t">
            <a:spAutoFit/>
          </a:bodyPr>
          <a:lstStyle/>
          <a:p>
            <a:pPr algn="l">
              <a:lnSpc>
                <a:spcPts val="4450"/>
              </a:lnSpc>
            </a:pPr>
            <a:r>
              <a:rPr lang="en-US" sz="5000" i="1">
                <a:solidFill>
                  <a:srgbClr val="FFFFFF"/>
                </a:solidFill>
                <a:latin typeface="Tabarra Sans Italics"/>
                <a:ea typeface="Tabarra Sans Italics"/>
                <a:cs typeface="Tabarra Sans Italics"/>
                <a:sym typeface="Tabarra Sans Italics"/>
              </a:rPr>
              <a:t>18.3 Outline the importance of considering switching between financial product providers</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889722"/>
            <a:ext cx="15349387" cy="1063626"/>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An Informed Consumer Should Consider The Following When Considering Switching Any Financial Product</a:t>
            </a:r>
          </a:p>
        </p:txBody>
      </p:sp>
      <p:pic>
        <p:nvPicPr>
          <p:cNvPr id="9" name="Picture 9"/>
          <p:cNvPicPr>
            <a:picLocks noChangeAspect="1"/>
          </p:cNvPicPr>
          <p:nvPr>
            <a:videoFile r:link="rId1"/>
          </p:nvPr>
        </p:nvPicPr>
        <p:blipFill>
          <a:blip r:embed="rId4"/>
          <a:stretch>
            <a:fillRect/>
          </a:stretch>
        </p:blipFill>
        <p:spPr>
          <a:xfrm>
            <a:off x="2513928" y="2478291"/>
            <a:ext cx="13260144" cy="7453008"/>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654340"/>
            <a:ext cx="8371712" cy="830526"/>
            <a:chOff x="0" y="0"/>
            <a:chExt cx="2204895" cy="218739"/>
          </a:xfrm>
        </p:grpSpPr>
        <p:sp>
          <p:nvSpPr>
            <p:cNvPr id="9" name="Freeform 9"/>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458A7D"/>
            </a:solidFill>
          </p:spPr>
          <p:txBody>
            <a:bodyPr/>
            <a:lstStyle/>
            <a:p>
              <a:endParaRPr lang="en-US"/>
            </a:p>
          </p:txBody>
        </p:sp>
        <p:sp>
          <p:nvSpPr>
            <p:cNvPr id="10" name="TextBox 10"/>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672952" y="2693365"/>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Rates</a:t>
            </a:r>
          </a:p>
        </p:txBody>
      </p:sp>
      <p:grpSp>
        <p:nvGrpSpPr>
          <p:cNvPr id="12" name="Group 12"/>
          <p:cNvGrpSpPr/>
          <p:nvPr/>
        </p:nvGrpSpPr>
        <p:grpSpPr>
          <a:xfrm>
            <a:off x="10374006" y="2654340"/>
            <a:ext cx="8371712" cy="830526"/>
            <a:chOff x="0" y="0"/>
            <a:chExt cx="2204895" cy="218739"/>
          </a:xfrm>
        </p:grpSpPr>
        <p:sp>
          <p:nvSpPr>
            <p:cNvPr id="13" name="Freeform 13"/>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D9543E"/>
            </a:solidFill>
          </p:spPr>
          <p:txBody>
            <a:bodyPr/>
            <a:lstStyle/>
            <a:p>
              <a:endParaRPr lang="en-US"/>
            </a:p>
          </p:txBody>
        </p:sp>
        <p:sp>
          <p:nvSpPr>
            <p:cNvPr id="14" name="TextBox 14"/>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5400000">
            <a:off x="5879205" y="5987518"/>
            <a:ext cx="6620738" cy="319170"/>
            <a:chOff x="0" y="0"/>
            <a:chExt cx="1444029" cy="69613"/>
          </a:xfrm>
        </p:grpSpPr>
        <p:sp>
          <p:nvSpPr>
            <p:cNvPr id="16" name="Freeform 16"/>
            <p:cNvSpPr/>
            <p:nvPr/>
          </p:nvSpPr>
          <p:spPr>
            <a:xfrm>
              <a:off x="0" y="-7356"/>
              <a:ext cx="1444029" cy="84325"/>
            </a:xfrm>
            <a:custGeom>
              <a:avLst/>
              <a:gdLst/>
              <a:ahLst/>
              <a:cxnLst/>
              <a:rect l="l" t="t" r="r" b="b"/>
              <a:pathLst>
                <a:path w="1444029" h="84325">
                  <a:moveTo>
                    <a:pt x="727464" y="20844"/>
                  </a:moveTo>
                  <a:cubicBezTo>
                    <a:pt x="969952" y="9531"/>
                    <a:pt x="1206990" y="-19314"/>
                    <a:pt x="1444029" y="19973"/>
                  </a:cubicBezTo>
                  <a:lnTo>
                    <a:pt x="1444029" y="61306"/>
                  </a:lnTo>
                  <a:cubicBezTo>
                    <a:pt x="1198817" y="40422"/>
                    <a:pt x="953604" y="52170"/>
                    <a:pt x="716565" y="63482"/>
                  </a:cubicBezTo>
                  <a:cubicBezTo>
                    <a:pt x="474078" y="74794"/>
                    <a:pt x="237039" y="103639"/>
                    <a:pt x="0" y="64352"/>
                  </a:cubicBezTo>
                  <a:lnTo>
                    <a:pt x="0" y="23019"/>
                  </a:lnTo>
                  <a:cubicBezTo>
                    <a:pt x="245213" y="43903"/>
                    <a:pt x="490425" y="32156"/>
                    <a:pt x="727464" y="20844"/>
                  </a:cubicBezTo>
                  <a:close/>
                </a:path>
              </a:pathLst>
            </a:custGeom>
            <a:solidFill>
              <a:srgbClr val="3E7992"/>
            </a:solidFill>
          </p:spPr>
          <p:txBody>
            <a:bodyPr/>
            <a:lstStyle/>
            <a:p>
              <a:endParaRPr lang="en-US"/>
            </a:p>
          </p:txBody>
        </p:sp>
        <p:sp>
          <p:nvSpPr>
            <p:cNvPr id="17" name="TextBox 17"/>
            <p:cNvSpPr txBox="1"/>
            <p:nvPr/>
          </p:nvSpPr>
          <p:spPr>
            <a:xfrm>
              <a:off x="0" y="-58797"/>
              <a:ext cx="1444029" cy="111007"/>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1175994" y="889722"/>
            <a:ext cx="15349387" cy="1063626"/>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An Informed Consumer Should Consider The Following When Considering Switching Any Financial Product</a:t>
            </a:r>
          </a:p>
        </p:txBody>
      </p:sp>
      <p:sp>
        <p:nvSpPr>
          <p:cNvPr id="19" name="TextBox 19"/>
          <p:cNvSpPr txBox="1"/>
          <p:nvPr/>
        </p:nvSpPr>
        <p:spPr>
          <a:xfrm>
            <a:off x="672952" y="4084941"/>
            <a:ext cx="7332190" cy="5095876"/>
          </a:xfrm>
          <a:prstGeom prst="rect">
            <a:avLst/>
          </a:prstGeom>
        </p:spPr>
        <p:txBody>
          <a:bodyPr lIns="0" tIns="0" rIns="0" bIns="0" rtlCol="0" anchor="t">
            <a:spAutoFit/>
          </a:bodyPr>
          <a:lstStyle/>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Interest rates determine how much you earn on savings or pay on borrowing.</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Small differences in rates can significantly impact total returns or costs over time.</a:t>
            </a:r>
          </a:p>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Example: </a:t>
            </a:r>
            <a:r>
              <a:rPr lang="en-US" sz="2999">
                <a:solidFill>
                  <a:srgbClr val="274165"/>
                </a:solidFill>
                <a:latin typeface="Tabarra Sans"/>
                <a:ea typeface="Tabarra Sans"/>
                <a:cs typeface="Tabarra Sans"/>
                <a:sym typeface="Tabarra Sans"/>
              </a:rPr>
              <a:t>Moving savings from 1% to 3% AER increases long-term returns significantly.</a:t>
            </a:r>
          </a:p>
        </p:txBody>
      </p:sp>
      <p:sp>
        <p:nvSpPr>
          <p:cNvPr id="20" name="TextBox 20"/>
          <p:cNvSpPr txBox="1"/>
          <p:nvPr/>
        </p:nvSpPr>
        <p:spPr>
          <a:xfrm>
            <a:off x="11428771" y="2693365"/>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Incentives</a:t>
            </a:r>
          </a:p>
        </p:txBody>
      </p:sp>
      <p:sp>
        <p:nvSpPr>
          <p:cNvPr id="21" name="TextBox 21"/>
          <p:cNvSpPr txBox="1"/>
          <p:nvPr/>
        </p:nvSpPr>
        <p:spPr>
          <a:xfrm>
            <a:off x="10725201" y="3894441"/>
            <a:ext cx="7332190" cy="4533901"/>
          </a:xfrm>
          <a:prstGeom prst="rect">
            <a:avLst/>
          </a:prstGeom>
        </p:spPr>
        <p:txBody>
          <a:bodyPr lIns="0" tIns="0" rIns="0" bIns="0" rtlCol="0" anchor="t">
            <a:spAutoFit/>
          </a:bodyPr>
          <a:lstStyle/>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Providers may offer cashback, introductory rates or fee reductions to attract customers.</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Incentives can provide valuable short-term financial benefits.</a:t>
            </a:r>
          </a:p>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Example:</a:t>
            </a:r>
            <a:r>
              <a:rPr lang="en-US" sz="2999">
                <a:solidFill>
                  <a:srgbClr val="274165"/>
                </a:solidFill>
                <a:latin typeface="Tabarra Sans"/>
                <a:ea typeface="Tabarra Sans"/>
                <a:cs typeface="Tabarra Sans"/>
                <a:sym typeface="Tabarra Sans"/>
              </a:rPr>
              <a:t> Switching a €400,000 mortgage with 3% cashback could result in €12,000 received.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654340"/>
            <a:ext cx="8371712" cy="830526"/>
            <a:chOff x="0" y="0"/>
            <a:chExt cx="2204895" cy="218739"/>
          </a:xfrm>
        </p:grpSpPr>
        <p:sp>
          <p:nvSpPr>
            <p:cNvPr id="9" name="Freeform 9"/>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EB9B53"/>
            </a:solidFill>
          </p:spPr>
          <p:txBody>
            <a:bodyPr/>
            <a:lstStyle/>
            <a:p>
              <a:endParaRPr lang="en-US"/>
            </a:p>
          </p:txBody>
        </p:sp>
        <p:sp>
          <p:nvSpPr>
            <p:cNvPr id="10" name="TextBox 10"/>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672952" y="2693365"/>
            <a:ext cx="7062623"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Terms</a:t>
            </a:r>
          </a:p>
        </p:txBody>
      </p:sp>
      <p:grpSp>
        <p:nvGrpSpPr>
          <p:cNvPr id="12" name="Group 12"/>
          <p:cNvGrpSpPr/>
          <p:nvPr/>
        </p:nvGrpSpPr>
        <p:grpSpPr>
          <a:xfrm>
            <a:off x="10374006" y="2654340"/>
            <a:ext cx="8371712" cy="830526"/>
            <a:chOff x="0" y="0"/>
            <a:chExt cx="2204895" cy="218739"/>
          </a:xfrm>
        </p:grpSpPr>
        <p:sp>
          <p:nvSpPr>
            <p:cNvPr id="13" name="Freeform 13"/>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274165"/>
            </a:solidFill>
          </p:spPr>
          <p:txBody>
            <a:bodyPr/>
            <a:lstStyle/>
            <a:p>
              <a:endParaRPr lang="en-US"/>
            </a:p>
          </p:txBody>
        </p:sp>
        <p:sp>
          <p:nvSpPr>
            <p:cNvPr id="14" name="TextBox 14"/>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5400000">
            <a:off x="5879205" y="5987518"/>
            <a:ext cx="6620738" cy="319170"/>
            <a:chOff x="0" y="0"/>
            <a:chExt cx="1444029" cy="69613"/>
          </a:xfrm>
        </p:grpSpPr>
        <p:sp>
          <p:nvSpPr>
            <p:cNvPr id="16" name="Freeform 16"/>
            <p:cNvSpPr/>
            <p:nvPr/>
          </p:nvSpPr>
          <p:spPr>
            <a:xfrm>
              <a:off x="0" y="-7356"/>
              <a:ext cx="1444029" cy="84325"/>
            </a:xfrm>
            <a:custGeom>
              <a:avLst/>
              <a:gdLst/>
              <a:ahLst/>
              <a:cxnLst/>
              <a:rect l="l" t="t" r="r" b="b"/>
              <a:pathLst>
                <a:path w="1444029" h="84325">
                  <a:moveTo>
                    <a:pt x="727464" y="20844"/>
                  </a:moveTo>
                  <a:cubicBezTo>
                    <a:pt x="969952" y="9531"/>
                    <a:pt x="1206990" y="-19314"/>
                    <a:pt x="1444029" y="19973"/>
                  </a:cubicBezTo>
                  <a:lnTo>
                    <a:pt x="1444029" y="61306"/>
                  </a:lnTo>
                  <a:cubicBezTo>
                    <a:pt x="1198817" y="40422"/>
                    <a:pt x="953604" y="52170"/>
                    <a:pt x="716565" y="63482"/>
                  </a:cubicBezTo>
                  <a:cubicBezTo>
                    <a:pt x="474078" y="74794"/>
                    <a:pt x="237039" y="103639"/>
                    <a:pt x="0" y="64352"/>
                  </a:cubicBezTo>
                  <a:lnTo>
                    <a:pt x="0" y="23019"/>
                  </a:lnTo>
                  <a:cubicBezTo>
                    <a:pt x="245213" y="43903"/>
                    <a:pt x="490425" y="32156"/>
                    <a:pt x="727464" y="20844"/>
                  </a:cubicBezTo>
                  <a:close/>
                </a:path>
              </a:pathLst>
            </a:custGeom>
            <a:solidFill>
              <a:srgbClr val="3E7992"/>
            </a:solidFill>
          </p:spPr>
          <p:txBody>
            <a:bodyPr/>
            <a:lstStyle/>
            <a:p>
              <a:endParaRPr lang="en-US"/>
            </a:p>
          </p:txBody>
        </p:sp>
        <p:sp>
          <p:nvSpPr>
            <p:cNvPr id="17" name="TextBox 17"/>
            <p:cNvSpPr txBox="1"/>
            <p:nvPr/>
          </p:nvSpPr>
          <p:spPr>
            <a:xfrm>
              <a:off x="0" y="-58797"/>
              <a:ext cx="1444029" cy="111007"/>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1175994" y="889722"/>
            <a:ext cx="15349387" cy="1063626"/>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An Informed Consumer Should Consider The Following When Considering Switching Any Financial Product</a:t>
            </a:r>
          </a:p>
        </p:txBody>
      </p:sp>
      <p:sp>
        <p:nvSpPr>
          <p:cNvPr id="19" name="TextBox 19"/>
          <p:cNvSpPr txBox="1"/>
          <p:nvPr/>
        </p:nvSpPr>
        <p:spPr>
          <a:xfrm>
            <a:off x="672952" y="4084941"/>
            <a:ext cx="7332190" cy="4533901"/>
          </a:xfrm>
          <a:prstGeom prst="rect">
            <a:avLst/>
          </a:prstGeom>
        </p:spPr>
        <p:txBody>
          <a:bodyPr lIns="0" tIns="0" rIns="0" bIns="0" rtlCol="0" anchor="t">
            <a:spAutoFit/>
          </a:bodyPr>
          <a:lstStyle/>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Terms include repayment flexibility, exit penalties and fees.</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A product may appear cheaper but include restrictive conditions.</a:t>
            </a:r>
          </a:p>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Example</a:t>
            </a:r>
            <a:r>
              <a:rPr lang="en-US" sz="2999">
                <a:solidFill>
                  <a:srgbClr val="274165"/>
                </a:solidFill>
                <a:latin typeface="Tabarra Sans"/>
                <a:ea typeface="Tabarra Sans"/>
                <a:cs typeface="Tabarra Sans"/>
                <a:sym typeface="Tabarra Sans"/>
              </a:rPr>
              <a:t>: Switching to a mortgage that allows penalty-free overpayments can reduce total interest paid.</a:t>
            </a:r>
          </a:p>
        </p:txBody>
      </p:sp>
      <p:sp>
        <p:nvSpPr>
          <p:cNvPr id="20" name="TextBox 20"/>
          <p:cNvSpPr txBox="1"/>
          <p:nvPr/>
        </p:nvSpPr>
        <p:spPr>
          <a:xfrm>
            <a:off x="11428771" y="2693365"/>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Convenience</a:t>
            </a:r>
          </a:p>
        </p:txBody>
      </p:sp>
      <p:sp>
        <p:nvSpPr>
          <p:cNvPr id="21" name="TextBox 21"/>
          <p:cNvSpPr txBox="1"/>
          <p:nvPr/>
        </p:nvSpPr>
        <p:spPr>
          <a:xfrm>
            <a:off x="10725201" y="3894441"/>
            <a:ext cx="7332190" cy="5657851"/>
          </a:xfrm>
          <a:prstGeom prst="rect">
            <a:avLst/>
          </a:prstGeom>
        </p:spPr>
        <p:txBody>
          <a:bodyPr lIns="0" tIns="0" rIns="0" bIns="0" rtlCol="0" anchor="t">
            <a:spAutoFit/>
          </a:bodyPr>
          <a:lstStyle/>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Modern financial products offer mobile apps, online access and 24/7 support.</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Greater convenience improves money management and financial control.</a:t>
            </a:r>
          </a:p>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Example</a:t>
            </a:r>
            <a:r>
              <a:rPr lang="en-US" sz="2999">
                <a:solidFill>
                  <a:srgbClr val="274165"/>
                </a:solidFill>
                <a:latin typeface="Tabarra Sans"/>
                <a:ea typeface="Tabarra Sans"/>
                <a:cs typeface="Tabarra Sans"/>
                <a:sym typeface="Tabarra Sans"/>
              </a:rPr>
              <a:t>: Moving to a digital bank with instant notifications and budgeting tools simplifies daily banking.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76200"/>
              <a:ext cx="4325485" cy="3694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18.3</a:t>
            </a:r>
          </a:p>
        </p:txBody>
      </p:sp>
      <p:grpSp>
        <p:nvGrpSpPr>
          <p:cNvPr id="6" name="Group 6"/>
          <p:cNvGrpSpPr/>
          <p:nvPr/>
        </p:nvGrpSpPr>
        <p:grpSpPr>
          <a:xfrm>
            <a:off x="835973" y="2328080"/>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47398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959996"/>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7105903"/>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3884524"/>
            <a:ext cx="16782842" cy="45529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a:t>
            </a:r>
          </a:p>
        </p:txBody>
      </p:sp>
      <p:sp>
        <p:nvSpPr>
          <p:cNvPr id="15" name="TextBox 15"/>
          <p:cNvSpPr txBox="1"/>
          <p:nvPr/>
        </p:nvSpPr>
        <p:spPr>
          <a:xfrm>
            <a:off x="1181789" y="821055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Q4. BWQ 1</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Q5</a:t>
            </a:r>
          </a:p>
        </p:txBody>
      </p:sp>
      <p:sp>
        <p:nvSpPr>
          <p:cNvPr id="16" name="TextBox 16"/>
          <p:cNvSpPr txBox="1"/>
          <p:nvPr/>
        </p:nvSpPr>
        <p:spPr>
          <a:xfrm>
            <a:off x="1181789" y="5095875"/>
            <a:ext cx="16782842" cy="45529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197226"/>
            <a:ext cx="13362596" cy="114617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18.4</a:t>
            </a:r>
          </a:p>
        </p:txBody>
      </p:sp>
      <p:sp>
        <p:nvSpPr>
          <p:cNvPr id="4" name="TextBox 4"/>
          <p:cNvSpPr txBox="1"/>
          <p:nvPr/>
        </p:nvSpPr>
        <p:spPr>
          <a:xfrm>
            <a:off x="1028507" y="4525453"/>
            <a:ext cx="16230697" cy="1844675"/>
          </a:xfrm>
          <a:prstGeom prst="rect">
            <a:avLst/>
          </a:prstGeom>
        </p:spPr>
        <p:txBody>
          <a:bodyPr lIns="0" tIns="0" rIns="0" bIns="0" rtlCol="0" anchor="t">
            <a:spAutoFit/>
          </a:bodyPr>
          <a:lstStyle/>
          <a:p>
            <a:pPr algn="l">
              <a:lnSpc>
                <a:spcPts val="4450"/>
              </a:lnSpc>
            </a:pPr>
            <a:r>
              <a:rPr lang="en-US" sz="5000" i="1">
                <a:solidFill>
                  <a:srgbClr val="FFFFFF"/>
                </a:solidFill>
                <a:latin typeface="Tabarra Sans Italics"/>
                <a:ea typeface="Tabarra Sans Italics"/>
                <a:cs typeface="Tabarra Sans Italics"/>
                <a:sym typeface="Tabarra Sans Italics"/>
              </a:rPr>
              <a:t>18.4 Explain how technology impacts the provision of financial products and outline the benefits and challenges of fintech</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2944807"/>
            <a:ext cx="15349387" cy="1657216"/>
            <a:chOff x="0" y="0"/>
            <a:chExt cx="4042637" cy="436468"/>
          </a:xfrm>
        </p:grpSpPr>
        <p:sp>
          <p:nvSpPr>
            <p:cNvPr id="9" name="Freeform 9"/>
            <p:cNvSpPr/>
            <p:nvPr/>
          </p:nvSpPr>
          <p:spPr>
            <a:xfrm>
              <a:off x="0" y="0"/>
              <a:ext cx="4042637" cy="436468"/>
            </a:xfrm>
            <a:custGeom>
              <a:avLst/>
              <a:gdLst/>
              <a:ahLst/>
              <a:cxnLst/>
              <a:rect l="l" t="t" r="r" b="b"/>
              <a:pathLst>
                <a:path w="4042637" h="436468">
                  <a:moveTo>
                    <a:pt x="25723" y="0"/>
                  </a:moveTo>
                  <a:lnTo>
                    <a:pt x="4016914" y="0"/>
                  </a:lnTo>
                  <a:cubicBezTo>
                    <a:pt x="4031120" y="0"/>
                    <a:pt x="4042637" y="11517"/>
                    <a:pt x="4042637" y="25723"/>
                  </a:cubicBezTo>
                  <a:lnTo>
                    <a:pt x="4042637" y="410745"/>
                  </a:lnTo>
                  <a:cubicBezTo>
                    <a:pt x="4042637" y="417567"/>
                    <a:pt x="4039927" y="424110"/>
                    <a:pt x="4035103" y="428934"/>
                  </a:cubicBezTo>
                  <a:cubicBezTo>
                    <a:pt x="4030279" y="433758"/>
                    <a:pt x="4023736" y="436468"/>
                    <a:pt x="4016914" y="436468"/>
                  </a:cubicBezTo>
                  <a:lnTo>
                    <a:pt x="25723" y="436468"/>
                  </a:lnTo>
                  <a:cubicBezTo>
                    <a:pt x="18901" y="436468"/>
                    <a:pt x="12358" y="433758"/>
                    <a:pt x="7534" y="428934"/>
                  </a:cubicBezTo>
                  <a:cubicBezTo>
                    <a:pt x="2710" y="424110"/>
                    <a:pt x="0" y="417567"/>
                    <a:pt x="0" y="410745"/>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76200"/>
              <a:ext cx="4042637" cy="512668"/>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899975" y="3009894"/>
            <a:ext cx="14488049" cy="1428750"/>
          </a:xfrm>
          <a:prstGeom prst="rect">
            <a:avLst/>
          </a:prstGeom>
        </p:spPr>
        <p:txBody>
          <a:bodyPr lIns="0" tIns="0" rIns="0" bIns="0" rtlCol="0" anchor="t">
            <a:spAutoFit/>
          </a:bodyPr>
          <a:lstStyle/>
          <a:p>
            <a:pPr algn="l">
              <a:lnSpc>
                <a:spcPts val="3749"/>
              </a:lnSpc>
            </a:pPr>
            <a:r>
              <a:rPr lang="en-US" sz="2499">
                <a:solidFill>
                  <a:srgbClr val="FFFFFF"/>
                </a:solidFill>
                <a:latin typeface="Tabarra Sans"/>
                <a:ea typeface="Tabarra Sans"/>
                <a:cs typeface="Tabarra Sans"/>
                <a:sym typeface="Tabarra Sans"/>
              </a:rPr>
              <a:t>The use of technology to deliver financial services and products to consumers. This includes everything from mobile banking apps and digital wallets to automated investing and cryptocurrencies.</a:t>
            </a:r>
          </a:p>
        </p:txBody>
      </p:sp>
      <p:sp>
        <p:nvSpPr>
          <p:cNvPr id="12" name="TextBox 12"/>
          <p:cNvSpPr txBox="1"/>
          <p:nvPr/>
        </p:nvSpPr>
        <p:spPr>
          <a:xfrm>
            <a:off x="1175994" y="999260"/>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Fintech</a:t>
            </a:r>
          </a:p>
        </p:txBody>
      </p:sp>
      <p:sp>
        <p:nvSpPr>
          <p:cNvPr id="13" name="Freeform 13"/>
          <p:cNvSpPr/>
          <p:nvPr/>
        </p:nvSpPr>
        <p:spPr>
          <a:xfrm>
            <a:off x="6650420" y="5143500"/>
            <a:ext cx="4987160" cy="4569485"/>
          </a:xfrm>
          <a:custGeom>
            <a:avLst/>
            <a:gdLst/>
            <a:ahLst/>
            <a:cxnLst/>
            <a:rect l="l" t="t" r="r" b="b"/>
            <a:pathLst>
              <a:path w="4987160" h="4569485">
                <a:moveTo>
                  <a:pt x="0" y="0"/>
                </a:moveTo>
                <a:lnTo>
                  <a:pt x="4987160" y="0"/>
                </a:lnTo>
                <a:lnTo>
                  <a:pt x="4987160" y="4569485"/>
                </a:lnTo>
                <a:lnTo>
                  <a:pt x="0" y="4569485"/>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816823"/>
            <a:chOff x="0" y="0"/>
            <a:chExt cx="4816593" cy="478505"/>
          </a:xfrm>
        </p:grpSpPr>
        <p:sp>
          <p:nvSpPr>
            <p:cNvPr id="3" name="Freeform 3"/>
            <p:cNvSpPr/>
            <p:nvPr/>
          </p:nvSpPr>
          <p:spPr>
            <a:xfrm>
              <a:off x="0" y="0"/>
              <a:ext cx="4816592" cy="478505"/>
            </a:xfrm>
            <a:custGeom>
              <a:avLst/>
              <a:gdLst/>
              <a:ahLst/>
              <a:cxnLst/>
              <a:rect l="l" t="t" r="r" b="b"/>
              <a:pathLst>
                <a:path w="4816592" h="478505">
                  <a:moveTo>
                    <a:pt x="0" y="0"/>
                  </a:moveTo>
                  <a:lnTo>
                    <a:pt x="4816592" y="0"/>
                  </a:lnTo>
                  <a:lnTo>
                    <a:pt x="4816592" y="478505"/>
                  </a:lnTo>
                  <a:lnTo>
                    <a:pt x="0" y="478505"/>
                  </a:lnTo>
                  <a:close/>
                </a:path>
              </a:pathLst>
            </a:custGeom>
            <a:solidFill>
              <a:srgbClr val="3E7992"/>
            </a:solidFill>
          </p:spPr>
          <p:txBody>
            <a:bodyPr/>
            <a:lstStyle/>
            <a:p>
              <a:endParaRPr lang="en-US"/>
            </a:p>
          </p:txBody>
        </p:sp>
        <p:sp>
          <p:nvSpPr>
            <p:cNvPr id="4" name="TextBox 4"/>
            <p:cNvSpPr txBox="1"/>
            <p:nvPr/>
          </p:nvSpPr>
          <p:spPr>
            <a:xfrm>
              <a:off x="0" y="-76200"/>
              <a:ext cx="4816593" cy="554705"/>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175994" y="816698"/>
            <a:ext cx="13362596" cy="1000125"/>
          </a:xfrm>
          <a:prstGeom prst="rect">
            <a:avLst/>
          </a:prstGeom>
        </p:spPr>
        <p:txBody>
          <a:bodyPr lIns="0" tIns="0" rIns="0" bIns="0" rtlCol="0" anchor="t">
            <a:spAutoFit/>
          </a:bodyPr>
          <a:lstStyle/>
          <a:p>
            <a:pPr algn="l">
              <a:lnSpc>
                <a:spcPts val="6600"/>
              </a:lnSpc>
            </a:pPr>
            <a:r>
              <a:rPr lang="en-US" sz="6000" b="1">
                <a:solidFill>
                  <a:srgbClr val="FFFFFF"/>
                </a:solidFill>
                <a:latin typeface="Tabarra Sans Heavy"/>
                <a:ea typeface="Tabarra Sans Heavy"/>
                <a:cs typeface="Tabarra Sans Heavy"/>
                <a:sym typeface="Tabarra Sans Heavy"/>
              </a:rPr>
              <a:t>Priming activity</a:t>
            </a:r>
          </a:p>
        </p:txBody>
      </p:sp>
      <p:sp>
        <p:nvSpPr>
          <p:cNvPr id="6" name="AutoShape 6"/>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7" name="TextBox 7"/>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8" name="Freeform 8"/>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397187" y="2254847"/>
            <a:ext cx="15493625" cy="7209282"/>
          </a:xfrm>
          <a:prstGeom prst="rect">
            <a:avLst/>
          </a:prstGeom>
        </p:spPr>
        <p:txBody>
          <a:bodyPr lIns="0" tIns="0" rIns="0" bIns="0" rtlCol="0" anchor="t">
            <a:spAutoFit/>
          </a:bodyPr>
          <a:lstStyle/>
          <a:p>
            <a:pPr marL="712470" lvl="1" indent="-356235" algn="l">
              <a:lnSpc>
                <a:spcPts val="7194"/>
              </a:lnSpc>
              <a:buAutoNum type="arabicPeriod"/>
            </a:pPr>
            <a:r>
              <a:rPr lang="en-US" sz="3300" b="1">
                <a:solidFill>
                  <a:srgbClr val="274166"/>
                </a:solidFill>
                <a:latin typeface="Tabarra Sans Bold"/>
                <a:ea typeface="Tabarra Sans Bold"/>
                <a:cs typeface="Tabarra Sans Bold"/>
                <a:sym typeface="Tabarra Sans Bold"/>
              </a:rPr>
              <a:t>What is the difference between saving and investing? </a:t>
            </a:r>
          </a:p>
          <a:p>
            <a:pPr marL="712470" lvl="1" indent="-356235" algn="l">
              <a:lnSpc>
                <a:spcPts val="7194"/>
              </a:lnSpc>
              <a:buAutoNum type="arabicPeriod"/>
            </a:pPr>
            <a:r>
              <a:rPr lang="en-US" sz="3300" b="1">
                <a:solidFill>
                  <a:srgbClr val="274166"/>
                </a:solidFill>
                <a:latin typeface="Tabarra Sans Bold"/>
                <a:ea typeface="Tabarra Sans Bold"/>
                <a:cs typeface="Tabarra Sans Bold"/>
                <a:sym typeface="Tabarra Sans Bold"/>
              </a:rPr>
              <a:t>What factors should someone think about before borrowing? </a:t>
            </a:r>
          </a:p>
          <a:p>
            <a:pPr marL="712470" lvl="1" indent="-356235" algn="l">
              <a:lnSpc>
                <a:spcPts val="7194"/>
              </a:lnSpc>
              <a:buAutoNum type="arabicPeriod"/>
            </a:pPr>
            <a:r>
              <a:rPr lang="en-US" sz="3300" b="1">
                <a:solidFill>
                  <a:srgbClr val="274166"/>
                </a:solidFill>
                <a:latin typeface="Tabarra Sans Bold"/>
                <a:ea typeface="Tabarra Sans Bold"/>
                <a:cs typeface="Tabarra Sans Bold"/>
                <a:sym typeface="Tabarra Sans Bold"/>
              </a:rPr>
              <a:t>What do you think affects someone’s credit rating, and why does it matter? </a:t>
            </a:r>
          </a:p>
          <a:p>
            <a:pPr marL="712470" lvl="1" indent="-356235" algn="l">
              <a:lnSpc>
                <a:spcPts val="7194"/>
              </a:lnSpc>
              <a:buAutoNum type="arabicPeriod"/>
            </a:pPr>
            <a:r>
              <a:rPr lang="en-US" sz="3300" b="1">
                <a:solidFill>
                  <a:srgbClr val="274166"/>
                </a:solidFill>
                <a:latin typeface="Tabarra Sans Bold"/>
                <a:ea typeface="Tabarra Sans Bold"/>
                <a:cs typeface="Tabarra Sans Bold"/>
                <a:sym typeface="Tabarra Sans Bold"/>
              </a:rPr>
              <a:t>What are the best and worst things about using technology to manage money? </a:t>
            </a:r>
          </a:p>
          <a:p>
            <a:pPr marL="712470" lvl="1" indent="-356235" algn="l">
              <a:lnSpc>
                <a:spcPts val="7194"/>
              </a:lnSpc>
              <a:buAutoNum type="arabicPeriod"/>
            </a:pPr>
            <a:r>
              <a:rPr lang="en-US" sz="3300" b="1">
                <a:solidFill>
                  <a:srgbClr val="274166"/>
                </a:solidFill>
                <a:latin typeface="Tabarra Sans Bold"/>
                <a:ea typeface="Tabarra Sans Bold"/>
                <a:cs typeface="Tabarra Sans Bold"/>
                <a:sym typeface="Tabarra Sans Bold"/>
              </a:rPr>
              <a:t>Do you trust digital currencies like Bitcoin?</a:t>
            </a:r>
          </a:p>
          <a:p>
            <a:pPr marL="712470" lvl="1" indent="-356235" algn="l">
              <a:lnSpc>
                <a:spcPts val="7194"/>
              </a:lnSpc>
              <a:buAutoNum type="arabicPeriod"/>
            </a:pPr>
            <a:r>
              <a:rPr lang="en-US" sz="3300" b="1">
                <a:solidFill>
                  <a:srgbClr val="274166"/>
                </a:solidFill>
                <a:latin typeface="Tabarra Sans Bold"/>
                <a:ea typeface="Tabarra Sans Bold"/>
                <a:cs typeface="Tabarra Sans Bold"/>
                <a:sym typeface="Tabarra Sans Bold"/>
              </a:rPr>
              <a:t>What are the benefits or dangers of using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3561890" y="3087481"/>
            <a:ext cx="3697410" cy="5557269"/>
          </a:xfrm>
          <a:custGeom>
            <a:avLst/>
            <a:gdLst/>
            <a:ahLst/>
            <a:cxnLst/>
            <a:rect l="l" t="t" r="r" b="b"/>
            <a:pathLst>
              <a:path w="3697410" h="5557269">
                <a:moveTo>
                  <a:pt x="0" y="0"/>
                </a:moveTo>
                <a:lnTo>
                  <a:pt x="3697410" y="0"/>
                </a:lnTo>
                <a:lnTo>
                  <a:pt x="3697410" y="5557270"/>
                </a:lnTo>
                <a:lnTo>
                  <a:pt x="0" y="5557270"/>
                </a:lnTo>
                <a:lnTo>
                  <a:pt x="0" y="0"/>
                </a:lnTo>
                <a:close/>
              </a:path>
            </a:pathLst>
          </a:custGeom>
          <a:blipFill>
            <a:blip r:embed="rId3"/>
            <a:stretch>
              <a:fillRect l="-86561" r="-78287"/>
            </a:stretch>
          </a:blipFill>
        </p:spPr>
        <p:txBody>
          <a:bodyPr/>
          <a:lstStyle/>
          <a:p>
            <a:endParaRPr lang="en-US"/>
          </a:p>
        </p:txBody>
      </p:sp>
      <p:sp>
        <p:nvSpPr>
          <p:cNvPr id="9" name="TextBox 9"/>
          <p:cNvSpPr txBox="1"/>
          <p:nvPr/>
        </p:nvSpPr>
        <p:spPr>
          <a:xfrm>
            <a:off x="1175994" y="1008785"/>
            <a:ext cx="15349387" cy="784861"/>
          </a:xfrm>
          <a:prstGeom prst="rect">
            <a:avLst/>
          </a:prstGeom>
        </p:spPr>
        <p:txBody>
          <a:bodyPr lIns="0" tIns="0" rIns="0" bIns="0" rtlCol="0" anchor="t">
            <a:spAutoFit/>
          </a:bodyPr>
          <a:lstStyle/>
          <a:p>
            <a:pPr algn="l">
              <a:lnSpc>
                <a:spcPts val="5280"/>
              </a:lnSpc>
            </a:pPr>
            <a:r>
              <a:rPr lang="en-US" sz="4800" b="1">
                <a:solidFill>
                  <a:srgbClr val="FFFFFF"/>
                </a:solidFill>
                <a:latin typeface="Tabarra Sans Heavy"/>
                <a:ea typeface="Tabarra Sans Heavy"/>
                <a:cs typeface="Tabarra Sans Heavy"/>
                <a:sym typeface="Tabarra Sans Heavy"/>
              </a:rPr>
              <a:t>How Technology Has Impacted Financial Products</a:t>
            </a:r>
          </a:p>
        </p:txBody>
      </p:sp>
      <p:sp>
        <p:nvSpPr>
          <p:cNvPr id="10" name="TextBox 10"/>
          <p:cNvSpPr txBox="1"/>
          <p:nvPr/>
        </p:nvSpPr>
        <p:spPr>
          <a:xfrm>
            <a:off x="672952" y="4084941"/>
            <a:ext cx="11487645" cy="3409951"/>
          </a:xfrm>
          <a:prstGeom prst="rect">
            <a:avLst/>
          </a:prstGeom>
        </p:spPr>
        <p:txBody>
          <a:bodyPr lIns="0" tIns="0" rIns="0" bIns="0" rtlCol="0" anchor="t">
            <a:spAutoFit/>
          </a:bodyPr>
          <a:lstStyle/>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Consumers can now access and manage bank accounts fully online without visiting a branch.</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Mobile apps and digital wallets allow instant payments, easier analysis and budgeting and money transfers.</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Fintech platforms use technology to provide faster loan approvals, investing options and 24/7 customer support.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1008785"/>
            <a:ext cx="15349387" cy="784861"/>
          </a:xfrm>
          <a:prstGeom prst="rect">
            <a:avLst/>
          </a:prstGeom>
        </p:spPr>
        <p:txBody>
          <a:bodyPr lIns="0" tIns="0" rIns="0" bIns="0" rtlCol="0" anchor="t">
            <a:spAutoFit/>
          </a:bodyPr>
          <a:lstStyle/>
          <a:p>
            <a:pPr algn="l">
              <a:lnSpc>
                <a:spcPts val="5280"/>
              </a:lnSpc>
            </a:pPr>
            <a:r>
              <a:rPr lang="en-US" sz="4800" b="1">
                <a:solidFill>
                  <a:srgbClr val="FFFFFF"/>
                </a:solidFill>
                <a:latin typeface="Tabarra Sans Heavy"/>
                <a:ea typeface="Tabarra Sans Heavy"/>
                <a:cs typeface="Tabarra Sans Heavy"/>
                <a:sym typeface="Tabarra Sans Heavy"/>
              </a:rPr>
              <a:t>Benefits Of Fintech For Consumers</a:t>
            </a:r>
          </a:p>
        </p:txBody>
      </p:sp>
      <p:sp>
        <p:nvSpPr>
          <p:cNvPr id="9" name="TextBox 9"/>
          <p:cNvSpPr txBox="1"/>
          <p:nvPr/>
        </p:nvSpPr>
        <p:spPr>
          <a:xfrm>
            <a:off x="602882" y="2887897"/>
            <a:ext cx="17082237" cy="6219826"/>
          </a:xfrm>
          <a:prstGeom prst="rect">
            <a:avLst/>
          </a:prstGeom>
        </p:spPr>
        <p:txBody>
          <a:bodyPr lIns="0" tIns="0" rIns="0" bIns="0" rtlCol="0" anchor="t">
            <a:spAutoFit/>
          </a:bodyPr>
          <a:lstStyle/>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Speed &amp; Convenience</a:t>
            </a:r>
            <a:r>
              <a:rPr lang="en-US" sz="2999">
                <a:solidFill>
                  <a:srgbClr val="274165"/>
                </a:solidFill>
                <a:latin typeface="Tabarra Sans"/>
                <a:ea typeface="Tabarra Sans"/>
                <a:cs typeface="Tabarra Sans"/>
                <a:sym typeface="Tabarra Sans"/>
              </a:rPr>
              <a:t> – Fintech services are available 24/7, allowing consumers to open accounts, transfer money, or apply for credit quickly through apps or websites.</a:t>
            </a:r>
          </a:p>
          <a:p>
            <a:pPr algn="l">
              <a:lnSpc>
                <a:spcPts val="4499"/>
              </a:lnSpc>
            </a:pPr>
            <a:endParaRPr lang="en-US" sz="2999">
              <a:solidFill>
                <a:srgbClr val="274165"/>
              </a:solidFill>
              <a:latin typeface="Tabarra Sans"/>
              <a:ea typeface="Tabarra Sans"/>
              <a:cs typeface="Tabarra Sans"/>
              <a:sym typeface="Tabarra Sans"/>
            </a:endParaRPr>
          </a:p>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Greater Choice</a:t>
            </a:r>
            <a:r>
              <a:rPr lang="en-US" sz="2999">
                <a:solidFill>
                  <a:srgbClr val="274165"/>
                </a:solidFill>
                <a:latin typeface="Tabarra Sans"/>
                <a:ea typeface="Tabarra Sans"/>
                <a:cs typeface="Tabarra Sans"/>
                <a:sym typeface="Tabarra Sans"/>
              </a:rPr>
              <a:t> – Consumers can access a wide range of financial products online rather than being limited to their local bank.</a:t>
            </a:r>
          </a:p>
          <a:p>
            <a:pPr algn="l">
              <a:lnSpc>
                <a:spcPts val="4499"/>
              </a:lnSpc>
            </a:pPr>
            <a:endParaRPr lang="en-US" sz="2999">
              <a:solidFill>
                <a:srgbClr val="274165"/>
              </a:solidFill>
              <a:latin typeface="Tabarra Sans"/>
              <a:ea typeface="Tabarra Sans"/>
              <a:cs typeface="Tabarra Sans"/>
              <a:sym typeface="Tabarra Sans"/>
            </a:endParaRPr>
          </a:p>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Lower Costs </a:t>
            </a:r>
            <a:r>
              <a:rPr lang="en-US" sz="2999">
                <a:solidFill>
                  <a:srgbClr val="274165"/>
                </a:solidFill>
                <a:latin typeface="Tabarra Sans"/>
                <a:ea typeface="Tabarra Sans"/>
                <a:cs typeface="Tabarra Sans"/>
                <a:sym typeface="Tabarra Sans"/>
              </a:rPr>
              <a:t>– Fintech companies often operate without physical branches, enabling them to offer lower fees and better rates.</a:t>
            </a:r>
          </a:p>
          <a:p>
            <a:pPr algn="l">
              <a:lnSpc>
                <a:spcPts val="4499"/>
              </a:lnSpc>
            </a:pPr>
            <a:endParaRPr lang="en-US" sz="2999">
              <a:solidFill>
                <a:srgbClr val="274165"/>
              </a:solidFill>
              <a:latin typeface="Tabarra Sans"/>
              <a:ea typeface="Tabarra Sans"/>
              <a:cs typeface="Tabarra Sans"/>
              <a:sym typeface="Tabarra Sans"/>
            </a:endParaRPr>
          </a:p>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Improved Financial Insights</a:t>
            </a:r>
            <a:r>
              <a:rPr lang="en-US" sz="2999">
                <a:solidFill>
                  <a:srgbClr val="274165"/>
                </a:solidFill>
                <a:latin typeface="Tabarra Sans"/>
                <a:ea typeface="Tabarra Sans"/>
                <a:cs typeface="Tabarra Sans"/>
                <a:sym typeface="Tabarra Sans"/>
              </a:rPr>
              <a:t> – Many fintech tools analyse spending data to provide personalised budgeting support and tailored financial products.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1008785"/>
            <a:ext cx="15349387" cy="784861"/>
          </a:xfrm>
          <a:prstGeom prst="rect">
            <a:avLst/>
          </a:prstGeom>
        </p:spPr>
        <p:txBody>
          <a:bodyPr lIns="0" tIns="0" rIns="0" bIns="0" rtlCol="0" anchor="t">
            <a:spAutoFit/>
          </a:bodyPr>
          <a:lstStyle/>
          <a:p>
            <a:pPr algn="l">
              <a:lnSpc>
                <a:spcPts val="5280"/>
              </a:lnSpc>
            </a:pPr>
            <a:r>
              <a:rPr lang="en-US" sz="4800" b="1">
                <a:solidFill>
                  <a:srgbClr val="FFFFFF"/>
                </a:solidFill>
                <a:latin typeface="Tabarra Sans Heavy"/>
                <a:ea typeface="Tabarra Sans Heavy"/>
                <a:cs typeface="Tabarra Sans Heavy"/>
                <a:sym typeface="Tabarra Sans Heavy"/>
              </a:rPr>
              <a:t>Challenges Of Fintech For Consumers</a:t>
            </a:r>
          </a:p>
        </p:txBody>
      </p:sp>
      <p:sp>
        <p:nvSpPr>
          <p:cNvPr id="9" name="TextBox 9"/>
          <p:cNvSpPr txBox="1"/>
          <p:nvPr/>
        </p:nvSpPr>
        <p:spPr>
          <a:xfrm>
            <a:off x="602882" y="2887897"/>
            <a:ext cx="17082237" cy="6219826"/>
          </a:xfrm>
          <a:prstGeom prst="rect">
            <a:avLst/>
          </a:prstGeom>
        </p:spPr>
        <p:txBody>
          <a:bodyPr lIns="0" tIns="0" rIns="0" bIns="0" rtlCol="0" anchor="t">
            <a:spAutoFit/>
          </a:bodyPr>
          <a:lstStyle/>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Impulsive Decisions – </a:t>
            </a:r>
            <a:r>
              <a:rPr lang="en-US" sz="2999">
                <a:solidFill>
                  <a:srgbClr val="274165"/>
                </a:solidFill>
                <a:latin typeface="Tabarra Sans"/>
                <a:ea typeface="Tabarra Sans"/>
                <a:cs typeface="Tabarra Sans"/>
                <a:sym typeface="Tabarra Sans"/>
              </a:rPr>
              <a:t>Quick online approvals and user-friendly apps may encourage consumers to agree to products without fully understanding the terms.</a:t>
            </a:r>
          </a:p>
          <a:p>
            <a:pPr algn="l">
              <a:lnSpc>
                <a:spcPts val="4499"/>
              </a:lnSpc>
            </a:pPr>
            <a:endParaRPr lang="en-US" sz="2999">
              <a:solidFill>
                <a:srgbClr val="274165"/>
              </a:solidFill>
              <a:latin typeface="Tabarra Sans"/>
              <a:ea typeface="Tabarra Sans"/>
              <a:cs typeface="Tabarra Sans"/>
              <a:sym typeface="Tabarra Sans"/>
            </a:endParaRPr>
          </a:p>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Cybersecurity Risks – </a:t>
            </a:r>
            <a:r>
              <a:rPr lang="en-US" sz="2999">
                <a:solidFill>
                  <a:srgbClr val="274165"/>
                </a:solidFill>
                <a:latin typeface="Tabarra Sans"/>
                <a:ea typeface="Tabarra Sans"/>
                <a:cs typeface="Tabarra Sans"/>
                <a:sym typeface="Tabarra Sans"/>
              </a:rPr>
              <a:t>Data breaches, hacking and phishing scams can expose personal and financial information.</a:t>
            </a:r>
          </a:p>
          <a:p>
            <a:pPr algn="l">
              <a:lnSpc>
                <a:spcPts val="4499"/>
              </a:lnSpc>
            </a:pPr>
            <a:endParaRPr lang="en-US" sz="2999">
              <a:solidFill>
                <a:srgbClr val="274165"/>
              </a:solidFill>
              <a:latin typeface="Tabarra Sans"/>
              <a:ea typeface="Tabarra Sans"/>
              <a:cs typeface="Tabarra Sans"/>
              <a:sym typeface="Tabarra Sans"/>
            </a:endParaRPr>
          </a:p>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Digital Exclusion –</a:t>
            </a:r>
            <a:r>
              <a:rPr lang="en-US" sz="2999">
                <a:solidFill>
                  <a:srgbClr val="274165"/>
                </a:solidFill>
                <a:latin typeface="Tabarra Sans"/>
                <a:ea typeface="Tabarra Sans"/>
                <a:cs typeface="Tabarra Sans"/>
                <a:sym typeface="Tabarra Sans"/>
              </a:rPr>
              <a:t> Limited access to reliable internet, devices or digital skills can prevent some groups from using fintech services.</a:t>
            </a:r>
          </a:p>
          <a:p>
            <a:pPr algn="l">
              <a:lnSpc>
                <a:spcPts val="4499"/>
              </a:lnSpc>
            </a:pPr>
            <a:endParaRPr lang="en-US" sz="2999">
              <a:solidFill>
                <a:srgbClr val="274165"/>
              </a:solidFill>
              <a:latin typeface="Tabarra Sans"/>
              <a:ea typeface="Tabarra Sans"/>
              <a:cs typeface="Tabarra Sans"/>
              <a:sym typeface="Tabarra Sans"/>
            </a:endParaRPr>
          </a:p>
          <a:p>
            <a:pPr marL="647697" lvl="1" indent="-323848" algn="l">
              <a:lnSpc>
                <a:spcPts val="4499"/>
              </a:lnSpc>
              <a:buFont typeface="Arial"/>
              <a:buChar char="•"/>
            </a:pPr>
            <a:r>
              <a:rPr lang="en-US" sz="2999" b="1">
                <a:solidFill>
                  <a:srgbClr val="274165"/>
                </a:solidFill>
                <a:latin typeface="Tabarra Sans Bold"/>
                <a:ea typeface="Tabarra Sans Bold"/>
                <a:cs typeface="Tabarra Sans Bold"/>
                <a:sym typeface="Tabarra Sans Bold"/>
              </a:rPr>
              <a:t>Unclear Regulation – </a:t>
            </a:r>
            <a:r>
              <a:rPr lang="en-US" sz="2999">
                <a:solidFill>
                  <a:srgbClr val="274165"/>
                </a:solidFill>
                <a:latin typeface="Tabarra Sans"/>
                <a:ea typeface="Tabarra Sans"/>
                <a:cs typeface="Tabarra Sans"/>
                <a:sym typeface="Tabarra Sans"/>
              </a:rPr>
              <a:t>Some fintech products may not be fully regulated in Ireland, which can reduce consumer protection.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76200"/>
              <a:ext cx="4325485" cy="3694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18.4</a:t>
            </a:r>
          </a:p>
        </p:txBody>
      </p:sp>
      <p:grpSp>
        <p:nvGrpSpPr>
          <p:cNvPr id="6" name="Group 6"/>
          <p:cNvGrpSpPr/>
          <p:nvPr/>
        </p:nvGrpSpPr>
        <p:grpSpPr>
          <a:xfrm>
            <a:off x="835973" y="2328080"/>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47398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959996"/>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7105903"/>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3884524"/>
            <a:ext cx="16782842" cy="93154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OL1 Q4 (c): Explain two advantages for consumers of setting up an account with a digital bank such as Trade Republic.</a:t>
            </a:r>
          </a:p>
        </p:txBody>
      </p:sp>
      <p:sp>
        <p:nvSpPr>
          <p:cNvPr id="15" name="TextBox 15"/>
          <p:cNvSpPr txBox="1"/>
          <p:nvPr/>
        </p:nvSpPr>
        <p:spPr>
          <a:xfrm>
            <a:off x="1181789" y="821055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Q5</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Q4</a:t>
            </a:r>
          </a:p>
        </p:txBody>
      </p:sp>
      <p:sp>
        <p:nvSpPr>
          <p:cNvPr id="16" name="TextBox 16"/>
          <p:cNvSpPr txBox="1"/>
          <p:nvPr/>
        </p:nvSpPr>
        <p:spPr>
          <a:xfrm>
            <a:off x="1181789" y="5095875"/>
            <a:ext cx="16782842" cy="45529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OL2 Q2 (b): Outline one benefit and one challenge of fintech for consumers.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197226"/>
            <a:ext cx="13362596" cy="114617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18.5</a:t>
            </a:r>
          </a:p>
        </p:txBody>
      </p:sp>
      <p:sp>
        <p:nvSpPr>
          <p:cNvPr id="4" name="TextBox 4"/>
          <p:cNvSpPr txBox="1"/>
          <p:nvPr/>
        </p:nvSpPr>
        <p:spPr>
          <a:xfrm>
            <a:off x="1028507" y="4525453"/>
            <a:ext cx="16230697" cy="2406650"/>
          </a:xfrm>
          <a:prstGeom prst="rect">
            <a:avLst/>
          </a:prstGeom>
        </p:spPr>
        <p:txBody>
          <a:bodyPr lIns="0" tIns="0" rIns="0" bIns="0" rtlCol="0" anchor="t">
            <a:spAutoFit/>
          </a:bodyPr>
          <a:lstStyle/>
          <a:p>
            <a:pPr algn="l">
              <a:lnSpc>
                <a:spcPts val="4450"/>
              </a:lnSpc>
            </a:pPr>
            <a:r>
              <a:rPr lang="en-US" sz="5000" i="1">
                <a:solidFill>
                  <a:srgbClr val="FFFFFF"/>
                </a:solidFill>
                <a:latin typeface="Tabarra Sans Italics"/>
                <a:ea typeface="Tabarra Sans Italics"/>
                <a:cs typeface="Tabarra Sans Italics"/>
                <a:sym typeface="Tabarra Sans Italics"/>
              </a:rPr>
              <a:t>18.5 Outline how a person’s credit rating is established, the factors that can impact on credit rating, and the consequences of a poor credit rating</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999260"/>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How A Credit Rating Is Established</a:t>
            </a:r>
          </a:p>
        </p:txBody>
      </p:sp>
      <p:pic>
        <p:nvPicPr>
          <p:cNvPr id="9" name="Picture 9"/>
          <p:cNvPicPr>
            <a:picLocks noChangeAspect="1"/>
          </p:cNvPicPr>
          <p:nvPr>
            <a:videoFile r:link="rId1"/>
          </p:nvPr>
        </p:nvPicPr>
        <p:blipFill>
          <a:blip r:embed="rId4"/>
          <a:stretch>
            <a:fillRect/>
          </a:stretch>
        </p:blipFill>
        <p:spPr>
          <a:xfrm>
            <a:off x="2972837" y="2790563"/>
            <a:ext cx="12342326" cy="6937139"/>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2764498"/>
            <a:ext cx="15349387" cy="5550533"/>
            <a:chOff x="0" y="0"/>
            <a:chExt cx="4042637" cy="1461869"/>
          </a:xfrm>
        </p:grpSpPr>
        <p:sp>
          <p:nvSpPr>
            <p:cNvPr id="9" name="Freeform 9"/>
            <p:cNvSpPr/>
            <p:nvPr/>
          </p:nvSpPr>
          <p:spPr>
            <a:xfrm>
              <a:off x="0" y="0"/>
              <a:ext cx="4042637" cy="1461869"/>
            </a:xfrm>
            <a:custGeom>
              <a:avLst/>
              <a:gdLst/>
              <a:ahLst/>
              <a:cxnLst/>
              <a:rect l="l" t="t" r="r" b="b"/>
              <a:pathLst>
                <a:path w="4042637" h="1461869">
                  <a:moveTo>
                    <a:pt x="25723" y="0"/>
                  </a:moveTo>
                  <a:lnTo>
                    <a:pt x="4016914" y="0"/>
                  </a:lnTo>
                  <a:cubicBezTo>
                    <a:pt x="4031120" y="0"/>
                    <a:pt x="4042637" y="11517"/>
                    <a:pt x="4042637" y="25723"/>
                  </a:cubicBezTo>
                  <a:lnTo>
                    <a:pt x="4042637" y="1436145"/>
                  </a:lnTo>
                  <a:cubicBezTo>
                    <a:pt x="4042637" y="1442968"/>
                    <a:pt x="4039927" y="1449511"/>
                    <a:pt x="4035103" y="1454335"/>
                  </a:cubicBezTo>
                  <a:cubicBezTo>
                    <a:pt x="4030279" y="1459159"/>
                    <a:pt x="4023736" y="1461869"/>
                    <a:pt x="4016914" y="1461869"/>
                  </a:cubicBezTo>
                  <a:lnTo>
                    <a:pt x="25723" y="1461869"/>
                  </a:lnTo>
                  <a:cubicBezTo>
                    <a:pt x="18901" y="1461869"/>
                    <a:pt x="12358" y="1459159"/>
                    <a:pt x="7534" y="1454335"/>
                  </a:cubicBezTo>
                  <a:cubicBezTo>
                    <a:pt x="2710" y="1449511"/>
                    <a:pt x="0" y="1442968"/>
                    <a:pt x="0" y="1436145"/>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76200"/>
              <a:ext cx="4042637" cy="1538069"/>
            </a:xfrm>
            <a:prstGeom prst="rect">
              <a:avLst/>
            </a:prstGeom>
          </p:spPr>
          <p:txBody>
            <a:bodyPr lIns="50800" tIns="50800" rIns="50800" bIns="50800" rtlCol="0" anchor="ctr"/>
            <a:lstStyle/>
            <a:p>
              <a:pPr algn="ctr">
                <a:lnSpc>
                  <a:spcPts val="2659"/>
                </a:lnSpc>
              </a:pPr>
              <a:endParaRPr/>
            </a:p>
          </p:txBody>
        </p:sp>
      </p:grpSp>
      <p:sp>
        <p:nvSpPr>
          <p:cNvPr id="11" name="Freeform 11">
            <a:hlinkClick r:id="rId3" tooltip="https://www.centralbank.ie/consumer-hub/explainers/what-is-central-credit-register"/>
          </p:cNvPr>
          <p:cNvSpPr/>
          <p:nvPr/>
        </p:nvSpPr>
        <p:spPr>
          <a:xfrm>
            <a:off x="12801600" y="7266824"/>
            <a:ext cx="4946158" cy="2782214"/>
          </a:xfrm>
          <a:custGeom>
            <a:avLst/>
            <a:gdLst/>
            <a:ahLst/>
            <a:cxnLst/>
            <a:rect l="l" t="t" r="r" b="b"/>
            <a:pathLst>
              <a:path w="4946158" h="2782214">
                <a:moveTo>
                  <a:pt x="0" y="0"/>
                </a:moveTo>
                <a:lnTo>
                  <a:pt x="4946158" y="0"/>
                </a:lnTo>
                <a:lnTo>
                  <a:pt x="4946158" y="2782215"/>
                </a:lnTo>
                <a:lnTo>
                  <a:pt x="0" y="2782215"/>
                </a:lnTo>
                <a:lnTo>
                  <a:pt x="0" y="0"/>
                </a:lnTo>
                <a:close/>
              </a:path>
            </a:pathLst>
          </a:custGeom>
          <a:blipFill>
            <a:blip r:embed="rId4"/>
            <a:stretch>
              <a:fillRect/>
            </a:stretch>
          </a:blipFill>
        </p:spPr>
        <p:txBody>
          <a:bodyPr/>
          <a:lstStyle/>
          <a:p>
            <a:endParaRPr lang="en-US"/>
          </a:p>
        </p:txBody>
      </p:sp>
      <p:sp>
        <p:nvSpPr>
          <p:cNvPr id="12" name="TextBox 12"/>
          <p:cNvSpPr txBox="1"/>
          <p:nvPr/>
        </p:nvSpPr>
        <p:spPr>
          <a:xfrm>
            <a:off x="1899975" y="3030390"/>
            <a:ext cx="14488049" cy="4533901"/>
          </a:xfrm>
          <a:prstGeom prst="rect">
            <a:avLst/>
          </a:prstGeom>
        </p:spPr>
        <p:txBody>
          <a:bodyPr lIns="0" tIns="0" rIns="0" bIns="0" rtlCol="0" anchor="t">
            <a:spAutoFit/>
          </a:bodyPr>
          <a:lstStyle/>
          <a:p>
            <a:pPr marL="647697" lvl="1" indent="-323848" algn="l">
              <a:lnSpc>
                <a:spcPts val="4499"/>
              </a:lnSpc>
              <a:buFont typeface="Arial"/>
              <a:buChar char="•"/>
            </a:pPr>
            <a:r>
              <a:rPr lang="en-US" sz="2999">
                <a:solidFill>
                  <a:srgbClr val="FFFFFF"/>
                </a:solidFill>
                <a:latin typeface="Tabarra Sans"/>
                <a:ea typeface="Tabarra Sans"/>
                <a:cs typeface="Tabarra Sans"/>
                <a:sym typeface="Tabarra Sans"/>
              </a:rPr>
              <a:t>The Central Credit Register (CCR) stores information on loans over €500 but does not assign a credit score.</a:t>
            </a:r>
          </a:p>
          <a:p>
            <a:pPr marL="647697" lvl="1" indent="-323848" algn="l">
              <a:lnSpc>
                <a:spcPts val="4499"/>
              </a:lnSpc>
              <a:buFont typeface="Arial"/>
              <a:buChar char="•"/>
            </a:pPr>
            <a:r>
              <a:rPr lang="en-US" sz="2999">
                <a:solidFill>
                  <a:srgbClr val="FFFFFF"/>
                </a:solidFill>
                <a:latin typeface="Tabarra Sans"/>
                <a:ea typeface="Tabarra Sans"/>
                <a:cs typeface="Tabarra Sans"/>
                <a:sym typeface="Tabarra Sans"/>
              </a:rPr>
              <a:t>Lenders use a borrower’s credit history from the CCR to assess creditworthiness.</a:t>
            </a:r>
          </a:p>
          <a:p>
            <a:pPr marL="647697" lvl="1" indent="-323848" algn="l">
              <a:lnSpc>
                <a:spcPts val="4499"/>
              </a:lnSpc>
              <a:buFont typeface="Arial"/>
              <a:buChar char="•"/>
            </a:pPr>
            <a:r>
              <a:rPr lang="en-US" sz="2999">
                <a:solidFill>
                  <a:srgbClr val="FFFFFF"/>
                </a:solidFill>
                <a:latin typeface="Tabarra Sans"/>
                <a:ea typeface="Tabarra Sans"/>
                <a:cs typeface="Tabarra Sans"/>
                <a:sym typeface="Tabarra Sans"/>
              </a:rPr>
              <a:t>Credit reports include loans taken out, repayments made or missed, and new credit applications.</a:t>
            </a:r>
          </a:p>
          <a:p>
            <a:pPr marL="647697" lvl="1" indent="-323848" algn="l">
              <a:lnSpc>
                <a:spcPts val="4499"/>
              </a:lnSpc>
              <a:buFont typeface="Arial"/>
              <a:buChar char="•"/>
            </a:pPr>
            <a:r>
              <a:rPr lang="en-US" sz="2999">
                <a:solidFill>
                  <a:srgbClr val="FFFFFF"/>
                </a:solidFill>
                <a:latin typeface="Tabarra Sans"/>
                <a:ea typeface="Tabarra Sans"/>
                <a:cs typeface="Tabarra Sans"/>
                <a:sym typeface="Tabarra Sans"/>
              </a:rPr>
              <a:t>Making repayments on time improves creditworthiness, while missed payments damage it.</a:t>
            </a:r>
          </a:p>
        </p:txBody>
      </p:sp>
      <p:sp>
        <p:nvSpPr>
          <p:cNvPr id="13" name="Freeform 13"/>
          <p:cNvSpPr/>
          <p:nvPr/>
        </p:nvSpPr>
        <p:spPr>
          <a:xfrm rot="10215084" flipV="1">
            <a:off x="11031739" y="9119940"/>
            <a:ext cx="1584562" cy="764551"/>
          </a:xfrm>
          <a:custGeom>
            <a:avLst/>
            <a:gdLst/>
            <a:ahLst/>
            <a:cxnLst/>
            <a:rect l="l" t="t" r="r" b="b"/>
            <a:pathLst>
              <a:path w="1584562" h="764551">
                <a:moveTo>
                  <a:pt x="0" y="764551"/>
                </a:moveTo>
                <a:lnTo>
                  <a:pt x="1584562" y="764551"/>
                </a:lnTo>
                <a:lnTo>
                  <a:pt x="1584562" y="0"/>
                </a:lnTo>
                <a:lnTo>
                  <a:pt x="0" y="0"/>
                </a:lnTo>
                <a:lnTo>
                  <a:pt x="0" y="764551"/>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14"/>
          <p:cNvSpPr txBox="1"/>
          <p:nvPr/>
        </p:nvSpPr>
        <p:spPr>
          <a:xfrm>
            <a:off x="1175994" y="999260"/>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How A Credit Rating Is Established</a:t>
            </a:r>
          </a:p>
        </p:txBody>
      </p:sp>
      <p:sp>
        <p:nvSpPr>
          <p:cNvPr id="15" name="TextBox 15"/>
          <p:cNvSpPr txBox="1"/>
          <p:nvPr/>
        </p:nvSpPr>
        <p:spPr>
          <a:xfrm>
            <a:off x="1899975" y="8877007"/>
            <a:ext cx="8946465" cy="1018374"/>
          </a:xfrm>
          <a:prstGeom prst="rect">
            <a:avLst/>
          </a:prstGeom>
        </p:spPr>
        <p:txBody>
          <a:bodyPr wrap="square" lIns="0" tIns="0" rIns="0" bIns="0" rtlCol="0" anchor="t">
            <a:spAutoFit/>
          </a:bodyPr>
          <a:lstStyle/>
          <a:p>
            <a:pPr algn="ctr">
              <a:lnSpc>
                <a:spcPts val="8346"/>
              </a:lnSpc>
            </a:pPr>
            <a:r>
              <a:rPr lang="en-US" sz="5961" b="1" dirty="0">
                <a:solidFill>
                  <a:srgbClr val="458A7D"/>
                </a:solidFill>
                <a:latin typeface="Canva Sans Bold"/>
                <a:ea typeface="Canva Sans Bold"/>
                <a:cs typeface="Canva Sans Bold"/>
                <a:sym typeface="Canva Sans Bold"/>
              </a:rPr>
              <a:t>Click for </a:t>
            </a:r>
            <a:r>
              <a:rPr lang="en-US" sz="5961" b="1" dirty="0" err="1">
                <a:solidFill>
                  <a:srgbClr val="458A7D"/>
                </a:solidFill>
                <a:latin typeface="Canva Sans Bold"/>
                <a:ea typeface="Canva Sans Bold"/>
                <a:cs typeface="Canva Sans Bold"/>
                <a:sym typeface="Canva Sans Bold"/>
              </a:rPr>
              <a:t>infograph</a:t>
            </a:r>
            <a:endParaRPr lang="en-US" sz="5961" b="1" dirty="0">
              <a:solidFill>
                <a:srgbClr val="458A7D"/>
              </a:solidFill>
              <a:latin typeface="Canva Sans Bold"/>
              <a:ea typeface="Canva Sans Bold"/>
              <a:cs typeface="Canva Sans Bold"/>
              <a:sym typeface="Canva Sans Bo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1008785"/>
            <a:ext cx="15349387" cy="784861"/>
          </a:xfrm>
          <a:prstGeom prst="rect">
            <a:avLst/>
          </a:prstGeom>
        </p:spPr>
        <p:txBody>
          <a:bodyPr lIns="0" tIns="0" rIns="0" bIns="0" rtlCol="0" anchor="t">
            <a:spAutoFit/>
          </a:bodyPr>
          <a:lstStyle/>
          <a:p>
            <a:pPr algn="l">
              <a:lnSpc>
                <a:spcPts val="5280"/>
              </a:lnSpc>
            </a:pPr>
            <a:r>
              <a:rPr lang="en-US" sz="4800" b="1">
                <a:solidFill>
                  <a:srgbClr val="FFFFFF"/>
                </a:solidFill>
                <a:latin typeface="Tabarra Sans Heavy"/>
                <a:ea typeface="Tabarra Sans Heavy"/>
                <a:cs typeface="Tabarra Sans Heavy"/>
                <a:sym typeface="Tabarra Sans Heavy"/>
              </a:rPr>
              <a:t>Factors That Impact Credit Rating</a:t>
            </a:r>
          </a:p>
        </p:txBody>
      </p:sp>
      <p:sp>
        <p:nvSpPr>
          <p:cNvPr id="9" name="TextBox 9"/>
          <p:cNvSpPr txBox="1"/>
          <p:nvPr/>
        </p:nvSpPr>
        <p:spPr>
          <a:xfrm>
            <a:off x="602879" y="2552700"/>
            <a:ext cx="17082237" cy="7462107"/>
          </a:xfrm>
          <a:prstGeom prst="rect">
            <a:avLst/>
          </a:prstGeom>
        </p:spPr>
        <p:txBody>
          <a:bodyPr lIns="0" tIns="0" rIns="0" bIns="0" rtlCol="0" anchor="t">
            <a:spAutoFit/>
          </a:bodyPr>
          <a:lstStyle/>
          <a:p>
            <a:pPr marL="323849" lvl="1" algn="l">
              <a:lnSpc>
                <a:spcPts val="4499"/>
              </a:lnSpc>
            </a:pPr>
            <a:r>
              <a:rPr lang="en-US" sz="2999" b="1" dirty="0">
                <a:solidFill>
                  <a:srgbClr val="274165"/>
                </a:solidFill>
                <a:latin typeface="Tabarra Sans Bold"/>
                <a:ea typeface="Tabarra Sans Bold"/>
                <a:cs typeface="Tabarra Sans Bold"/>
                <a:sym typeface="Tabarra Sans Bold"/>
              </a:rPr>
              <a:t>Payment History</a:t>
            </a:r>
          </a:p>
          <a:p>
            <a:pPr marL="323849" lvl="1" algn="l">
              <a:lnSpc>
                <a:spcPts val="4499"/>
              </a:lnSpc>
            </a:pPr>
            <a:r>
              <a:rPr lang="en-US" sz="2999" dirty="0">
                <a:solidFill>
                  <a:srgbClr val="274165"/>
                </a:solidFill>
                <a:latin typeface="Tabarra Sans"/>
                <a:ea typeface="Tabarra Sans"/>
                <a:cs typeface="Tabarra Sans"/>
                <a:sym typeface="Tabarra Sans"/>
              </a:rPr>
              <a:t>Paying bills and loan repayments on time improves your credit rating, while missed payments damage it.</a:t>
            </a:r>
          </a:p>
          <a:p>
            <a:pPr algn="l">
              <a:lnSpc>
                <a:spcPts val="4499"/>
              </a:lnSpc>
            </a:pPr>
            <a:endParaRPr lang="en-US" sz="2999" dirty="0">
              <a:solidFill>
                <a:srgbClr val="274165"/>
              </a:solidFill>
              <a:latin typeface="Tabarra Sans"/>
              <a:ea typeface="Tabarra Sans"/>
              <a:cs typeface="Tabarra Sans"/>
              <a:sym typeface="Tabarra Sans"/>
            </a:endParaRPr>
          </a:p>
          <a:p>
            <a:pPr marL="323849" lvl="1" algn="l">
              <a:lnSpc>
                <a:spcPts val="4499"/>
              </a:lnSpc>
            </a:pPr>
            <a:r>
              <a:rPr lang="en-US" sz="2999" b="1" dirty="0">
                <a:solidFill>
                  <a:srgbClr val="F39C53"/>
                </a:solidFill>
                <a:latin typeface="Tabarra Sans Bold"/>
                <a:ea typeface="Tabarra Sans Bold"/>
                <a:cs typeface="Tabarra Sans Bold"/>
                <a:sym typeface="Tabarra Sans Bold"/>
              </a:rPr>
              <a:t>Level of Debt</a:t>
            </a:r>
            <a:endParaRPr lang="en-US" sz="2999" b="1" dirty="0">
              <a:solidFill>
                <a:srgbClr val="274165"/>
              </a:solidFill>
              <a:latin typeface="Tabarra Sans Bold"/>
              <a:ea typeface="Tabarra Sans Bold"/>
              <a:cs typeface="Tabarra Sans Bold"/>
              <a:sym typeface="Tabarra Sans Bold"/>
            </a:endParaRPr>
          </a:p>
          <a:p>
            <a:pPr marL="323849" lvl="1" algn="l">
              <a:lnSpc>
                <a:spcPts val="4499"/>
              </a:lnSpc>
            </a:pPr>
            <a:r>
              <a:rPr lang="en-US" sz="2999" dirty="0">
                <a:solidFill>
                  <a:srgbClr val="274165"/>
                </a:solidFill>
                <a:latin typeface="Tabarra Sans"/>
                <a:ea typeface="Tabarra Sans"/>
                <a:cs typeface="Tabarra Sans"/>
                <a:sym typeface="Tabarra Sans"/>
              </a:rPr>
              <a:t>High levels of debt compared to income or credit limits can negatively affect your rating.</a:t>
            </a:r>
          </a:p>
          <a:p>
            <a:pPr algn="l">
              <a:lnSpc>
                <a:spcPts val="4499"/>
              </a:lnSpc>
            </a:pPr>
            <a:endParaRPr lang="en-US" sz="2999" dirty="0">
              <a:solidFill>
                <a:srgbClr val="274165"/>
              </a:solidFill>
              <a:latin typeface="Tabarra Sans"/>
              <a:ea typeface="Tabarra Sans"/>
              <a:cs typeface="Tabarra Sans"/>
              <a:sym typeface="Tabarra Sans"/>
            </a:endParaRPr>
          </a:p>
          <a:p>
            <a:pPr marL="323849" lvl="1" algn="l">
              <a:lnSpc>
                <a:spcPts val="4499"/>
              </a:lnSpc>
            </a:pPr>
            <a:r>
              <a:rPr lang="en-US" sz="2999" b="1" dirty="0">
                <a:solidFill>
                  <a:srgbClr val="D9543E"/>
                </a:solidFill>
                <a:latin typeface="Tabarra Sans Bold"/>
                <a:ea typeface="Tabarra Sans Bold"/>
                <a:cs typeface="Tabarra Sans Bold"/>
                <a:sym typeface="Tabarra Sans Bold"/>
              </a:rPr>
              <a:t>Level of Borrowing</a:t>
            </a:r>
            <a:endParaRPr lang="en-US" sz="2999" b="1" dirty="0">
              <a:solidFill>
                <a:srgbClr val="274165"/>
              </a:solidFill>
              <a:latin typeface="Tabarra Sans Bold"/>
              <a:ea typeface="Tabarra Sans Bold"/>
              <a:cs typeface="Tabarra Sans Bold"/>
              <a:sym typeface="Tabarra Sans Bold"/>
            </a:endParaRPr>
          </a:p>
          <a:p>
            <a:pPr marL="323849" lvl="1" algn="l">
              <a:lnSpc>
                <a:spcPts val="4499"/>
              </a:lnSpc>
            </a:pPr>
            <a:r>
              <a:rPr lang="en-US" sz="2999" dirty="0">
                <a:solidFill>
                  <a:srgbClr val="274165"/>
                </a:solidFill>
                <a:latin typeface="Tabarra Sans"/>
                <a:ea typeface="Tabarra Sans"/>
                <a:cs typeface="Tabarra Sans"/>
                <a:sym typeface="Tabarra Sans"/>
              </a:rPr>
              <a:t>Using only a small portion of available credit shows good financial control.</a:t>
            </a:r>
          </a:p>
          <a:p>
            <a:pPr algn="l">
              <a:lnSpc>
                <a:spcPts val="4499"/>
              </a:lnSpc>
            </a:pPr>
            <a:endParaRPr lang="en-US" sz="2999" dirty="0">
              <a:solidFill>
                <a:srgbClr val="274165"/>
              </a:solidFill>
              <a:latin typeface="Tabarra Sans"/>
              <a:ea typeface="Tabarra Sans"/>
              <a:cs typeface="Tabarra Sans"/>
              <a:sym typeface="Tabarra Sans"/>
            </a:endParaRPr>
          </a:p>
          <a:p>
            <a:pPr marL="323849" lvl="1" algn="l">
              <a:lnSpc>
                <a:spcPts val="4499"/>
              </a:lnSpc>
            </a:pPr>
            <a:r>
              <a:rPr lang="en-US" sz="2999" b="1" dirty="0">
                <a:solidFill>
                  <a:srgbClr val="458A7D"/>
                </a:solidFill>
                <a:latin typeface="Tabarra Sans Bold"/>
                <a:ea typeface="Tabarra Sans Bold"/>
                <a:cs typeface="Tabarra Sans Bold"/>
                <a:sym typeface="Tabarra Sans Bold"/>
              </a:rPr>
              <a:t>Credit Applications</a:t>
            </a:r>
            <a:endParaRPr lang="en-US" sz="2999" b="1" dirty="0">
              <a:solidFill>
                <a:srgbClr val="274165"/>
              </a:solidFill>
              <a:latin typeface="Tabarra Sans Bold"/>
              <a:ea typeface="Tabarra Sans Bold"/>
              <a:cs typeface="Tabarra Sans Bold"/>
              <a:sym typeface="Tabarra Sans Bold"/>
            </a:endParaRPr>
          </a:p>
          <a:p>
            <a:pPr marL="323849" lvl="1" algn="l">
              <a:lnSpc>
                <a:spcPts val="4499"/>
              </a:lnSpc>
            </a:pPr>
            <a:r>
              <a:rPr lang="en-US" sz="2999" dirty="0">
                <a:solidFill>
                  <a:srgbClr val="274165"/>
                </a:solidFill>
                <a:latin typeface="Tabarra Sans"/>
                <a:ea typeface="Tabarra Sans"/>
                <a:cs typeface="Tabarra Sans"/>
                <a:sym typeface="Tabarra Sans"/>
              </a:rPr>
              <a:t>Making multiple loan or credit card applications in a short period can lower your credit rating.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1008785"/>
            <a:ext cx="15349387" cy="784861"/>
          </a:xfrm>
          <a:prstGeom prst="rect">
            <a:avLst/>
          </a:prstGeom>
        </p:spPr>
        <p:txBody>
          <a:bodyPr lIns="0" tIns="0" rIns="0" bIns="0" rtlCol="0" anchor="t">
            <a:spAutoFit/>
          </a:bodyPr>
          <a:lstStyle/>
          <a:p>
            <a:pPr algn="l">
              <a:lnSpc>
                <a:spcPts val="5280"/>
              </a:lnSpc>
            </a:pPr>
            <a:r>
              <a:rPr lang="en-US" sz="4800" b="1">
                <a:solidFill>
                  <a:srgbClr val="FFFFFF"/>
                </a:solidFill>
                <a:latin typeface="Tabarra Sans Heavy"/>
                <a:ea typeface="Tabarra Sans Heavy"/>
                <a:cs typeface="Tabarra Sans Heavy"/>
                <a:sym typeface="Tabarra Sans Heavy"/>
              </a:rPr>
              <a:t>Consequences Of A Poor Credit Rating</a:t>
            </a:r>
          </a:p>
        </p:txBody>
      </p:sp>
      <p:sp>
        <p:nvSpPr>
          <p:cNvPr id="9" name="TextBox 9"/>
          <p:cNvSpPr txBox="1"/>
          <p:nvPr/>
        </p:nvSpPr>
        <p:spPr>
          <a:xfrm>
            <a:off x="602882" y="2887897"/>
            <a:ext cx="17082237" cy="6885026"/>
          </a:xfrm>
          <a:prstGeom prst="rect">
            <a:avLst/>
          </a:prstGeom>
        </p:spPr>
        <p:txBody>
          <a:bodyPr lIns="0" tIns="0" rIns="0" bIns="0" rtlCol="0" anchor="t">
            <a:spAutoFit/>
          </a:bodyPr>
          <a:lstStyle/>
          <a:p>
            <a:pPr marL="323849" lvl="1" algn="l">
              <a:lnSpc>
                <a:spcPts val="4499"/>
              </a:lnSpc>
            </a:pPr>
            <a:r>
              <a:rPr lang="en-US" sz="2999" b="1" dirty="0">
                <a:solidFill>
                  <a:srgbClr val="D9543E"/>
                </a:solidFill>
                <a:latin typeface="Tabarra Sans Bold"/>
                <a:ea typeface="Tabarra Sans Bold"/>
                <a:cs typeface="Tabarra Sans Bold"/>
                <a:sym typeface="Tabarra Sans Bold"/>
              </a:rPr>
              <a:t>Limited Access to Credit</a:t>
            </a:r>
            <a:endParaRPr lang="en-US" sz="2999" b="1" dirty="0">
              <a:solidFill>
                <a:srgbClr val="274165"/>
              </a:solidFill>
              <a:latin typeface="Tabarra Sans Bold"/>
              <a:ea typeface="Tabarra Sans Bold"/>
              <a:cs typeface="Tabarra Sans Bold"/>
              <a:sym typeface="Tabarra Sans Bold"/>
            </a:endParaRPr>
          </a:p>
          <a:p>
            <a:pPr marL="323849" lvl="1" algn="l">
              <a:lnSpc>
                <a:spcPts val="4499"/>
              </a:lnSpc>
            </a:pPr>
            <a:r>
              <a:rPr lang="en-US" sz="2999" b="1" dirty="0">
                <a:solidFill>
                  <a:srgbClr val="274165"/>
                </a:solidFill>
                <a:latin typeface="Tabarra Sans Bold"/>
                <a:ea typeface="Tabarra Sans Bold"/>
                <a:cs typeface="Tabarra Sans Bold"/>
                <a:sym typeface="Tabarra Sans Bold"/>
              </a:rPr>
              <a:t>L</a:t>
            </a:r>
            <a:r>
              <a:rPr lang="en-US" sz="2999" dirty="0">
                <a:solidFill>
                  <a:srgbClr val="274165"/>
                </a:solidFill>
                <a:latin typeface="Tabarra Sans"/>
                <a:ea typeface="Tabarra Sans"/>
                <a:cs typeface="Tabarra Sans"/>
                <a:sym typeface="Tabarra Sans"/>
              </a:rPr>
              <a:t>enders may refuse loans or credit cards if they view the borrower as high-risk.</a:t>
            </a:r>
          </a:p>
          <a:p>
            <a:pPr algn="l">
              <a:lnSpc>
                <a:spcPts val="4499"/>
              </a:lnSpc>
            </a:pPr>
            <a:endParaRPr lang="en-US" sz="2999" dirty="0">
              <a:solidFill>
                <a:srgbClr val="274165"/>
              </a:solidFill>
              <a:latin typeface="Tabarra Sans"/>
              <a:ea typeface="Tabarra Sans"/>
              <a:cs typeface="Tabarra Sans"/>
              <a:sym typeface="Tabarra Sans"/>
            </a:endParaRPr>
          </a:p>
          <a:p>
            <a:pPr marL="323849" lvl="1" algn="l">
              <a:lnSpc>
                <a:spcPts val="4499"/>
              </a:lnSpc>
            </a:pPr>
            <a:r>
              <a:rPr lang="en-US" sz="2999" b="1" dirty="0">
                <a:solidFill>
                  <a:srgbClr val="458A7D"/>
                </a:solidFill>
                <a:latin typeface="Tabarra Sans Bold"/>
                <a:ea typeface="Tabarra Sans Bold"/>
                <a:cs typeface="Tabarra Sans Bold"/>
                <a:sym typeface="Tabarra Sans Bold"/>
              </a:rPr>
              <a:t>Higher Interest Rates</a:t>
            </a:r>
            <a:endParaRPr lang="en-US" sz="2999" b="1" dirty="0">
              <a:solidFill>
                <a:srgbClr val="274165"/>
              </a:solidFill>
              <a:latin typeface="Tabarra Sans Bold"/>
              <a:ea typeface="Tabarra Sans Bold"/>
              <a:cs typeface="Tabarra Sans Bold"/>
              <a:sym typeface="Tabarra Sans Bold"/>
            </a:endParaRPr>
          </a:p>
          <a:p>
            <a:pPr marL="323849" lvl="1" algn="l">
              <a:lnSpc>
                <a:spcPts val="4499"/>
              </a:lnSpc>
            </a:pPr>
            <a:r>
              <a:rPr lang="en-US" sz="2999" dirty="0">
                <a:solidFill>
                  <a:srgbClr val="274165"/>
                </a:solidFill>
                <a:latin typeface="Tabarra Sans"/>
                <a:ea typeface="Tabarra Sans"/>
                <a:cs typeface="Tabarra Sans"/>
                <a:sym typeface="Tabarra Sans"/>
              </a:rPr>
              <a:t>Borrowers may face higher interest charges, increasing the total cost of borrowing.</a:t>
            </a:r>
          </a:p>
          <a:p>
            <a:pPr algn="l">
              <a:lnSpc>
                <a:spcPts val="4499"/>
              </a:lnSpc>
            </a:pPr>
            <a:endParaRPr lang="en-US" sz="2999" dirty="0">
              <a:solidFill>
                <a:srgbClr val="274165"/>
              </a:solidFill>
              <a:latin typeface="Tabarra Sans"/>
              <a:ea typeface="Tabarra Sans"/>
              <a:cs typeface="Tabarra Sans"/>
              <a:sym typeface="Tabarra Sans"/>
            </a:endParaRPr>
          </a:p>
          <a:p>
            <a:pPr marL="323849" lvl="1" algn="l">
              <a:lnSpc>
                <a:spcPts val="4499"/>
              </a:lnSpc>
            </a:pPr>
            <a:r>
              <a:rPr lang="en-US" sz="2999" b="1" dirty="0">
                <a:solidFill>
                  <a:srgbClr val="274165"/>
                </a:solidFill>
                <a:latin typeface="Tabarra Sans Bold"/>
                <a:ea typeface="Tabarra Sans Bold"/>
                <a:cs typeface="Tabarra Sans Bold"/>
                <a:sym typeface="Tabarra Sans Bold"/>
              </a:rPr>
              <a:t>Difficulty Renting or Buying Property</a:t>
            </a:r>
          </a:p>
          <a:p>
            <a:pPr marL="323849" lvl="1" algn="l">
              <a:lnSpc>
                <a:spcPts val="4499"/>
              </a:lnSpc>
            </a:pPr>
            <a:r>
              <a:rPr lang="en-US" sz="2999" dirty="0">
                <a:solidFill>
                  <a:srgbClr val="274165"/>
                </a:solidFill>
                <a:latin typeface="Tabarra Sans"/>
                <a:ea typeface="Tabarra Sans"/>
                <a:cs typeface="Tabarra Sans"/>
                <a:sym typeface="Tabarra Sans"/>
              </a:rPr>
              <a:t>Landlords and mortgage lenders may reject applications or require larger deposits.</a:t>
            </a:r>
          </a:p>
          <a:p>
            <a:pPr algn="l">
              <a:lnSpc>
                <a:spcPts val="4499"/>
              </a:lnSpc>
            </a:pPr>
            <a:endParaRPr lang="en-US" sz="2999" dirty="0">
              <a:solidFill>
                <a:srgbClr val="274165"/>
              </a:solidFill>
              <a:latin typeface="Tabarra Sans"/>
              <a:ea typeface="Tabarra Sans"/>
              <a:cs typeface="Tabarra Sans"/>
              <a:sym typeface="Tabarra Sans"/>
            </a:endParaRPr>
          </a:p>
          <a:p>
            <a:pPr marL="323849" lvl="1" algn="l">
              <a:lnSpc>
                <a:spcPts val="4499"/>
              </a:lnSpc>
            </a:pPr>
            <a:r>
              <a:rPr lang="en-US" sz="2999" b="1" dirty="0">
                <a:solidFill>
                  <a:srgbClr val="EB9B53"/>
                </a:solidFill>
                <a:latin typeface="Tabarra Sans Bold"/>
                <a:ea typeface="Tabarra Sans Bold"/>
                <a:cs typeface="Tabarra Sans Bold"/>
                <a:sym typeface="Tabarra Sans Bold"/>
              </a:rPr>
              <a:t>Long-Term Impact</a:t>
            </a:r>
            <a:endParaRPr lang="en-US" sz="2999" b="1" dirty="0">
              <a:solidFill>
                <a:srgbClr val="274165"/>
              </a:solidFill>
              <a:latin typeface="Tabarra Sans Bold"/>
              <a:ea typeface="Tabarra Sans Bold"/>
              <a:cs typeface="Tabarra Sans Bold"/>
              <a:sym typeface="Tabarra Sans Bold"/>
            </a:endParaRPr>
          </a:p>
          <a:p>
            <a:pPr marL="323849" lvl="1" algn="l">
              <a:lnSpc>
                <a:spcPts val="4499"/>
              </a:lnSpc>
            </a:pPr>
            <a:r>
              <a:rPr lang="en-US" sz="2999" dirty="0">
                <a:solidFill>
                  <a:srgbClr val="274165"/>
                </a:solidFill>
                <a:latin typeface="Tabarra Sans"/>
                <a:ea typeface="Tabarra Sans"/>
                <a:cs typeface="Tabarra Sans"/>
                <a:sym typeface="Tabarra Sans"/>
              </a:rPr>
              <a:t>Missed repayments remain on credit history for years and can affect future loan applications.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76200"/>
              <a:ext cx="4325485" cy="3694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18.5</a:t>
            </a:r>
          </a:p>
        </p:txBody>
      </p:sp>
      <p:grpSp>
        <p:nvGrpSpPr>
          <p:cNvPr id="6" name="Group 6"/>
          <p:cNvGrpSpPr/>
          <p:nvPr/>
        </p:nvGrpSpPr>
        <p:grpSpPr>
          <a:xfrm>
            <a:off x="835973" y="2328080"/>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47398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034660"/>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618056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3884524"/>
            <a:ext cx="16782842" cy="45529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HL1 Q3 (c): Outline three factors that can aﬀect a person's credit rating.</a:t>
            </a:r>
          </a:p>
        </p:txBody>
      </p:sp>
      <p:sp>
        <p:nvSpPr>
          <p:cNvPr id="15" name="TextBox 15"/>
          <p:cNvSpPr txBox="1"/>
          <p:nvPr/>
        </p:nvSpPr>
        <p:spPr>
          <a:xfrm>
            <a:off x="1181789" y="7285215"/>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Q6. BW Q3</a:t>
            </a:r>
          </a:p>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635591" y="2905837"/>
            <a:ext cx="9520041" cy="6352463"/>
          </a:xfrm>
          <a:custGeom>
            <a:avLst/>
            <a:gdLst/>
            <a:ahLst/>
            <a:cxnLst/>
            <a:rect l="l" t="t" r="r" b="b"/>
            <a:pathLst>
              <a:path w="9520041" h="6352463">
                <a:moveTo>
                  <a:pt x="0" y="0"/>
                </a:moveTo>
                <a:lnTo>
                  <a:pt x="9520041" y="0"/>
                </a:lnTo>
                <a:lnTo>
                  <a:pt x="9520041" y="6352463"/>
                </a:lnTo>
                <a:lnTo>
                  <a:pt x="0" y="6352463"/>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04875"/>
            <a:ext cx="13362596" cy="1000125"/>
          </a:xfrm>
          <a:prstGeom prst="rect">
            <a:avLst/>
          </a:prstGeom>
        </p:spPr>
        <p:txBody>
          <a:bodyPr lIns="0" tIns="0" rIns="0" bIns="0" rtlCol="0" anchor="t">
            <a:spAutoFit/>
          </a:bodyPr>
          <a:lstStyle/>
          <a:p>
            <a:pPr algn="l">
              <a:lnSpc>
                <a:spcPts val="6600"/>
              </a:lnSpc>
            </a:pPr>
            <a:r>
              <a:rPr lang="en-US" sz="6000" b="1">
                <a:solidFill>
                  <a:srgbClr val="FFFFFF"/>
                </a:solidFill>
                <a:latin typeface="Tabarra Sans Heavy"/>
                <a:ea typeface="Tabarra Sans Heavy"/>
                <a:cs typeface="Tabarra Sans Heavy"/>
                <a:sym typeface="Tabarra Sans Heavy"/>
              </a:rPr>
              <a:t>Starter Activity</a:t>
            </a:r>
          </a:p>
        </p:txBody>
      </p:sp>
      <p:sp>
        <p:nvSpPr>
          <p:cNvPr id="10" name="TextBox 10"/>
          <p:cNvSpPr txBox="1"/>
          <p:nvPr/>
        </p:nvSpPr>
        <p:spPr>
          <a:xfrm>
            <a:off x="11853716" y="4700943"/>
            <a:ext cx="5369749" cy="2539157"/>
          </a:xfrm>
          <a:prstGeom prst="rect">
            <a:avLst/>
          </a:prstGeom>
        </p:spPr>
        <p:txBody>
          <a:bodyPr lIns="0" tIns="0" rIns="0" bIns="0" rtlCol="0" anchor="t">
            <a:spAutoFit/>
          </a:bodyPr>
          <a:lstStyle/>
          <a:p>
            <a:pPr algn="ctr">
              <a:lnSpc>
                <a:spcPts val="6600"/>
              </a:lnSpc>
            </a:pPr>
            <a:r>
              <a:rPr lang="en-US" sz="6000" b="1" dirty="0">
                <a:solidFill>
                  <a:srgbClr val="274165"/>
                </a:solidFill>
                <a:latin typeface="Tabarra Sans Heavy"/>
                <a:ea typeface="Tabarra Sans Heavy"/>
                <a:cs typeface="Tabarra Sans Heavy"/>
                <a:sym typeface="Tabarra Sans Heavy"/>
                <a:hlinkClick r:id="rId4"/>
              </a:rPr>
              <a:t>Starter Activity Sheet here</a:t>
            </a:r>
            <a:endParaRPr lang="en-US" sz="6000" b="1" dirty="0">
              <a:solidFill>
                <a:srgbClr val="274165"/>
              </a:solidFill>
              <a:latin typeface="Tabarra Sans Heavy"/>
              <a:ea typeface="Tabarra Sans Heavy"/>
              <a:cs typeface="Tabarra Sans Heavy"/>
              <a:sym typeface="Tabarra Sans Heavy"/>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197226"/>
            <a:ext cx="13362596" cy="114617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18.6</a:t>
            </a:r>
          </a:p>
        </p:txBody>
      </p:sp>
      <p:sp>
        <p:nvSpPr>
          <p:cNvPr id="4" name="TextBox 4"/>
          <p:cNvSpPr txBox="1"/>
          <p:nvPr/>
        </p:nvSpPr>
        <p:spPr>
          <a:xfrm>
            <a:off x="1028507" y="4525453"/>
            <a:ext cx="16230697" cy="1844675"/>
          </a:xfrm>
          <a:prstGeom prst="rect">
            <a:avLst/>
          </a:prstGeom>
        </p:spPr>
        <p:txBody>
          <a:bodyPr lIns="0" tIns="0" rIns="0" bIns="0" rtlCol="0" anchor="t">
            <a:spAutoFit/>
          </a:bodyPr>
          <a:lstStyle/>
          <a:p>
            <a:pPr algn="l">
              <a:lnSpc>
                <a:spcPts val="4450"/>
              </a:lnSpc>
            </a:pPr>
            <a:r>
              <a:rPr lang="en-US" sz="5000" i="1">
                <a:solidFill>
                  <a:srgbClr val="FFFFFF"/>
                </a:solidFill>
                <a:latin typeface="Tabarra Sans Italics"/>
                <a:ea typeface="Tabarra Sans Italics"/>
                <a:cs typeface="Tabarra Sans Italics"/>
                <a:sym typeface="Tabarra Sans Italics"/>
              </a:rPr>
              <a:t>18.6 Investigate how the financial services industry is regulated and discuss the potential consequences of under-regulation</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3711503"/>
            <a:ext cx="15349387" cy="3989584"/>
            <a:chOff x="0" y="0"/>
            <a:chExt cx="4042637" cy="1050755"/>
          </a:xfrm>
        </p:grpSpPr>
        <p:sp>
          <p:nvSpPr>
            <p:cNvPr id="9" name="Freeform 9"/>
            <p:cNvSpPr/>
            <p:nvPr/>
          </p:nvSpPr>
          <p:spPr>
            <a:xfrm>
              <a:off x="0" y="0"/>
              <a:ext cx="4042637" cy="1050755"/>
            </a:xfrm>
            <a:custGeom>
              <a:avLst/>
              <a:gdLst/>
              <a:ahLst/>
              <a:cxnLst/>
              <a:rect l="l" t="t" r="r" b="b"/>
              <a:pathLst>
                <a:path w="4042637" h="1050755">
                  <a:moveTo>
                    <a:pt x="25723" y="0"/>
                  </a:moveTo>
                  <a:lnTo>
                    <a:pt x="4016914" y="0"/>
                  </a:lnTo>
                  <a:cubicBezTo>
                    <a:pt x="4031120" y="0"/>
                    <a:pt x="4042637" y="11517"/>
                    <a:pt x="4042637" y="25723"/>
                  </a:cubicBezTo>
                  <a:lnTo>
                    <a:pt x="4042637" y="1025031"/>
                  </a:lnTo>
                  <a:cubicBezTo>
                    <a:pt x="4042637" y="1031853"/>
                    <a:pt x="4039927" y="1038396"/>
                    <a:pt x="4035103" y="1043220"/>
                  </a:cubicBezTo>
                  <a:cubicBezTo>
                    <a:pt x="4030279" y="1048044"/>
                    <a:pt x="4023736" y="1050755"/>
                    <a:pt x="4016914" y="1050755"/>
                  </a:cubicBezTo>
                  <a:lnTo>
                    <a:pt x="25723" y="1050755"/>
                  </a:lnTo>
                  <a:cubicBezTo>
                    <a:pt x="18901" y="1050755"/>
                    <a:pt x="12358" y="1048044"/>
                    <a:pt x="7534" y="1043220"/>
                  </a:cubicBezTo>
                  <a:cubicBezTo>
                    <a:pt x="2710" y="1038396"/>
                    <a:pt x="0" y="1031853"/>
                    <a:pt x="0" y="1025031"/>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76200"/>
              <a:ext cx="4042637" cy="112695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899975" y="4049897"/>
            <a:ext cx="14488049" cy="3141346"/>
          </a:xfrm>
          <a:prstGeom prst="rect">
            <a:avLst/>
          </a:prstGeom>
        </p:spPr>
        <p:txBody>
          <a:bodyPr lIns="0" tIns="0" rIns="0" bIns="0" rtlCol="0" anchor="t">
            <a:spAutoFit/>
          </a:bodyPr>
          <a:lstStyle/>
          <a:p>
            <a:pPr marL="712465" lvl="1" indent="-356233" algn="l">
              <a:lnSpc>
                <a:spcPts val="4949"/>
              </a:lnSpc>
              <a:buFont typeface="Arial"/>
              <a:buChar char="•"/>
            </a:pPr>
            <a:r>
              <a:rPr lang="en-US" sz="3299">
                <a:solidFill>
                  <a:srgbClr val="FFFFFF"/>
                </a:solidFill>
                <a:latin typeface="Tabarra Sans"/>
                <a:ea typeface="Tabarra Sans"/>
                <a:cs typeface="Tabarra Sans"/>
                <a:sym typeface="Tabarra Sans"/>
              </a:rPr>
              <a:t>The financial services industry in Ireland is regulated to protect consumers and ensure fair treatment.</a:t>
            </a:r>
          </a:p>
          <a:p>
            <a:pPr marL="712465" lvl="1" indent="-356233" algn="l">
              <a:lnSpc>
                <a:spcPts val="4949"/>
              </a:lnSpc>
              <a:buFont typeface="Arial"/>
              <a:buChar char="•"/>
            </a:pPr>
            <a:r>
              <a:rPr lang="en-US" sz="3299">
                <a:solidFill>
                  <a:srgbClr val="FFFFFF"/>
                </a:solidFill>
                <a:latin typeface="Tabarra Sans"/>
                <a:ea typeface="Tabarra Sans"/>
                <a:cs typeface="Tabarra Sans"/>
                <a:sym typeface="Tabarra Sans"/>
              </a:rPr>
              <a:t>Regulation helps maintain trust and stability in the financial system.</a:t>
            </a:r>
          </a:p>
          <a:p>
            <a:pPr marL="712465" lvl="1" indent="-356233" algn="l">
              <a:lnSpc>
                <a:spcPts val="4949"/>
              </a:lnSpc>
              <a:buFont typeface="Arial"/>
              <a:buChar char="•"/>
            </a:pPr>
            <a:r>
              <a:rPr lang="en-US" sz="3299">
                <a:solidFill>
                  <a:srgbClr val="FFFFFF"/>
                </a:solidFill>
                <a:latin typeface="Tabarra Sans"/>
                <a:ea typeface="Tabarra Sans"/>
                <a:cs typeface="Tabarra Sans"/>
                <a:sym typeface="Tabarra Sans"/>
              </a:rPr>
              <a:t>Without regulation, consumers could face scams, unfair practices, and potential financial system collapse.</a:t>
            </a:r>
          </a:p>
        </p:txBody>
      </p:sp>
      <p:sp>
        <p:nvSpPr>
          <p:cNvPr id="12" name="TextBox 12"/>
          <p:cNvSpPr txBox="1"/>
          <p:nvPr/>
        </p:nvSpPr>
        <p:spPr>
          <a:xfrm>
            <a:off x="1175994" y="962025"/>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Regulation Of Financial Services</a:t>
            </a:r>
          </a:p>
        </p:txBody>
      </p:sp>
      <p:sp>
        <p:nvSpPr>
          <p:cNvPr id="13" name="Freeform 13"/>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TextBox 14"/>
          <p:cNvSpPr txBox="1"/>
          <p:nvPr/>
        </p:nvSpPr>
        <p:spPr>
          <a:xfrm>
            <a:off x="1175994" y="2454239"/>
            <a:ext cx="15349387" cy="825501"/>
          </a:xfrm>
          <a:prstGeom prst="rect">
            <a:avLst/>
          </a:prstGeom>
        </p:spPr>
        <p:txBody>
          <a:bodyPr lIns="0" tIns="0" rIns="0" bIns="0" rtlCol="0" anchor="t">
            <a:spAutoFit/>
          </a:bodyPr>
          <a:lstStyle/>
          <a:p>
            <a:pPr algn="l">
              <a:lnSpc>
                <a:spcPts val="5500"/>
              </a:lnSpc>
            </a:pPr>
            <a:r>
              <a:rPr lang="en-US" sz="5000" b="1">
                <a:solidFill>
                  <a:srgbClr val="274165"/>
                </a:solidFill>
                <a:latin typeface="Tabarra Sans Heavy"/>
                <a:ea typeface="Tabarra Sans Heavy"/>
                <a:cs typeface="Tabarra Sans Heavy"/>
                <a:sym typeface="Tabarra Sans Heavy"/>
              </a:rPr>
              <a:t>The purpose of regulation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4821978" y="8141180"/>
            <a:ext cx="2512141" cy="1789116"/>
          </a:xfrm>
          <a:custGeom>
            <a:avLst/>
            <a:gdLst/>
            <a:ahLst/>
            <a:cxnLst/>
            <a:rect l="l" t="t" r="r" b="b"/>
            <a:pathLst>
              <a:path w="2512141" h="1789116">
                <a:moveTo>
                  <a:pt x="0" y="0"/>
                </a:moveTo>
                <a:lnTo>
                  <a:pt x="2512141" y="0"/>
                </a:lnTo>
                <a:lnTo>
                  <a:pt x="2512141" y="1789117"/>
                </a:lnTo>
                <a:lnTo>
                  <a:pt x="0" y="1789117"/>
                </a:lnTo>
                <a:lnTo>
                  <a:pt x="0" y="0"/>
                </a:lnTo>
                <a:close/>
              </a:path>
            </a:pathLst>
          </a:custGeom>
          <a:blipFill>
            <a:blip r:embed="rId4"/>
            <a:stretch>
              <a:fillRect l="-52611"/>
            </a:stretch>
          </a:blipFill>
        </p:spPr>
        <p:txBody>
          <a:bodyPr/>
          <a:lstStyle/>
          <a:p>
            <a:endParaRPr lang="en-US"/>
          </a:p>
        </p:txBody>
      </p:sp>
      <p:sp>
        <p:nvSpPr>
          <p:cNvPr id="9" name="TextBox 9"/>
          <p:cNvSpPr txBox="1"/>
          <p:nvPr/>
        </p:nvSpPr>
        <p:spPr>
          <a:xfrm>
            <a:off x="755025" y="3045305"/>
            <a:ext cx="6239228" cy="509587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The Central Bank of Ireland regulates and supervises financial institutions to protect consumers and maintain financial stability. </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a:solidFill>
                  <a:srgbClr val="274165"/>
                </a:solidFill>
                <a:latin typeface="Tabarra Sans"/>
                <a:ea typeface="Tabarra Sans"/>
                <a:cs typeface="Tabarra Sans"/>
                <a:sym typeface="Tabarra Sans"/>
              </a:rPr>
              <a:t>It enforces rules on fairness and transparency and works to prevent fraud, insider trading and money laundering.</a:t>
            </a:r>
          </a:p>
        </p:txBody>
      </p:sp>
      <p:sp>
        <p:nvSpPr>
          <p:cNvPr id="10" name="TextBox 10"/>
          <p:cNvSpPr txBox="1"/>
          <p:nvPr/>
        </p:nvSpPr>
        <p:spPr>
          <a:xfrm>
            <a:off x="1175994" y="1008785"/>
            <a:ext cx="15349387" cy="660401"/>
          </a:xfrm>
          <a:prstGeom prst="rect">
            <a:avLst/>
          </a:prstGeom>
        </p:spPr>
        <p:txBody>
          <a:bodyPr lIns="0" tIns="0" rIns="0" bIns="0" rtlCol="0" anchor="t">
            <a:spAutoFit/>
          </a:bodyPr>
          <a:lstStyle/>
          <a:p>
            <a:pPr algn="l">
              <a:lnSpc>
                <a:spcPts val="4400"/>
              </a:lnSpc>
            </a:pPr>
            <a:r>
              <a:rPr lang="en-US" sz="4000" b="1">
                <a:solidFill>
                  <a:srgbClr val="FFFFFF"/>
                </a:solidFill>
                <a:latin typeface="Tabarra Sans Heavy"/>
                <a:ea typeface="Tabarra Sans Heavy"/>
                <a:cs typeface="Tabarra Sans Heavy"/>
                <a:sym typeface="Tabarra Sans Heavy"/>
              </a:rPr>
              <a:t>Role of the Central Bank of Ireland</a:t>
            </a:r>
          </a:p>
        </p:txBody>
      </p:sp>
      <p:pic>
        <p:nvPicPr>
          <p:cNvPr id="11" name="Picture 11"/>
          <p:cNvPicPr>
            <a:picLocks noChangeAspect="1"/>
          </p:cNvPicPr>
          <p:nvPr>
            <a:videoFile r:link="rId1"/>
          </p:nvPr>
        </p:nvPicPr>
        <p:blipFill>
          <a:blip r:embed="rId5"/>
          <a:stretch>
            <a:fillRect/>
          </a:stretch>
        </p:blipFill>
        <p:spPr>
          <a:xfrm>
            <a:off x="7666315" y="3197705"/>
            <a:ext cx="8955680" cy="5033638"/>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175994" y="1008785"/>
            <a:ext cx="15349387" cy="660401"/>
          </a:xfrm>
          <a:prstGeom prst="rect">
            <a:avLst/>
          </a:prstGeom>
        </p:spPr>
        <p:txBody>
          <a:bodyPr lIns="0" tIns="0" rIns="0" bIns="0" rtlCol="0" anchor="t">
            <a:spAutoFit/>
          </a:bodyPr>
          <a:lstStyle/>
          <a:p>
            <a:pPr algn="l">
              <a:lnSpc>
                <a:spcPts val="4400"/>
              </a:lnSpc>
            </a:pPr>
            <a:r>
              <a:rPr lang="en-US" sz="4000" b="1">
                <a:solidFill>
                  <a:srgbClr val="FFFFFF"/>
                </a:solidFill>
                <a:latin typeface="Tabarra Sans Heavy"/>
                <a:ea typeface="Tabarra Sans Heavy"/>
                <a:cs typeface="Tabarra Sans Heavy"/>
                <a:sym typeface="Tabarra Sans Heavy"/>
              </a:rPr>
              <a:t>Regulation Of Financial Services In The EU</a:t>
            </a:r>
          </a:p>
        </p:txBody>
      </p:sp>
      <p:sp>
        <p:nvSpPr>
          <p:cNvPr id="10" name="TextBox 10"/>
          <p:cNvSpPr txBox="1"/>
          <p:nvPr/>
        </p:nvSpPr>
        <p:spPr>
          <a:xfrm>
            <a:off x="1530612" y="3232086"/>
            <a:ext cx="15226777" cy="39719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The European Central Bank (ECB) and European Banking Authority (EBA) set rules and supervise financial institutions across the EU. </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a:solidFill>
                  <a:srgbClr val="274165"/>
                </a:solidFill>
                <a:latin typeface="Tabarra Sans"/>
                <a:ea typeface="Tabarra Sans"/>
                <a:cs typeface="Tabarra Sans"/>
                <a:sym typeface="Tabarra Sans"/>
              </a:rPr>
              <a:t>National regulators, such as the Central Bank of Ireland, enforce these rules locally. </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a:solidFill>
                  <a:srgbClr val="274165"/>
                </a:solidFill>
                <a:latin typeface="Tabarra Sans"/>
                <a:ea typeface="Tabarra Sans"/>
                <a:cs typeface="Tabarra Sans"/>
                <a:sym typeface="Tabarra Sans"/>
              </a:rPr>
              <a:t>Key EU regulations include GDPR, which protects personal data, and the Consumer Credit Directive, which ensures transparency and consumer rights in lending.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aphicFrame>
        <p:nvGraphicFramePr>
          <p:cNvPr id="8" name="Table 8"/>
          <p:cNvGraphicFramePr>
            <a:graphicFrameLocks noGrp="1"/>
          </p:cNvGraphicFramePr>
          <p:nvPr/>
        </p:nvGraphicFramePr>
        <p:xfrm>
          <a:off x="1175994" y="2688426"/>
          <a:ext cx="16083306" cy="6265074"/>
        </p:xfrm>
        <a:graphic>
          <a:graphicData uri="http://schemas.openxmlformats.org/drawingml/2006/table">
            <a:tbl>
              <a:tblPr/>
              <a:tblGrid>
                <a:gridCol w="4043947">
                  <a:extLst>
                    <a:ext uri="{9D8B030D-6E8A-4147-A177-3AD203B41FA5}">
                      <a16:colId xmlns:a16="http://schemas.microsoft.com/office/drawing/2014/main" val="20000"/>
                    </a:ext>
                  </a:extLst>
                </a:gridCol>
                <a:gridCol w="12039359">
                  <a:extLst>
                    <a:ext uri="{9D8B030D-6E8A-4147-A177-3AD203B41FA5}">
                      <a16:colId xmlns:a16="http://schemas.microsoft.com/office/drawing/2014/main" val="20001"/>
                    </a:ext>
                  </a:extLst>
                </a:gridCol>
              </a:tblGrid>
              <a:tr h="1578852">
                <a:tc>
                  <a:txBody>
                    <a:bodyPr/>
                    <a:lstStyle/>
                    <a:p>
                      <a:pPr algn="l">
                        <a:lnSpc>
                          <a:spcPts val="3640"/>
                        </a:lnSpc>
                        <a:defRPr/>
                      </a:pPr>
                      <a:r>
                        <a:rPr lang="en-US" sz="2600" b="1">
                          <a:solidFill>
                            <a:srgbClr val="FFFFFF"/>
                          </a:solidFill>
                          <a:latin typeface="Tabarra Sans Bold"/>
                          <a:ea typeface="Tabarra Sans Bold"/>
                          <a:cs typeface="Tabarra Sans Bold"/>
                          <a:sym typeface="Tabarra Sans Bold"/>
                        </a:rPr>
                        <a:t>High Consumer Risk</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458A7D"/>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Consumers may be sold unsuitable products, charged hidden fees, or lose money to scams.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62074">
                <a:tc>
                  <a:txBody>
                    <a:bodyPr/>
                    <a:lstStyle/>
                    <a:p>
                      <a:pPr algn="l">
                        <a:lnSpc>
                          <a:spcPts val="3640"/>
                        </a:lnSpc>
                        <a:defRPr/>
                      </a:pPr>
                      <a:r>
                        <a:rPr lang="en-US" sz="2600" b="1">
                          <a:solidFill>
                            <a:srgbClr val="FFFFFF"/>
                          </a:solidFill>
                          <a:latin typeface="Tabarra Sans Bold"/>
                          <a:ea typeface="Tabarra Sans Bold"/>
                          <a:cs typeface="Tabarra Sans Bold"/>
                          <a:sym typeface="Tabarra Sans Bold"/>
                        </a:rPr>
                        <a:t>No Guarantee or Safety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9543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Unregulated firms may not offer access to compensation or complaint procedures.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62074">
                <a:tc>
                  <a:txBody>
                    <a:bodyPr/>
                    <a:lstStyle/>
                    <a:p>
                      <a:pPr algn="l">
                        <a:lnSpc>
                          <a:spcPts val="3640"/>
                        </a:lnSpc>
                        <a:defRPr/>
                      </a:pPr>
                      <a:r>
                        <a:rPr lang="en-US" sz="2600" b="1">
                          <a:solidFill>
                            <a:srgbClr val="FFFFFF"/>
                          </a:solidFill>
                          <a:latin typeface="Tabarra Sans Bold"/>
                          <a:ea typeface="Tabarra Sans Bold"/>
                          <a:cs typeface="Tabarra Sans Bold"/>
                          <a:sym typeface="Tabarra Sans Bold"/>
                        </a:rPr>
                        <a:t>System Instability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274165"/>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Risky lending and poor oversight can trigger financial crises (e.g. 2008 crisis).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62074">
                <a:tc>
                  <a:txBody>
                    <a:bodyPr/>
                    <a:lstStyle/>
                    <a:p>
                      <a:pPr algn="l">
                        <a:lnSpc>
                          <a:spcPts val="3640"/>
                        </a:lnSpc>
                        <a:defRPr/>
                      </a:pPr>
                      <a:r>
                        <a:rPr lang="en-US" sz="2600" b="1">
                          <a:solidFill>
                            <a:srgbClr val="171716"/>
                          </a:solidFill>
                          <a:latin typeface="Tabarra Sans Bold"/>
                          <a:ea typeface="Tabarra Sans Bold"/>
                          <a:cs typeface="Tabarra Sans Bold"/>
                          <a:sym typeface="Tabarra Sans Bold"/>
                        </a:rPr>
                        <a:t>Collapse of the Banking System</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6E447"/>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Loss of public confidence can lead to mass withdrawals and economic damage.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9" name="TextBox 9"/>
          <p:cNvSpPr txBox="1"/>
          <p:nvPr/>
        </p:nvSpPr>
        <p:spPr>
          <a:xfrm>
            <a:off x="1175994" y="1008785"/>
            <a:ext cx="15349387" cy="660401"/>
          </a:xfrm>
          <a:prstGeom prst="rect">
            <a:avLst/>
          </a:prstGeom>
        </p:spPr>
        <p:txBody>
          <a:bodyPr lIns="0" tIns="0" rIns="0" bIns="0" rtlCol="0" anchor="t">
            <a:spAutoFit/>
          </a:bodyPr>
          <a:lstStyle/>
          <a:p>
            <a:pPr algn="l">
              <a:lnSpc>
                <a:spcPts val="4400"/>
              </a:lnSpc>
            </a:pPr>
            <a:r>
              <a:rPr lang="en-US" sz="4000" b="1">
                <a:solidFill>
                  <a:srgbClr val="FFFFFF"/>
                </a:solidFill>
                <a:latin typeface="Tabarra Sans Heavy"/>
                <a:ea typeface="Tabarra Sans Heavy"/>
                <a:cs typeface="Tabarra Sans Heavy"/>
                <a:sym typeface="Tabarra Sans Heavy"/>
              </a:rPr>
              <a:t>Consequences Of Under-Regulation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76200"/>
              <a:ext cx="4325485" cy="3694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18.6</a:t>
            </a:r>
          </a:p>
        </p:txBody>
      </p:sp>
      <p:grpSp>
        <p:nvGrpSpPr>
          <p:cNvPr id="6" name="Group 6"/>
          <p:cNvGrpSpPr/>
          <p:nvPr/>
        </p:nvGrpSpPr>
        <p:grpSpPr>
          <a:xfrm>
            <a:off x="835973" y="2328080"/>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47398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034660"/>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618056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3884524"/>
            <a:ext cx="16782842" cy="93154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a:t>
            </a:r>
          </a:p>
          <a:p>
            <a:pPr algn="l">
              <a:lnSpc>
                <a:spcPts val="3780"/>
              </a:lnSpc>
              <a:spcBef>
                <a:spcPct val="0"/>
              </a:spcBef>
            </a:pPr>
            <a:r>
              <a:rPr lang="en-US" sz="2700" b="1">
                <a:solidFill>
                  <a:srgbClr val="FFFFFF"/>
                </a:solidFill>
                <a:latin typeface="Montserrat Bold"/>
                <a:ea typeface="Montserrat Bold"/>
                <a:cs typeface="Montserrat Bold"/>
                <a:sym typeface="Montserrat Bold"/>
              </a:rPr>
              <a:t>-</a:t>
            </a:r>
          </a:p>
        </p:txBody>
      </p:sp>
      <p:sp>
        <p:nvSpPr>
          <p:cNvPr id="15" name="TextBox 15"/>
          <p:cNvSpPr txBox="1"/>
          <p:nvPr/>
        </p:nvSpPr>
        <p:spPr>
          <a:xfrm>
            <a:off x="1181789" y="7285215"/>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197226"/>
            <a:ext cx="13362596" cy="114617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18.7</a:t>
            </a:r>
          </a:p>
        </p:txBody>
      </p:sp>
      <p:sp>
        <p:nvSpPr>
          <p:cNvPr id="4" name="TextBox 4"/>
          <p:cNvSpPr txBox="1"/>
          <p:nvPr/>
        </p:nvSpPr>
        <p:spPr>
          <a:xfrm>
            <a:off x="1028507" y="4525453"/>
            <a:ext cx="16230697" cy="1282700"/>
          </a:xfrm>
          <a:prstGeom prst="rect">
            <a:avLst/>
          </a:prstGeom>
        </p:spPr>
        <p:txBody>
          <a:bodyPr lIns="0" tIns="0" rIns="0" bIns="0" rtlCol="0" anchor="t">
            <a:spAutoFit/>
          </a:bodyPr>
          <a:lstStyle/>
          <a:p>
            <a:pPr algn="l">
              <a:lnSpc>
                <a:spcPts val="4450"/>
              </a:lnSpc>
            </a:pPr>
            <a:r>
              <a:rPr lang="en-US" sz="5000" i="1">
                <a:solidFill>
                  <a:srgbClr val="FFFFFF"/>
                </a:solidFill>
                <a:latin typeface="Tabarra Sans Italics"/>
                <a:ea typeface="Tabarra Sans Italics"/>
                <a:cs typeface="Tabarra Sans Italics"/>
                <a:sym typeface="Tabarra Sans Italics"/>
              </a:rPr>
              <a:t>18.7 Outline a range of financial fraud activities and discuss how consumers can protect themselves</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611807" y="2432050"/>
            <a:ext cx="5241677" cy="7160401"/>
            <a:chOff x="0" y="0"/>
            <a:chExt cx="1380524" cy="1885867"/>
          </a:xfrm>
        </p:grpSpPr>
        <p:sp>
          <p:nvSpPr>
            <p:cNvPr id="9" name="Freeform 9"/>
            <p:cNvSpPr/>
            <p:nvPr/>
          </p:nvSpPr>
          <p:spPr>
            <a:xfrm>
              <a:off x="0" y="0"/>
              <a:ext cx="1380524" cy="1885867"/>
            </a:xfrm>
            <a:custGeom>
              <a:avLst/>
              <a:gdLst/>
              <a:ahLst/>
              <a:cxnLst/>
              <a:rect l="l" t="t" r="r" b="b"/>
              <a:pathLst>
                <a:path w="1380524" h="1885867">
                  <a:moveTo>
                    <a:pt x="75327" y="0"/>
                  </a:moveTo>
                  <a:lnTo>
                    <a:pt x="1305197" y="0"/>
                  </a:lnTo>
                  <a:cubicBezTo>
                    <a:pt x="1325175" y="0"/>
                    <a:pt x="1344335" y="7936"/>
                    <a:pt x="1358461" y="22063"/>
                  </a:cubicBezTo>
                  <a:cubicBezTo>
                    <a:pt x="1372588" y="36189"/>
                    <a:pt x="1380524" y="55349"/>
                    <a:pt x="1380524" y="75327"/>
                  </a:cubicBezTo>
                  <a:lnTo>
                    <a:pt x="1380524" y="1810540"/>
                  </a:lnTo>
                  <a:cubicBezTo>
                    <a:pt x="1380524" y="1830518"/>
                    <a:pt x="1372588" y="1849678"/>
                    <a:pt x="1358461" y="1863804"/>
                  </a:cubicBezTo>
                  <a:cubicBezTo>
                    <a:pt x="1344335" y="1877931"/>
                    <a:pt x="1325175" y="1885867"/>
                    <a:pt x="1305197" y="1885867"/>
                  </a:cubicBezTo>
                  <a:lnTo>
                    <a:pt x="75327" y="1885867"/>
                  </a:lnTo>
                  <a:cubicBezTo>
                    <a:pt x="55349" y="1885867"/>
                    <a:pt x="36189" y="1877931"/>
                    <a:pt x="22063" y="1863804"/>
                  </a:cubicBezTo>
                  <a:cubicBezTo>
                    <a:pt x="7936" y="1849678"/>
                    <a:pt x="0" y="1830518"/>
                    <a:pt x="0" y="1810540"/>
                  </a:cubicBezTo>
                  <a:lnTo>
                    <a:pt x="0" y="75327"/>
                  </a:lnTo>
                  <a:cubicBezTo>
                    <a:pt x="0" y="55349"/>
                    <a:pt x="7936" y="36189"/>
                    <a:pt x="22063" y="22063"/>
                  </a:cubicBezTo>
                  <a:cubicBezTo>
                    <a:pt x="36189" y="7936"/>
                    <a:pt x="55349" y="0"/>
                    <a:pt x="75327" y="0"/>
                  </a:cubicBezTo>
                  <a:close/>
                </a:path>
              </a:pathLst>
            </a:custGeom>
            <a:solidFill>
              <a:srgbClr val="3E7992"/>
            </a:solidFill>
          </p:spPr>
          <p:txBody>
            <a:bodyPr/>
            <a:lstStyle/>
            <a:p>
              <a:endParaRPr lang="en-US"/>
            </a:p>
          </p:txBody>
        </p:sp>
        <p:sp>
          <p:nvSpPr>
            <p:cNvPr id="10" name="TextBox 10"/>
            <p:cNvSpPr txBox="1"/>
            <p:nvPr/>
          </p:nvSpPr>
          <p:spPr>
            <a:xfrm>
              <a:off x="0" y="-76200"/>
              <a:ext cx="1380524" cy="1962067"/>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175994" y="2629091"/>
            <a:ext cx="4310406" cy="6562725"/>
          </a:xfrm>
          <a:prstGeom prst="rect">
            <a:avLst/>
          </a:prstGeom>
        </p:spPr>
        <p:txBody>
          <a:bodyPr lIns="0" tIns="0" rIns="0" bIns="0" rtlCol="0" anchor="t">
            <a:spAutoFit/>
          </a:bodyPr>
          <a:lstStyle/>
          <a:p>
            <a:pPr algn="l">
              <a:lnSpc>
                <a:spcPts val="3749"/>
              </a:lnSpc>
            </a:pPr>
            <a:r>
              <a:rPr lang="en-US" sz="2499">
                <a:solidFill>
                  <a:srgbClr val="FFFFFF"/>
                </a:solidFill>
                <a:latin typeface="Tabarra Sans"/>
                <a:ea typeface="Tabarra Sans"/>
                <a:cs typeface="Tabarra Sans"/>
                <a:sym typeface="Tabarra Sans"/>
              </a:rPr>
              <a:t>Financial fraud is when someone uses deception or dishonesty to trick another person into giving away their money, personal details, or access to their financial accounts. The goal is usually the same: to steal money or financial information without the victim’s knowledge or</a:t>
            </a:r>
          </a:p>
          <a:p>
            <a:pPr algn="l">
              <a:lnSpc>
                <a:spcPts val="3749"/>
              </a:lnSpc>
            </a:pPr>
            <a:r>
              <a:rPr lang="en-US" sz="2499">
                <a:solidFill>
                  <a:srgbClr val="FFFFFF"/>
                </a:solidFill>
                <a:latin typeface="Tabarra Sans"/>
                <a:ea typeface="Tabarra Sans"/>
                <a:cs typeface="Tabarra Sans"/>
                <a:sym typeface="Tabarra Sans"/>
              </a:rPr>
              <a:t>full consent, and consumers should take steps to protect themselves from it.</a:t>
            </a:r>
          </a:p>
        </p:txBody>
      </p:sp>
      <p:sp>
        <p:nvSpPr>
          <p:cNvPr id="12" name="TextBox 12"/>
          <p:cNvSpPr txBox="1"/>
          <p:nvPr/>
        </p:nvSpPr>
        <p:spPr>
          <a:xfrm>
            <a:off x="1175994" y="999260"/>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Financial Fraud</a:t>
            </a:r>
          </a:p>
        </p:txBody>
      </p:sp>
      <p:pic>
        <p:nvPicPr>
          <p:cNvPr id="13" name="Picture 13"/>
          <p:cNvPicPr>
            <a:picLocks noChangeAspect="1"/>
          </p:cNvPicPr>
          <p:nvPr>
            <a:videoFile r:link="rId1"/>
          </p:nvPr>
        </p:nvPicPr>
        <p:blipFill>
          <a:blip r:embed="rId4"/>
          <a:stretch>
            <a:fillRect/>
          </a:stretch>
        </p:blipFill>
        <p:spPr>
          <a:xfrm>
            <a:off x="6425318" y="2886266"/>
            <a:ext cx="10981372" cy="61722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999260"/>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Financial Fraud</a:t>
            </a:r>
          </a:p>
        </p:txBody>
      </p:sp>
      <p:grpSp>
        <p:nvGrpSpPr>
          <p:cNvPr id="9" name="Group 9"/>
          <p:cNvGrpSpPr/>
          <p:nvPr/>
        </p:nvGrpSpPr>
        <p:grpSpPr>
          <a:xfrm>
            <a:off x="-381813" y="2501940"/>
            <a:ext cx="8371712" cy="830526"/>
            <a:chOff x="0" y="0"/>
            <a:chExt cx="2204895" cy="218739"/>
          </a:xfrm>
        </p:grpSpPr>
        <p:sp>
          <p:nvSpPr>
            <p:cNvPr id="10" name="Freeform 10"/>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458A7D"/>
            </a:solidFill>
          </p:spPr>
          <p:txBody>
            <a:bodyPr/>
            <a:lstStyle/>
            <a:p>
              <a:endParaRPr lang="en-US"/>
            </a:p>
          </p:txBody>
        </p:sp>
        <p:sp>
          <p:nvSpPr>
            <p:cNvPr id="11" name="TextBox 11"/>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72952" y="2540965"/>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Phishing, Smishing &amp; Vishing</a:t>
            </a:r>
          </a:p>
        </p:txBody>
      </p:sp>
      <p:grpSp>
        <p:nvGrpSpPr>
          <p:cNvPr id="13" name="Group 13"/>
          <p:cNvGrpSpPr/>
          <p:nvPr/>
        </p:nvGrpSpPr>
        <p:grpSpPr>
          <a:xfrm>
            <a:off x="10374006" y="2501940"/>
            <a:ext cx="8371712" cy="830526"/>
            <a:chOff x="0" y="0"/>
            <a:chExt cx="2204895" cy="218739"/>
          </a:xfrm>
        </p:grpSpPr>
        <p:sp>
          <p:nvSpPr>
            <p:cNvPr id="14" name="Freeform 14"/>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D9543E"/>
            </a:solidFill>
          </p:spPr>
          <p:txBody>
            <a:bodyPr/>
            <a:lstStyle/>
            <a:p>
              <a:endParaRPr lang="en-US"/>
            </a:p>
          </p:txBody>
        </p:sp>
        <p:sp>
          <p:nvSpPr>
            <p:cNvPr id="15" name="TextBox 15"/>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5400000">
            <a:off x="5879205" y="5835118"/>
            <a:ext cx="6620738" cy="319170"/>
            <a:chOff x="0" y="0"/>
            <a:chExt cx="1444029" cy="69613"/>
          </a:xfrm>
        </p:grpSpPr>
        <p:sp>
          <p:nvSpPr>
            <p:cNvPr id="17" name="Freeform 17"/>
            <p:cNvSpPr/>
            <p:nvPr/>
          </p:nvSpPr>
          <p:spPr>
            <a:xfrm>
              <a:off x="0" y="-7356"/>
              <a:ext cx="1444029" cy="84325"/>
            </a:xfrm>
            <a:custGeom>
              <a:avLst/>
              <a:gdLst/>
              <a:ahLst/>
              <a:cxnLst/>
              <a:rect l="l" t="t" r="r" b="b"/>
              <a:pathLst>
                <a:path w="1444029" h="84325">
                  <a:moveTo>
                    <a:pt x="727464" y="20844"/>
                  </a:moveTo>
                  <a:cubicBezTo>
                    <a:pt x="969952" y="9531"/>
                    <a:pt x="1206990" y="-19314"/>
                    <a:pt x="1444029" y="19973"/>
                  </a:cubicBezTo>
                  <a:lnTo>
                    <a:pt x="1444029" y="61306"/>
                  </a:lnTo>
                  <a:cubicBezTo>
                    <a:pt x="1198817" y="40422"/>
                    <a:pt x="953604" y="52170"/>
                    <a:pt x="716565" y="63482"/>
                  </a:cubicBezTo>
                  <a:cubicBezTo>
                    <a:pt x="474078" y="74794"/>
                    <a:pt x="237039" y="103639"/>
                    <a:pt x="0" y="64352"/>
                  </a:cubicBezTo>
                  <a:lnTo>
                    <a:pt x="0" y="23019"/>
                  </a:lnTo>
                  <a:cubicBezTo>
                    <a:pt x="245213" y="43903"/>
                    <a:pt x="490425" y="32156"/>
                    <a:pt x="727464" y="20844"/>
                  </a:cubicBezTo>
                  <a:close/>
                </a:path>
              </a:pathLst>
            </a:custGeom>
            <a:solidFill>
              <a:srgbClr val="3E7992"/>
            </a:solidFill>
          </p:spPr>
          <p:txBody>
            <a:bodyPr/>
            <a:lstStyle/>
            <a:p>
              <a:endParaRPr lang="en-US"/>
            </a:p>
          </p:txBody>
        </p:sp>
        <p:sp>
          <p:nvSpPr>
            <p:cNvPr id="18" name="TextBox 18"/>
            <p:cNvSpPr txBox="1"/>
            <p:nvPr/>
          </p:nvSpPr>
          <p:spPr>
            <a:xfrm>
              <a:off x="0" y="-58797"/>
              <a:ext cx="1444029" cy="111007"/>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672952" y="3503916"/>
            <a:ext cx="7332190" cy="340995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Fraudsters send fake emails, texts or phone calls pretending to be trusted organisations to steal personal details.</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Phishing = Email</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Smishing = SMS/Text</a:t>
            </a:r>
          </a:p>
          <a:p>
            <a:pPr marL="647697" lvl="1" indent="-323848" algn="l">
              <a:lnSpc>
                <a:spcPts val="4499"/>
              </a:lnSpc>
              <a:buFont typeface="Arial"/>
              <a:buChar char="•"/>
            </a:pPr>
            <a:r>
              <a:rPr lang="en-US" sz="2999">
                <a:solidFill>
                  <a:srgbClr val="274165"/>
                </a:solidFill>
                <a:latin typeface="Tabarra Sans"/>
                <a:ea typeface="Tabarra Sans"/>
                <a:cs typeface="Tabarra Sans"/>
                <a:sym typeface="Tabarra Sans"/>
              </a:rPr>
              <a:t>Vishing = Voice/Phone Call</a:t>
            </a:r>
          </a:p>
        </p:txBody>
      </p:sp>
      <p:sp>
        <p:nvSpPr>
          <p:cNvPr id="20" name="TextBox 20"/>
          <p:cNvSpPr txBox="1"/>
          <p:nvPr/>
        </p:nvSpPr>
        <p:spPr>
          <a:xfrm>
            <a:off x="11428771" y="2540965"/>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What consumer can do?</a:t>
            </a:r>
          </a:p>
        </p:txBody>
      </p:sp>
      <p:sp>
        <p:nvSpPr>
          <p:cNvPr id="21" name="TextBox 21"/>
          <p:cNvSpPr txBox="1"/>
          <p:nvPr/>
        </p:nvSpPr>
        <p:spPr>
          <a:xfrm>
            <a:off x="10725201" y="3561065"/>
            <a:ext cx="7332190" cy="17240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Never share passwords or PINs. Verify requests directly with your provider using official contact details.</a:t>
            </a:r>
          </a:p>
        </p:txBody>
      </p:sp>
      <p:grpSp>
        <p:nvGrpSpPr>
          <p:cNvPr id="22" name="Group 22"/>
          <p:cNvGrpSpPr/>
          <p:nvPr/>
        </p:nvGrpSpPr>
        <p:grpSpPr>
          <a:xfrm>
            <a:off x="-381813" y="7113891"/>
            <a:ext cx="8371712" cy="830526"/>
            <a:chOff x="0" y="0"/>
            <a:chExt cx="2204895" cy="218739"/>
          </a:xfrm>
        </p:grpSpPr>
        <p:sp>
          <p:nvSpPr>
            <p:cNvPr id="23" name="Freeform 23"/>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F39C53"/>
            </a:solidFill>
          </p:spPr>
          <p:txBody>
            <a:bodyPr/>
            <a:lstStyle/>
            <a:p>
              <a:endParaRPr lang="en-US"/>
            </a:p>
          </p:txBody>
        </p:sp>
        <p:sp>
          <p:nvSpPr>
            <p:cNvPr id="24" name="TextBox 24"/>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672952" y="7152916"/>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Card Skimming or Cloning</a:t>
            </a:r>
          </a:p>
        </p:txBody>
      </p:sp>
      <p:grpSp>
        <p:nvGrpSpPr>
          <p:cNvPr id="26" name="Group 26"/>
          <p:cNvGrpSpPr/>
          <p:nvPr/>
        </p:nvGrpSpPr>
        <p:grpSpPr>
          <a:xfrm>
            <a:off x="10374006" y="6515100"/>
            <a:ext cx="8371712" cy="830526"/>
            <a:chOff x="0" y="0"/>
            <a:chExt cx="2204895" cy="218739"/>
          </a:xfrm>
        </p:grpSpPr>
        <p:sp>
          <p:nvSpPr>
            <p:cNvPr id="27" name="Freeform 27"/>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E44F27"/>
            </a:solidFill>
          </p:spPr>
          <p:txBody>
            <a:bodyPr/>
            <a:lstStyle/>
            <a:p>
              <a:endParaRPr lang="en-US"/>
            </a:p>
          </p:txBody>
        </p:sp>
        <p:sp>
          <p:nvSpPr>
            <p:cNvPr id="28" name="TextBox 28"/>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657709" y="8201592"/>
            <a:ext cx="7332190" cy="17240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Devices attached to ATMs or card machines copy card details, sometimes using hidden cameras.</a:t>
            </a:r>
          </a:p>
        </p:txBody>
      </p:sp>
      <p:sp>
        <p:nvSpPr>
          <p:cNvPr id="30" name="TextBox 30"/>
          <p:cNvSpPr txBox="1"/>
          <p:nvPr/>
        </p:nvSpPr>
        <p:spPr>
          <a:xfrm>
            <a:off x="11428771" y="6554125"/>
            <a:ext cx="6859229" cy="537135"/>
          </a:xfrm>
          <a:prstGeom prst="rect">
            <a:avLst/>
          </a:prstGeom>
        </p:spPr>
        <p:txBody>
          <a:bodyPr wrap="square" lIns="0" tIns="0" rIns="0" bIns="0" rtlCol="0" anchor="t">
            <a:spAutoFit/>
          </a:bodyPr>
          <a:lstStyle/>
          <a:p>
            <a:pPr algn="l">
              <a:lnSpc>
                <a:spcPts val="4499"/>
              </a:lnSpc>
            </a:pPr>
            <a:r>
              <a:rPr lang="en-US" sz="2999" b="1" dirty="0">
                <a:solidFill>
                  <a:srgbClr val="FFFFFF"/>
                </a:solidFill>
                <a:latin typeface="Tabarra Sans Bold"/>
                <a:ea typeface="Tabarra Sans Bold"/>
                <a:cs typeface="Tabarra Sans Bold"/>
                <a:sym typeface="Tabarra Sans Bold"/>
              </a:rPr>
              <a:t>What consumer can do?</a:t>
            </a:r>
          </a:p>
        </p:txBody>
      </p:sp>
      <p:sp>
        <p:nvSpPr>
          <p:cNvPr id="31" name="TextBox 31"/>
          <p:cNvSpPr txBox="1"/>
          <p:nvPr/>
        </p:nvSpPr>
        <p:spPr>
          <a:xfrm>
            <a:off x="10725201" y="7574226"/>
            <a:ext cx="7332190" cy="2268378"/>
          </a:xfrm>
          <a:prstGeom prst="rect">
            <a:avLst/>
          </a:prstGeom>
        </p:spPr>
        <p:txBody>
          <a:bodyPr lIns="0" tIns="0" rIns="0" bIns="0" rtlCol="0" anchor="t">
            <a:spAutoFit/>
          </a:bodyPr>
          <a:lstStyle/>
          <a:p>
            <a:pPr algn="l">
              <a:lnSpc>
                <a:spcPts val="4499"/>
              </a:lnSpc>
            </a:pPr>
            <a:r>
              <a:rPr lang="en-US" sz="2999" dirty="0">
                <a:solidFill>
                  <a:srgbClr val="274165"/>
                </a:solidFill>
                <a:latin typeface="Tabarra Sans"/>
                <a:ea typeface="Tabarra Sans"/>
                <a:cs typeface="Tabarra Sans"/>
                <a:sym typeface="Tabarra Sans"/>
              </a:rPr>
              <a:t>Always cover your PIN. Avoid</a:t>
            </a:r>
          </a:p>
          <a:p>
            <a:pPr algn="l">
              <a:lnSpc>
                <a:spcPts val="4499"/>
              </a:lnSpc>
            </a:pPr>
            <a:r>
              <a:rPr lang="en-US" sz="2999" dirty="0">
                <a:solidFill>
                  <a:srgbClr val="274165"/>
                </a:solidFill>
                <a:latin typeface="Tabarra Sans"/>
                <a:ea typeface="Tabarra Sans"/>
                <a:cs typeface="Tabarra Sans"/>
                <a:sym typeface="Tabarra Sans"/>
              </a:rPr>
              <a:t>machines that look damaged or</a:t>
            </a:r>
          </a:p>
          <a:p>
            <a:pPr algn="l">
              <a:lnSpc>
                <a:spcPts val="4499"/>
              </a:lnSpc>
            </a:pPr>
            <a:r>
              <a:rPr lang="en-US" sz="2999" dirty="0">
                <a:solidFill>
                  <a:srgbClr val="274165"/>
                </a:solidFill>
                <a:latin typeface="Tabarra Sans"/>
                <a:ea typeface="Tabarra Sans"/>
                <a:cs typeface="Tabarra Sans"/>
                <a:sym typeface="Tabarra Sans"/>
              </a:rPr>
              <a:t>tampered with. Check statements regularly for any unusual transactions.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999260"/>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Financial Fraud</a:t>
            </a:r>
          </a:p>
        </p:txBody>
      </p:sp>
      <p:grpSp>
        <p:nvGrpSpPr>
          <p:cNvPr id="9" name="Group 9"/>
          <p:cNvGrpSpPr/>
          <p:nvPr/>
        </p:nvGrpSpPr>
        <p:grpSpPr>
          <a:xfrm>
            <a:off x="-279673" y="2748238"/>
            <a:ext cx="8371712" cy="830526"/>
            <a:chOff x="0" y="0"/>
            <a:chExt cx="2204895" cy="218739"/>
          </a:xfrm>
        </p:grpSpPr>
        <p:sp>
          <p:nvSpPr>
            <p:cNvPr id="10" name="Freeform 10"/>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274166"/>
            </a:solidFill>
          </p:spPr>
          <p:txBody>
            <a:bodyPr/>
            <a:lstStyle/>
            <a:p>
              <a:endParaRPr lang="en-US"/>
            </a:p>
          </p:txBody>
        </p:sp>
        <p:sp>
          <p:nvSpPr>
            <p:cNvPr id="11" name="TextBox 11"/>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775091" y="2787263"/>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Investment &amp; Crypto Scams</a:t>
            </a:r>
          </a:p>
        </p:txBody>
      </p:sp>
      <p:grpSp>
        <p:nvGrpSpPr>
          <p:cNvPr id="13" name="Group 13"/>
          <p:cNvGrpSpPr/>
          <p:nvPr/>
        </p:nvGrpSpPr>
        <p:grpSpPr>
          <a:xfrm>
            <a:off x="10476145" y="2748238"/>
            <a:ext cx="8371712" cy="830526"/>
            <a:chOff x="0" y="0"/>
            <a:chExt cx="2204895" cy="218739"/>
          </a:xfrm>
        </p:grpSpPr>
        <p:sp>
          <p:nvSpPr>
            <p:cNvPr id="14" name="Freeform 14"/>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E44F27"/>
            </a:solidFill>
          </p:spPr>
          <p:txBody>
            <a:bodyPr/>
            <a:lstStyle/>
            <a:p>
              <a:endParaRPr lang="en-US"/>
            </a:p>
          </p:txBody>
        </p:sp>
        <p:sp>
          <p:nvSpPr>
            <p:cNvPr id="15" name="TextBox 15"/>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5400000">
            <a:off x="5981345" y="6081417"/>
            <a:ext cx="6620738" cy="319170"/>
            <a:chOff x="0" y="0"/>
            <a:chExt cx="1444029" cy="69613"/>
          </a:xfrm>
        </p:grpSpPr>
        <p:sp>
          <p:nvSpPr>
            <p:cNvPr id="17" name="Freeform 17"/>
            <p:cNvSpPr/>
            <p:nvPr/>
          </p:nvSpPr>
          <p:spPr>
            <a:xfrm>
              <a:off x="0" y="-7356"/>
              <a:ext cx="1444029" cy="84325"/>
            </a:xfrm>
            <a:custGeom>
              <a:avLst/>
              <a:gdLst/>
              <a:ahLst/>
              <a:cxnLst/>
              <a:rect l="l" t="t" r="r" b="b"/>
              <a:pathLst>
                <a:path w="1444029" h="84325">
                  <a:moveTo>
                    <a:pt x="727464" y="20844"/>
                  </a:moveTo>
                  <a:cubicBezTo>
                    <a:pt x="969952" y="9531"/>
                    <a:pt x="1206990" y="-19314"/>
                    <a:pt x="1444029" y="19973"/>
                  </a:cubicBezTo>
                  <a:lnTo>
                    <a:pt x="1444029" y="61306"/>
                  </a:lnTo>
                  <a:cubicBezTo>
                    <a:pt x="1198817" y="40422"/>
                    <a:pt x="953604" y="52170"/>
                    <a:pt x="716565" y="63482"/>
                  </a:cubicBezTo>
                  <a:cubicBezTo>
                    <a:pt x="474078" y="74794"/>
                    <a:pt x="237039" y="103639"/>
                    <a:pt x="0" y="64352"/>
                  </a:cubicBezTo>
                  <a:lnTo>
                    <a:pt x="0" y="23019"/>
                  </a:lnTo>
                  <a:cubicBezTo>
                    <a:pt x="245213" y="43903"/>
                    <a:pt x="490425" y="32156"/>
                    <a:pt x="727464" y="20844"/>
                  </a:cubicBezTo>
                  <a:close/>
                </a:path>
              </a:pathLst>
            </a:custGeom>
            <a:solidFill>
              <a:srgbClr val="3E7992"/>
            </a:solidFill>
          </p:spPr>
          <p:txBody>
            <a:bodyPr/>
            <a:lstStyle/>
            <a:p>
              <a:endParaRPr lang="en-US"/>
            </a:p>
          </p:txBody>
        </p:sp>
        <p:sp>
          <p:nvSpPr>
            <p:cNvPr id="18" name="TextBox 18"/>
            <p:cNvSpPr txBox="1"/>
            <p:nvPr/>
          </p:nvSpPr>
          <p:spPr>
            <a:xfrm>
              <a:off x="0" y="-58797"/>
              <a:ext cx="1444029" cy="111007"/>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775091" y="3988339"/>
            <a:ext cx="7332190" cy="17240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Fake investment offers promise high or guaranteed returns and pressure victims to act quickly.</a:t>
            </a:r>
          </a:p>
        </p:txBody>
      </p:sp>
      <p:sp>
        <p:nvSpPr>
          <p:cNvPr id="20" name="TextBox 20"/>
          <p:cNvSpPr txBox="1"/>
          <p:nvPr/>
        </p:nvSpPr>
        <p:spPr>
          <a:xfrm>
            <a:off x="11530910" y="2787263"/>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What consumer can do?</a:t>
            </a:r>
          </a:p>
        </p:txBody>
      </p:sp>
      <p:sp>
        <p:nvSpPr>
          <p:cNvPr id="21" name="TextBox 21"/>
          <p:cNvSpPr txBox="1"/>
          <p:nvPr/>
        </p:nvSpPr>
        <p:spPr>
          <a:xfrm>
            <a:off x="10827341" y="3988339"/>
            <a:ext cx="7332190" cy="17240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Avoid “too good to be true” offers. Check the Central Bank register before investing.</a:t>
            </a:r>
          </a:p>
        </p:txBody>
      </p:sp>
      <p:grpSp>
        <p:nvGrpSpPr>
          <p:cNvPr id="22" name="Group 22"/>
          <p:cNvGrpSpPr/>
          <p:nvPr/>
        </p:nvGrpSpPr>
        <p:grpSpPr>
          <a:xfrm>
            <a:off x="-279673" y="6560090"/>
            <a:ext cx="8371712" cy="830526"/>
            <a:chOff x="0" y="0"/>
            <a:chExt cx="2204895" cy="218739"/>
          </a:xfrm>
        </p:grpSpPr>
        <p:sp>
          <p:nvSpPr>
            <p:cNvPr id="23" name="Freeform 23"/>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F6E447"/>
            </a:solidFill>
          </p:spPr>
          <p:txBody>
            <a:bodyPr/>
            <a:lstStyle/>
            <a:p>
              <a:endParaRPr lang="en-US"/>
            </a:p>
          </p:txBody>
        </p:sp>
        <p:sp>
          <p:nvSpPr>
            <p:cNvPr id="24" name="TextBox 24"/>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759848" y="7647791"/>
            <a:ext cx="7332190" cy="17240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Fake retail websites or payment requests trick consumers into paying for goods that never arrive.</a:t>
            </a:r>
          </a:p>
        </p:txBody>
      </p:sp>
      <p:grpSp>
        <p:nvGrpSpPr>
          <p:cNvPr id="26" name="Group 26"/>
          <p:cNvGrpSpPr/>
          <p:nvPr/>
        </p:nvGrpSpPr>
        <p:grpSpPr>
          <a:xfrm>
            <a:off x="10476145" y="6636290"/>
            <a:ext cx="8371712" cy="830526"/>
            <a:chOff x="0" y="0"/>
            <a:chExt cx="2204895" cy="218739"/>
          </a:xfrm>
        </p:grpSpPr>
        <p:sp>
          <p:nvSpPr>
            <p:cNvPr id="27" name="Freeform 27"/>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E44F27"/>
            </a:solidFill>
          </p:spPr>
          <p:txBody>
            <a:bodyPr/>
            <a:lstStyle/>
            <a:p>
              <a:endParaRPr lang="en-US"/>
            </a:p>
          </p:txBody>
        </p:sp>
        <p:sp>
          <p:nvSpPr>
            <p:cNvPr id="28" name="TextBox 28"/>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11530910" y="6675315"/>
            <a:ext cx="14067442" cy="600076"/>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What consumer can do?</a:t>
            </a:r>
          </a:p>
        </p:txBody>
      </p:sp>
      <p:sp>
        <p:nvSpPr>
          <p:cNvPr id="30" name="TextBox 30"/>
          <p:cNvSpPr txBox="1"/>
          <p:nvPr/>
        </p:nvSpPr>
        <p:spPr>
          <a:xfrm>
            <a:off x="10827341" y="7695416"/>
            <a:ext cx="7332190" cy="172402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Use secure websites (https &amp; padlock icon) and avoid direct transfers to unknown sellers.</a:t>
            </a:r>
          </a:p>
        </p:txBody>
      </p:sp>
      <p:sp>
        <p:nvSpPr>
          <p:cNvPr id="31" name="TextBox 31"/>
          <p:cNvSpPr txBox="1"/>
          <p:nvPr/>
        </p:nvSpPr>
        <p:spPr>
          <a:xfrm>
            <a:off x="775091" y="6599115"/>
            <a:ext cx="8676207" cy="600076"/>
          </a:xfrm>
          <a:prstGeom prst="rect">
            <a:avLst/>
          </a:prstGeom>
        </p:spPr>
        <p:txBody>
          <a:bodyPr lIns="0" tIns="0" rIns="0" bIns="0" rtlCol="0" anchor="t">
            <a:spAutoFit/>
          </a:bodyPr>
          <a:lstStyle/>
          <a:p>
            <a:pPr algn="l">
              <a:lnSpc>
                <a:spcPts val="4499"/>
              </a:lnSpc>
            </a:pPr>
            <a:r>
              <a:rPr lang="en-US" sz="2999" b="1">
                <a:solidFill>
                  <a:srgbClr val="000000"/>
                </a:solidFill>
                <a:latin typeface="Tabarra Sans Bold"/>
                <a:ea typeface="Tabarra Sans Bold"/>
                <a:cs typeface="Tabarra Sans Bold"/>
                <a:sym typeface="Tabarra Sans Bold"/>
              </a:rPr>
              <a:t>Fake Online Shops/Payment Requests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197226"/>
            <a:ext cx="13362596" cy="114617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18.1</a:t>
            </a:r>
          </a:p>
        </p:txBody>
      </p:sp>
      <p:sp>
        <p:nvSpPr>
          <p:cNvPr id="4" name="TextBox 4"/>
          <p:cNvSpPr txBox="1"/>
          <p:nvPr/>
        </p:nvSpPr>
        <p:spPr>
          <a:xfrm>
            <a:off x="1028507" y="5076825"/>
            <a:ext cx="16230697" cy="1520825"/>
          </a:xfrm>
          <a:prstGeom prst="rect">
            <a:avLst/>
          </a:prstGeom>
        </p:spPr>
        <p:txBody>
          <a:bodyPr lIns="0" tIns="0" rIns="0" bIns="0" rtlCol="0" anchor="t">
            <a:spAutoFit/>
          </a:bodyPr>
          <a:lstStyle/>
          <a:p>
            <a:pPr algn="l">
              <a:lnSpc>
                <a:spcPts val="5500"/>
              </a:lnSpc>
            </a:pPr>
            <a:r>
              <a:rPr lang="en-US" sz="5000" i="1" dirty="0">
                <a:solidFill>
                  <a:srgbClr val="FFFFFF"/>
                </a:solidFill>
                <a:latin typeface="Tabarra Sans Italics"/>
                <a:ea typeface="Tabarra Sans Italics"/>
                <a:cs typeface="Tabarra Sans Italics"/>
                <a:sym typeface="Tabarra Sans Italics"/>
              </a:rPr>
              <a:t>18.1 Examine the factors to be considered with saving, investing, and borrowing.</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3000240"/>
            <a:ext cx="16083306" cy="5095876"/>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1. Be informed –&gt; Do not rush decisions. Take time to check if an offer, call, or message is genuine.</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a:solidFill>
                  <a:srgbClr val="274165"/>
                </a:solidFill>
                <a:latin typeface="Tabarra Sans"/>
                <a:ea typeface="Tabarra Sans"/>
                <a:cs typeface="Tabarra Sans"/>
                <a:sym typeface="Tabarra Sans"/>
              </a:rPr>
              <a:t>2. Be alert –&gt; Question cold calls or unexpected contact and check bank statements regularly.</a:t>
            </a:r>
          </a:p>
          <a:p>
            <a:pPr algn="l">
              <a:lnSpc>
                <a:spcPts val="4499"/>
              </a:lnSpc>
            </a:pPr>
            <a:endParaRPr lang="en-US" sz="2999">
              <a:solidFill>
                <a:srgbClr val="274165"/>
              </a:solidFill>
              <a:latin typeface="Tabarra Sans"/>
              <a:ea typeface="Tabarra Sans"/>
              <a:cs typeface="Tabarra Sans"/>
              <a:sym typeface="Tabarra Sans"/>
            </a:endParaRPr>
          </a:p>
          <a:p>
            <a:pPr algn="l">
              <a:lnSpc>
                <a:spcPts val="4499"/>
              </a:lnSpc>
            </a:pPr>
            <a:r>
              <a:rPr lang="en-US" sz="2999">
                <a:solidFill>
                  <a:srgbClr val="274165"/>
                </a:solidFill>
                <a:latin typeface="Tabarra Sans"/>
                <a:ea typeface="Tabarra Sans"/>
                <a:cs typeface="Tabarra Sans"/>
                <a:sym typeface="Tabarra Sans"/>
              </a:rPr>
              <a:t>3. Be secure –&gt; Never give out full PINs, passwords or codes, change passwords regularly and set up 2FA (Two Factor Authentication) to protect their online accounts and cards.</a:t>
            </a:r>
          </a:p>
        </p:txBody>
      </p:sp>
      <p:sp>
        <p:nvSpPr>
          <p:cNvPr id="9" name="TextBox 9"/>
          <p:cNvSpPr txBox="1"/>
          <p:nvPr/>
        </p:nvSpPr>
        <p:spPr>
          <a:xfrm>
            <a:off x="1175994" y="999260"/>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Protection For Consumers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aphicFrame>
        <p:nvGraphicFramePr>
          <p:cNvPr id="8" name="Table 8"/>
          <p:cNvGraphicFramePr>
            <a:graphicFrameLocks noGrp="1"/>
          </p:cNvGraphicFramePr>
          <p:nvPr/>
        </p:nvGraphicFramePr>
        <p:xfrm>
          <a:off x="1175994" y="2413000"/>
          <a:ext cx="16083306" cy="7241414"/>
        </p:xfrm>
        <a:graphic>
          <a:graphicData uri="http://schemas.openxmlformats.org/drawingml/2006/table">
            <a:tbl>
              <a:tblPr/>
              <a:tblGrid>
                <a:gridCol w="2461159">
                  <a:extLst>
                    <a:ext uri="{9D8B030D-6E8A-4147-A177-3AD203B41FA5}">
                      <a16:colId xmlns:a16="http://schemas.microsoft.com/office/drawing/2014/main" val="20000"/>
                    </a:ext>
                  </a:extLst>
                </a:gridCol>
                <a:gridCol w="13622147">
                  <a:extLst>
                    <a:ext uri="{9D8B030D-6E8A-4147-A177-3AD203B41FA5}">
                      <a16:colId xmlns:a16="http://schemas.microsoft.com/office/drawing/2014/main" val="20001"/>
                    </a:ext>
                  </a:extLst>
                </a:gridCol>
              </a:tblGrid>
              <a:tr h="1560787">
                <a:tc>
                  <a:txBody>
                    <a:bodyPr/>
                    <a:lstStyle/>
                    <a:p>
                      <a:pPr algn="l">
                        <a:lnSpc>
                          <a:spcPts val="3640"/>
                        </a:lnSpc>
                        <a:defRPr/>
                      </a:pPr>
                      <a:r>
                        <a:rPr lang="en-US" sz="2600" b="1">
                          <a:solidFill>
                            <a:srgbClr val="FFFFFF"/>
                          </a:solidFill>
                          <a:latin typeface="Tabarra Sans Bold"/>
                          <a:ea typeface="Tabarra Sans Bold"/>
                          <a:cs typeface="Tabarra Sans Bold"/>
                          <a:sym typeface="Tabarra Sans Bold"/>
                        </a:rPr>
                        <a:t>Pensions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D9543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Investment values can fall, reducing retirement income.</a:t>
                      </a:r>
                      <a:endParaRPr lang="en-US" sz="1100"/>
                    </a:p>
                    <a:p>
                      <a:pPr algn="l">
                        <a:lnSpc>
                          <a:spcPts val="3919"/>
                        </a:lnSpc>
                      </a:pPr>
                      <a:r>
                        <a:rPr lang="en-US" sz="2799" b="1">
                          <a:solidFill>
                            <a:srgbClr val="000000"/>
                          </a:solidFill>
                          <a:latin typeface="Tabarra Sans Bold"/>
                          <a:ea typeface="Tabarra Sans Bold"/>
                          <a:cs typeface="Tabarra Sans Bold"/>
                          <a:sym typeface="Tabarra Sans Bold"/>
                        </a:rPr>
                        <a:t>Reduce risk: </a:t>
                      </a:r>
                      <a:r>
                        <a:rPr lang="en-US" sz="2799">
                          <a:solidFill>
                            <a:srgbClr val="000000"/>
                          </a:solidFill>
                          <a:latin typeface="Tabarra Sans"/>
                          <a:ea typeface="Tabarra Sans"/>
                          <a:cs typeface="Tabarra Sans"/>
                          <a:sym typeface="Tabarra Sans"/>
                        </a:rPr>
                        <a:t>Review rebalance regularly and only use regulated providers.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058707">
                <a:tc>
                  <a:txBody>
                    <a:bodyPr/>
                    <a:lstStyle/>
                    <a:p>
                      <a:pPr algn="l">
                        <a:lnSpc>
                          <a:spcPts val="3640"/>
                        </a:lnSpc>
                        <a:defRPr/>
                      </a:pPr>
                      <a:r>
                        <a:rPr lang="en-US" sz="2600" b="1">
                          <a:solidFill>
                            <a:srgbClr val="FFFFFF"/>
                          </a:solidFill>
                          <a:latin typeface="Tabarra Sans Bold"/>
                          <a:ea typeface="Tabarra Sans Bold"/>
                          <a:cs typeface="Tabarra Sans Bold"/>
                          <a:sym typeface="Tabarra Sans Bold"/>
                        </a:rPr>
                        <a:t>Mortgages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274165"/>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Interest rate or income changes can make repayments unaffordable.</a:t>
                      </a:r>
                      <a:endParaRPr lang="en-US" sz="1100"/>
                    </a:p>
                    <a:p>
                      <a:pPr algn="l">
                        <a:lnSpc>
                          <a:spcPts val="3919"/>
                        </a:lnSpc>
                      </a:pPr>
                      <a:r>
                        <a:rPr lang="en-US" sz="2799" b="1">
                          <a:solidFill>
                            <a:srgbClr val="000000"/>
                          </a:solidFill>
                          <a:latin typeface="Tabarra Sans Bold"/>
                          <a:ea typeface="Tabarra Sans Bold"/>
                          <a:cs typeface="Tabarra Sans Bold"/>
                          <a:sym typeface="Tabarra Sans Bold"/>
                        </a:rPr>
                        <a:t>Reduce risk: </a:t>
                      </a:r>
                      <a:r>
                        <a:rPr lang="en-US" sz="2799">
                          <a:solidFill>
                            <a:srgbClr val="000000"/>
                          </a:solidFill>
                          <a:latin typeface="Tabarra Sans"/>
                          <a:ea typeface="Tabarra Sans"/>
                          <a:cs typeface="Tabarra Sans"/>
                          <a:sym typeface="Tabarra Sans"/>
                        </a:rPr>
                        <a:t>Consider fixed rates, avoid borrowing the maximum, and switch for better terms if possible.</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61133">
                <a:tc>
                  <a:txBody>
                    <a:bodyPr/>
                    <a:lstStyle/>
                    <a:p>
                      <a:pPr algn="l">
                        <a:lnSpc>
                          <a:spcPts val="3640"/>
                        </a:lnSpc>
                        <a:defRPr/>
                      </a:pPr>
                      <a:r>
                        <a:rPr lang="en-US" sz="2600" b="1">
                          <a:solidFill>
                            <a:srgbClr val="FCFCFC"/>
                          </a:solidFill>
                          <a:latin typeface="Tabarra Sans Bold"/>
                          <a:ea typeface="Tabarra Sans Bold"/>
                          <a:cs typeface="Tabarra Sans Bold"/>
                          <a:sym typeface="Tabarra Sans Bold"/>
                        </a:rPr>
                        <a:t>Credit Products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458A7D"/>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High interest and missed repayments can cause debt damaging credit rating. </a:t>
                      </a:r>
                      <a:endParaRPr lang="en-US" sz="1100"/>
                    </a:p>
                    <a:p>
                      <a:pPr algn="l">
                        <a:lnSpc>
                          <a:spcPts val="3919"/>
                        </a:lnSpc>
                      </a:pPr>
                      <a:r>
                        <a:rPr lang="en-US" sz="2799" b="1">
                          <a:solidFill>
                            <a:srgbClr val="000000"/>
                          </a:solidFill>
                          <a:latin typeface="Tabarra Sans Bold"/>
                          <a:ea typeface="Tabarra Sans Bold"/>
                          <a:cs typeface="Tabarra Sans Bold"/>
                          <a:sym typeface="Tabarra Sans Bold"/>
                        </a:rPr>
                        <a:t>Reduce risk: </a:t>
                      </a:r>
                      <a:r>
                        <a:rPr lang="en-US" sz="2799">
                          <a:solidFill>
                            <a:srgbClr val="000000"/>
                          </a:solidFill>
                          <a:latin typeface="Tabarra Sans"/>
                          <a:ea typeface="Tabarra Sans"/>
                          <a:cs typeface="Tabarra Sans"/>
                          <a:sym typeface="Tabarra Sans"/>
                        </a:rPr>
                        <a:t>Set spending limits and pay the full balance each month.</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60787">
                <a:tc>
                  <a:txBody>
                    <a:bodyPr/>
                    <a:lstStyle/>
                    <a:p>
                      <a:pPr algn="l">
                        <a:lnSpc>
                          <a:spcPts val="3640"/>
                        </a:lnSpc>
                        <a:defRPr/>
                      </a:pPr>
                      <a:r>
                        <a:rPr lang="en-US" sz="2600" b="1">
                          <a:solidFill>
                            <a:srgbClr val="171716"/>
                          </a:solidFill>
                          <a:latin typeface="Tabarra Sans Bold"/>
                          <a:ea typeface="Tabarra Sans Bold"/>
                          <a:cs typeface="Tabarra Sans Bold"/>
                          <a:sym typeface="Tabarra Sans Bold"/>
                        </a:rPr>
                        <a:t>Crypto-Finance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6E447"/>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Highly volatile and less regulated, leading to possible large losses. </a:t>
                      </a:r>
                      <a:endParaRPr lang="en-US" sz="1100"/>
                    </a:p>
                    <a:p>
                      <a:pPr algn="l">
                        <a:lnSpc>
                          <a:spcPts val="3919"/>
                        </a:lnSpc>
                      </a:pPr>
                      <a:r>
                        <a:rPr lang="en-US" sz="2799" b="1">
                          <a:solidFill>
                            <a:srgbClr val="000000"/>
                          </a:solidFill>
                          <a:latin typeface="Tabarra Sans Bold"/>
                          <a:ea typeface="Tabarra Sans Bold"/>
                          <a:cs typeface="Tabarra Sans Bold"/>
                          <a:sym typeface="Tabarra Sans Bold"/>
                        </a:rPr>
                        <a:t>Reduce risk: </a:t>
                      </a:r>
                      <a:r>
                        <a:rPr lang="en-US" sz="2799">
                          <a:solidFill>
                            <a:srgbClr val="000000"/>
                          </a:solidFill>
                          <a:latin typeface="Tabarra Sans"/>
                          <a:ea typeface="Tabarra Sans"/>
                          <a:cs typeface="Tabarra Sans"/>
                          <a:sym typeface="Tabarra Sans"/>
                        </a:rPr>
                        <a:t>Only invest what you can afford to lose and research carefully.</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9" name="TextBox 9"/>
          <p:cNvSpPr txBox="1"/>
          <p:nvPr/>
        </p:nvSpPr>
        <p:spPr>
          <a:xfrm>
            <a:off x="1175994" y="1008785"/>
            <a:ext cx="15349387" cy="660401"/>
          </a:xfrm>
          <a:prstGeom prst="rect">
            <a:avLst/>
          </a:prstGeom>
        </p:spPr>
        <p:txBody>
          <a:bodyPr lIns="0" tIns="0" rIns="0" bIns="0" rtlCol="0" anchor="t">
            <a:spAutoFit/>
          </a:bodyPr>
          <a:lstStyle/>
          <a:p>
            <a:pPr algn="l">
              <a:lnSpc>
                <a:spcPts val="4400"/>
              </a:lnSpc>
            </a:pPr>
            <a:r>
              <a:rPr lang="en-US" sz="4000" b="1">
                <a:solidFill>
                  <a:srgbClr val="FFFFFF"/>
                </a:solidFill>
                <a:latin typeface="Tabarra Sans Heavy"/>
                <a:ea typeface="Tabarra Sans Heavy"/>
                <a:cs typeface="Tabarra Sans Heavy"/>
                <a:sym typeface="Tabarra Sans Heavy"/>
              </a:rPr>
              <a:t>Managing risk with different financial products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74165"/>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810182" y="1998981"/>
            <a:ext cx="16449118" cy="6559086"/>
          </a:xfrm>
          <a:custGeom>
            <a:avLst/>
            <a:gdLst/>
            <a:ahLst/>
            <a:cxnLst/>
            <a:rect l="l" t="t" r="r" b="b"/>
            <a:pathLst>
              <a:path w="16449118" h="6559086">
                <a:moveTo>
                  <a:pt x="0" y="0"/>
                </a:moveTo>
                <a:lnTo>
                  <a:pt x="16449118" y="0"/>
                </a:lnTo>
                <a:lnTo>
                  <a:pt x="16449118" y="6559086"/>
                </a:lnTo>
                <a:lnTo>
                  <a:pt x="0" y="6559086"/>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71550"/>
            <a:ext cx="14983575" cy="722631"/>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Reflect &amp; Research Pg 343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76200"/>
              <a:ext cx="4325485" cy="3694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18.7</a:t>
            </a:r>
          </a:p>
        </p:txBody>
      </p:sp>
      <p:grpSp>
        <p:nvGrpSpPr>
          <p:cNvPr id="6" name="Group 6"/>
          <p:cNvGrpSpPr/>
          <p:nvPr/>
        </p:nvGrpSpPr>
        <p:grpSpPr>
          <a:xfrm>
            <a:off x="835973" y="2328080"/>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47398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034660"/>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618056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3884524"/>
            <a:ext cx="16782842" cy="45529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OL1 Q2 (e) (i): Explain three ways consumers can protect themselves against fraud.</a:t>
            </a:r>
          </a:p>
        </p:txBody>
      </p:sp>
      <p:sp>
        <p:nvSpPr>
          <p:cNvPr id="15" name="TextBox 15"/>
          <p:cNvSpPr txBox="1"/>
          <p:nvPr/>
        </p:nvSpPr>
        <p:spPr>
          <a:xfrm>
            <a:off x="1181789" y="7285215"/>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Q7</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Q7</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197226"/>
            <a:ext cx="13362596" cy="114617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18.8</a:t>
            </a:r>
          </a:p>
        </p:txBody>
      </p:sp>
      <p:sp>
        <p:nvSpPr>
          <p:cNvPr id="4" name="TextBox 4"/>
          <p:cNvSpPr txBox="1"/>
          <p:nvPr/>
        </p:nvSpPr>
        <p:spPr>
          <a:xfrm>
            <a:off x="1028507" y="4525453"/>
            <a:ext cx="16230697" cy="1844675"/>
          </a:xfrm>
          <a:prstGeom prst="rect">
            <a:avLst/>
          </a:prstGeom>
        </p:spPr>
        <p:txBody>
          <a:bodyPr lIns="0" tIns="0" rIns="0" bIns="0" rtlCol="0" anchor="t">
            <a:spAutoFit/>
          </a:bodyPr>
          <a:lstStyle/>
          <a:p>
            <a:pPr algn="l">
              <a:lnSpc>
                <a:spcPts val="4450"/>
              </a:lnSpc>
            </a:pPr>
            <a:r>
              <a:rPr lang="en-US" sz="5000" i="1">
                <a:solidFill>
                  <a:srgbClr val="FFFFFF"/>
                </a:solidFill>
                <a:latin typeface="Tabarra Sans Italics"/>
                <a:ea typeface="Tabarra Sans Italics"/>
                <a:cs typeface="Tabarra Sans Italics"/>
                <a:sym typeface="Tabarra Sans Italics"/>
              </a:rPr>
              <a:t>18.8 Describe Central Bank Digital Currency and examine the potential impact of digital currency on consumers and businesses</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962025"/>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Central Bank Digital Currency (CBDC)</a:t>
            </a:r>
          </a:p>
        </p:txBody>
      </p:sp>
      <p:pic>
        <p:nvPicPr>
          <p:cNvPr id="9" name="Picture 9"/>
          <p:cNvPicPr>
            <a:picLocks noChangeAspect="1"/>
          </p:cNvPicPr>
          <p:nvPr>
            <a:videoFile r:link="rId1"/>
          </p:nvPr>
        </p:nvPicPr>
        <p:blipFill>
          <a:blip r:embed="rId4"/>
          <a:stretch>
            <a:fillRect/>
          </a:stretch>
        </p:blipFill>
        <p:spPr>
          <a:xfrm>
            <a:off x="2559532" y="2393950"/>
            <a:ext cx="13168937" cy="7401744"/>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9858223" y="4195332"/>
            <a:ext cx="7548468" cy="3494661"/>
          </a:xfrm>
          <a:custGeom>
            <a:avLst/>
            <a:gdLst/>
            <a:ahLst/>
            <a:cxnLst/>
            <a:rect l="l" t="t" r="r" b="b"/>
            <a:pathLst>
              <a:path w="7548468" h="3494661">
                <a:moveTo>
                  <a:pt x="0" y="0"/>
                </a:moveTo>
                <a:lnTo>
                  <a:pt x="7548467" y="0"/>
                </a:lnTo>
                <a:lnTo>
                  <a:pt x="7548467" y="3494661"/>
                </a:lnTo>
                <a:lnTo>
                  <a:pt x="0" y="3494661"/>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62025"/>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Central Bank Digital Currency (CBDC)</a:t>
            </a:r>
          </a:p>
        </p:txBody>
      </p:sp>
      <p:sp>
        <p:nvSpPr>
          <p:cNvPr id="10" name="TextBox 10"/>
          <p:cNvSpPr txBox="1"/>
          <p:nvPr/>
        </p:nvSpPr>
        <p:spPr>
          <a:xfrm>
            <a:off x="1028700" y="3142630"/>
            <a:ext cx="8363964" cy="5457190"/>
          </a:xfrm>
          <a:prstGeom prst="rect">
            <a:avLst/>
          </a:prstGeom>
        </p:spPr>
        <p:txBody>
          <a:bodyPr lIns="0" tIns="0" rIns="0" bIns="0" rtlCol="0" anchor="t">
            <a:spAutoFit/>
          </a:bodyPr>
          <a:lstStyle/>
          <a:p>
            <a:pPr algn="l">
              <a:lnSpc>
                <a:spcPts val="4759"/>
              </a:lnSpc>
              <a:spcBef>
                <a:spcPct val="0"/>
              </a:spcBef>
            </a:pPr>
            <a:r>
              <a:rPr lang="en-US" sz="3399" b="1">
                <a:solidFill>
                  <a:srgbClr val="3E7992"/>
                </a:solidFill>
                <a:latin typeface="Tabarra Sans Bold"/>
                <a:ea typeface="Tabarra Sans Bold"/>
                <a:cs typeface="Tabarra Sans Bold"/>
                <a:sym typeface="Tabarra Sans Bold"/>
              </a:rPr>
              <a:t>CBDC is a digital form of central bank money that acts as electronic cash. </a:t>
            </a:r>
          </a:p>
          <a:p>
            <a:pPr algn="l">
              <a:lnSpc>
                <a:spcPts val="4759"/>
              </a:lnSpc>
              <a:spcBef>
                <a:spcPct val="0"/>
              </a:spcBef>
            </a:pPr>
            <a:endParaRPr lang="en-US" sz="3399" b="1">
              <a:solidFill>
                <a:srgbClr val="3E7992"/>
              </a:solidFill>
              <a:latin typeface="Tabarra Sans Bold"/>
              <a:ea typeface="Tabarra Sans Bold"/>
              <a:cs typeface="Tabarra Sans Bold"/>
              <a:sym typeface="Tabarra Sans Bold"/>
            </a:endParaRPr>
          </a:p>
          <a:p>
            <a:pPr algn="l">
              <a:lnSpc>
                <a:spcPts val="4759"/>
              </a:lnSpc>
              <a:spcBef>
                <a:spcPct val="0"/>
              </a:spcBef>
            </a:pPr>
            <a:r>
              <a:rPr lang="en-US" sz="3399" b="1">
                <a:solidFill>
                  <a:srgbClr val="3E7992"/>
                </a:solidFill>
                <a:latin typeface="Tabarra Sans Bold"/>
                <a:ea typeface="Tabarra Sans Bold"/>
                <a:cs typeface="Tabarra Sans Bold"/>
                <a:sym typeface="Tabarra Sans Bold"/>
              </a:rPr>
              <a:t>It is issued and backed by a central bank (e.g. the ECB for a digital euro). </a:t>
            </a:r>
          </a:p>
          <a:p>
            <a:pPr algn="l">
              <a:lnSpc>
                <a:spcPts val="4759"/>
              </a:lnSpc>
              <a:spcBef>
                <a:spcPct val="0"/>
              </a:spcBef>
            </a:pPr>
            <a:endParaRPr lang="en-US" sz="3399" b="1">
              <a:solidFill>
                <a:srgbClr val="3E7992"/>
              </a:solidFill>
              <a:latin typeface="Tabarra Sans Bold"/>
              <a:ea typeface="Tabarra Sans Bold"/>
              <a:cs typeface="Tabarra Sans Bold"/>
              <a:sym typeface="Tabarra Sans Bold"/>
            </a:endParaRPr>
          </a:p>
          <a:p>
            <a:pPr algn="l">
              <a:lnSpc>
                <a:spcPts val="4759"/>
              </a:lnSpc>
              <a:spcBef>
                <a:spcPct val="0"/>
              </a:spcBef>
            </a:pPr>
            <a:r>
              <a:rPr lang="en-US" sz="3399" b="1">
                <a:solidFill>
                  <a:srgbClr val="3E7992"/>
                </a:solidFill>
                <a:latin typeface="Tabarra Sans Bold"/>
                <a:ea typeface="Tabarra Sans Bold"/>
                <a:cs typeface="Tabarra Sans Bold"/>
                <a:sym typeface="Tabarra Sans Bold"/>
              </a:rPr>
              <a:t>It is centralised, regulated and designed to complement physical cash.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3270013"/>
            <a:ext cx="15349387" cy="4477193"/>
            <a:chOff x="0" y="0"/>
            <a:chExt cx="4042637" cy="1179178"/>
          </a:xfrm>
        </p:grpSpPr>
        <p:sp>
          <p:nvSpPr>
            <p:cNvPr id="9" name="Freeform 9"/>
            <p:cNvSpPr/>
            <p:nvPr/>
          </p:nvSpPr>
          <p:spPr>
            <a:xfrm>
              <a:off x="0" y="0"/>
              <a:ext cx="4042637" cy="1179178"/>
            </a:xfrm>
            <a:custGeom>
              <a:avLst/>
              <a:gdLst/>
              <a:ahLst/>
              <a:cxnLst/>
              <a:rect l="l" t="t" r="r" b="b"/>
              <a:pathLst>
                <a:path w="4042637" h="1179178">
                  <a:moveTo>
                    <a:pt x="25723" y="0"/>
                  </a:moveTo>
                  <a:lnTo>
                    <a:pt x="4016914" y="0"/>
                  </a:lnTo>
                  <a:cubicBezTo>
                    <a:pt x="4031120" y="0"/>
                    <a:pt x="4042637" y="11517"/>
                    <a:pt x="4042637" y="25723"/>
                  </a:cubicBezTo>
                  <a:lnTo>
                    <a:pt x="4042637" y="1153455"/>
                  </a:lnTo>
                  <a:cubicBezTo>
                    <a:pt x="4042637" y="1160277"/>
                    <a:pt x="4039927" y="1166820"/>
                    <a:pt x="4035103" y="1171644"/>
                  </a:cubicBezTo>
                  <a:cubicBezTo>
                    <a:pt x="4030279" y="1176468"/>
                    <a:pt x="4023736" y="1179178"/>
                    <a:pt x="4016914" y="1179178"/>
                  </a:cubicBezTo>
                  <a:lnTo>
                    <a:pt x="25723" y="1179178"/>
                  </a:lnTo>
                  <a:cubicBezTo>
                    <a:pt x="11517" y="1179178"/>
                    <a:pt x="0" y="1167662"/>
                    <a:pt x="0" y="1153455"/>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76200"/>
              <a:ext cx="4042637" cy="1255378"/>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901501" y="3446446"/>
            <a:ext cx="14484999" cy="3971926"/>
          </a:xfrm>
          <a:prstGeom prst="rect">
            <a:avLst/>
          </a:prstGeom>
        </p:spPr>
        <p:txBody>
          <a:bodyPr lIns="0" tIns="0" rIns="0" bIns="0" rtlCol="0" anchor="t">
            <a:spAutoFit/>
          </a:bodyPr>
          <a:lstStyle/>
          <a:p>
            <a:pPr algn="l">
              <a:lnSpc>
                <a:spcPts val="4499"/>
              </a:lnSpc>
            </a:pPr>
            <a:r>
              <a:rPr lang="en-US" sz="2999">
                <a:solidFill>
                  <a:srgbClr val="FFFFFF"/>
                </a:solidFill>
                <a:latin typeface="Tabarra Sans"/>
                <a:ea typeface="Tabarra Sans"/>
                <a:cs typeface="Tabarra Sans"/>
                <a:sym typeface="Tabarra Sans"/>
              </a:rPr>
              <a:t>Issued by a central bank – e.g. the ECB would issue a digital euro.</a:t>
            </a:r>
          </a:p>
          <a:p>
            <a:pPr algn="l">
              <a:lnSpc>
                <a:spcPts val="4499"/>
              </a:lnSpc>
            </a:pPr>
            <a:endParaRPr lang="en-US" sz="2999">
              <a:solidFill>
                <a:srgbClr val="FFFFFF"/>
              </a:solidFill>
              <a:latin typeface="Tabarra Sans"/>
              <a:ea typeface="Tabarra Sans"/>
              <a:cs typeface="Tabarra Sans"/>
              <a:sym typeface="Tabarra Sans"/>
            </a:endParaRPr>
          </a:p>
          <a:p>
            <a:pPr algn="l">
              <a:lnSpc>
                <a:spcPts val="4499"/>
              </a:lnSpc>
            </a:pPr>
            <a:r>
              <a:rPr lang="en-US" sz="2999">
                <a:solidFill>
                  <a:srgbClr val="FFFFFF"/>
                </a:solidFill>
                <a:latin typeface="Tabarra Sans"/>
                <a:ea typeface="Tabarra Sans"/>
                <a:cs typeface="Tabarra Sans"/>
                <a:sym typeface="Tabarra Sans"/>
              </a:rPr>
              <a:t>Backed by a currency – e.g. the digital euro would be backed by the euro.</a:t>
            </a:r>
          </a:p>
          <a:p>
            <a:pPr algn="l">
              <a:lnSpc>
                <a:spcPts val="4499"/>
              </a:lnSpc>
            </a:pPr>
            <a:endParaRPr lang="en-US" sz="2999">
              <a:solidFill>
                <a:srgbClr val="FFFFFF"/>
              </a:solidFill>
              <a:latin typeface="Tabarra Sans"/>
              <a:ea typeface="Tabarra Sans"/>
              <a:cs typeface="Tabarra Sans"/>
              <a:sym typeface="Tabarra Sans"/>
            </a:endParaRPr>
          </a:p>
          <a:p>
            <a:pPr algn="l">
              <a:lnSpc>
                <a:spcPts val="4499"/>
              </a:lnSpc>
            </a:pPr>
            <a:r>
              <a:rPr lang="en-US" sz="2999">
                <a:solidFill>
                  <a:srgbClr val="FFFFFF"/>
                </a:solidFill>
                <a:latin typeface="Tabarra Sans"/>
                <a:ea typeface="Tabarra Sans"/>
                <a:cs typeface="Tabarra Sans"/>
                <a:sym typeface="Tabarra Sans"/>
              </a:rPr>
              <a:t>Centralised – The central bank manages and controls the supply of the digital currency, ensuring its stability, security, and compliance with national and EU regulations.</a:t>
            </a:r>
          </a:p>
        </p:txBody>
      </p:sp>
      <p:sp>
        <p:nvSpPr>
          <p:cNvPr id="12" name="TextBox 12"/>
          <p:cNvSpPr txBox="1"/>
          <p:nvPr/>
        </p:nvSpPr>
        <p:spPr>
          <a:xfrm>
            <a:off x="1175994" y="999260"/>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Features Of Central Bank Digital Currency</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469307" y="2633941"/>
            <a:ext cx="15349387" cy="6734544"/>
          </a:xfrm>
          <a:custGeom>
            <a:avLst/>
            <a:gdLst/>
            <a:ahLst/>
            <a:cxnLst/>
            <a:rect l="l" t="t" r="r" b="b"/>
            <a:pathLst>
              <a:path w="15349387" h="6734544">
                <a:moveTo>
                  <a:pt x="0" y="0"/>
                </a:moveTo>
                <a:lnTo>
                  <a:pt x="15349386" y="0"/>
                </a:lnTo>
                <a:lnTo>
                  <a:pt x="15349386" y="6734544"/>
                </a:lnTo>
                <a:lnTo>
                  <a:pt x="0" y="6734544"/>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09407"/>
            <a:ext cx="15349387" cy="1024256"/>
          </a:xfrm>
          <a:prstGeom prst="rect">
            <a:avLst/>
          </a:prstGeom>
        </p:spPr>
        <p:txBody>
          <a:bodyPr lIns="0" tIns="0" rIns="0" bIns="0" rtlCol="0" anchor="t">
            <a:spAutoFit/>
          </a:bodyPr>
          <a:lstStyle/>
          <a:p>
            <a:pPr algn="l">
              <a:lnSpc>
                <a:spcPts val="3740"/>
              </a:lnSpc>
            </a:pPr>
            <a:r>
              <a:rPr lang="en-US" sz="3400" b="1">
                <a:solidFill>
                  <a:srgbClr val="FFFFFF"/>
                </a:solidFill>
                <a:latin typeface="Tabarra Sans Heavy"/>
                <a:ea typeface="Tabarra Sans Heavy"/>
                <a:cs typeface="Tabarra Sans Heavy"/>
                <a:sym typeface="Tabarra Sans Heavy"/>
              </a:rPr>
              <a:t>The Advantages And Disadvantages Of Central Bank Digital Currency</a:t>
            </a:r>
          </a:p>
          <a:p>
            <a:pPr algn="l">
              <a:lnSpc>
                <a:spcPts val="3740"/>
              </a:lnSpc>
            </a:pPr>
            <a:r>
              <a:rPr lang="en-US" sz="3400" b="1">
                <a:solidFill>
                  <a:srgbClr val="FFFFFF"/>
                </a:solidFill>
                <a:latin typeface="Tabarra Sans Heavy"/>
                <a:ea typeface="Tabarra Sans Heavy"/>
                <a:cs typeface="Tabarra Sans Heavy"/>
                <a:sym typeface="Tabarra Sans Heavy"/>
              </a:rPr>
              <a:t>(CBDC) As An Electronic Equivalent To Cash</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962025"/>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Crypto Assets</a:t>
            </a:r>
          </a:p>
        </p:txBody>
      </p:sp>
      <p:sp>
        <p:nvSpPr>
          <p:cNvPr id="9" name="TextBox 9"/>
          <p:cNvSpPr txBox="1"/>
          <p:nvPr/>
        </p:nvSpPr>
        <p:spPr>
          <a:xfrm>
            <a:off x="669711" y="2735463"/>
            <a:ext cx="5527610" cy="6562725"/>
          </a:xfrm>
          <a:prstGeom prst="rect">
            <a:avLst/>
          </a:prstGeom>
        </p:spPr>
        <p:txBody>
          <a:bodyPr lIns="0" tIns="0" rIns="0" bIns="0" rtlCol="0" anchor="t">
            <a:spAutoFit/>
          </a:bodyPr>
          <a:lstStyle/>
          <a:p>
            <a:pPr algn="l">
              <a:lnSpc>
                <a:spcPts val="3749"/>
              </a:lnSpc>
            </a:pPr>
            <a:r>
              <a:rPr lang="en-US" sz="2499">
                <a:solidFill>
                  <a:srgbClr val="3E7992"/>
                </a:solidFill>
                <a:latin typeface="Tabarra Sans"/>
                <a:ea typeface="Tabarra Sans"/>
                <a:cs typeface="Tabarra Sans"/>
                <a:sym typeface="Tabarra Sans"/>
              </a:rPr>
              <a:t>Crypto is any digital asset that uses cryptography and blockchain technology. This covers cryptocurrencies like </a:t>
            </a:r>
            <a:r>
              <a:rPr lang="en-US" sz="2499" b="1">
                <a:solidFill>
                  <a:srgbClr val="3E7992"/>
                </a:solidFill>
                <a:latin typeface="Tabarra Sans Bold"/>
                <a:ea typeface="Tabarra Sans Bold"/>
                <a:cs typeface="Tabarra Sans Bold"/>
                <a:sym typeface="Tabarra Sans Bold"/>
              </a:rPr>
              <a:t>Bitcoin, Ethereum, NFTs (non-fungible tokens) and stablecoins.</a:t>
            </a:r>
          </a:p>
          <a:p>
            <a:pPr algn="l">
              <a:lnSpc>
                <a:spcPts val="3749"/>
              </a:lnSpc>
            </a:pPr>
            <a:endParaRPr lang="en-US" sz="2499" b="1">
              <a:solidFill>
                <a:srgbClr val="3E7992"/>
              </a:solidFill>
              <a:latin typeface="Tabarra Sans Bold"/>
              <a:ea typeface="Tabarra Sans Bold"/>
              <a:cs typeface="Tabarra Sans Bold"/>
              <a:sym typeface="Tabarra Sans Bold"/>
            </a:endParaRPr>
          </a:p>
          <a:p>
            <a:pPr algn="l">
              <a:lnSpc>
                <a:spcPts val="3749"/>
              </a:lnSpc>
            </a:pPr>
            <a:r>
              <a:rPr lang="en-US" sz="2499" b="1">
                <a:solidFill>
                  <a:srgbClr val="3E7992"/>
                </a:solidFill>
                <a:latin typeface="Tabarra Sans Bold"/>
                <a:ea typeface="Tabarra Sans Bold"/>
                <a:cs typeface="Tabarra Sans Bold"/>
                <a:sym typeface="Tabarra Sans Bold"/>
              </a:rPr>
              <a:t>What is a Blockchain?</a:t>
            </a:r>
            <a:r>
              <a:rPr lang="en-US" sz="2499">
                <a:solidFill>
                  <a:srgbClr val="3E7992"/>
                </a:solidFill>
                <a:latin typeface="Tabarra Sans"/>
                <a:ea typeface="Tabarra Sans"/>
                <a:cs typeface="Tabarra Sans"/>
                <a:sym typeface="Tabarra Sans"/>
              </a:rPr>
              <a:t> Blockchains are essential for the functioning of digital currencies – they provide a secure public record book that tracks all crypto transactions to make it trustworthy, transparent and secure.</a:t>
            </a:r>
          </a:p>
        </p:txBody>
      </p:sp>
      <p:pic>
        <p:nvPicPr>
          <p:cNvPr id="10" name="Picture 10"/>
          <p:cNvPicPr>
            <a:picLocks noChangeAspect="1"/>
          </p:cNvPicPr>
          <p:nvPr>
            <a:videoFile r:link="rId1"/>
          </p:nvPr>
        </p:nvPicPr>
        <p:blipFill>
          <a:blip r:embed="rId4"/>
          <a:stretch>
            <a:fillRect/>
          </a:stretch>
        </p:blipFill>
        <p:spPr>
          <a:xfrm>
            <a:off x="6861233" y="2859288"/>
            <a:ext cx="10981372" cy="6172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1469307" y="3764629"/>
            <a:ext cx="15349387" cy="2875147"/>
            <a:chOff x="0" y="0"/>
            <a:chExt cx="4042637" cy="757240"/>
          </a:xfrm>
        </p:grpSpPr>
        <p:sp>
          <p:nvSpPr>
            <p:cNvPr id="9" name="Freeform 9"/>
            <p:cNvSpPr/>
            <p:nvPr/>
          </p:nvSpPr>
          <p:spPr>
            <a:xfrm>
              <a:off x="0" y="0"/>
              <a:ext cx="4042637" cy="757240"/>
            </a:xfrm>
            <a:custGeom>
              <a:avLst/>
              <a:gdLst/>
              <a:ahLst/>
              <a:cxnLst/>
              <a:rect l="l" t="t" r="r" b="b"/>
              <a:pathLst>
                <a:path w="4042637" h="757240">
                  <a:moveTo>
                    <a:pt x="25723" y="0"/>
                  </a:moveTo>
                  <a:lnTo>
                    <a:pt x="4016914" y="0"/>
                  </a:lnTo>
                  <a:cubicBezTo>
                    <a:pt x="4031120" y="0"/>
                    <a:pt x="4042637" y="11517"/>
                    <a:pt x="4042637" y="25723"/>
                  </a:cubicBezTo>
                  <a:lnTo>
                    <a:pt x="4042637" y="731517"/>
                  </a:lnTo>
                  <a:cubicBezTo>
                    <a:pt x="4042637" y="738339"/>
                    <a:pt x="4039927" y="744882"/>
                    <a:pt x="4035103" y="749706"/>
                  </a:cubicBezTo>
                  <a:cubicBezTo>
                    <a:pt x="4030279" y="754530"/>
                    <a:pt x="4023736" y="757240"/>
                    <a:pt x="4016914" y="757240"/>
                  </a:cubicBezTo>
                  <a:lnTo>
                    <a:pt x="25723" y="757240"/>
                  </a:lnTo>
                  <a:cubicBezTo>
                    <a:pt x="11517" y="757240"/>
                    <a:pt x="0" y="745724"/>
                    <a:pt x="0" y="731517"/>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0" name="TextBox 10"/>
            <p:cNvSpPr txBox="1"/>
            <p:nvPr/>
          </p:nvSpPr>
          <p:spPr>
            <a:xfrm>
              <a:off x="0" y="-76200"/>
              <a:ext cx="4042637" cy="83344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10279" y="3964637"/>
            <a:ext cx="14067442" cy="228600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AER - Annual Equivalent Rate</a:t>
            </a:r>
            <a:r>
              <a:rPr lang="en-US" sz="2999">
                <a:solidFill>
                  <a:srgbClr val="FFFFFF"/>
                </a:solidFill>
                <a:latin typeface="Tabarra Sans"/>
                <a:ea typeface="Tabarra Sans"/>
                <a:cs typeface="Tabarra Sans"/>
                <a:sym typeface="Tabarra Sans"/>
              </a:rPr>
              <a:t> -&gt; This is the rate used for savings and investments. The AER shows what the true yearly interest rate would be if you left your money untouched over a period of time, including the effects of compounding (interest on top of interest).</a:t>
            </a:r>
          </a:p>
        </p:txBody>
      </p:sp>
      <p:sp>
        <p:nvSpPr>
          <p:cNvPr id="12" name="TextBox 12"/>
          <p:cNvSpPr txBox="1"/>
          <p:nvPr/>
        </p:nvSpPr>
        <p:spPr>
          <a:xfrm>
            <a:off x="1175994" y="1158327"/>
            <a:ext cx="13362596" cy="526416"/>
          </a:xfrm>
          <a:prstGeom prst="rect">
            <a:avLst/>
          </a:prstGeom>
        </p:spPr>
        <p:txBody>
          <a:bodyPr lIns="0" tIns="0" rIns="0" bIns="0" rtlCol="0" anchor="t">
            <a:spAutoFit/>
          </a:bodyPr>
          <a:lstStyle/>
          <a:p>
            <a:pPr algn="l">
              <a:lnSpc>
                <a:spcPts val="3520"/>
              </a:lnSpc>
            </a:pPr>
            <a:r>
              <a:rPr lang="en-US" sz="3200" b="1">
                <a:solidFill>
                  <a:srgbClr val="FFFFFF"/>
                </a:solidFill>
                <a:latin typeface="Tabarra Sans Heavy"/>
                <a:ea typeface="Tabarra Sans Heavy"/>
                <a:cs typeface="Tabarra Sans Heavy"/>
                <a:sym typeface="Tabarra Sans Heavy"/>
              </a:rPr>
              <a:t>What Is The Difference Between AER And APR?</a:t>
            </a:r>
          </a:p>
        </p:txBody>
      </p:sp>
      <p:sp>
        <p:nvSpPr>
          <p:cNvPr id="13" name="TextBox 13"/>
          <p:cNvSpPr txBox="1"/>
          <p:nvPr/>
        </p:nvSpPr>
        <p:spPr>
          <a:xfrm>
            <a:off x="2110279" y="2269203"/>
            <a:ext cx="14067442" cy="1162051"/>
          </a:xfrm>
          <a:prstGeom prst="rect">
            <a:avLst/>
          </a:prstGeom>
        </p:spPr>
        <p:txBody>
          <a:bodyPr lIns="0" tIns="0" rIns="0" bIns="0" rtlCol="0" anchor="t">
            <a:spAutoFit/>
          </a:bodyPr>
          <a:lstStyle/>
          <a:p>
            <a:pPr algn="l">
              <a:lnSpc>
                <a:spcPts val="4499"/>
              </a:lnSpc>
            </a:pPr>
            <a:r>
              <a:rPr lang="en-US" sz="2999">
                <a:solidFill>
                  <a:srgbClr val="274165"/>
                </a:solidFill>
                <a:latin typeface="Tabarra Sans"/>
                <a:ea typeface="Tabarra Sans"/>
                <a:cs typeface="Tabarra Sans"/>
                <a:sym typeface="Tabarra Sans"/>
              </a:rPr>
              <a:t>AER and APR are both ways of showing the true cost or benefit of money over a year, but they are used in different situations:</a:t>
            </a:r>
          </a:p>
        </p:txBody>
      </p:sp>
      <p:grpSp>
        <p:nvGrpSpPr>
          <p:cNvPr id="14" name="Group 14"/>
          <p:cNvGrpSpPr/>
          <p:nvPr/>
        </p:nvGrpSpPr>
        <p:grpSpPr>
          <a:xfrm>
            <a:off x="1469307" y="6973151"/>
            <a:ext cx="15349387" cy="2875147"/>
            <a:chOff x="0" y="0"/>
            <a:chExt cx="4042637" cy="757240"/>
          </a:xfrm>
        </p:grpSpPr>
        <p:sp>
          <p:nvSpPr>
            <p:cNvPr id="15" name="Freeform 15"/>
            <p:cNvSpPr/>
            <p:nvPr/>
          </p:nvSpPr>
          <p:spPr>
            <a:xfrm>
              <a:off x="0" y="0"/>
              <a:ext cx="4042637" cy="757240"/>
            </a:xfrm>
            <a:custGeom>
              <a:avLst/>
              <a:gdLst/>
              <a:ahLst/>
              <a:cxnLst/>
              <a:rect l="l" t="t" r="r" b="b"/>
              <a:pathLst>
                <a:path w="4042637" h="757240">
                  <a:moveTo>
                    <a:pt x="25723" y="0"/>
                  </a:moveTo>
                  <a:lnTo>
                    <a:pt x="4016914" y="0"/>
                  </a:lnTo>
                  <a:cubicBezTo>
                    <a:pt x="4031120" y="0"/>
                    <a:pt x="4042637" y="11517"/>
                    <a:pt x="4042637" y="25723"/>
                  </a:cubicBezTo>
                  <a:lnTo>
                    <a:pt x="4042637" y="731517"/>
                  </a:lnTo>
                  <a:cubicBezTo>
                    <a:pt x="4042637" y="738339"/>
                    <a:pt x="4039927" y="744882"/>
                    <a:pt x="4035103" y="749706"/>
                  </a:cubicBezTo>
                  <a:cubicBezTo>
                    <a:pt x="4030279" y="754530"/>
                    <a:pt x="4023736" y="757240"/>
                    <a:pt x="4016914" y="757240"/>
                  </a:cubicBezTo>
                  <a:lnTo>
                    <a:pt x="25723" y="757240"/>
                  </a:lnTo>
                  <a:cubicBezTo>
                    <a:pt x="11517" y="757240"/>
                    <a:pt x="0" y="745724"/>
                    <a:pt x="0" y="731517"/>
                  </a:cubicBezTo>
                  <a:lnTo>
                    <a:pt x="0" y="25723"/>
                  </a:lnTo>
                  <a:cubicBezTo>
                    <a:pt x="0" y="18901"/>
                    <a:pt x="2710" y="12358"/>
                    <a:pt x="7534" y="7534"/>
                  </a:cubicBezTo>
                  <a:cubicBezTo>
                    <a:pt x="12358" y="2710"/>
                    <a:pt x="18901" y="0"/>
                    <a:pt x="25723" y="0"/>
                  </a:cubicBezTo>
                  <a:close/>
                </a:path>
              </a:pathLst>
            </a:custGeom>
            <a:solidFill>
              <a:srgbClr val="3E7992"/>
            </a:solidFill>
          </p:spPr>
          <p:txBody>
            <a:bodyPr/>
            <a:lstStyle/>
            <a:p>
              <a:endParaRPr lang="en-US"/>
            </a:p>
          </p:txBody>
        </p:sp>
        <p:sp>
          <p:nvSpPr>
            <p:cNvPr id="16" name="TextBox 16"/>
            <p:cNvSpPr txBox="1"/>
            <p:nvPr/>
          </p:nvSpPr>
          <p:spPr>
            <a:xfrm>
              <a:off x="0" y="-76200"/>
              <a:ext cx="4042637" cy="833440"/>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2110279" y="7173159"/>
            <a:ext cx="14067442" cy="2286001"/>
          </a:xfrm>
          <a:prstGeom prst="rect">
            <a:avLst/>
          </a:prstGeom>
        </p:spPr>
        <p:txBody>
          <a:bodyPr lIns="0" tIns="0" rIns="0" bIns="0" rtlCol="0" anchor="t">
            <a:spAutoFit/>
          </a:bodyPr>
          <a:lstStyle/>
          <a:p>
            <a:pPr algn="l">
              <a:lnSpc>
                <a:spcPts val="4499"/>
              </a:lnSpc>
            </a:pPr>
            <a:r>
              <a:rPr lang="en-US" sz="2999" b="1">
                <a:solidFill>
                  <a:srgbClr val="FFFFFF"/>
                </a:solidFill>
                <a:latin typeface="Tabarra Sans Bold"/>
                <a:ea typeface="Tabarra Sans Bold"/>
                <a:cs typeface="Tabarra Sans Bold"/>
                <a:sym typeface="Tabarra Sans Bold"/>
              </a:rPr>
              <a:t>APR - Annual Percentage Rate </a:t>
            </a:r>
            <a:r>
              <a:rPr lang="en-US" sz="2999">
                <a:solidFill>
                  <a:srgbClr val="FFFFFF"/>
                </a:solidFill>
                <a:latin typeface="Tabarra Sans"/>
                <a:ea typeface="Tabarra Sans"/>
                <a:cs typeface="Tabarra Sans"/>
                <a:sym typeface="Tabarra Sans"/>
              </a:rPr>
              <a:t>-&gt; This is the rate used for loans and credit based products. APR shows the true yearly </a:t>
            </a:r>
            <a:r>
              <a:rPr lang="en-US" sz="2999" b="1">
                <a:solidFill>
                  <a:srgbClr val="FFFFFF"/>
                </a:solidFill>
                <a:latin typeface="Tabarra Sans Bold"/>
                <a:ea typeface="Tabarra Sans Bold"/>
                <a:cs typeface="Tabarra Sans Bold"/>
                <a:sym typeface="Tabarra Sans Bold"/>
              </a:rPr>
              <a:t>cost of borrowing</a:t>
            </a:r>
            <a:r>
              <a:rPr lang="en-US" sz="2999">
                <a:solidFill>
                  <a:srgbClr val="FFFFFF"/>
                </a:solidFill>
                <a:latin typeface="Tabarra Sans"/>
                <a:ea typeface="Tabarra Sans"/>
                <a:cs typeface="Tabarra Sans"/>
                <a:sym typeface="Tabarra Sans"/>
              </a:rPr>
              <a:t> money, including the interest charged and any extra fees or costs included with credit.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5486400" y="9258300"/>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175994" y="962025"/>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Cryptocurrency vs Stablecoin</a:t>
            </a:r>
          </a:p>
        </p:txBody>
      </p:sp>
      <p:sp>
        <p:nvSpPr>
          <p:cNvPr id="11" name="TextBox 11"/>
          <p:cNvSpPr txBox="1"/>
          <p:nvPr/>
        </p:nvSpPr>
        <p:spPr>
          <a:xfrm>
            <a:off x="1718018" y="8058933"/>
            <a:ext cx="15928930" cy="1123950"/>
          </a:xfrm>
          <a:prstGeom prst="rect">
            <a:avLst/>
          </a:prstGeom>
        </p:spPr>
        <p:txBody>
          <a:bodyPr lIns="0" tIns="0" rIns="0" bIns="0" rtlCol="0" anchor="t">
            <a:spAutoFit/>
          </a:bodyPr>
          <a:lstStyle/>
          <a:p>
            <a:pPr algn="ctr">
              <a:lnSpc>
                <a:spcPts val="4200"/>
              </a:lnSpc>
              <a:spcBef>
                <a:spcPct val="0"/>
              </a:spcBef>
            </a:pPr>
            <a:r>
              <a:rPr lang="en-US" sz="3000" b="1">
                <a:solidFill>
                  <a:srgbClr val="000000"/>
                </a:solidFill>
                <a:latin typeface="Tabarra Sans Bold"/>
                <a:ea typeface="Tabarra Sans Bold"/>
                <a:cs typeface="Tabarra Sans Bold"/>
                <a:sym typeface="Tabarra Sans Bold"/>
              </a:rPr>
              <a:t>Cryptocurrencies are volatile and decentralised, while stablecoins aim to reduce volatility by linking their value to an existing asset.</a:t>
            </a:r>
          </a:p>
        </p:txBody>
      </p:sp>
      <p:graphicFrame>
        <p:nvGraphicFramePr>
          <p:cNvPr id="12" name="Table 11">
            <a:extLst>
              <a:ext uri="{FF2B5EF4-FFF2-40B4-BE49-F238E27FC236}">
                <a16:creationId xmlns:a16="http://schemas.microsoft.com/office/drawing/2014/main" id="{CB7CDB94-116A-FDED-DA7F-77939B47CCB3}"/>
              </a:ext>
            </a:extLst>
          </p:cNvPr>
          <p:cNvGraphicFramePr>
            <a:graphicFrameLocks noGrp="1"/>
          </p:cNvGraphicFramePr>
          <p:nvPr>
            <p:extLst>
              <p:ext uri="{D42A27DB-BD31-4B8C-83A1-F6EECF244321}">
                <p14:modId xmlns:p14="http://schemas.microsoft.com/office/powerpoint/2010/main" val="3919149207"/>
              </p:ext>
            </p:extLst>
          </p:nvPr>
        </p:nvGraphicFramePr>
        <p:xfrm>
          <a:off x="2111604" y="2550214"/>
          <a:ext cx="14064792" cy="5186572"/>
        </p:xfrm>
        <a:graphic>
          <a:graphicData uri="http://schemas.openxmlformats.org/drawingml/2006/table">
            <a:tbl>
              <a:tblPr/>
              <a:tblGrid>
                <a:gridCol w="7032396">
                  <a:extLst>
                    <a:ext uri="{9D8B030D-6E8A-4147-A177-3AD203B41FA5}">
                      <a16:colId xmlns:a16="http://schemas.microsoft.com/office/drawing/2014/main" val="1844059143"/>
                    </a:ext>
                  </a:extLst>
                </a:gridCol>
                <a:gridCol w="7032396">
                  <a:extLst>
                    <a:ext uri="{9D8B030D-6E8A-4147-A177-3AD203B41FA5}">
                      <a16:colId xmlns:a16="http://schemas.microsoft.com/office/drawing/2014/main" val="3385437398"/>
                    </a:ext>
                  </a:extLst>
                </a:gridCol>
              </a:tblGrid>
              <a:tr h="1011212">
                <a:tc>
                  <a:txBody>
                    <a:bodyPr/>
                    <a:lstStyle/>
                    <a:p>
                      <a:pPr algn="ctr">
                        <a:buNone/>
                      </a:pPr>
                      <a:r>
                        <a:rPr lang="en-IE" sz="3200" b="1">
                          <a:solidFill>
                            <a:srgbClr val="FFFFFF"/>
                          </a:solidFill>
                          <a:effectLst/>
                        </a:rPr>
                        <a:t>Cryptocurrency</a:t>
                      </a:r>
                    </a:p>
                  </a:txBody>
                  <a:tcPr marL="79356" marR="79356" marT="39678" marB="39678"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D9543E"/>
                    </a:solidFill>
                  </a:tcPr>
                </a:tc>
                <a:tc>
                  <a:txBody>
                    <a:bodyPr/>
                    <a:lstStyle/>
                    <a:p>
                      <a:pPr algn="ctr">
                        <a:buNone/>
                      </a:pPr>
                      <a:r>
                        <a:rPr lang="en-IE" sz="3200" b="1">
                          <a:solidFill>
                            <a:srgbClr val="FFFFFF"/>
                          </a:solidFill>
                          <a:effectLst/>
                        </a:rPr>
                        <a:t>Stablecoin</a:t>
                      </a:r>
                    </a:p>
                  </a:txBody>
                  <a:tcPr marL="79356" marR="79356" marT="39678" marB="39678"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458A7D"/>
                    </a:solidFill>
                  </a:tcPr>
                </a:tc>
                <a:extLst>
                  <a:ext uri="{0D108BD9-81ED-4DB2-BD59-A6C34878D82A}">
                    <a16:rowId xmlns:a16="http://schemas.microsoft.com/office/drawing/2014/main" val="2117810675"/>
                  </a:ext>
                </a:extLst>
              </a:tr>
              <a:tr h="1011212">
                <a:tc>
                  <a:txBody>
                    <a:bodyPr/>
                    <a:lstStyle/>
                    <a:p>
                      <a:pPr algn="ctr">
                        <a:buNone/>
                      </a:pPr>
                      <a:r>
                        <a:rPr lang="en-IE" sz="3200">
                          <a:effectLst/>
                        </a:rPr>
                        <a:t>A decentralised digital currency not controlled by any government or bank.</a:t>
                      </a:r>
                    </a:p>
                  </a:txBody>
                  <a:tcPr marL="79356" marR="79356" marT="39678" marB="39678"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FFFFF"/>
                    </a:solidFill>
                  </a:tcPr>
                </a:tc>
                <a:tc>
                  <a:txBody>
                    <a:bodyPr/>
                    <a:lstStyle/>
                    <a:p>
                      <a:pPr algn="ctr">
                        <a:buNone/>
                      </a:pPr>
                      <a:r>
                        <a:rPr lang="en-IE" sz="3200">
                          <a:effectLst/>
                        </a:rPr>
                        <a:t>A digital currency usually pegged to a stable asset (e.g. US dollar or gold).</a:t>
                      </a:r>
                    </a:p>
                  </a:txBody>
                  <a:tcPr marL="79356" marR="79356" marT="39678" marB="39678"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2618147732"/>
                  </a:ext>
                </a:extLst>
              </a:tr>
              <a:tr h="1011212">
                <a:tc>
                  <a:txBody>
                    <a:bodyPr/>
                    <a:lstStyle/>
                    <a:p>
                      <a:pPr algn="ctr">
                        <a:buNone/>
                      </a:pPr>
                      <a:r>
                        <a:rPr lang="en-IE" sz="3200">
                          <a:effectLst/>
                        </a:rPr>
                        <a:t>Highly volatile – value can rise or fall quickly.</a:t>
                      </a:r>
                    </a:p>
                  </a:txBody>
                  <a:tcPr marL="79356" marR="79356" marT="39678" marB="39678"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FFFFF"/>
                    </a:solidFill>
                  </a:tcPr>
                </a:tc>
                <a:tc>
                  <a:txBody>
                    <a:bodyPr/>
                    <a:lstStyle/>
                    <a:p>
                      <a:pPr algn="ctr">
                        <a:buNone/>
                      </a:pPr>
                      <a:r>
                        <a:rPr lang="en-IE" sz="3200">
                          <a:effectLst/>
                        </a:rPr>
                        <a:t>Designed to maintain stable value.</a:t>
                      </a:r>
                    </a:p>
                  </a:txBody>
                  <a:tcPr marL="79356" marR="79356" marT="39678" marB="39678"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299915393"/>
                  </a:ext>
                </a:extLst>
              </a:tr>
              <a:tr h="1011212">
                <a:tc>
                  <a:txBody>
                    <a:bodyPr/>
                    <a:lstStyle/>
                    <a:p>
                      <a:pPr algn="ctr">
                        <a:buNone/>
                      </a:pPr>
                      <a:r>
                        <a:rPr lang="en-IE" sz="3200">
                          <a:effectLst/>
                        </a:rPr>
                        <a:t>Not backed by a central authority.</a:t>
                      </a:r>
                    </a:p>
                  </a:txBody>
                  <a:tcPr marL="79356" marR="79356" marT="39678" marB="39678"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FFFFF"/>
                    </a:solidFill>
                  </a:tcPr>
                </a:tc>
                <a:tc>
                  <a:txBody>
                    <a:bodyPr/>
                    <a:lstStyle/>
                    <a:p>
                      <a:pPr algn="ctr">
                        <a:buNone/>
                      </a:pPr>
                      <a:r>
                        <a:rPr lang="en-IE" sz="3200" dirty="0">
                          <a:effectLst/>
                        </a:rPr>
                        <a:t>Managed by a private company holding reserves.</a:t>
                      </a:r>
                    </a:p>
                  </a:txBody>
                  <a:tcPr marL="79356" marR="79356" marT="39678" marB="39678"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930074839"/>
                  </a:ext>
                </a:extLst>
              </a:tr>
              <a:tr h="1011212">
                <a:tc>
                  <a:txBody>
                    <a:bodyPr/>
                    <a:lstStyle/>
                    <a:p>
                      <a:pPr algn="ctr">
                        <a:buNone/>
                      </a:pPr>
                      <a:r>
                        <a:rPr lang="en-IE" sz="3200">
                          <a:effectLst/>
                        </a:rPr>
                        <a:t>Example: Bitcoin, Ethereum</a:t>
                      </a:r>
                    </a:p>
                  </a:txBody>
                  <a:tcPr marL="79356" marR="79356" marT="39678" marB="39678"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FFFFF"/>
                    </a:solidFill>
                  </a:tcPr>
                </a:tc>
                <a:tc>
                  <a:txBody>
                    <a:bodyPr/>
                    <a:lstStyle/>
                    <a:p>
                      <a:pPr algn="ctr">
                        <a:buNone/>
                      </a:pPr>
                      <a:r>
                        <a:rPr lang="en-IE" sz="3200" dirty="0">
                          <a:effectLst/>
                        </a:rPr>
                        <a:t>Example: Tether</a:t>
                      </a:r>
                    </a:p>
                  </a:txBody>
                  <a:tcPr marL="79356" marR="79356" marT="39678" marB="39678"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FFFFF"/>
                    </a:solidFill>
                  </a:tcPr>
                </a:tc>
                <a:extLst>
                  <a:ext uri="{0D108BD9-81ED-4DB2-BD59-A6C34878D82A}">
                    <a16:rowId xmlns:a16="http://schemas.microsoft.com/office/drawing/2014/main" val="2402579828"/>
                  </a:ext>
                </a:extLst>
              </a:tr>
            </a:tbl>
          </a:graphicData>
        </a:graphic>
      </p:graphicFrame>
      <p:sp>
        <p:nvSpPr>
          <p:cNvPr id="13" name="Rectangle 1">
            <a:extLst>
              <a:ext uri="{FF2B5EF4-FFF2-40B4-BE49-F238E27FC236}">
                <a16:creationId xmlns:a16="http://schemas.microsoft.com/office/drawing/2014/main" id="{F8B7497F-F108-9F4B-C83D-F63DBC31F959}"/>
              </a:ext>
            </a:extLst>
          </p:cNvPr>
          <p:cNvSpPr>
            <a:spLocks noChangeArrowheads="1"/>
          </p:cNvSpPr>
          <p:nvPr/>
        </p:nvSpPr>
        <p:spPr bwMode="auto">
          <a:xfrm>
            <a:off x="1001713" y="16002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3507739" y="2217599"/>
            <a:ext cx="11272521" cy="7933037"/>
          </a:xfrm>
          <a:custGeom>
            <a:avLst/>
            <a:gdLst/>
            <a:ahLst/>
            <a:cxnLst/>
            <a:rect l="l" t="t" r="r" b="b"/>
            <a:pathLst>
              <a:path w="11272521" h="7933037">
                <a:moveTo>
                  <a:pt x="0" y="0"/>
                </a:moveTo>
                <a:lnTo>
                  <a:pt x="11272522" y="0"/>
                </a:lnTo>
                <a:lnTo>
                  <a:pt x="11272522" y="7933037"/>
                </a:lnTo>
                <a:lnTo>
                  <a:pt x="0" y="7933037"/>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87425"/>
            <a:ext cx="15349387" cy="680721"/>
          </a:xfrm>
          <a:prstGeom prst="rect">
            <a:avLst/>
          </a:prstGeom>
        </p:spPr>
        <p:txBody>
          <a:bodyPr lIns="0" tIns="0" rIns="0" bIns="0" rtlCol="0" anchor="t">
            <a:spAutoFit/>
          </a:bodyPr>
          <a:lstStyle/>
          <a:p>
            <a:pPr algn="l">
              <a:lnSpc>
                <a:spcPts val="4510"/>
              </a:lnSpc>
            </a:pPr>
            <a:r>
              <a:rPr lang="en-US" sz="4100" b="1">
                <a:solidFill>
                  <a:srgbClr val="FFFFFF"/>
                </a:solidFill>
                <a:latin typeface="Tabarra Sans Heavy"/>
                <a:ea typeface="Tabarra Sans Heavy"/>
                <a:cs typeface="Tabarra Sans Heavy"/>
                <a:sym typeface="Tabarra Sans Heavy"/>
              </a:rPr>
              <a:t>How CBDCs Differ From Stablecoins And Crypto Assets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859811"/>
            <a:ext cx="15349387" cy="1063626"/>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Advantages And Disadvantages Of Digital Currency For Consumers And Businesses</a:t>
            </a:r>
          </a:p>
        </p:txBody>
      </p:sp>
      <p:sp>
        <p:nvSpPr>
          <p:cNvPr id="9" name="TextBox 9"/>
          <p:cNvSpPr txBox="1"/>
          <p:nvPr/>
        </p:nvSpPr>
        <p:spPr>
          <a:xfrm>
            <a:off x="1175994" y="3201439"/>
            <a:ext cx="15567532" cy="5972192"/>
          </a:xfrm>
          <a:prstGeom prst="rect">
            <a:avLst/>
          </a:prstGeom>
        </p:spPr>
        <p:txBody>
          <a:bodyPr lIns="0" tIns="0" rIns="0" bIns="0" rtlCol="0" anchor="t">
            <a:spAutoFit/>
          </a:bodyPr>
          <a:lstStyle/>
          <a:p>
            <a:pPr algn="l">
              <a:lnSpc>
                <a:spcPts val="5249"/>
              </a:lnSpc>
              <a:spcBef>
                <a:spcPct val="0"/>
              </a:spcBef>
            </a:pPr>
            <a:r>
              <a:rPr lang="en-US" sz="3749" b="1">
                <a:solidFill>
                  <a:srgbClr val="000000"/>
                </a:solidFill>
                <a:latin typeface="Tabarra Sans Bold"/>
                <a:ea typeface="Tabarra Sans Bold"/>
                <a:cs typeface="Tabarra Sans Bold"/>
                <a:sym typeface="Tabarra Sans Bold"/>
              </a:rPr>
              <a:t>Advantages</a:t>
            </a:r>
          </a:p>
          <a:p>
            <a:pPr marL="809483" lvl="1" indent="-404741" algn="l">
              <a:lnSpc>
                <a:spcPts val="5249"/>
              </a:lnSpc>
              <a:buFont typeface="Arial"/>
              <a:buChar char="•"/>
            </a:pPr>
            <a:r>
              <a:rPr lang="en-US" sz="3749">
                <a:solidFill>
                  <a:srgbClr val="000000"/>
                </a:solidFill>
                <a:latin typeface="Tabarra Sans"/>
                <a:ea typeface="Tabarra Sans"/>
                <a:cs typeface="Tabarra Sans"/>
                <a:sym typeface="Tabarra Sans"/>
              </a:rPr>
              <a:t>Lower transaction costs and faster payments</a:t>
            </a:r>
          </a:p>
          <a:p>
            <a:pPr marL="809483" lvl="1" indent="-404741" algn="l">
              <a:lnSpc>
                <a:spcPts val="5249"/>
              </a:lnSpc>
              <a:buFont typeface="Arial"/>
              <a:buChar char="•"/>
            </a:pPr>
            <a:r>
              <a:rPr lang="en-US" sz="3749">
                <a:solidFill>
                  <a:srgbClr val="000000"/>
                </a:solidFill>
                <a:latin typeface="Tabarra Sans"/>
                <a:ea typeface="Tabarra Sans"/>
                <a:cs typeface="Tabarra Sans"/>
                <a:sym typeface="Tabarra Sans"/>
              </a:rPr>
              <a:t>Transparent records that reduce fraud</a:t>
            </a:r>
          </a:p>
          <a:p>
            <a:pPr marL="809483" lvl="1" indent="-404741" algn="l">
              <a:lnSpc>
                <a:spcPts val="5249"/>
              </a:lnSpc>
              <a:buFont typeface="Arial"/>
              <a:buChar char="•"/>
            </a:pPr>
            <a:r>
              <a:rPr lang="en-US" sz="3749">
                <a:solidFill>
                  <a:srgbClr val="000000"/>
                </a:solidFill>
                <a:latin typeface="Tabarra Sans"/>
                <a:ea typeface="Tabarra Sans"/>
                <a:cs typeface="Tabarra Sans"/>
                <a:sym typeface="Tabarra Sans"/>
              </a:rPr>
              <a:t>24/7 access and improved financial inclusion</a:t>
            </a:r>
          </a:p>
          <a:p>
            <a:pPr algn="l">
              <a:lnSpc>
                <a:spcPts val="5249"/>
              </a:lnSpc>
              <a:spcBef>
                <a:spcPct val="0"/>
              </a:spcBef>
            </a:pPr>
            <a:endParaRPr lang="en-US" sz="3749">
              <a:solidFill>
                <a:srgbClr val="000000"/>
              </a:solidFill>
              <a:latin typeface="Tabarra Sans"/>
              <a:ea typeface="Tabarra Sans"/>
              <a:cs typeface="Tabarra Sans"/>
              <a:sym typeface="Tabarra Sans"/>
            </a:endParaRPr>
          </a:p>
          <a:p>
            <a:pPr algn="l">
              <a:lnSpc>
                <a:spcPts val="5249"/>
              </a:lnSpc>
              <a:spcBef>
                <a:spcPct val="0"/>
              </a:spcBef>
            </a:pPr>
            <a:r>
              <a:rPr lang="en-US" sz="3749" b="1">
                <a:solidFill>
                  <a:srgbClr val="000000"/>
                </a:solidFill>
                <a:latin typeface="Tabarra Sans Bold"/>
                <a:ea typeface="Tabarra Sans Bold"/>
                <a:cs typeface="Tabarra Sans Bold"/>
                <a:sym typeface="Tabarra Sans Bold"/>
              </a:rPr>
              <a:t>Disadvantages</a:t>
            </a:r>
          </a:p>
          <a:p>
            <a:pPr marL="809483" lvl="1" indent="-404741" algn="l">
              <a:lnSpc>
                <a:spcPts val="5249"/>
              </a:lnSpc>
              <a:buFont typeface="Arial"/>
              <a:buChar char="•"/>
            </a:pPr>
            <a:r>
              <a:rPr lang="en-US" sz="3749">
                <a:solidFill>
                  <a:srgbClr val="000000"/>
                </a:solidFill>
                <a:latin typeface="Tabarra Sans"/>
                <a:ea typeface="Tabarra Sans"/>
                <a:cs typeface="Tabarra Sans"/>
                <a:sym typeface="Tabarra Sans"/>
              </a:rPr>
              <a:t>Privacy concerns due to traceable transactions</a:t>
            </a:r>
          </a:p>
          <a:p>
            <a:pPr marL="809483" lvl="1" indent="-404741" algn="l">
              <a:lnSpc>
                <a:spcPts val="5249"/>
              </a:lnSpc>
              <a:buFont typeface="Arial"/>
              <a:buChar char="•"/>
            </a:pPr>
            <a:r>
              <a:rPr lang="en-US" sz="3749">
                <a:solidFill>
                  <a:srgbClr val="000000"/>
                </a:solidFill>
                <a:latin typeface="Tabarra Sans"/>
                <a:ea typeface="Tabarra Sans"/>
                <a:cs typeface="Tabarra Sans"/>
                <a:sym typeface="Tabarra Sans"/>
              </a:rPr>
              <a:t>Requires digital access and technology</a:t>
            </a:r>
          </a:p>
          <a:p>
            <a:pPr marL="809483" lvl="1" indent="-404741" algn="l">
              <a:lnSpc>
                <a:spcPts val="5249"/>
              </a:lnSpc>
              <a:buFont typeface="Arial"/>
              <a:buChar char="•"/>
            </a:pPr>
            <a:r>
              <a:rPr lang="en-US" sz="3749">
                <a:solidFill>
                  <a:srgbClr val="000000"/>
                </a:solidFill>
                <a:latin typeface="Tabarra Sans"/>
                <a:ea typeface="Tabarra Sans"/>
                <a:cs typeface="Tabarra Sans"/>
                <a:sym typeface="Tabarra Sans"/>
              </a:rPr>
              <a:t>Legal and regulatory uncertainty (especially for crypto)</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76200"/>
              <a:ext cx="4325485" cy="3694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18.8</a:t>
            </a:r>
          </a:p>
        </p:txBody>
      </p:sp>
      <p:grpSp>
        <p:nvGrpSpPr>
          <p:cNvPr id="6" name="Group 6"/>
          <p:cNvGrpSpPr/>
          <p:nvPr/>
        </p:nvGrpSpPr>
        <p:grpSpPr>
          <a:xfrm>
            <a:off x="835973" y="2328080"/>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47398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034660"/>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618056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3884524"/>
            <a:ext cx="16782842" cy="140779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HL2 Q3 (c): (i) Describe two differences between Central Bank Digital Currency (CBDC) and crypto assets. (ii) Explain one potential impact of digital currency on consumers and businesses.</a:t>
            </a:r>
          </a:p>
        </p:txBody>
      </p:sp>
      <p:sp>
        <p:nvSpPr>
          <p:cNvPr id="15" name="TextBox 15"/>
          <p:cNvSpPr txBox="1"/>
          <p:nvPr/>
        </p:nvSpPr>
        <p:spPr>
          <a:xfrm>
            <a:off x="1181789" y="7285215"/>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Q8. BW Q2</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Q8</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3E7992"/>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FFFFFF"/>
            </a:solidFill>
            <a:prstDash val="solid"/>
            <a:headEnd type="none" w="sm" len="sm"/>
            <a:tailEnd type="none" w="sm" len="sm"/>
          </a:ln>
        </p:spPr>
        <p:txBody>
          <a:bodyPr/>
          <a:lstStyle/>
          <a:p>
            <a:endParaRPr lang="en-US"/>
          </a:p>
        </p:txBody>
      </p:sp>
      <p:sp>
        <p:nvSpPr>
          <p:cNvPr id="3" name="TextBox 3"/>
          <p:cNvSpPr txBox="1"/>
          <p:nvPr/>
        </p:nvSpPr>
        <p:spPr>
          <a:xfrm>
            <a:off x="1028507" y="3197226"/>
            <a:ext cx="13362596" cy="1146175"/>
          </a:xfrm>
          <a:prstGeom prst="rect">
            <a:avLst/>
          </a:prstGeom>
        </p:spPr>
        <p:txBody>
          <a:bodyPr lIns="0" tIns="0" rIns="0" bIns="0" rtlCol="0" anchor="t">
            <a:spAutoFit/>
          </a:bodyPr>
          <a:lstStyle/>
          <a:p>
            <a:pPr algn="l">
              <a:lnSpc>
                <a:spcPts val="7699"/>
              </a:lnSpc>
            </a:pPr>
            <a:r>
              <a:rPr lang="en-US" sz="6999" b="1">
                <a:solidFill>
                  <a:srgbClr val="FFFFFF"/>
                </a:solidFill>
                <a:latin typeface="Tabarra Sans Heavy"/>
                <a:ea typeface="Tabarra Sans Heavy"/>
                <a:cs typeface="Tabarra Sans Heavy"/>
                <a:sym typeface="Tabarra Sans Heavy"/>
              </a:rPr>
              <a:t>Learning Outcome 18.9</a:t>
            </a:r>
          </a:p>
        </p:txBody>
      </p:sp>
      <p:sp>
        <p:nvSpPr>
          <p:cNvPr id="4" name="TextBox 4"/>
          <p:cNvSpPr txBox="1"/>
          <p:nvPr/>
        </p:nvSpPr>
        <p:spPr>
          <a:xfrm>
            <a:off x="1028507" y="4525453"/>
            <a:ext cx="16230697" cy="2406650"/>
          </a:xfrm>
          <a:prstGeom prst="rect">
            <a:avLst/>
          </a:prstGeom>
        </p:spPr>
        <p:txBody>
          <a:bodyPr lIns="0" tIns="0" rIns="0" bIns="0" rtlCol="0" anchor="t">
            <a:spAutoFit/>
          </a:bodyPr>
          <a:lstStyle/>
          <a:p>
            <a:pPr algn="l">
              <a:lnSpc>
                <a:spcPts val="4450"/>
              </a:lnSpc>
            </a:pPr>
            <a:r>
              <a:rPr lang="en-US" sz="5000" i="1">
                <a:solidFill>
                  <a:srgbClr val="FFFFFF"/>
                </a:solidFill>
                <a:latin typeface="Tabarra Sans Italics"/>
                <a:ea typeface="Tabarra Sans Italics"/>
                <a:cs typeface="Tabarra Sans Italics"/>
                <a:sym typeface="Tabarra Sans Italics"/>
              </a:rPr>
              <a:t>18.9 Appreciate the importance of making informed financial decisions and use this understanding to discuss finance-related stories in the news and media.</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FFFFFF"/>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962025"/>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Making Informed Financial Decisions</a:t>
            </a:r>
          </a:p>
        </p:txBody>
      </p:sp>
      <p:sp>
        <p:nvSpPr>
          <p:cNvPr id="9" name="TextBox 9"/>
          <p:cNvSpPr txBox="1"/>
          <p:nvPr/>
        </p:nvSpPr>
        <p:spPr>
          <a:xfrm>
            <a:off x="1175994" y="3059616"/>
            <a:ext cx="15467373" cy="5671820"/>
          </a:xfrm>
          <a:prstGeom prst="rect">
            <a:avLst/>
          </a:prstGeom>
        </p:spPr>
        <p:txBody>
          <a:bodyPr lIns="0" tIns="0" rIns="0" bIns="0" rtlCol="0" anchor="t">
            <a:spAutoFit/>
          </a:bodyPr>
          <a:lstStyle/>
          <a:p>
            <a:pPr algn="l">
              <a:lnSpc>
                <a:spcPts val="4480"/>
              </a:lnSpc>
              <a:spcBef>
                <a:spcPct val="0"/>
              </a:spcBef>
            </a:pPr>
            <a:r>
              <a:rPr lang="en-US" sz="3200" b="1">
                <a:solidFill>
                  <a:srgbClr val="3E7992"/>
                </a:solidFill>
                <a:latin typeface="Tabarra Sans Bold"/>
                <a:ea typeface="Tabarra Sans Bold"/>
                <a:cs typeface="Tabarra Sans Bold"/>
                <a:sym typeface="Tabarra Sans Bold"/>
              </a:rPr>
              <a:t>Compare Before Choosing</a:t>
            </a:r>
          </a:p>
          <a:p>
            <a:pPr algn="l">
              <a:lnSpc>
                <a:spcPts val="4480"/>
              </a:lnSpc>
              <a:spcBef>
                <a:spcPct val="0"/>
              </a:spcBef>
            </a:pPr>
            <a:r>
              <a:rPr lang="en-US" sz="3200">
                <a:solidFill>
                  <a:srgbClr val="3E7992"/>
                </a:solidFill>
                <a:latin typeface="Tabarra Sans"/>
                <a:ea typeface="Tabarra Sans"/>
                <a:cs typeface="Tabarra Sans"/>
                <a:sym typeface="Tabarra Sans"/>
              </a:rPr>
              <a:t>Research different providers and products instead of accepting the first offer you see.</a:t>
            </a:r>
          </a:p>
          <a:p>
            <a:pPr algn="l">
              <a:lnSpc>
                <a:spcPts val="4480"/>
              </a:lnSpc>
              <a:spcBef>
                <a:spcPct val="0"/>
              </a:spcBef>
            </a:pPr>
            <a:endParaRPr lang="en-US" sz="3200">
              <a:solidFill>
                <a:srgbClr val="3E7992"/>
              </a:solidFill>
              <a:latin typeface="Tabarra Sans"/>
              <a:ea typeface="Tabarra Sans"/>
              <a:cs typeface="Tabarra Sans"/>
              <a:sym typeface="Tabarra Sans"/>
            </a:endParaRPr>
          </a:p>
          <a:p>
            <a:pPr algn="l">
              <a:lnSpc>
                <a:spcPts val="4480"/>
              </a:lnSpc>
              <a:spcBef>
                <a:spcPct val="0"/>
              </a:spcBef>
            </a:pPr>
            <a:r>
              <a:rPr lang="en-US" sz="3200" b="1">
                <a:solidFill>
                  <a:srgbClr val="3E7992"/>
                </a:solidFill>
                <a:latin typeface="Tabarra Sans Bold"/>
                <a:ea typeface="Tabarra Sans Bold"/>
                <a:cs typeface="Tabarra Sans Bold"/>
                <a:sym typeface="Tabarra Sans Bold"/>
              </a:rPr>
              <a:t>Understand the Terms</a:t>
            </a:r>
          </a:p>
          <a:p>
            <a:pPr algn="l">
              <a:lnSpc>
                <a:spcPts val="4480"/>
              </a:lnSpc>
              <a:spcBef>
                <a:spcPct val="0"/>
              </a:spcBef>
            </a:pPr>
            <a:r>
              <a:rPr lang="en-US" sz="3200">
                <a:solidFill>
                  <a:srgbClr val="3E7992"/>
                </a:solidFill>
                <a:latin typeface="Tabarra Sans"/>
                <a:ea typeface="Tabarra Sans"/>
                <a:cs typeface="Tabarra Sans"/>
                <a:sym typeface="Tabarra Sans"/>
              </a:rPr>
              <a:t>Read interest rates, fees and conditions carefully to avoid hidden costs.</a:t>
            </a:r>
          </a:p>
          <a:p>
            <a:pPr algn="l">
              <a:lnSpc>
                <a:spcPts val="4480"/>
              </a:lnSpc>
              <a:spcBef>
                <a:spcPct val="0"/>
              </a:spcBef>
            </a:pPr>
            <a:endParaRPr lang="en-US" sz="3200">
              <a:solidFill>
                <a:srgbClr val="3E7992"/>
              </a:solidFill>
              <a:latin typeface="Tabarra Sans"/>
              <a:ea typeface="Tabarra Sans"/>
              <a:cs typeface="Tabarra Sans"/>
              <a:sym typeface="Tabarra Sans"/>
            </a:endParaRPr>
          </a:p>
          <a:p>
            <a:pPr algn="l">
              <a:lnSpc>
                <a:spcPts val="4480"/>
              </a:lnSpc>
              <a:spcBef>
                <a:spcPct val="0"/>
              </a:spcBef>
            </a:pPr>
            <a:r>
              <a:rPr lang="en-US" sz="3200" b="1">
                <a:solidFill>
                  <a:srgbClr val="3E7992"/>
                </a:solidFill>
                <a:latin typeface="Tabarra Sans Bold"/>
                <a:ea typeface="Tabarra Sans Bold"/>
                <a:cs typeface="Tabarra Sans Bold"/>
                <a:sym typeface="Tabarra Sans Bold"/>
              </a:rPr>
              <a:t>Match Decisions to Your Situation</a:t>
            </a:r>
          </a:p>
          <a:p>
            <a:pPr algn="l">
              <a:lnSpc>
                <a:spcPts val="4480"/>
              </a:lnSpc>
              <a:spcBef>
                <a:spcPct val="0"/>
              </a:spcBef>
            </a:pPr>
            <a:r>
              <a:rPr lang="en-US" sz="3200">
                <a:solidFill>
                  <a:srgbClr val="3E7992"/>
                </a:solidFill>
                <a:latin typeface="Tabarra Sans"/>
                <a:ea typeface="Tabarra Sans"/>
                <a:cs typeface="Tabarra Sans"/>
                <a:sym typeface="Tabarra Sans"/>
              </a:rPr>
              <a:t>Choose financial products that suit your goals, income and risk tolerance.</a:t>
            </a:r>
          </a:p>
          <a:p>
            <a:pPr algn="l">
              <a:lnSpc>
                <a:spcPts val="4480"/>
              </a:lnSpc>
              <a:spcBef>
                <a:spcPct val="0"/>
              </a:spcBef>
            </a:pPr>
            <a:endParaRPr lang="en-US" sz="3200">
              <a:solidFill>
                <a:srgbClr val="3E7992"/>
              </a:solidFill>
              <a:latin typeface="Tabarra Sans"/>
              <a:ea typeface="Tabarra Sans"/>
              <a:cs typeface="Tabarra Sans"/>
              <a:sym typeface="Tabarra Sans"/>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TextBox 8"/>
          <p:cNvSpPr txBox="1"/>
          <p:nvPr/>
        </p:nvSpPr>
        <p:spPr>
          <a:xfrm>
            <a:off x="1175994" y="962025"/>
            <a:ext cx="15349387" cy="825501"/>
          </a:xfrm>
          <a:prstGeom prst="rect">
            <a:avLst/>
          </a:prstGeom>
        </p:spPr>
        <p:txBody>
          <a:bodyPr lIns="0" tIns="0" rIns="0" bIns="0" rtlCol="0" anchor="t">
            <a:spAutoFit/>
          </a:bodyPr>
          <a:lstStyle/>
          <a:p>
            <a:pPr algn="l">
              <a:lnSpc>
                <a:spcPts val="5500"/>
              </a:lnSpc>
            </a:pPr>
            <a:r>
              <a:rPr lang="en-US" sz="5000" b="1">
                <a:solidFill>
                  <a:srgbClr val="FFFFFF"/>
                </a:solidFill>
                <a:latin typeface="Tabarra Sans Heavy"/>
                <a:ea typeface="Tabarra Sans Heavy"/>
                <a:cs typeface="Tabarra Sans Heavy"/>
                <a:sym typeface="Tabarra Sans Heavy"/>
              </a:rPr>
              <a:t>Making Informed Financial Decisions</a:t>
            </a:r>
          </a:p>
        </p:txBody>
      </p:sp>
      <p:sp>
        <p:nvSpPr>
          <p:cNvPr id="9" name="TextBox 9"/>
          <p:cNvSpPr txBox="1"/>
          <p:nvPr/>
        </p:nvSpPr>
        <p:spPr>
          <a:xfrm>
            <a:off x="1117001" y="2367280"/>
            <a:ext cx="15467373" cy="4547870"/>
          </a:xfrm>
          <a:prstGeom prst="rect">
            <a:avLst/>
          </a:prstGeom>
        </p:spPr>
        <p:txBody>
          <a:bodyPr lIns="0" tIns="0" rIns="0" bIns="0" rtlCol="0" anchor="t">
            <a:spAutoFit/>
          </a:bodyPr>
          <a:lstStyle/>
          <a:p>
            <a:pPr algn="l">
              <a:lnSpc>
                <a:spcPts val="4480"/>
              </a:lnSpc>
              <a:spcBef>
                <a:spcPct val="0"/>
              </a:spcBef>
            </a:pPr>
            <a:endParaRPr/>
          </a:p>
          <a:p>
            <a:pPr algn="l">
              <a:lnSpc>
                <a:spcPts val="4480"/>
              </a:lnSpc>
              <a:spcBef>
                <a:spcPct val="0"/>
              </a:spcBef>
            </a:pPr>
            <a:r>
              <a:rPr lang="en-US" sz="3200" b="1">
                <a:solidFill>
                  <a:srgbClr val="3E7992"/>
                </a:solidFill>
                <a:latin typeface="Tabarra Sans Bold"/>
                <a:ea typeface="Tabarra Sans Bold"/>
                <a:cs typeface="Tabarra Sans Bold"/>
                <a:sym typeface="Tabarra Sans Bold"/>
              </a:rPr>
              <a:t>Use Trusted &amp; Regulated Sources</a:t>
            </a:r>
          </a:p>
          <a:p>
            <a:pPr algn="l">
              <a:lnSpc>
                <a:spcPts val="4480"/>
              </a:lnSpc>
              <a:spcBef>
                <a:spcPct val="0"/>
              </a:spcBef>
            </a:pPr>
            <a:r>
              <a:rPr lang="en-US" sz="3200">
                <a:solidFill>
                  <a:srgbClr val="3E7992"/>
                </a:solidFill>
                <a:latin typeface="Tabarra Sans"/>
                <a:ea typeface="Tabarra Sans"/>
                <a:cs typeface="Tabarra Sans"/>
                <a:sym typeface="Tabarra Sans"/>
              </a:rPr>
              <a:t>Seek information from reliable bodies (e.g. Central Bank) and avoid relying on social media advice.</a:t>
            </a:r>
          </a:p>
          <a:p>
            <a:pPr algn="l">
              <a:lnSpc>
                <a:spcPts val="4480"/>
              </a:lnSpc>
              <a:spcBef>
                <a:spcPct val="0"/>
              </a:spcBef>
            </a:pPr>
            <a:endParaRPr lang="en-US" sz="3200">
              <a:solidFill>
                <a:srgbClr val="3E7992"/>
              </a:solidFill>
              <a:latin typeface="Tabarra Sans"/>
              <a:ea typeface="Tabarra Sans"/>
              <a:cs typeface="Tabarra Sans"/>
              <a:sym typeface="Tabarra Sans"/>
            </a:endParaRPr>
          </a:p>
          <a:p>
            <a:pPr algn="l">
              <a:lnSpc>
                <a:spcPts val="4480"/>
              </a:lnSpc>
              <a:spcBef>
                <a:spcPct val="0"/>
              </a:spcBef>
            </a:pPr>
            <a:r>
              <a:rPr lang="en-US" sz="3200" b="1">
                <a:solidFill>
                  <a:srgbClr val="3E7992"/>
                </a:solidFill>
                <a:latin typeface="Tabarra Sans Bold"/>
                <a:ea typeface="Tabarra Sans Bold"/>
                <a:cs typeface="Tabarra Sans Bold"/>
                <a:sym typeface="Tabarra Sans Bold"/>
              </a:rPr>
              <a:t>Stay Alert &amp; Review Regularly</a:t>
            </a:r>
          </a:p>
          <a:p>
            <a:pPr algn="l">
              <a:lnSpc>
                <a:spcPts val="4480"/>
              </a:lnSpc>
              <a:spcBef>
                <a:spcPct val="0"/>
              </a:spcBef>
            </a:pPr>
            <a:r>
              <a:rPr lang="en-US" sz="3200">
                <a:solidFill>
                  <a:srgbClr val="3E7992"/>
                </a:solidFill>
                <a:latin typeface="Tabarra Sans"/>
                <a:ea typeface="Tabarra Sans"/>
                <a:cs typeface="Tabarra Sans"/>
                <a:sym typeface="Tabarra Sans"/>
              </a:rPr>
              <a:t>Watch for scams, review long-term products and adjust decisions as your circumstances change.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74165"/>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2002614" y="1445348"/>
            <a:ext cx="14282771" cy="8748197"/>
          </a:xfrm>
          <a:custGeom>
            <a:avLst/>
            <a:gdLst/>
            <a:ahLst/>
            <a:cxnLst/>
            <a:rect l="l" t="t" r="r" b="b"/>
            <a:pathLst>
              <a:path w="14282771" h="8748197">
                <a:moveTo>
                  <a:pt x="0" y="0"/>
                </a:moveTo>
                <a:lnTo>
                  <a:pt x="14282772" y="0"/>
                </a:lnTo>
                <a:lnTo>
                  <a:pt x="14282772" y="8748197"/>
                </a:lnTo>
                <a:lnTo>
                  <a:pt x="0" y="8748197"/>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1175994" y="971550"/>
            <a:ext cx="14983575" cy="722631"/>
          </a:xfrm>
          <a:prstGeom prst="rect">
            <a:avLst/>
          </a:prstGeom>
        </p:spPr>
        <p:txBody>
          <a:bodyPr lIns="0" tIns="0" rIns="0" bIns="0" rtlCol="0" anchor="t">
            <a:spAutoFit/>
          </a:bodyPr>
          <a:lstStyle/>
          <a:p>
            <a:pPr algn="l">
              <a:lnSpc>
                <a:spcPts val="4840"/>
              </a:lnSpc>
            </a:pPr>
            <a:r>
              <a:rPr lang="en-US" sz="4400" b="1">
                <a:solidFill>
                  <a:srgbClr val="FFFFFF"/>
                </a:solidFill>
                <a:latin typeface="Tabarra Sans Heavy"/>
                <a:ea typeface="Tabarra Sans Heavy"/>
                <a:cs typeface="Tabarra Sans Heavy"/>
                <a:sym typeface="Tabarra Sans Heavy"/>
              </a:rPr>
              <a:t>Reflect &amp; Research Pg 348</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835973" y="471948"/>
            <a:ext cx="16423327" cy="1113503"/>
            <a:chOff x="0" y="0"/>
            <a:chExt cx="4325485" cy="293268"/>
          </a:xfrm>
        </p:grpSpPr>
        <p:sp>
          <p:nvSpPr>
            <p:cNvPr id="3" name="Freeform 3"/>
            <p:cNvSpPr/>
            <p:nvPr/>
          </p:nvSpPr>
          <p:spPr>
            <a:xfrm>
              <a:off x="0" y="0"/>
              <a:ext cx="4325485" cy="293268"/>
            </a:xfrm>
            <a:custGeom>
              <a:avLst/>
              <a:gdLst/>
              <a:ahLst/>
              <a:cxnLst/>
              <a:rect l="l" t="t" r="r" b="b"/>
              <a:pathLst>
                <a:path w="4325485" h="293268">
                  <a:moveTo>
                    <a:pt x="24041" y="0"/>
                  </a:moveTo>
                  <a:lnTo>
                    <a:pt x="4301444" y="0"/>
                  </a:lnTo>
                  <a:cubicBezTo>
                    <a:pt x="4307820" y="0"/>
                    <a:pt x="4313935" y="2533"/>
                    <a:pt x="4318444" y="7042"/>
                  </a:cubicBezTo>
                  <a:cubicBezTo>
                    <a:pt x="4322952" y="11550"/>
                    <a:pt x="4325485" y="17665"/>
                    <a:pt x="4325485" y="24041"/>
                  </a:cubicBezTo>
                  <a:lnTo>
                    <a:pt x="4325485" y="269227"/>
                  </a:lnTo>
                  <a:cubicBezTo>
                    <a:pt x="4325485" y="282505"/>
                    <a:pt x="4314722" y="293268"/>
                    <a:pt x="4301444" y="293268"/>
                  </a:cubicBezTo>
                  <a:lnTo>
                    <a:pt x="24041" y="293268"/>
                  </a:lnTo>
                  <a:cubicBezTo>
                    <a:pt x="10764" y="293268"/>
                    <a:pt x="0" y="282505"/>
                    <a:pt x="0" y="269227"/>
                  </a:cubicBezTo>
                  <a:lnTo>
                    <a:pt x="0" y="24041"/>
                  </a:lnTo>
                  <a:cubicBezTo>
                    <a:pt x="0" y="10764"/>
                    <a:pt x="10764" y="0"/>
                    <a:pt x="24041" y="0"/>
                  </a:cubicBezTo>
                  <a:close/>
                </a:path>
              </a:pathLst>
            </a:custGeom>
            <a:solidFill>
              <a:srgbClr val="FFFFFF"/>
            </a:solidFill>
          </p:spPr>
          <p:txBody>
            <a:bodyPr/>
            <a:lstStyle/>
            <a:p>
              <a:endParaRPr lang="en-US"/>
            </a:p>
          </p:txBody>
        </p:sp>
        <p:sp>
          <p:nvSpPr>
            <p:cNvPr id="4" name="TextBox 4"/>
            <p:cNvSpPr txBox="1"/>
            <p:nvPr/>
          </p:nvSpPr>
          <p:spPr>
            <a:xfrm>
              <a:off x="0" y="-76200"/>
              <a:ext cx="4325485" cy="3694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79297"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18.9</a:t>
            </a:r>
          </a:p>
        </p:txBody>
      </p:sp>
      <p:grpSp>
        <p:nvGrpSpPr>
          <p:cNvPr id="6" name="Group 6"/>
          <p:cNvGrpSpPr/>
          <p:nvPr/>
        </p:nvGrpSpPr>
        <p:grpSpPr>
          <a:xfrm>
            <a:off x="835973" y="2328080"/>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06389" y="247398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835973" y="6034660"/>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76200"/>
              <a:ext cx="2169396" cy="3694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331650" y="6180567"/>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159354" y="3884524"/>
            <a:ext cx="16782842" cy="931544"/>
          </a:xfrm>
          <a:prstGeom prst="rect">
            <a:avLst/>
          </a:prstGeom>
        </p:spPr>
        <p:txBody>
          <a:bodyPr lIns="0" tIns="0" rIns="0" bIns="0" rtlCol="0" anchor="t">
            <a:spAutoFit/>
          </a:bodyPr>
          <a:lstStyle/>
          <a:p>
            <a:pPr algn="l">
              <a:lnSpc>
                <a:spcPts val="3780"/>
              </a:lnSpc>
              <a:spcBef>
                <a:spcPct val="0"/>
              </a:spcBef>
            </a:pPr>
            <a:r>
              <a:rPr lang="en-US" sz="2700" b="1">
                <a:solidFill>
                  <a:srgbClr val="FFFFFF"/>
                </a:solidFill>
                <a:latin typeface="Montserrat Bold"/>
                <a:ea typeface="Montserrat Bold"/>
                <a:cs typeface="Montserrat Bold"/>
                <a:sym typeface="Montserrat Bold"/>
              </a:rPr>
              <a:t>-</a:t>
            </a:r>
          </a:p>
          <a:p>
            <a:pPr algn="l">
              <a:lnSpc>
                <a:spcPts val="3780"/>
              </a:lnSpc>
              <a:spcBef>
                <a:spcPct val="0"/>
              </a:spcBef>
            </a:pPr>
            <a:r>
              <a:rPr lang="en-US" sz="2700" b="1">
                <a:solidFill>
                  <a:srgbClr val="FFFFFF"/>
                </a:solidFill>
                <a:latin typeface="Montserrat Bold"/>
                <a:ea typeface="Montserrat Bold"/>
                <a:cs typeface="Montserrat Bold"/>
                <a:sym typeface="Montserrat Bold"/>
              </a:rPr>
              <a:t>-</a:t>
            </a:r>
          </a:p>
        </p:txBody>
      </p:sp>
      <p:sp>
        <p:nvSpPr>
          <p:cNvPr id="15" name="TextBox 15"/>
          <p:cNvSpPr txBox="1"/>
          <p:nvPr/>
        </p:nvSpPr>
        <p:spPr>
          <a:xfrm>
            <a:off x="1181789" y="7285215"/>
            <a:ext cx="15422701"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BW Q1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527300"/>
            <a:ext cx="8371712" cy="830526"/>
            <a:chOff x="0" y="0"/>
            <a:chExt cx="2204895" cy="218739"/>
          </a:xfrm>
        </p:grpSpPr>
        <p:sp>
          <p:nvSpPr>
            <p:cNvPr id="9" name="Freeform 9"/>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D9543E"/>
            </a:solidFill>
          </p:spPr>
          <p:txBody>
            <a:bodyPr/>
            <a:lstStyle/>
            <a:p>
              <a:endParaRPr lang="en-US"/>
            </a:p>
          </p:txBody>
        </p:sp>
        <p:sp>
          <p:nvSpPr>
            <p:cNvPr id="10" name="TextBox 10"/>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89868" y="6512507"/>
            <a:ext cx="8371712" cy="830526"/>
            <a:chOff x="0" y="0"/>
            <a:chExt cx="2204895" cy="218739"/>
          </a:xfrm>
        </p:grpSpPr>
        <p:sp>
          <p:nvSpPr>
            <p:cNvPr id="12" name="Freeform 12"/>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458A7D"/>
            </a:solidFill>
          </p:spPr>
          <p:txBody>
            <a:bodyPr/>
            <a:lstStyle/>
            <a:p>
              <a:endParaRPr lang="en-US"/>
            </a:p>
          </p:txBody>
        </p:sp>
        <p:sp>
          <p:nvSpPr>
            <p:cNvPr id="13" name="TextBox 13"/>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2110278" y="3634051"/>
            <a:ext cx="15034721" cy="2440306"/>
          </a:xfrm>
          <a:prstGeom prst="rect">
            <a:avLst/>
          </a:prstGeom>
        </p:spPr>
        <p:txBody>
          <a:bodyPr wrap="square" lIns="0" tIns="0" rIns="0" bIns="0" rtlCol="0" anchor="t">
            <a:spAutoFit/>
          </a:bodyPr>
          <a:lstStyle/>
          <a:p>
            <a:pPr marL="690876" lvl="1" indent="-345438" algn="l">
              <a:lnSpc>
                <a:spcPts val="4799"/>
              </a:lnSpc>
              <a:buFont typeface="Arial"/>
              <a:buChar char="•"/>
            </a:pPr>
            <a:r>
              <a:rPr lang="en-US" sz="3199" b="1" dirty="0">
                <a:solidFill>
                  <a:srgbClr val="274165"/>
                </a:solidFill>
                <a:latin typeface="Tabarra Sans Bold"/>
                <a:ea typeface="Tabarra Sans Bold"/>
                <a:cs typeface="Tabarra Sans Bold"/>
                <a:sym typeface="Tabarra Sans Bold"/>
              </a:rPr>
              <a:t>Inflation reduces the purchasing power of money over time.</a:t>
            </a:r>
          </a:p>
          <a:p>
            <a:pPr marL="690876" lvl="1" indent="-345438" algn="l">
              <a:lnSpc>
                <a:spcPts val="4799"/>
              </a:lnSpc>
              <a:buFont typeface="Arial"/>
              <a:buChar char="•"/>
            </a:pPr>
            <a:r>
              <a:rPr lang="en-US" sz="3199" b="1" dirty="0">
                <a:solidFill>
                  <a:srgbClr val="274165"/>
                </a:solidFill>
                <a:latin typeface="Tabarra Sans Bold"/>
                <a:ea typeface="Tabarra Sans Bold"/>
                <a:cs typeface="Tabarra Sans Bold"/>
                <a:sym typeface="Tabarra Sans Bold"/>
              </a:rPr>
              <a:t>If the interest rate on savings is lower than inflation, savings lose purchasing power over time e.g. inflation @3% interest rates @ 2%</a:t>
            </a:r>
          </a:p>
          <a:p>
            <a:pPr marL="690876" lvl="1" indent="-345438" algn="l">
              <a:lnSpc>
                <a:spcPts val="4799"/>
              </a:lnSpc>
              <a:buFont typeface="Arial"/>
              <a:buChar char="•"/>
            </a:pPr>
            <a:r>
              <a:rPr lang="en-US" sz="3199" b="1" dirty="0">
                <a:solidFill>
                  <a:srgbClr val="274165"/>
                </a:solidFill>
                <a:latin typeface="Tabarra Sans Bold"/>
                <a:ea typeface="Tabarra Sans Bold"/>
                <a:cs typeface="Tabarra Sans Bold"/>
                <a:sym typeface="Tabarra Sans Bold"/>
              </a:rPr>
              <a:t>Savers should aim for returns that keep pace with inflation.</a:t>
            </a:r>
          </a:p>
        </p:txBody>
      </p:sp>
      <p:sp>
        <p:nvSpPr>
          <p:cNvPr id="15" name="TextBox 15"/>
          <p:cNvSpPr txBox="1"/>
          <p:nvPr/>
        </p:nvSpPr>
        <p:spPr>
          <a:xfrm>
            <a:off x="1175994" y="1132610"/>
            <a:ext cx="15349387" cy="577851"/>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Factors To Be Considered When Deciding Where To Save Money</a:t>
            </a:r>
          </a:p>
        </p:txBody>
      </p:sp>
      <p:sp>
        <p:nvSpPr>
          <p:cNvPr id="16" name="TextBox 16"/>
          <p:cNvSpPr txBox="1"/>
          <p:nvPr/>
        </p:nvSpPr>
        <p:spPr>
          <a:xfrm>
            <a:off x="672952" y="2628900"/>
            <a:ext cx="14067442" cy="680086"/>
          </a:xfrm>
          <a:prstGeom prst="rect">
            <a:avLst/>
          </a:prstGeom>
        </p:spPr>
        <p:txBody>
          <a:bodyPr lIns="0" tIns="0" rIns="0" bIns="0" rtlCol="0" anchor="t">
            <a:spAutoFit/>
          </a:bodyPr>
          <a:lstStyle/>
          <a:p>
            <a:pPr algn="l">
              <a:lnSpc>
                <a:spcPts val="5099"/>
              </a:lnSpc>
            </a:pPr>
            <a:r>
              <a:rPr lang="en-US" sz="3399" b="1" dirty="0">
                <a:solidFill>
                  <a:srgbClr val="FFFFFF"/>
                </a:solidFill>
                <a:latin typeface="Tabarra Sans Bold"/>
                <a:ea typeface="Tabarra Sans Bold"/>
                <a:cs typeface="Tabarra Sans Bold"/>
                <a:sym typeface="Tabarra Sans Bold"/>
              </a:rPr>
              <a:t>Inflation</a:t>
            </a:r>
          </a:p>
        </p:txBody>
      </p:sp>
      <p:sp>
        <p:nvSpPr>
          <p:cNvPr id="17" name="TextBox 17"/>
          <p:cNvSpPr txBox="1"/>
          <p:nvPr/>
        </p:nvSpPr>
        <p:spPr>
          <a:xfrm>
            <a:off x="2263414" y="7435686"/>
            <a:ext cx="14067442" cy="2440306"/>
          </a:xfrm>
          <a:prstGeom prst="rect">
            <a:avLst/>
          </a:prstGeom>
        </p:spPr>
        <p:txBody>
          <a:bodyPr lIns="0" tIns="0" rIns="0" bIns="0" rtlCol="0" anchor="t">
            <a:spAutoFit/>
          </a:bodyPr>
          <a:lstStyle/>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Savings in regulated Irish banks and credit unions are protected (up to €100,000 per person).</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This makes saving generally low-risk.</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Unregulated providers do not offer this protection.</a:t>
            </a:r>
          </a:p>
        </p:txBody>
      </p:sp>
      <p:sp>
        <p:nvSpPr>
          <p:cNvPr id="18" name="TextBox 18"/>
          <p:cNvSpPr txBox="1"/>
          <p:nvPr/>
        </p:nvSpPr>
        <p:spPr>
          <a:xfrm>
            <a:off x="764897" y="6597014"/>
            <a:ext cx="14067442" cy="680086"/>
          </a:xfrm>
          <a:prstGeom prst="rect">
            <a:avLst/>
          </a:prstGeom>
        </p:spPr>
        <p:txBody>
          <a:bodyPr lIns="0" tIns="0" rIns="0" bIns="0" rtlCol="0" anchor="t">
            <a:spAutoFit/>
          </a:bodyPr>
          <a:lstStyle/>
          <a:p>
            <a:pPr algn="l">
              <a:lnSpc>
                <a:spcPts val="5099"/>
              </a:lnSpc>
            </a:pPr>
            <a:r>
              <a:rPr lang="en-US" sz="3399" b="1" dirty="0">
                <a:solidFill>
                  <a:srgbClr val="FFFFFF"/>
                </a:solidFill>
                <a:latin typeface="Tabarra Sans Bold"/>
                <a:ea typeface="Tabarra Sans Bold"/>
                <a:cs typeface="Tabarra Sans Bold"/>
                <a:sym typeface="Tabarra Sans Bold"/>
              </a:rPr>
              <a:t>Risk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3E7992"/>
            </a:solidFill>
          </p:spPr>
          <p:txBody>
            <a:bodyPr/>
            <a:lstStyle/>
            <a:p>
              <a:endParaRPr lang="en-US"/>
            </a:p>
          </p:txBody>
        </p:sp>
        <p:sp>
          <p:nvSpPr>
            <p:cNvPr id="4" name="TextBox 4"/>
            <p:cNvSpPr txBox="1"/>
            <p:nvPr/>
          </p:nvSpPr>
          <p:spPr>
            <a:xfrm>
              <a:off x="0" y="-76200"/>
              <a:ext cx="4816593" cy="6264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FFFFFF"/>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FFFFFF"/>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8" name="Group 8"/>
          <p:cNvGrpSpPr/>
          <p:nvPr/>
        </p:nvGrpSpPr>
        <p:grpSpPr>
          <a:xfrm>
            <a:off x="-381813" y="2527300"/>
            <a:ext cx="8371712" cy="830526"/>
            <a:chOff x="0" y="0"/>
            <a:chExt cx="2204895" cy="218739"/>
          </a:xfrm>
        </p:grpSpPr>
        <p:sp>
          <p:nvSpPr>
            <p:cNvPr id="9" name="Freeform 9"/>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EB9B53"/>
            </a:solidFill>
          </p:spPr>
          <p:txBody>
            <a:bodyPr/>
            <a:lstStyle/>
            <a:p>
              <a:endParaRPr lang="en-US"/>
            </a:p>
          </p:txBody>
        </p:sp>
        <p:sp>
          <p:nvSpPr>
            <p:cNvPr id="10" name="TextBox 10"/>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89868" y="6512507"/>
            <a:ext cx="8371712" cy="830526"/>
            <a:chOff x="0" y="0"/>
            <a:chExt cx="2204895" cy="218739"/>
          </a:xfrm>
        </p:grpSpPr>
        <p:sp>
          <p:nvSpPr>
            <p:cNvPr id="12" name="Freeform 12"/>
            <p:cNvSpPr/>
            <p:nvPr/>
          </p:nvSpPr>
          <p:spPr>
            <a:xfrm>
              <a:off x="0" y="0"/>
              <a:ext cx="2204895" cy="218739"/>
            </a:xfrm>
            <a:custGeom>
              <a:avLst/>
              <a:gdLst/>
              <a:ahLst/>
              <a:cxnLst/>
              <a:rect l="l" t="t" r="r" b="b"/>
              <a:pathLst>
                <a:path w="2204895" h="218739">
                  <a:moveTo>
                    <a:pt x="47163" y="0"/>
                  </a:moveTo>
                  <a:lnTo>
                    <a:pt x="2157732" y="0"/>
                  </a:lnTo>
                  <a:cubicBezTo>
                    <a:pt x="2183779" y="0"/>
                    <a:pt x="2204895" y="21116"/>
                    <a:pt x="2204895" y="47163"/>
                  </a:cubicBezTo>
                  <a:lnTo>
                    <a:pt x="2204895" y="171576"/>
                  </a:lnTo>
                  <a:cubicBezTo>
                    <a:pt x="2204895" y="197624"/>
                    <a:pt x="2183779" y="218739"/>
                    <a:pt x="2157732" y="218739"/>
                  </a:cubicBezTo>
                  <a:lnTo>
                    <a:pt x="47163" y="218739"/>
                  </a:lnTo>
                  <a:cubicBezTo>
                    <a:pt x="21116" y="218739"/>
                    <a:pt x="0" y="197624"/>
                    <a:pt x="0" y="171576"/>
                  </a:cubicBezTo>
                  <a:lnTo>
                    <a:pt x="0" y="47163"/>
                  </a:lnTo>
                  <a:cubicBezTo>
                    <a:pt x="0" y="21116"/>
                    <a:pt x="21116" y="0"/>
                    <a:pt x="47163" y="0"/>
                  </a:cubicBezTo>
                  <a:close/>
                </a:path>
              </a:pathLst>
            </a:custGeom>
            <a:solidFill>
              <a:srgbClr val="19A7E3"/>
            </a:solidFill>
          </p:spPr>
          <p:txBody>
            <a:bodyPr/>
            <a:lstStyle/>
            <a:p>
              <a:endParaRPr lang="en-US"/>
            </a:p>
          </p:txBody>
        </p:sp>
        <p:sp>
          <p:nvSpPr>
            <p:cNvPr id="13" name="TextBox 13"/>
            <p:cNvSpPr txBox="1"/>
            <p:nvPr/>
          </p:nvSpPr>
          <p:spPr>
            <a:xfrm>
              <a:off x="0" y="-76200"/>
              <a:ext cx="2204895" cy="294939"/>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2110279" y="3634051"/>
            <a:ext cx="14067442" cy="2440306"/>
          </a:xfrm>
          <a:prstGeom prst="rect">
            <a:avLst/>
          </a:prstGeom>
        </p:spPr>
        <p:txBody>
          <a:bodyPr lIns="0" tIns="0" rIns="0" bIns="0" rtlCol="0" anchor="t">
            <a:spAutoFit/>
          </a:bodyPr>
          <a:lstStyle/>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AER shows the total interest earned in one year, including compounding.</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Higher AER means higher returns.</a:t>
            </a:r>
          </a:p>
          <a:p>
            <a:pPr marL="690876" lvl="1" indent="-345438" algn="l">
              <a:lnSpc>
                <a:spcPts val="4799"/>
              </a:lnSpc>
              <a:buFont typeface="Arial"/>
              <a:buChar char="•"/>
            </a:pPr>
            <a:r>
              <a:rPr lang="en-US" sz="3199" b="1">
                <a:solidFill>
                  <a:srgbClr val="274165"/>
                </a:solidFill>
                <a:latin typeface="Tabarra Sans Bold"/>
                <a:ea typeface="Tabarra Sans Bold"/>
                <a:cs typeface="Tabarra Sans Bold"/>
                <a:sym typeface="Tabarra Sans Bold"/>
              </a:rPr>
              <a:t>Some high-rate accounts may have restrictions.</a:t>
            </a:r>
          </a:p>
        </p:txBody>
      </p:sp>
      <p:sp>
        <p:nvSpPr>
          <p:cNvPr id="15" name="TextBox 15"/>
          <p:cNvSpPr txBox="1"/>
          <p:nvPr/>
        </p:nvSpPr>
        <p:spPr>
          <a:xfrm>
            <a:off x="1175994" y="1132610"/>
            <a:ext cx="15349387" cy="577851"/>
          </a:xfrm>
          <a:prstGeom prst="rect">
            <a:avLst/>
          </a:prstGeom>
        </p:spPr>
        <p:txBody>
          <a:bodyPr lIns="0" tIns="0" rIns="0" bIns="0" rtlCol="0" anchor="t">
            <a:spAutoFit/>
          </a:bodyPr>
          <a:lstStyle/>
          <a:p>
            <a:pPr algn="l">
              <a:lnSpc>
                <a:spcPts val="3850"/>
              </a:lnSpc>
            </a:pPr>
            <a:r>
              <a:rPr lang="en-US" sz="3500" b="1">
                <a:solidFill>
                  <a:srgbClr val="FFFFFF"/>
                </a:solidFill>
                <a:latin typeface="Tabarra Sans Heavy"/>
                <a:ea typeface="Tabarra Sans Heavy"/>
                <a:cs typeface="Tabarra Sans Heavy"/>
                <a:sym typeface="Tabarra Sans Heavy"/>
              </a:rPr>
              <a:t>Factors To Be Considered When Deciding Where To Save Money</a:t>
            </a:r>
          </a:p>
        </p:txBody>
      </p:sp>
      <p:sp>
        <p:nvSpPr>
          <p:cNvPr id="16" name="TextBox 16"/>
          <p:cNvSpPr txBox="1"/>
          <p:nvPr/>
        </p:nvSpPr>
        <p:spPr>
          <a:xfrm>
            <a:off x="672952" y="2547275"/>
            <a:ext cx="14067442" cy="608693"/>
          </a:xfrm>
          <a:prstGeom prst="rect">
            <a:avLst/>
          </a:prstGeom>
        </p:spPr>
        <p:txBody>
          <a:bodyPr lIns="0" tIns="0" rIns="0" bIns="0" rtlCol="0" anchor="t">
            <a:spAutoFit/>
          </a:bodyPr>
          <a:lstStyle/>
          <a:p>
            <a:pPr algn="l">
              <a:lnSpc>
                <a:spcPts val="5099"/>
              </a:lnSpc>
            </a:pPr>
            <a:r>
              <a:rPr lang="en-US" sz="3399" b="1" dirty="0">
                <a:solidFill>
                  <a:srgbClr val="FFFFFF"/>
                </a:solidFill>
                <a:latin typeface="Tabarra Sans Bold"/>
                <a:ea typeface="Tabarra Sans Bold"/>
                <a:cs typeface="Tabarra Sans Bold"/>
                <a:sym typeface="Tabarra Sans Bold"/>
              </a:rPr>
              <a:t>Interest Rates</a:t>
            </a:r>
          </a:p>
        </p:txBody>
      </p:sp>
      <p:sp>
        <p:nvSpPr>
          <p:cNvPr id="17" name="TextBox 17"/>
          <p:cNvSpPr txBox="1"/>
          <p:nvPr/>
        </p:nvSpPr>
        <p:spPr>
          <a:xfrm>
            <a:off x="2202224" y="7619258"/>
            <a:ext cx="14067442" cy="1240156"/>
          </a:xfrm>
          <a:prstGeom prst="rect">
            <a:avLst/>
          </a:prstGeom>
        </p:spPr>
        <p:txBody>
          <a:bodyPr lIns="0" tIns="0" rIns="0" bIns="0" rtlCol="0" anchor="t">
            <a:spAutoFit/>
          </a:bodyPr>
          <a:lstStyle/>
          <a:p>
            <a:pPr marL="690876" lvl="1" indent="-345438" algn="l">
              <a:lnSpc>
                <a:spcPts val="4799"/>
              </a:lnSpc>
              <a:buFont typeface="Arial"/>
              <a:buChar char="•"/>
            </a:pPr>
            <a:r>
              <a:rPr lang="en-US" sz="3199" b="1" dirty="0">
                <a:solidFill>
                  <a:srgbClr val="274165"/>
                </a:solidFill>
                <a:latin typeface="Tabarra Sans Bold"/>
                <a:ea typeface="Tabarra Sans Bold"/>
                <a:cs typeface="Tabarra Sans Bold"/>
                <a:sym typeface="Tabarra Sans Bold"/>
              </a:rPr>
              <a:t>Interest is subject to DIRT, which reduces final returns.</a:t>
            </a:r>
          </a:p>
          <a:p>
            <a:pPr marL="690876" lvl="1" indent="-345438" algn="l">
              <a:lnSpc>
                <a:spcPts val="4799"/>
              </a:lnSpc>
              <a:buFont typeface="Arial"/>
              <a:buChar char="•"/>
            </a:pPr>
            <a:r>
              <a:rPr lang="en-US" sz="3199" b="1" dirty="0">
                <a:solidFill>
                  <a:srgbClr val="274165"/>
                </a:solidFill>
                <a:latin typeface="Tabarra Sans Bold"/>
                <a:ea typeface="Tabarra Sans Bold"/>
                <a:cs typeface="Tabarra Sans Bold"/>
                <a:sym typeface="Tabarra Sans Bold"/>
              </a:rPr>
              <a:t>Any fees or charges on the account may further reduce savings.</a:t>
            </a:r>
          </a:p>
        </p:txBody>
      </p:sp>
      <p:sp>
        <p:nvSpPr>
          <p:cNvPr id="18" name="TextBox 18"/>
          <p:cNvSpPr txBox="1"/>
          <p:nvPr/>
        </p:nvSpPr>
        <p:spPr>
          <a:xfrm>
            <a:off x="764897" y="6532482"/>
            <a:ext cx="14067442" cy="608693"/>
          </a:xfrm>
          <a:prstGeom prst="rect">
            <a:avLst/>
          </a:prstGeom>
        </p:spPr>
        <p:txBody>
          <a:bodyPr lIns="0" tIns="0" rIns="0" bIns="0" rtlCol="0" anchor="t">
            <a:spAutoFit/>
          </a:bodyPr>
          <a:lstStyle/>
          <a:p>
            <a:pPr>
              <a:lnSpc>
                <a:spcPts val="5099"/>
              </a:lnSpc>
            </a:pPr>
            <a:r>
              <a:rPr lang="en-US" sz="3399" b="1" dirty="0">
                <a:solidFill>
                  <a:srgbClr val="FFFFFF"/>
                </a:solidFill>
                <a:latin typeface="Tabarra Sans Bold"/>
                <a:ea typeface="Tabarra Sans Bold"/>
                <a:cs typeface="Tabarra Sans Bold"/>
                <a:sym typeface="Tabarra Sans Bold"/>
              </a:rPr>
              <a:t>Taxes and Charges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4168</Words>
  <Application>Microsoft Macintosh PowerPoint</Application>
  <PresentationFormat>Custom</PresentationFormat>
  <Paragraphs>492</Paragraphs>
  <Slides>78</Slides>
  <Notes>0</Notes>
  <HiddenSlides>0</HiddenSlides>
  <MMClips>6</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78</vt:i4>
      </vt:variant>
    </vt:vector>
  </HeadingPairs>
  <TitlesOfParts>
    <vt:vector size="88" baseType="lpstr">
      <vt:lpstr>Tabarra Sans Heavy</vt:lpstr>
      <vt:lpstr>Arial</vt:lpstr>
      <vt:lpstr>Tabarra Sans Italics</vt:lpstr>
      <vt:lpstr>Calibri</vt:lpstr>
      <vt:lpstr>Canva Sans Bold</vt:lpstr>
      <vt:lpstr>Tabarra Sans Bold</vt:lpstr>
      <vt:lpstr>League Spartan</vt:lpstr>
      <vt:lpstr>Montserrat Bold</vt:lpstr>
      <vt:lpstr>Tabarra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Strand 04, Chapter 18</dc:title>
  <cp:lastModifiedBy>Gavin Duffy</cp:lastModifiedBy>
  <cp:revision>7</cp:revision>
  <dcterms:created xsi:type="dcterms:W3CDTF">2006-08-16T00:00:00Z</dcterms:created>
  <dcterms:modified xsi:type="dcterms:W3CDTF">2026-03-31T13:32:00Z</dcterms:modified>
  <dc:identifier>DAG96h7eKuA</dc:identifier>
</cp:coreProperties>
</file>