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Lst>
  <p:sldSz cx="18288000" cy="10287000"/>
  <p:notesSz cx="6858000" cy="9144000"/>
  <p:embeddedFontLst>
    <p:embeddedFont>
      <p:font typeface="Arimo" panose="020B0604020202020204" pitchFamily="34" charset="0"/>
      <p:regular r:id="rId71"/>
    </p:embeddedFont>
    <p:embeddedFont>
      <p:font typeface="Arimo Bold" panose="020B0704020202020204" pitchFamily="34" charset="0"/>
      <p:regular r:id="rId72"/>
      <p:bold r:id="rId73"/>
    </p:embeddedFont>
    <p:embeddedFont>
      <p:font typeface="Canva Sans Bold" panose="020B0803030501040103" pitchFamily="34" charset="0"/>
      <p:regular r:id="rId74"/>
      <p:bold r:id="rId75"/>
    </p:embeddedFont>
    <p:embeddedFont>
      <p:font typeface="League Spartan" pitchFamily="2" charset="77"/>
      <p:regular r:id="rId76"/>
      <p:bold r:id="rId77"/>
    </p:embeddedFont>
    <p:embeddedFont>
      <p:font typeface="Montserrat Bold" pitchFamily="2" charset="77"/>
      <p:regular r:id="rId78"/>
      <p:bold r:id="rId79"/>
    </p:embeddedFont>
    <p:embeddedFont>
      <p:font typeface="Tabarra Sans" pitchFamily="2" charset="0"/>
      <p:regular r:id="rId80"/>
    </p:embeddedFont>
    <p:embeddedFont>
      <p:font typeface="Tabarra Sans Bold" pitchFamily="2" charset="0"/>
      <p:regular r:id="rId81"/>
      <p:bold r:id="rId82"/>
    </p:embeddedFont>
    <p:embeddedFont>
      <p:font typeface="Tabarra Sans Heavy" pitchFamily="2" charset="0"/>
      <p:regular r:id="rId83"/>
      <p:bold r:id="rId84"/>
    </p:embeddedFont>
    <p:embeddedFont>
      <p:font typeface="Tabarra Sans Italics" pitchFamily="2" charset="0"/>
      <p:regular r:id="rId85"/>
      <p: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741" autoAdjust="0"/>
    <p:restoredTop sz="94626" autoAdjust="0"/>
  </p:normalViewPr>
  <p:slideViewPr>
    <p:cSldViewPr>
      <p:cViewPr>
        <p:scale>
          <a:sx n="36" d="100"/>
          <a:sy n="36" d="100"/>
        </p:scale>
        <p:origin x="248" y="16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4.fntdata"/><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5.fntdata"/><Relationship Id="rId83" Type="http://schemas.openxmlformats.org/officeDocument/2006/relationships/font" Target="fonts/font13.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font" Target="fonts/font12.fntdata"/><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hyperlink" Target="https://www.rte.ie/radio/radio1/clips/22178104/" TargetMode="Externa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3.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4.svg"/><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3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h9Jz6wypHQg" TargetMode="External"/><Relationship Id="rId5" Type="http://schemas.openxmlformats.org/officeDocument/2006/relationships/hyperlink" Target="https://backinbusinesshub.com/wp-content/uploads/2026/01/Ch17-Starter-worksheet-Chapter-17.pdf" TargetMode="Externa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vOodVw2DemE" TargetMode="External"/><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700" y="1365780"/>
            <a:ext cx="13362596" cy="5101591"/>
          </a:xfrm>
          <a:prstGeom prst="rect">
            <a:avLst/>
          </a:prstGeom>
        </p:spPr>
        <p:txBody>
          <a:bodyPr lIns="0" tIns="0" rIns="0" bIns="0" rtlCol="0" anchor="t">
            <a:spAutoFit/>
          </a:bodyPr>
          <a:lstStyle/>
          <a:p>
            <a:pPr algn="l">
              <a:lnSpc>
                <a:spcPts val="18645"/>
              </a:lnSpc>
            </a:pPr>
            <a:r>
              <a:rPr lang="en-US" sz="16950" b="1">
                <a:solidFill>
                  <a:srgbClr val="FFFFFF"/>
                </a:solidFill>
                <a:latin typeface="Tabarra Sans Heavy"/>
                <a:ea typeface="Tabarra Sans Heavy"/>
                <a:cs typeface="Tabarra Sans Heavy"/>
                <a:sym typeface="Tabarra Sans Heavy"/>
              </a:rPr>
              <a:t>Strand 4</a:t>
            </a:r>
          </a:p>
          <a:p>
            <a:pPr algn="l">
              <a:lnSpc>
                <a:spcPts val="18645"/>
              </a:lnSpc>
            </a:pPr>
            <a:r>
              <a:rPr lang="en-US" sz="16950" b="1">
                <a:solidFill>
                  <a:srgbClr val="FFFFFF"/>
                </a:solidFill>
                <a:latin typeface="Tabarra Sans Heavy"/>
                <a:ea typeface="Tabarra Sans Heavy"/>
                <a:cs typeface="Tabarra Sans Heavy"/>
                <a:sym typeface="Tabarra Sans Heavy"/>
              </a:rPr>
              <a:t>Chapter 17</a:t>
            </a:r>
          </a:p>
        </p:txBody>
      </p:sp>
      <p:sp>
        <p:nvSpPr>
          <p:cNvPr id="4" name="Freeform 4"/>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998732" y="6400696"/>
            <a:ext cx="16230697" cy="1899285"/>
          </a:xfrm>
          <a:prstGeom prst="rect">
            <a:avLst/>
          </a:prstGeom>
        </p:spPr>
        <p:txBody>
          <a:bodyPr lIns="0" tIns="0" rIns="0" bIns="0" rtlCol="0" anchor="t">
            <a:spAutoFit/>
          </a:bodyPr>
          <a:lstStyle/>
          <a:p>
            <a:pPr algn="l">
              <a:lnSpc>
                <a:spcPts val="6930"/>
              </a:lnSpc>
            </a:pPr>
            <a:r>
              <a:rPr lang="en-US" sz="6300" b="1">
                <a:solidFill>
                  <a:srgbClr val="FFFFFF"/>
                </a:solidFill>
                <a:latin typeface="Tabarra Sans Heavy"/>
                <a:ea typeface="Tabarra Sans Heavy"/>
                <a:cs typeface="Tabarra Sans Heavy"/>
                <a:sym typeface="Tabarra Sans Heavy"/>
              </a:rPr>
              <a:t>Making Informed Decisions As A Consumer</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542943" y="1998981"/>
            <a:ext cx="17009504" cy="6697492"/>
          </a:xfrm>
          <a:custGeom>
            <a:avLst/>
            <a:gdLst/>
            <a:ahLst/>
            <a:cxnLst/>
            <a:rect l="l" t="t" r="r" b="b"/>
            <a:pathLst>
              <a:path w="17009504" h="6697492">
                <a:moveTo>
                  <a:pt x="0" y="0"/>
                </a:moveTo>
                <a:lnTo>
                  <a:pt x="17009504" y="0"/>
                </a:lnTo>
                <a:lnTo>
                  <a:pt x="17009504" y="6697492"/>
                </a:lnTo>
                <a:lnTo>
                  <a:pt x="0" y="669749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81075"/>
            <a:ext cx="14983575"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307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162317"/>
            <a:ext cx="8526258" cy="4036503"/>
            <a:chOff x="0" y="0"/>
            <a:chExt cx="2245599" cy="1063112"/>
          </a:xfrm>
        </p:grpSpPr>
        <p:sp>
          <p:nvSpPr>
            <p:cNvPr id="9" name="Freeform 9"/>
            <p:cNvSpPr/>
            <p:nvPr/>
          </p:nvSpPr>
          <p:spPr>
            <a:xfrm>
              <a:off x="0" y="0"/>
              <a:ext cx="2245599" cy="1063112"/>
            </a:xfrm>
            <a:custGeom>
              <a:avLst/>
              <a:gdLst/>
              <a:ahLst/>
              <a:cxnLst/>
              <a:rect l="l" t="t" r="r" b="b"/>
              <a:pathLst>
                <a:path w="2245599" h="1063112">
                  <a:moveTo>
                    <a:pt x="46308" y="0"/>
                  </a:moveTo>
                  <a:lnTo>
                    <a:pt x="2199290" y="0"/>
                  </a:lnTo>
                  <a:cubicBezTo>
                    <a:pt x="2211572" y="0"/>
                    <a:pt x="2223351" y="4879"/>
                    <a:pt x="2232035" y="13563"/>
                  </a:cubicBezTo>
                  <a:cubicBezTo>
                    <a:pt x="2240720" y="22248"/>
                    <a:pt x="2245599" y="34027"/>
                    <a:pt x="2245599" y="46308"/>
                  </a:cubicBezTo>
                  <a:lnTo>
                    <a:pt x="2245599" y="1016803"/>
                  </a:lnTo>
                  <a:cubicBezTo>
                    <a:pt x="2245599" y="1029085"/>
                    <a:pt x="2240720" y="1040864"/>
                    <a:pt x="2232035" y="1049548"/>
                  </a:cubicBezTo>
                  <a:cubicBezTo>
                    <a:pt x="2223351" y="1058233"/>
                    <a:pt x="2211572" y="1063112"/>
                    <a:pt x="2199290" y="1063112"/>
                  </a:cubicBezTo>
                  <a:lnTo>
                    <a:pt x="46308" y="1063112"/>
                  </a:lnTo>
                  <a:cubicBezTo>
                    <a:pt x="20733" y="1063112"/>
                    <a:pt x="0" y="1042379"/>
                    <a:pt x="0" y="1016803"/>
                  </a:cubicBezTo>
                  <a:lnTo>
                    <a:pt x="0" y="46308"/>
                  </a:lnTo>
                  <a:cubicBezTo>
                    <a:pt x="0" y="34027"/>
                    <a:pt x="4879" y="22248"/>
                    <a:pt x="13563" y="13563"/>
                  </a:cubicBezTo>
                  <a:cubicBezTo>
                    <a:pt x="22248" y="4879"/>
                    <a:pt x="34027" y="0"/>
                    <a:pt x="46308" y="0"/>
                  </a:cubicBezTo>
                  <a:close/>
                </a:path>
              </a:pathLst>
            </a:custGeom>
            <a:solidFill>
              <a:srgbClr val="3E7992"/>
            </a:solidFill>
          </p:spPr>
          <p:txBody>
            <a:bodyPr/>
            <a:lstStyle/>
            <a:p>
              <a:endParaRPr lang="en-US"/>
            </a:p>
          </p:txBody>
        </p:sp>
        <p:sp>
          <p:nvSpPr>
            <p:cNvPr id="10" name="TextBox 10"/>
            <p:cNvSpPr txBox="1"/>
            <p:nvPr/>
          </p:nvSpPr>
          <p:spPr>
            <a:xfrm>
              <a:off x="0" y="-38100"/>
              <a:ext cx="2245599" cy="1101212"/>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4698505" y="7862290"/>
            <a:ext cx="2067861" cy="2067861"/>
          </a:xfrm>
          <a:custGeom>
            <a:avLst/>
            <a:gdLst/>
            <a:ahLst/>
            <a:cxnLst/>
            <a:rect l="l" t="t" r="r" b="b"/>
            <a:pathLst>
              <a:path w="2067861" h="2067861">
                <a:moveTo>
                  <a:pt x="0" y="0"/>
                </a:moveTo>
                <a:lnTo>
                  <a:pt x="2067861" y="0"/>
                </a:lnTo>
                <a:lnTo>
                  <a:pt x="2067861" y="2067862"/>
                </a:lnTo>
                <a:lnTo>
                  <a:pt x="0" y="20678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flipV="1">
            <a:off x="6941686" y="8532320"/>
            <a:ext cx="3053878" cy="1152839"/>
          </a:xfrm>
          <a:custGeom>
            <a:avLst/>
            <a:gdLst/>
            <a:ahLst/>
            <a:cxnLst/>
            <a:rect l="l" t="t" r="r" b="b"/>
            <a:pathLst>
              <a:path w="3053878" h="1152839">
                <a:moveTo>
                  <a:pt x="0" y="1152839"/>
                </a:moveTo>
                <a:lnTo>
                  <a:pt x="3053878" y="1152839"/>
                </a:lnTo>
                <a:lnTo>
                  <a:pt x="3053878" y="0"/>
                </a:lnTo>
                <a:lnTo>
                  <a:pt x="0" y="0"/>
                </a:lnTo>
                <a:lnTo>
                  <a:pt x="0" y="1152839"/>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TextBox 13"/>
          <p:cNvSpPr txBox="1"/>
          <p:nvPr/>
        </p:nvSpPr>
        <p:spPr>
          <a:xfrm>
            <a:off x="2110279" y="3371850"/>
            <a:ext cx="7358032" cy="34004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The Consumer Rights Act 2022 modernises and consolidates consumer protection laws in Ireland, strengthening consumer rights and aligning them with European Union rules. It sets out the following rights for consumers...</a:t>
            </a:r>
          </a:p>
        </p:txBody>
      </p:sp>
      <p:sp>
        <p:nvSpPr>
          <p:cNvPr id="14" name="TextBox 14"/>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
        <p:nvSpPr>
          <p:cNvPr id="15" name="TextBox 15"/>
          <p:cNvSpPr txBox="1"/>
          <p:nvPr/>
        </p:nvSpPr>
        <p:spPr>
          <a:xfrm>
            <a:off x="11049000" y="6134100"/>
            <a:ext cx="4648200" cy="1810367"/>
          </a:xfrm>
          <a:prstGeom prst="rect">
            <a:avLst/>
          </a:prstGeom>
        </p:spPr>
        <p:txBody>
          <a:bodyPr wrap="square" lIns="0" tIns="0" rIns="0" bIns="0" rtlCol="0" anchor="t">
            <a:spAutoFit/>
          </a:bodyPr>
          <a:lstStyle/>
          <a:p>
            <a:pPr algn="ctr">
              <a:lnSpc>
                <a:spcPts val="7279"/>
              </a:lnSpc>
            </a:pPr>
            <a:r>
              <a:rPr lang="en-US" sz="5199" b="1" dirty="0">
                <a:solidFill>
                  <a:srgbClr val="64B8B1"/>
                </a:solidFill>
                <a:latin typeface="Canva Sans Bold"/>
                <a:ea typeface="Canva Sans Bold"/>
                <a:cs typeface="Canva Sans Bold"/>
                <a:sym typeface="Canva Sans Bold"/>
              </a:rPr>
              <a:t>listen now - </a:t>
            </a:r>
            <a:r>
              <a:rPr lang="en-US" sz="5199" b="1" dirty="0">
                <a:solidFill>
                  <a:srgbClr val="64B8B1"/>
                </a:solidFill>
                <a:latin typeface="Canva Sans Bold"/>
                <a:ea typeface="Canva Sans Bold"/>
                <a:cs typeface="Canva Sans Bold"/>
                <a:sym typeface="Canva Sans Bold"/>
                <a:hlinkClick r:id="rId5"/>
              </a:rPr>
              <a:t>LINK</a:t>
            </a:r>
            <a:endParaRPr lang="en-US" sz="5199" b="1" dirty="0">
              <a:solidFill>
                <a:srgbClr val="64B8B1"/>
              </a:solidFill>
              <a:latin typeface="Canva Sans Bold"/>
              <a:ea typeface="Canva Sans Bold"/>
              <a:cs typeface="Canva Sans Bold"/>
              <a:sym typeface="Canva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063982" y="3979240"/>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54340"/>
            <a:ext cx="9757405" cy="830526"/>
            <a:chOff x="0" y="0"/>
            <a:chExt cx="2569852" cy="218739"/>
          </a:xfrm>
        </p:grpSpPr>
        <p:sp>
          <p:nvSpPr>
            <p:cNvPr id="9" name="Freeform 9"/>
            <p:cNvSpPr/>
            <p:nvPr/>
          </p:nvSpPr>
          <p:spPr>
            <a:xfrm>
              <a:off x="0" y="0"/>
              <a:ext cx="2569852" cy="218739"/>
            </a:xfrm>
            <a:custGeom>
              <a:avLst/>
              <a:gdLst/>
              <a:ahLst/>
              <a:cxnLst/>
              <a:rect l="l" t="t" r="r" b="b"/>
              <a:pathLst>
                <a:path w="2569852" h="218739">
                  <a:moveTo>
                    <a:pt x="40465" y="0"/>
                  </a:moveTo>
                  <a:lnTo>
                    <a:pt x="2529386" y="0"/>
                  </a:lnTo>
                  <a:cubicBezTo>
                    <a:pt x="2551735" y="0"/>
                    <a:pt x="2569852" y="18117"/>
                    <a:pt x="2569852" y="40465"/>
                  </a:cubicBezTo>
                  <a:lnTo>
                    <a:pt x="2569852" y="178274"/>
                  </a:lnTo>
                  <a:cubicBezTo>
                    <a:pt x="2569852" y="189006"/>
                    <a:pt x="2565588" y="199299"/>
                    <a:pt x="2558000" y="206887"/>
                  </a:cubicBezTo>
                  <a:cubicBezTo>
                    <a:pt x="2550411" y="214476"/>
                    <a:pt x="2540118" y="218739"/>
                    <a:pt x="2529386" y="218739"/>
                  </a:cubicBezTo>
                  <a:lnTo>
                    <a:pt x="40465" y="218739"/>
                  </a:lnTo>
                  <a:cubicBezTo>
                    <a:pt x="29733" y="218739"/>
                    <a:pt x="19441" y="214476"/>
                    <a:pt x="11852" y="206887"/>
                  </a:cubicBezTo>
                  <a:cubicBezTo>
                    <a:pt x="4263" y="199299"/>
                    <a:pt x="0" y="189006"/>
                    <a:pt x="0" y="178274"/>
                  </a:cubicBezTo>
                  <a:lnTo>
                    <a:pt x="0" y="40465"/>
                  </a:lnTo>
                  <a:cubicBezTo>
                    <a:pt x="0" y="29733"/>
                    <a:pt x="4263" y="19441"/>
                    <a:pt x="11852" y="11852"/>
                  </a:cubicBezTo>
                  <a:cubicBezTo>
                    <a:pt x="19441" y="4263"/>
                    <a:pt x="29733" y="0"/>
                    <a:pt x="40465" y="0"/>
                  </a:cubicBezTo>
                  <a:close/>
                </a:path>
              </a:pathLst>
            </a:custGeom>
            <a:solidFill>
              <a:srgbClr val="F49D54"/>
            </a:solidFill>
          </p:spPr>
          <p:txBody>
            <a:bodyPr/>
            <a:lstStyle/>
            <a:p>
              <a:endParaRPr lang="en-US"/>
            </a:p>
          </p:txBody>
        </p:sp>
        <p:sp>
          <p:nvSpPr>
            <p:cNvPr id="10" name="TextBox 10"/>
            <p:cNvSpPr txBox="1"/>
            <p:nvPr/>
          </p:nvSpPr>
          <p:spPr>
            <a:xfrm>
              <a:off x="0" y="-38100"/>
              <a:ext cx="2569852"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672952" y="3484866"/>
            <a:ext cx="11767284" cy="6736770"/>
          </a:xfrm>
          <a:custGeom>
            <a:avLst/>
            <a:gdLst/>
            <a:ahLst/>
            <a:cxnLst/>
            <a:rect l="l" t="t" r="r" b="b"/>
            <a:pathLst>
              <a:path w="11767284" h="6736770">
                <a:moveTo>
                  <a:pt x="0" y="0"/>
                </a:moveTo>
                <a:lnTo>
                  <a:pt x="11767284" y="0"/>
                </a:lnTo>
                <a:lnTo>
                  <a:pt x="11767284" y="6736770"/>
                </a:lnTo>
                <a:lnTo>
                  <a:pt x="0" y="6736770"/>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Rights For Consumers When Buying Products</a:t>
            </a:r>
          </a:p>
        </p:txBody>
      </p:sp>
      <p:sp>
        <p:nvSpPr>
          <p:cNvPr id="13" name="TextBox 13"/>
          <p:cNvSpPr txBox="1"/>
          <p:nvPr/>
        </p:nvSpPr>
        <p:spPr>
          <a:xfrm>
            <a:off x="12983173" y="3574746"/>
            <a:ext cx="4649379" cy="6433185"/>
          </a:xfrm>
          <a:prstGeom prst="rect">
            <a:avLst/>
          </a:prstGeom>
        </p:spPr>
        <p:txBody>
          <a:bodyPr lIns="0" tIns="0" rIns="0" bIns="0" rtlCol="0" anchor="t">
            <a:spAutoFit/>
          </a:bodyPr>
          <a:lstStyle/>
          <a:p>
            <a:pPr algn="l">
              <a:lnSpc>
                <a:spcPts val="3600"/>
              </a:lnSpc>
            </a:pPr>
            <a:r>
              <a:rPr lang="en-US" sz="2400">
                <a:solidFill>
                  <a:srgbClr val="003462"/>
                </a:solidFill>
                <a:latin typeface="Tabarra Sans"/>
                <a:ea typeface="Tabarra Sans"/>
                <a:cs typeface="Tabarra Sans"/>
                <a:sym typeface="Tabarra Sans"/>
              </a:rPr>
              <a:t>These obligations do not apply if the product is not working due to normal wear and tear or accidental damage, or if the consumer did not install a required update needed for the product to continue to work.</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a:solidFill>
                  <a:srgbClr val="003462"/>
                </a:solidFill>
                <a:latin typeface="Tabarra Sans"/>
                <a:ea typeface="Tabarra Sans"/>
                <a:cs typeface="Tabarra Sans"/>
                <a:sym typeface="Tabarra Sans"/>
              </a:rPr>
              <a:t>A consumer has the same rights when they buy at full price, reduced price (for example, in a sale) or buy a second-hand good (if it is bought from a business).</a:t>
            </a:r>
          </a:p>
        </p:txBody>
      </p:sp>
      <p:sp>
        <p:nvSpPr>
          <p:cNvPr id="14" name="TextBox 14"/>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54340"/>
            <a:ext cx="9757405" cy="830526"/>
            <a:chOff x="0" y="0"/>
            <a:chExt cx="2569852" cy="218739"/>
          </a:xfrm>
        </p:grpSpPr>
        <p:sp>
          <p:nvSpPr>
            <p:cNvPr id="9" name="Freeform 9"/>
            <p:cNvSpPr/>
            <p:nvPr/>
          </p:nvSpPr>
          <p:spPr>
            <a:xfrm>
              <a:off x="0" y="0"/>
              <a:ext cx="2569852" cy="218739"/>
            </a:xfrm>
            <a:custGeom>
              <a:avLst/>
              <a:gdLst/>
              <a:ahLst/>
              <a:cxnLst/>
              <a:rect l="l" t="t" r="r" b="b"/>
              <a:pathLst>
                <a:path w="2569852" h="218739">
                  <a:moveTo>
                    <a:pt x="40465" y="0"/>
                  </a:moveTo>
                  <a:lnTo>
                    <a:pt x="2529386" y="0"/>
                  </a:lnTo>
                  <a:cubicBezTo>
                    <a:pt x="2551735" y="0"/>
                    <a:pt x="2569852" y="18117"/>
                    <a:pt x="2569852" y="40465"/>
                  </a:cubicBezTo>
                  <a:lnTo>
                    <a:pt x="2569852" y="178274"/>
                  </a:lnTo>
                  <a:cubicBezTo>
                    <a:pt x="2569852" y="189006"/>
                    <a:pt x="2565588" y="199299"/>
                    <a:pt x="2558000" y="206887"/>
                  </a:cubicBezTo>
                  <a:cubicBezTo>
                    <a:pt x="2550411" y="214476"/>
                    <a:pt x="2540118" y="218739"/>
                    <a:pt x="2529386" y="218739"/>
                  </a:cubicBezTo>
                  <a:lnTo>
                    <a:pt x="40465" y="218739"/>
                  </a:lnTo>
                  <a:cubicBezTo>
                    <a:pt x="29733" y="218739"/>
                    <a:pt x="19441" y="214476"/>
                    <a:pt x="11852" y="206887"/>
                  </a:cubicBezTo>
                  <a:cubicBezTo>
                    <a:pt x="4263" y="199299"/>
                    <a:pt x="0" y="189006"/>
                    <a:pt x="0" y="178274"/>
                  </a:cubicBezTo>
                  <a:lnTo>
                    <a:pt x="0" y="40465"/>
                  </a:lnTo>
                  <a:cubicBezTo>
                    <a:pt x="0" y="29733"/>
                    <a:pt x="4263" y="19441"/>
                    <a:pt x="11852" y="11852"/>
                  </a:cubicBezTo>
                  <a:cubicBezTo>
                    <a:pt x="19441" y="4263"/>
                    <a:pt x="29733" y="0"/>
                    <a:pt x="40465" y="0"/>
                  </a:cubicBezTo>
                  <a:close/>
                </a:path>
              </a:pathLst>
            </a:custGeom>
            <a:solidFill>
              <a:srgbClr val="C43B2A"/>
            </a:solidFill>
          </p:spPr>
          <p:txBody>
            <a:bodyPr/>
            <a:lstStyle/>
            <a:p>
              <a:endParaRPr lang="en-US"/>
            </a:p>
          </p:txBody>
        </p:sp>
        <p:sp>
          <p:nvSpPr>
            <p:cNvPr id="10" name="TextBox 10"/>
            <p:cNvSpPr txBox="1"/>
            <p:nvPr/>
          </p:nvSpPr>
          <p:spPr>
            <a:xfrm>
              <a:off x="0" y="-38100"/>
              <a:ext cx="2569852"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319036" y="4237341"/>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Redress For Faulty Products</a:t>
            </a:r>
          </a:p>
        </p:txBody>
      </p:sp>
      <p:sp>
        <p:nvSpPr>
          <p:cNvPr id="13" name="TextBox 13"/>
          <p:cNvSpPr txBox="1"/>
          <p:nvPr/>
        </p:nvSpPr>
        <p:spPr>
          <a:xfrm>
            <a:off x="1469307" y="4113516"/>
            <a:ext cx="15349387" cy="4147185"/>
          </a:xfrm>
          <a:prstGeom prst="rect">
            <a:avLst/>
          </a:prstGeom>
        </p:spPr>
        <p:txBody>
          <a:bodyPr lIns="0" tIns="0" rIns="0" bIns="0" rtlCol="0" anchor="t">
            <a:spAutoFit/>
          </a:bodyPr>
          <a:lstStyle/>
          <a:p>
            <a:pPr algn="l">
              <a:lnSpc>
                <a:spcPts val="3600"/>
              </a:lnSpc>
            </a:pPr>
            <a:r>
              <a:rPr lang="en-US" sz="2400">
                <a:solidFill>
                  <a:srgbClr val="003462"/>
                </a:solidFill>
                <a:latin typeface="Tabarra Sans"/>
                <a:ea typeface="Tabarra Sans"/>
                <a:cs typeface="Tabarra Sans"/>
                <a:sym typeface="Tabarra Sans"/>
              </a:rPr>
              <a:t>If a product is </a:t>
            </a:r>
            <a:r>
              <a:rPr lang="en-US" sz="2400" b="1">
                <a:solidFill>
                  <a:srgbClr val="003462"/>
                </a:solidFill>
                <a:latin typeface="Tabarra Sans Bold"/>
                <a:ea typeface="Tabarra Sans Bold"/>
                <a:cs typeface="Tabarra Sans Bold"/>
                <a:sym typeface="Tabarra Sans Bold"/>
              </a:rPr>
              <a:t>faulty within 30 days of purchase</a:t>
            </a:r>
            <a:r>
              <a:rPr lang="en-US" sz="2400">
                <a:solidFill>
                  <a:srgbClr val="003462"/>
                </a:solidFill>
                <a:latin typeface="Tabarra Sans"/>
                <a:ea typeface="Tabarra Sans"/>
                <a:cs typeface="Tabarra Sans"/>
                <a:sym typeface="Tabarra Sans"/>
              </a:rPr>
              <a:t>, you are entitled to a refund. The seller must issue the refund within 14 days of receiving the returned item.</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a:solidFill>
                  <a:srgbClr val="003462"/>
                </a:solidFill>
                <a:latin typeface="Tabarra Sans"/>
                <a:ea typeface="Tabarra Sans"/>
                <a:cs typeface="Tabarra Sans"/>
                <a:sym typeface="Tabarra Sans"/>
              </a:rPr>
              <a:t>If a </a:t>
            </a:r>
            <a:r>
              <a:rPr lang="en-US" sz="2400" b="1">
                <a:solidFill>
                  <a:srgbClr val="003462"/>
                </a:solidFill>
                <a:latin typeface="Tabarra Sans Bold"/>
                <a:ea typeface="Tabarra Sans Bold"/>
                <a:cs typeface="Tabarra Sans Bold"/>
                <a:sym typeface="Tabarra Sans Bold"/>
              </a:rPr>
              <a:t>fault appears after 30 days</a:t>
            </a:r>
            <a:r>
              <a:rPr lang="en-US" sz="2400">
                <a:solidFill>
                  <a:srgbClr val="003462"/>
                </a:solidFill>
                <a:latin typeface="Tabarra Sans"/>
                <a:ea typeface="Tabarra Sans"/>
                <a:cs typeface="Tabarra Sans"/>
                <a:sym typeface="Tabarra Sans"/>
              </a:rPr>
              <a:t>, you are normally entitled to a free repair or replacement within a reasonable time and without major inconvenience. If the fault is serious, the repair or replacement did not work, isn’t offered, or is too costly, you can request a full or partial refund.</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a:solidFill>
                  <a:srgbClr val="003462"/>
                </a:solidFill>
                <a:latin typeface="Tabarra Sans"/>
                <a:ea typeface="Tabarra Sans"/>
                <a:cs typeface="Tabarra Sans"/>
                <a:sym typeface="Tabarra Sans"/>
              </a:rPr>
              <a:t>If a fault appears within the first 12 months, it’s assumed the product was faulty at the time of purchase unless the seller can prove otherwise (</a:t>
            </a:r>
            <a:r>
              <a:rPr lang="en-US" sz="2400" b="1">
                <a:solidFill>
                  <a:srgbClr val="003462"/>
                </a:solidFill>
                <a:latin typeface="Tabarra Sans Bold"/>
                <a:ea typeface="Tabarra Sans Bold"/>
                <a:cs typeface="Tabarra Sans Bold"/>
                <a:sym typeface="Tabarra Sans Bold"/>
              </a:rPr>
              <a:t>burden of proof for fault is on the retailer</a:t>
            </a:r>
            <a:r>
              <a:rPr lang="en-US" sz="2400">
                <a:solidFill>
                  <a:srgbClr val="003462"/>
                </a:solidFill>
                <a:latin typeface="Tabarra Sans"/>
                <a:ea typeface="Tabarra Sans"/>
                <a:cs typeface="Tabarra Sans"/>
                <a:sym typeface="Tabarra Sans"/>
              </a:rPr>
              <a:t>).</a:t>
            </a:r>
          </a:p>
        </p:txBody>
      </p:sp>
      <p:sp>
        <p:nvSpPr>
          <p:cNvPr id="14" name="Freeform 14"/>
          <p:cNvSpPr/>
          <p:nvPr/>
        </p:nvSpPr>
        <p:spPr>
          <a:xfrm>
            <a:off x="319036" y="5570550"/>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319036" y="7354851"/>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4314446"/>
            <a:ext cx="15349387" cy="3462876"/>
            <a:chOff x="0" y="0"/>
            <a:chExt cx="4042637" cy="885141"/>
          </a:xfrm>
        </p:grpSpPr>
        <p:sp>
          <p:nvSpPr>
            <p:cNvPr id="9" name="Freeform 9"/>
            <p:cNvSpPr/>
            <p:nvPr/>
          </p:nvSpPr>
          <p:spPr>
            <a:xfrm>
              <a:off x="0" y="0"/>
              <a:ext cx="4042637" cy="885141"/>
            </a:xfrm>
            <a:custGeom>
              <a:avLst/>
              <a:gdLst/>
              <a:ahLst/>
              <a:cxnLst/>
              <a:rect l="l" t="t" r="r" b="b"/>
              <a:pathLst>
                <a:path w="4042637" h="885141">
                  <a:moveTo>
                    <a:pt x="25723" y="0"/>
                  </a:moveTo>
                  <a:lnTo>
                    <a:pt x="4016914" y="0"/>
                  </a:lnTo>
                  <a:cubicBezTo>
                    <a:pt x="4031120" y="0"/>
                    <a:pt x="4042637" y="11517"/>
                    <a:pt x="4042637" y="25723"/>
                  </a:cubicBezTo>
                  <a:lnTo>
                    <a:pt x="4042637" y="859418"/>
                  </a:lnTo>
                  <a:cubicBezTo>
                    <a:pt x="4042637" y="866240"/>
                    <a:pt x="4039927" y="872783"/>
                    <a:pt x="4035103" y="877607"/>
                  </a:cubicBezTo>
                  <a:cubicBezTo>
                    <a:pt x="4030279" y="882431"/>
                    <a:pt x="4023736" y="885141"/>
                    <a:pt x="4016914" y="885141"/>
                  </a:cubicBezTo>
                  <a:lnTo>
                    <a:pt x="25723" y="885141"/>
                  </a:lnTo>
                  <a:cubicBezTo>
                    <a:pt x="18901" y="885141"/>
                    <a:pt x="12358" y="882431"/>
                    <a:pt x="7534" y="877607"/>
                  </a:cubicBezTo>
                  <a:cubicBezTo>
                    <a:pt x="2710" y="872783"/>
                    <a:pt x="0" y="866240"/>
                    <a:pt x="0" y="859418"/>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923241"/>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4523977"/>
            <a:ext cx="14067442" cy="2845459"/>
          </a:xfrm>
          <a:prstGeom prst="rect">
            <a:avLst/>
          </a:prstGeom>
        </p:spPr>
        <p:txBody>
          <a:bodyPr lIns="0" tIns="0" rIns="0" bIns="0" rtlCol="0" anchor="t">
            <a:spAutoFit/>
          </a:bodyPr>
          <a:lstStyle/>
          <a:p>
            <a:pPr algn="l">
              <a:lnSpc>
                <a:spcPts val="4499"/>
              </a:lnSpc>
            </a:pPr>
            <a:r>
              <a:rPr lang="en-US" sz="2999" dirty="0">
                <a:solidFill>
                  <a:srgbClr val="FFFFFF"/>
                </a:solidFill>
                <a:latin typeface="Tabarra Sans"/>
                <a:ea typeface="Tabarra Sans"/>
                <a:cs typeface="Tabarra Sans"/>
                <a:sym typeface="Tabarra Sans"/>
              </a:rPr>
              <a:t>When purchasing an item online, over the phone, by mail order or on your doorstep (all known as distance contracts), you have the right to cancel your order within 14 days of receiving the good. You do not need a reason to ask for a refund. This is because you would not have the opportunity to inspect the product before it was purchased.</a:t>
            </a: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13"/>
          <p:cNvGrpSpPr/>
          <p:nvPr/>
        </p:nvGrpSpPr>
        <p:grpSpPr>
          <a:xfrm>
            <a:off x="-381813" y="2654340"/>
            <a:ext cx="8826072" cy="830526"/>
            <a:chOff x="0" y="0"/>
            <a:chExt cx="2324562" cy="218739"/>
          </a:xfrm>
        </p:grpSpPr>
        <p:sp>
          <p:nvSpPr>
            <p:cNvPr id="14" name="Freeform 14"/>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7992"/>
            </a:solidFill>
          </p:spPr>
          <p:txBody>
            <a:bodyPr/>
            <a:lstStyle/>
            <a:p>
              <a:endParaRPr lang="en-US"/>
            </a:p>
          </p:txBody>
        </p:sp>
        <p:sp>
          <p:nvSpPr>
            <p:cNvPr id="15" name="TextBox 15"/>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 To Cancel A Distance Contract</a:t>
            </a:r>
          </a:p>
        </p:txBody>
      </p:sp>
      <p:sp>
        <p:nvSpPr>
          <p:cNvPr id="17" name="TextBox 17"/>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388922"/>
            <a:ext cx="9757405" cy="830526"/>
            <a:chOff x="0" y="0"/>
            <a:chExt cx="2569852" cy="218739"/>
          </a:xfrm>
        </p:grpSpPr>
        <p:sp>
          <p:nvSpPr>
            <p:cNvPr id="9" name="Freeform 9"/>
            <p:cNvSpPr/>
            <p:nvPr/>
          </p:nvSpPr>
          <p:spPr>
            <a:xfrm>
              <a:off x="0" y="0"/>
              <a:ext cx="2569852" cy="218739"/>
            </a:xfrm>
            <a:custGeom>
              <a:avLst/>
              <a:gdLst/>
              <a:ahLst/>
              <a:cxnLst/>
              <a:rect l="l" t="t" r="r" b="b"/>
              <a:pathLst>
                <a:path w="2569852" h="218739">
                  <a:moveTo>
                    <a:pt x="40465" y="0"/>
                  </a:moveTo>
                  <a:lnTo>
                    <a:pt x="2529386" y="0"/>
                  </a:lnTo>
                  <a:cubicBezTo>
                    <a:pt x="2551735" y="0"/>
                    <a:pt x="2569852" y="18117"/>
                    <a:pt x="2569852" y="40465"/>
                  </a:cubicBezTo>
                  <a:lnTo>
                    <a:pt x="2569852" y="178274"/>
                  </a:lnTo>
                  <a:cubicBezTo>
                    <a:pt x="2569852" y="189006"/>
                    <a:pt x="2565588" y="199299"/>
                    <a:pt x="2558000" y="206887"/>
                  </a:cubicBezTo>
                  <a:cubicBezTo>
                    <a:pt x="2550411" y="214476"/>
                    <a:pt x="2540118" y="218739"/>
                    <a:pt x="2529386" y="218739"/>
                  </a:cubicBezTo>
                  <a:lnTo>
                    <a:pt x="40465" y="218739"/>
                  </a:lnTo>
                  <a:cubicBezTo>
                    <a:pt x="29733" y="218739"/>
                    <a:pt x="19441" y="214476"/>
                    <a:pt x="11852" y="206887"/>
                  </a:cubicBezTo>
                  <a:cubicBezTo>
                    <a:pt x="4263" y="199299"/>
                    <a:pt x="0" y="189006"/>
                    <a:pt x="0" y="178274"/>
                  </a:cubicBezTo>
                  <a:lnTo>
                    <a:pt x="0" y="40465"/>
                  </a:lnTo>
                  <a:cubicBezTo>
                    <a:pt x="0" y="29733"/>
                    <a:pt x="4263" y="19441"/>
                    <a:pt x="11852" y="11852"/>
                  </a:cubicBezTo>
                  <a:cubicBezTo>
                    <a:pt x="19441" y="4263"/>
                    <a:pt x="29733" y="0"/>
                    <a:pt x="40465" y="0"/>
                  </a:cubicBezTo>
                  <a:close/>
                </a:path>
              </a:pathLst>
            </a:custGeom>
            <a:solidFill>
              <a:srgbClr val="F3D768"/>
            </a:solidFill>
          </p:spPr>
          <p:txBody>
            <a:bodyPr/>
            <a:lstStyle/>
            <a:p>
              <a:endParaRPr lang="en-US"/>
            </a:p>
          </p:txBody>
        </p:sp>
        <p:sp>
          <p:nvSpPr>
            <p:cNvPr id="10" name="TextBox 10"/>
            <p:cNvSpPr txBox="1"/>
            <p:nvPr/>
          </p:nvSpPr>
          <p:spPr>
            <a:xfrm>
              <a:off x="0" y="-38100"/>
              <a:ext cx="2569852"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672952" y="3219448"/>
            <a:ext cx="11422307" cy="7067552"/>
          </a:xfrm>
          <a:custGeom>
            <a:avLst/>
            <a:gdLst/>
            <a:ahLst/>
            <a:cxnLst/>
            <a:rect l="l" t="t" r="r" b="b"/>
            <a:pathLst>
              <a:path w="11422307" h="7067552">
                <a:moveTo>
                  <a:pt x="0" y="0"/>
                </a:moveTo>
                <a:lnTo>
                  <a:pt x="11422307" y="0"/>
                </a:lnTo>
                <a:lnTo>
                  <a:pt x="11422307" y="7067552"/>
                </a:lnTo>
                <a:lnTo>
                  <a:pt x="0" y="7067552"/>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672952" y="2437472"/>
            <a:ext cx="14067442" cy="590551"/>
          </a:xfrm>
          <a:prstGeom prst="rect">
            <a:avLst/>
          </a:prstGeom>
        </p:spPr>
        <p:txBody>
          <a:bodyPr lIns="0" tIns="0" rIns="0" bIns="0" rtlCol="0" anchor="t">
            <a:spAutoFit/>
          </a:bodyPr>
          <a:lstStyle/>
          <a:p>
            <a:pPr algn="l">
              <a:lnSpc>
                <a:spcPts val="4499"/>
              </a:lnSpc>
            </a:pPr>
            <a:r>
              <a:rPr lang="en-US" sz="2999" b="1">
                <a:solidFill>
                  <a:srgbClr val="000000"/>
                </a:solidFill>
                <a:latin typeface="Tabarra Sans Bold"/>
                <a:ea typeface="Tabarra Sans Bold"/>
                <a:cs typeface="Tabarra Sans Bold"/>
                <a:sym typeface="Tabarra Sans Bold"/>
              </a:rPr>
              <a:t>Rights For Consumers When Buying Services</a:t>
            </a:r>
          </a:p>
        </p:txBody>
      </p:sp>
      <p:sp>
        <p:nvSpPr>
          <p:cNvPr id="13" name="TextBox 13"/>
          <p:cNvSpPr txBox="1"/>
          <p:nvPr/>
        </p:nvSpPr>
        <p:spPr>
          <a:xfrm>
            <a:off x="12609921" y="3739515"/>
            <a:ext cx="4649379" cy="5518785"/>
          </a:xfrm>
          <a:prstGeom prst="rect">
            <a:avLst/>
          </a:prstGeom>
        </p:spPr>
        <p:txBody>
          <a:bodyPr lIns="0" tIns="0" rIns="0" bIns="0" rtlCol="0" anchor="t">
            <a:spAutoFit/>
          </a:bodyPr>
          <a:lstStyle/>
          <a:p>
            <a:pPr algn="l">
              <a:lnSpc>
                <a:spcPts val="3600"/>
              </a:lnSpc>
            </a:pPr>
            <a:r>
              <a:rPr lang="en-US" sz="2400">
                <a:solidFill>
                  <a:srgbClr val="003462"/>
                </a:solidFill>
                <a:latin typeface="Tabarra Sans"/>
                <a:ea typeface="Tabarra Sans"/>
                <a:cs typeface="Tabarra Sans"/>
                <a:sym typeface="Tabarra Sans"/>
              </a:rPr>
              <a:t>Under this law, a seller must provide their name, address and phone number, as well as all the details of what is included in the service if it is not clear.</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a:solidFill>
                  <a:srgbClr val="003462"/>
                </a:solidFill>
                <a:latin typeface="Tabarra Sans"/>
                <a:ea typeface="Tabarra Sans"/>
                <a:cs typeface="Tabarra Sans"/>
                <a:sym typeface="Tabarra Sans"/>
              </a:rPr>
              <a:t>They should also show the total price, including VAT, or how the price will be calculated and if any additional charges will apply.</a:t>
            </a:r>
          </a:p>
        </p:txBody>
      </p:sp>
      <p:sp>
        <p:nvSpPr>
          <p:cNvPr id="14" name="TextBox 14"/>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54340"/>
            <a:ext cx="9757405" cy="830526"/>
            <a:chOff x="0" y="0"/>
            <a:chExt cx="2569852" cy="218739"/>
          </a:xfrm>
        </p:grpSpPr>
        <p:sp>
          <p:nvSpPr>
            <p:cNvPr id="9" name="Freeform 9"/>
            <p:cNvSpPr/>
            <p:nvPr/>
          </p:nvSpPr>
          <p:spPr>
            <a:xfrm>
              <a:off x="0" y="0"/>
              <a:ext cx="2569852" cy="218739"/>
            </a:xfrm>
            <a:custGeom>
              <a:avLst/>
              <a:gdLst/>
              <a:ahLst/>
              <a:cxnLst/>
              <a:rect l="l" t="t" r="r" b="b"/>
              <a:pathLst>
                <a:path w="2569852" h="218739">
                  <a:moveTo>
                    <a:pt x="40465" y="0"/>
                  </a:moveTo>
                  <a:lnTo>
                    <a:pt x="2529386" y="0"/>
                  </a:lnTo>
                  <a:cubicBezTo>
                    <a:pt x="2551735" y="0"/>
                    <a:pt x="2569852" y="18117"/>
                    <a:pt x="2569852" y="40465"/>
                  </a:cubicBezTo>
                  <a:lnTo>
                    <a:pt x="2569852" y="178274"/>
                  </a:lnTo>
                  <a:cubicBezTo>
                    <a:pt x="2569852" y="189006"/>
                    <a:pt x="2565588" y="199299"/>
                    <a:pt x="2558000" y="206887"/>
                  </a:cubicBezTo>
                  <a:cubicBezTo>
                    <a:pt x="2550411" y="214476"/>
                    <a:pt x="2540118" y="218739"/>
                    <a:pt x="2529386" y="218739"/>
                  </a:cubicBezTo>
                  <a:lnTo>
                    <a:pt x="40465" y="218739"/>
                  </a:lnTo>
                  <a:cubicBezTo>
                    <a:pt x="29733" y="218739"/>
                    <a:pt x="19441" y="214476"/>
                    <a:pt x="11852" y="206887"/>
                  </a:cubicBezTo>
                  <a:cubicBezTo>
                    <a:pt x="4263" y="199299"/>
                    <a:pt x="0" y="189006"/>
                    <a:pt x="0" y="178274"/>
                  </a:cubicBezTo>
                  <a:lnTo>
                    <a:pt x="0" y="40465"/>
                  </a:lnTo>
                  <a:cubicBezTo>
                    <a:pt x="0" y="29733"/>
                    <a:pt x="4263" y="19441"/>
                    <a:pt x="11852" y="11852"/>
                  </a:cubicBezTo>
                  <a:cubicBezTo>
                    <a:pt x="19441" y="4263"/>
                    <a:pt x="29733" y="0"/>
                    <a:pt x="40465" y="0"/>
                  </a:cubicBezTo>
                  <a:close/>
                </a:path>
              </a:pathLst>
            </a:custGeom>
            <a:solidFill>
              <a:srgbClr val="3E7992"/>
            </a:solidFill>
          </p:spPr>
          <p:txBody>
            <a:bodyPr/>
            <a:lstStyle/>
            <a:p>
              <a:endParaRPr lang="en-US"/>
            </a:p>
          </p:txBody>
        </p:sp>
        <p:sp>
          <p:nvSpPr>
            <p:cNvPr id="10" name="TextBox 10"/>
            <p:cNvSpPr txBox="1"/>
            <p:nvPr/>
          </p:nvSpPr>
          <p:spPr>
            <a:xfrm>
              <a:off x="0" y="-38100"/>
              <a:ext cx="2569852"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319036" y="3673387"/>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Redress For Problems With Services</a:t>
            </a:r>
          </a:p>
        </p:txBody>
      </p:sp>
      <p:sp>
        <p:nvSpPr>
          <p:cNvPr id="13" name="TextBox 13"/>
          <p:cNvSpPr txBox="1"/>
          <p:nvPr/>
        </p:nvSpPr>
        <p:spPr>
          <a:xfrm>
            <a:off x="1575048" y="3549562"/>
            <a:ext cx="15349387" cy="6433185"/>
          </a:xfrm>
          <a:prstGeom prst="rect">
            <a:avLst/>
          </a:prstGeom>
        </p:spPr>
        <p:txBody>
          <a:bodyPr lIns="0" tIns="0" rIns="0" bIns="0" rtlCol="0" anchor="t">
            <a:spAutoFit/>
          </a:bodyPr>
          <a:lstStyle/>
          <a:p>
            <a:pPr algn="l">
              <a:lnSpc>
                <a:spcPts val="3600"/>
              </a:lnSpc>
            </a:pPr>
            <a:r>
              <a:rPr lang="en-US" sz="2400" b="1">
                <a:solidFill>
                  <a:srgbClr val="003462"/>
                </a:solidFill>
                <a:latin typeface="Tabarra Sans Bold"/>
                <a:ea typeface="Tabarra Sans Bold"/>
                <a:cs typeface="Tabarra Sans Bold"/>
                <a:sym typeface="Tabarra Sans Bold"/>
              </a:rPr>
              <a:t>No supply of service</a:t>
            </a:r>
          </a:p>
          <a:p>
            <a:pPr algn="l">
              <a:lnSpc>
                <a:spcPts val="3600"/>
              </a:lnSpc>
            </a:pPr>
            <a:r>
              <a:rPr lang="en-US" sz="2400">
                <a:solidFill>
                  <a:srgbClr val="003462"/>
                </a:solidFill>
                <a:latin typeface="Tabarra Sans"/>
                <a:ea typeface="Tabarra Sans"/>
                <a:cs typeface="Tabarra Sans"/>
                <a:sym typeface="Tabarra Sans"/>
              </a:rPr>
              <a:t>If a service is not provided at all, or not delivered on the agreed date, the consumer can cancel the contract and receive a refund.</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Problem with a service</a:t>
            </a:r>
          </a:p>
          <a:p>
            <a:pPr algn="l">
              <a:lnSpc>
                <a:spcPts val="3600"/>
              </a:lnSpc>
            </a:pPr>
            <a:r>
              <a:rPr lang="en-US" sz="2400">
                <a:solidFill>
                  <a:srgbClr val="003462"/>
                </a:solidFill>
                <a:latin typeface="Tabarra Sans"/>
                <a:ea typeface="Tabarra Sans"/>
                <a:cs typeface="Tabarra Sans"/>
                <a:sym typeface="Tabarra Sans"/>
              </a:rPr>
              <a:t>If a service is not carried out properly, the consumer may be entitled to a refund or a price reduction.</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Additional damage caused</a:t>
            </a:r>
          </a:p>
          <a:p>
            <a:pPr algn="l">
              <a:lnSpc>
                <a:spcPts val="3600"/>
              </a:lnSpc>
            </a:pPr>
            <a:r>
              <a:rPr lang="en-US" sz="2400">
                <a:solidFill>
                  <a:srgbClr val="003462"/>
                </a:solidFill>
                <a:latin typeface="Tabarra Sans"/>
                <a:ea typeface="Tabarra Sans"/>
                <a:cs typeface="Tabarra Sans"/>
                <a:sym typeface="Tabarra Sans"/>
              </a:rPr>
              <a:t>If a service causes financial loss or damage, the consumer may claim compensation (e.g. a plumber causing flooding). Refunds should be issued within 14 days once agreed.</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Cooling-off period</a:t>
            </a:r>
          </a:p>
          <a:p>
            <a:pPr algn="l">
              <a:lnSpc>
                <a:spcPts val="3600"/>
              </a:lnSpc>
            </a:pPr>
            <a:r>
              <a:rPr lang="en-US" sz="2400">
                <a:solidFill>
                  <a:srgbClr val="003462"/>
                </a:solidFill>
                <a:latin typeface="Tabarra Sans"/>
                <a:ea typeface="Tabarra Sans"/>
                <a:cs typeface="Tabarra Sans"/>
                <a:sym typeface="Tabarra Sans"/>
              </a:rPr>
              <a:t>Consumers can cancel many services within 14 days of agreeing the contract and receive a refund without giving a reason.</a:t>
            </a:r>
          </a:p>
        </p:txBody>
      </p:sp>
      <p:sp>
        <p:nvSpPr>
          <p:cNvPr id="14" name="Freeform 14"/>
          <p:cNvSpPr/>
          <p:nvPr/>
        </p:nvSpPr>
        <p:spPr>
          <a:xfrm>
            <a:off x="319036" y="5380934"/>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319036" y="6828067"/>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319036" y="8753766"/>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28900"/>
            <a:ext cx="11992592" cy="830526"/>
            <a:chOff x="0" y="0"/>
            <a:chExt cx="3158543" cy="218739"/>
          </a:xfrm>
        </p:grpSpPr>
        <p:sp>
          <p:nvSpPr>
            <p:cNvPr id="9" name="Freeform 9"/>
            <p:cNvSpPr/>
            <p:nvPr/>
          </p:nvSpPr>
          <p:spPr>
            <a:xfrm>
              <a:off x="0" y="0"/>
              <a:ext cx="3158543" cy="218739"/>
            </a:xfrm>
            <a:custGeom>
              <a:avLst/>
              <a:gdLst/>
              <a:ahLst/>
              <a:cxnLst/>
              <a:rect l="l" t="t" r="r" b="b"/>
              <a:pathLst>
                <a:path w="3158543" h="218739">
                  <a:moveTo>
                    <a:pt x="32923" y="0"/>
                  </a:moveTo>
                  <a:lnTo>
                    <a:pt x="3125619" y="0"/>
                  </a:lnTo>
                  <a:cubicBezTo>
                    <a:pt x="3134351" y="0"/>
                    <a:pt x="3142725" y="3469"/>
                    <a:pt x="3148900" y="9643"/>
                  </a:cubicBezTo>
                  <a:cubicBezTo>
                    <a:pt x="3155074" y="15817"/>
                    <a:pt x="3158543" y="24192"/>
                    <a:pt x="3158543" y="32923"/>
                  </a:cubicBezTo>
                  <a:lnTo>
                    <a:pt x="3158543" y="185816"/>
                  </a:lnTo>
                  <a:cubicBezTo>
                    <a:pt x="3158543" y="203999"/>
                    <a:pt x="3143802" y="218739"/>
                    <a:pt x="3125619" y="218739"/>
                  </a:cubicBezTo>
                  <a:lnTo>
                    <a:pt x="32923" y="218739"/>
                  </a:lnTo>
                  <a:cubicBezTo>
                    <a:pt x="14740" y="218739"/>
                    <a:pt x="0" y="203999"/>
                    <a:pt x="0" y="185816"/>
                  </a:cubicBezTo>
                  <a:lnTo>
                    <a:pt x="0" y="32923"/>
                  </a:lnTo>
                  <a:cubicBezTo>
                    <a:pt x="0" y="14740"/>
                    <a:pt x="14740" y="0"/>
                    <a:pt x="32923" y="0"/>
                  </a:cubicBezTo>
                  <a:close/>
                </a:path>
              </a:pathLst>
            </a:custGeom>
            <a:solidFill>
              <a:srgbClr val="F49D54"/>
            </a:solidFill>
          </p:spPr>
          <p:txBody>
            <a:bodyPr/>
            <a:lstStyle/>
            <a:p>
              <a:endParaRPr lang="en-US"/>
            </a:p>
          </p:txBody>
        </p:sp>
        <p:sp>
          <p:nvSpPr>
            <p:cNvPr id="10" name="TextBox 10"/>
            <p:cNvSpPr txBox="1"/>
            <p:nvPr/>
          </p:nvSpPr>
          <p:spPr>
            <a:xfrm>
              <a:off x="0" y="-38100"/>
              <a:ext cx="3158543"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227438" y="4046841"/>
            <a:ext cx="12401500" cy="4790079"/>
          </a:xfrm>
          <a:custGeom>
            <a:avLst/>
            <a:gdLst/>
            <a:ahLst/>
            <a:cxnLst/>
            <a:rect l="l" t="t" r="r" b="b"/>
            <a:pathLst>
              <a:path w="12401500" h="4790079">
                <a:moveTo>
                  <a:pt x="0" y="0"/>
                </a:moveTo>
                <a:lnTo>
                  <a:pt x="12401500" y="0"/>
                </a:lnTo>
                <a:lnTo>
                  <a:pt x="12401500" y="4790079"/>
                </a:lnTo>
                <a:lnTo>
                  <a:pt x="0" y="4790079"/>
                </a:lnTo>
                <a:lnTo>
                  <a:pt x="0" y="0"/>
                </a:lnTo>
                <a:close/>
              </a:path>
            </a:pathLst>
          </a:custGeom>
          <a:blipFill>
            <a:blip r:embed="rId3"/>
            <a:stretch>
              <a:fillRect/>
            </a:stretch>
          </a:blipFill>
        </p:spPr>
        <p:txBody>
          <a:bodyPr/>
          <a:lstStyle/>
          <a:p>
            <a:endParaRPr lang="en-US"/>
          </a:p>
        </p:txBody>
      </p:sp>
      <p:sp>
        <p:nvSpPr>
          <p:cNvPr id="12" name="Freeform 12"/>
          <p:cNvSpPr/>
          <p:nvPr/>
        </p:nvSpPr>
        <p:spPr>
          <a:xfrm>
            <a:off x="16916001" y="5143500"/>
            <a:ext cx="1298380" cy="1298380"/>
          </a:xfrm>
          <a:custGeom>
            <a:avLst/>
            <a:gdLst/>
            <a:ahLst/>
            <a:cxnLst/>
            <a:rect l="l" t="t" r="r" b="b"/>
            <a:pathLst>
              <a:path w="1298380" h="1298380">
                <a:moveTo>
                  <a:pt x="0" y="0"/>
                </a:moveTo>
                <a:lnTo>
                  <a:pt x="1298380" y="0"/>
                </a:lnTo>
                <a:lnTo>
                  <a:pt x="1298380" y="1298380"/>
                </a:lnTo>
                <a:lnTo>
                  <a:pt x="0" y="12983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a:off x="15764603" y="8836920"/>
            <a:ext cx="2302795" cy="1255024"/>
          </a:xfrm>
          <a:custGeom>
            <a:avLst/>
            <a:gdLst/>
            <a:ahLst/>
            <a:cxnLst/>
            <a:rect l="l" t="t" r="r" b="b"/>
            <a:pathLst>
              <a:path w="2302795" h="1255024">
                <a:moveTo>
                  <a:pt x="0" y="0"/>
                </a:moveTo>
                <a:lnTo>
                  <a:pt x="2302795" y="0"/>
                </a:lnTo>
                <a:lnTo>
                  <a:pt x="2302795" y="1255024"/>
                </a:lnTo>
                <a:lnTo>
                  <a:pt x="0" y="1255024"/>
                </a:lnTo>
                <a:lnTo>
                  <a:pt x="0" y="0"/>
                </a:lnTo>
                <a:close/>
              </a:path>
            </a:pathLst>
          </a:custGeom>
          <a:blipFill>
            <a:blip r:embed="rId5"/>
            <a:stretch>
              <a:fillRect/>
            </a:stretch>
          </a:blipFill>
        </p:spPr>
        <p:txBody>
          <a:bodyPr/>
          <a:lstStyle/>
          <a:p>
            <a:endParaRPr lang="en-US"/>
          </a:p>
        </p:txBody>
      </p:sp>
      <p:sp>
        <p:nvSpPr>
          <p:cNvPr id="14" name="TextBox 14"/>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Rights Of Consumers Buying Digital Content &amp; Services</a:t>
            </a:r>
          </a:p>
        </p:txBody>
      </p:sp>
      <p:sp>
        <p:nvSpPr>
          <p:cNvPr id="15" name="TextBox 15"/>
          <p:cNvSpPr txBox="1"/>
          <p:nvPr/>
        </p:nvSpPr>
        <p:spPr>
          <a:xfrm>
            <a:off x="12757311" y="3169615"/>
            <a:ext cx="4649379" cy="5975985"/>
          </a:xfrm>
          <a:prstGeom prst="rect">
            <a:avLst/>
          </a:prstGeom>
        </p:spPr>
        <p:txBody>
          <a:bodyPr lIns="0" tIns="0" rIns="0" bIns="0" rtlCol="0" anchor="t">
            <a:spAutoFit/>
          </a:bodyPr>
          <a:lstStyle/>
          <a:p>
            <a:pPr algn="l">
              <a:lnSpc>
                <a:spcPts val="3600"/>
              </a:lnSpc>
            </a:pPr>
            <a:r>
              <a:rPr lang="en-US" sz="2400" b="1">
                <a:solidFill>
                  <a:srgbClr val="003462"/>
                </a:solidFill>
                <a:latin typeface="Tabarra Sans Bold"/>
                <a:ea typeface="Tabarra Sans Bold"/>
                <a:cs typeface="Tabarra Sans Bold"/>
                <a:sym typeface="Tabarra Sans Bold"/>
              </a:rPr>
              <a:t>Digital Services</a:t>
            </a:r>
          </a:p>
          <a:p>
            <a:pPr algn="l">
              <a:lnSpc>
                <a:spcPts val="3600"/>
              </a:lnSpc>
            </a:pPr>
            <a:r>
              <a:rPr lang="en-US" sz="2400">
                <a:solidFill>
                  <a:srgbClr val="003462"/>
                </a:solidFill>
                <a:latin typeface="Tabarra Sans"/>
                <a:ea typeface="Tabarra Sans"/>
                <a:cs typeface="Tabarra Sans"/>
                <a:sym typeface="Tabarra Sans"/>
              </a:rPr>
              <a:t>Digital services are online services that allow users to create, store, share, or access data.</a:t>
            </a:r>
          </a:p>
          <a:p>
            <a:pPr algn="l">
              <a:lnSpc>
                <a:spcPts val="3600"/>
              </a:lnSpc>
            </a:pPr>
            <a:r>
              <a:rPr lang="en-US" sz="2400">
                <a:solidFill>
                  <a:srgbClr val="003462"/>
                </a:solidFill>
                <a:latin typeface="Tabarra Sans"/>
                <a:ea typeface="Tabarra Sans"/>
                <a:cs typeface="Tabarra Sans"/>
                <a:sym typeface="Tabarra Sans"/>
              </a:rPr>
              <a:t>E.g. Netflix, Spotify, TikTok</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Digital Content</a:t>
            </a:r>
          </a:p>
          <a:p>
            <a:pPr algn="l">
              <a:lnSpc>
                <a:spcPts val="3600"/>
              </a:lnSpc>
            </a:pPr>
            <a:r>
              <a:rPr lang="en-US" sz="2400">
                <a:solidFill>
                  <a:srgbClr val="003462"/>
                </a:solidFill>
                <a:latin typeface="Tabarra Sans"/>
                <a:ea typeface="Tabarra Sans"/>
                <a:cs typeface="Tabarra Sans"/>
                <a:sym typeface="Tabarra Sans"/>
              </a:rPr>
              <a:t>Digital content includes downloaded or streamed items, such as digital games, music or video files, e-books, and computer applications.</a:t>
            </a:r>
          </a:p>
        </p:txBody>
      </p:sp>
      <p:sp>
        <p:nvSpPr>
          <p:cNvPr id="16" name="TextBox 16"/>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36574"/>
            <a:ext cx="11343524" cy="830526"/>
            <a:chOff x="0" y="0"/>
            <a:chExt cx="2987595" cy="218739"/>
          </a:xfrm>
        </p:grpSpPr>
        <p:sp>
          <p:nvSpPr>
            <p:cNvPr id="9" name="Freeform 9"/>
            <p:cNvSpPr/>
            <p:nvPr/>
          </p:nvSpPr>
          <p:spPr>
            <a:xfrm>
              <a:off x="0" y="0"/>
              <a:ext cx="2987595" cy="218739"/>
            </a:xfrm>
            <a:custGeom>
              <a:avLst/>
              <a:gdLst/>
              <a:ahLst/>
              <a:cxnLst/>
              <a:rect l="l" t="t" r="r" b="b"/>
              <a:pathLst>
                <a:path w="2987595" h="218739">
                  <a:moveTo>
                    <a:pt x="34807" y="0"/>
                  </a:moveTo>
                  <a:lnTo>
                    <a:pt x="2952787" y="0"/>
                  </a:lnTo>
                  <a:cubicBezTo>
                    <a:pt x="2972011" y="0"/>
                    <a:pt x="2987595" y="15584"/>
                    <a:pt x="2987595" y="34807"/>
                  </a:cubicBezTo>
                  <a:lnTo>
                    <a:pt x="2987595" y="183932"/>
                  </a:lnTo>
                  <a:cubicBezTo>
                    <a:pt x="2987595" y="203156"/>
                    <a:pt x="2972011" y="218739"/>
                    <a:pt x="2952787" y="218739"/>
                  </a:cubicBezTo>
                  <a:lnTo>
                    <a:pt x="34807" y="218739"/>
                  </a:lnTo>
                  <a:cubicBezTo>
                    <a:pt x="15584" y="218739"/>
                    <a:pt x="0" y="203156"/>
                    <a:pt x="0" y="183932"/>
                  </a:cubicBezTo>
                  <a:lnTo>
                    <a:pt x="0" y="34807"/>
                  </a:lnTo>
                  <a:cubicBezTo>
                    <a:pt x="0" y="15584"/>
                    <a:pt x="15584" y="0"/>
                    <a:pt x="34807" y="0"/>
                  </a:cubicBezTo>
                  <a:close/>
                </a:path>
              </a:pathLst>
            </a:custGeom>
            <a:solidFill>
              <a:srgbClr val="DF5340"/>
            </a:solidFill>
          </p:spPr>
          <p:txBody>
            <a:bodyPr/>
            <a:lstStyle/>
            <a:p>
              <a:endParaRPr lang="en-US"/>
            </a:p>
          </p:txBody>
        </p:sp>
        <p:sp>
          <p:nvSpPr>
            <p:cNvPr id="10" name="TextBox 10"/>
            <p:cNvSpPr txBox="1"/>
            <p:nvPr/>
          </p:nvSpPr>
          <p:spPr>
            <a:xfrm>
              <a:off x="0" y="-38100"/>
              <a:ext cx="2987595" cy="2568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442400" y="4504041"/>
            <a:ext cx="856958" cy="504534"/>
          </a:xfrm>
          <a:custGeom>
            <a:avLst/>
            <a:gdLst/>
            <a:ahLst/>
            <a:cxnLst/>
            <a:rect l="l" t="t" r="r" b="b"/>
            <a:pathLst>
              <a:path w="856958" h="504534">
                <a:moveTo>
                  <a:pt x="0" y="0"/>
                </a:moveTo>
                <a:lnTo>
                  <a:pt x="856959" y="0"/>
                </a:lnTo>
                <a:lnTo>
                  <a:pt x="856959"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Redress For Problems With Digital Content &amp; Services</a:t>
            </a:r>
          </a:p>
        </p:txBody>
      </p:sp>
      <p:sp>
        <p:nvSpPr>
          <p:cNvPr id="13" name="TextBox 13"/>
          <p:cNvSpPr txBox="1"/>
          <p:nvPr/>
        </p:nvSpPr>
        <p:spPr>
          <a:xfrm>
            <a:off x="1698413" y="4380216"/>
            <a:ext cx="15349387" cy="2318385"/>
          </a:xfrm>
          <a:prstGeom prst="rect">
            <a:avLst/>
          </a:prstGeom>
        </p:spPr>
        <p:txBody>
          <a:bodyPr lIns="0" tIns="0" rIns="0" bIns="0" rtlCol="0" anchor="t">
            <a:spAutoFit/>
          </a:bodyPr>
          <a:lstStyle/>
          <a:p>
            <a:pPr algn="l">
              <a:lnSpc>
                <a:spcPts val="3600"/>
              </a:lnSpc>
            </a:pPr>
            <a:r>
              <a:rPr lang="en-US" sz="2400" b="1">
                <a:solidFill>
                  <a:srgbClr val="003462"/>
                </a:solidFill>
                <a:latin typeface="Tabarra Sans Bold"/>
                <a:ea typeface="Tabarra Sans Bold"/>
                <a:cs typeface="Tabarra Sans Bold"/>
                <a:sym typeface="Tabarra Sans Bold"/>
              </a:rPr>
              <a:t>Refund: </a:t>
            </a:r>
            <a:r>
              <a:rPr lang="en-US" sz="2400">
                <a:solidFill>
                  <a:srgbClr val="003462"/>
                </a:solidFill>
                <a:latin typeface="Tabarra Sans"/>
                <a:ea typeface="Tabarra Sans"/>
                <a:cs typeface="Tabarra Sans"/>
                <a:sym typeface="Tabarra Sans"/>
              </a:rPr>
              <a:t>You can get a refund and cancel the contract if the seller did not supply the digital content or</a:t>
            </a:r>
          </a:p>
          <a:p>
            <a:pPr algn="l">
              <a:lnSpc>
                <a:spcPts val="3600"/>
              </a:lnSpc>
            </a:pPr>
            <a:r>
              <a:rPr lang="en-US" sz="2400">
                <a:solidFill>
                  <a:srgbClr val="003462"/>
                </a:solidFill>
                <a:latin typeface="Tabarra Sans"/>
                <a:ea typeface="Tabarra Sans"/>
                <a:cs typeface="Tabarra Sans"/>
                <a:sym typeface="Tabarra Sans"/>
              </a:rPr>
              <a:t>service as agreed.</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Price reduction: </a:t>
            </a:r>
            <a:r>
              <a:rPr lang="en-US" sz="2400">
                <a:solidFill>
                  <a:srgbClr val="003462"/>
                </a:solidFill>
                <a:latin typeface="Tabarra Sans"/>
                <a:ea typeface="Tabarra Sans"/>
                <a:cs typeface="Tabarra Sans"/>
                <a:sym typeface="Tabarra Sans"/>
              </a:rPr>
              <a:t>You can ask for a price reduction or refund for a serious issue or if the service did not</a:t>
            </a:r>
          </a:p>
          <a:p>
            <a:pPr algn="l">
              <a:lnSpc>
                <a:spcPts val="3600"/>
              </a:lnSpc>
            </a:pPr>
            <a:r>
              <a:rPr lang="en-US" sz="2400">
                <a:solidFill>
                  <a:srgbClr val="003462"/>
                </a:solidFill>
                <a:latin typeface="Tabarra Sans"/>
                <a:ea typeface="Tabarra Sans"/>
                <a:cs typeface="Tabarra Sans"/>
                <a:sym typeface="Tabarra Sans"/>
              </a:rPr>
              <a:t>meet the description or trial version fully.</a:t>
            </a:r>
          </a:p>
        </p:txBody>
      </p:sp>
      <p:sp>
        <p:nvSpPr>
          <p:cNvPr id="14" name="Freeform 14"/>
          <p:cNvSpPr/>
          <p:nvPr/>
        </p:nvSpPr>
        <p:spPr>
          <a:xfrm>
            <a:off x="442400" y="5922261"/>
            <a:ext cx="856958" cy="504534"/>
          </a:xfrm>
          <a:custGeom>
            <a:avLst/>
            <a:gdLst/>
            <a:ahLst/>
            <a:cxnLst/>
            <a:rect l="l" t="t" r="r" b="b"/>
            <a:pathLst>
              <a:path w="856958" h="504534">
                <a:moveTo>
                  <a:pt x="0" y="0"/>
                </a:moveTo>
                <a:lnTo>
                  <a:pt x="856959" y="0"/>
                </a:lnTo>
                <a:lnTo>
                  <a:pt x="856959"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Rights Act 2022</a:t>
            </a:r>
          </a:p>
        </p:txBody>
      </p:sp>
      <p:sp>
        <p:nvSpPr>
          <p:cNvPr id="16" name="Freeform 16"/>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389530" y="2816114"/>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539801" y="2692289"/>
            <a:ext cx="15349387" cy="5975985"/>
          </a:xfrm>
          <a:prstGeom prst="rect">
            <a:avLst/>
          </a:prstGeom>
        </p:spPr>
        <p:txBody>
          <a:bodyPr lIns="0" tIns="0" rIns="0" bIns="0" rtlCol="0" anchor="t">
            <a:spAutoFit/>
          </a:bodyPr>
          <a:lstStyle/>
          <a:p>
            <a:pPr algn="l">
              <a:lnSpc>
                <a:spcPts val="3600"/>
              </a:lnSpc>
            </a:pPr>
            <a:r>
              <a:rPr lang="en-US" sz="2400" b="1">
                <a:solidFill>
                  <a:srgbClr val="003462"/>
                </a:solidFill>
                <a:latin typeface="Tabarra Sans Bold"/>
                <a:ea typeface="Tabarra Sans Bold"/>
                <a:cs typeface="Tabarra Sans Bold"/>
                <a:sym typeface="Tabarra Sans Bold"/>
              </a:rPr>
              <a:t>Guarantees and warranties</a:t>
            </a:r>
            <a:r>
              <a:rPr lang="en-US" sz="2400">
                <a:solidFill>
                  <a:srgbClr val="003462"/>
                </a:solidFill>
                <a:latin typeface="Tabarra Sans"/>
                <a:ea typeface="Tabarra Sans"/>
                <a:cs typeface="Tabarra Sans"/>
                <a:sym typeface="Tabarra Sans"/>
              </a:rPr>
              <a:t> → cannot reduce or replace your legal rights, only add to them statutory consumer rights always apply first.</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Change of mind (in-store purchases) </a:t>
            </a:r>
            <a:r>
              <a:rPr lang="en-US" sz="2400">
                <a:solidFill>
                  <a:srgbClr val="003462"/>
                </a:solidFill>
                <a:latin typeface="Tabarra Sans"/>
                <a:ea typeface="Tabarra Sans"/>
                <a:cs typeface="Tabarra Sans"/>
                <a:sym typeface="Tabarra Sans"/>
              </a:rPr>
              <a:t>→ There is no automatic legal right to a refund or exchange if the item is not faulty.</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Gift vouchers</a:t>
            </a:r>
            <a:r>
              <a:rPr lang="en-US" sz="2400">
                <a:solidFill>
                  <a:srgbClr val="003462"/>
                </a:solidFill>
                <a:latin typeface="Tabarra Sans"/>
                <a:ea typeface="Tabarra Sans"/>
                <a:cs typeface="Tabarra Sans"/>
                <a:sym typeface="Tabarra Sans"/>
              </a:rPr>
              <a:t> → Consumers do not have to spend the full amount at once, can combine vouchers, and vouchers must have a minimum expiry of 5 years.</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b="1">
                <a:solidFill>
                  <a:srgbClr val="003462"/>
                </a:solidFill>
                <a:latin typeface="Tabarra Sans Bold"/>
                <a:ea typeface="Tabarra Sans Bold"/>
                <a:cs typeface="Tabarra Sans Bold"/>
                <a:sym typeface="Tabarra Sans Bold"/>
              </a:rPr>
              <a:t>Sale items</a:t>
            </a:r>
            <a:r>
              <a:rPr lang="en-US" sz="2400">
                <a:solidFill>
                  <a:srgbClr val="003462"/>
                </a:solidFill>
                <a:latin typeface="Tabarra Sans"/>
                <a:ea typeface="Tabarra Sans"/>
                <a:cs typeface="Tabarra Sans"/>
                <a:sym typeface="Tabarra Sans"/>
              </a:rPr>
              <a:t> → The same consumer rights apply to sale items as to full-price goods.</a:t>
            </a:r>
          </a:p>
          <a:p>
            <a:pPr algn="l">
              <a:lnSpc>
                <a:spcPts val="3600"/>
              </a:lnSpc>
            </a:pPr>
            <a:endParaRPr lang="en-US" sz="2400">
              <a:solidFill>
                <a:srgbClr val="003462"/>
              </a:solidFill>
              <a:latin typeface="Tabarra Sans"/>
              <a:ea typeface="Tabarra Sans"/>
              <a:cs typeface="Tabarra Sans"/>
              <a:sym typeface="Tabarra Sans"/>
            </a:endParaRPr>
          </a:p>
          <a:p>
            <a:pPr algn="l">
              <a:lnSpc>
                <a:spcPts val="3600"/>
              </a:lnSpc>
            </a:pPr>
            <a:r>
              <a:rPr lang="en-US" sz="2400">
                <a:solidFill>
                  <a:srgbClr val="003462"/>
                </a:solidFill>
                <a:latin typeface="Tabarra Sans"/>
                <a:ea typeface="Tabarra Sans"/>
                <a:cs typeface="Tabarra Sans"/>
                <a:sym typeface="Tabarra Sans"/>
              </a:rPr>
              <a:t>R</a:t>
            </a:r>
            <a:r>
              <a:rPr lang="en-US" sz="2400" b="1">
                <a:solidFill>
                  <a:srgbClr val="003462"/>
                </a:solidFill>
                <a:latin typeface="Tabarra Sans Bold"/>
                <a:ea typeface="Tabarra Sans Bold"/>
                <a:cs typeface="Tabarra Sans Bold"/>
                <a:sym typeface="Tabarra Sans Bold"/>
              </a:rPr>
              <a:t>ight to Protection Against Unfair Contract Terms → </a:t>
            </a:r>
            <a:r>
              <a:rPr lang="en-US" sz="2400">
                <a:solidFill>
                  <a:srgbClr val="003462"/>
                </a:solidFill>
                <a:latin typeface="Tabarra Sans"/>
                <a:ea typeface="Tabarra Sans"/>
                <a:cs typeface="Tabarra Sans"/>
                <a:sym typeface="Tabarra Sans"/>
              </a:rPr>
              <a:t>e.g. a business cannot exclude their liability for</a:t>
            </a:r>
          </a:p>
          <a:p>
            <a:pPr algn="l">
              <a:lnSpc>
                <a:spcPts val="3600"/>
              </a:lnSpc>
            </a:pPr>
            <a:r>
              <a:rPr lang="en-US" sz="2400">
                <a:solidFill>
                  <a:srgbClr val="003462"/>
                </a:solidFill>
                <a:latin typeface="Tabarra Sans"/>
                <a:ea typeface="Tabarra Sans"/>
                <a:cs typeface="Tabarra Sans"/>
                <a:sym typeface="Tabarra Sans"/>
              </a:rPr>
              <a:t>causing harm to a consumer due to their negligence.</a:t>
            </a:r>
          </a:p>
        </p:txBody>
      </p:sp>
      <p:sp>
        <p:nvSpPr>
          <p:cNvPr id="10" name="Freeform 10"/>
          <p:cNvSpPr/>
          <p:nvPr/>
        </p:nvSpPr>
        <p:spPr>
          <a:xfrm>
            <a:off x="389530" y="4228055"/>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389530" y="5618414"/>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389530" y="7899701"/>
            <a:ext cx="856958" cy="504534"/>
          </a:xfrm>
          <a:custGeom>
            <a:avLst/>
            <a:gdLst/>
            <a:ahLst/>
            <a:cxnLst/>
            <a:rect l="l" t="t" r="r" b="b"/>
            <a:pathLst>
              <a:path w="856958" h="504534">
                <a:moveTo>
                  <a:pt x="0" y="0"/>
                </a:moveTo>
                <a:lnTo>
                  <a:pt x="856958" y="0"/>
                </a:lnTo>
                <a:lnTo>
                  <a:pt x="856958" y="504535"/>
                </a:lnTo>
                <a:lnTo>
                  <a:pt x="0" y="50453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TextBox 13"/>
          <p:cNvSpPr txBox="1"/>
          <p:nvPr/>
        </p:nvSpPr>
        <p:spPr>
          <a:xfrm>
            <a:off x="1175994" y="1008785"/>
            <a:ext cx="15349387"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Other Points To Note Around Consumer Rights</a:t>
            </a:r>
          </a:p>
        </p:txBody>
      </p:sp>
      <p:sp>
        <p:nvSpPr>
          <p:cNvPr id="14" name="Freeform 14"/>
          <p:cNvSpPr/>
          <p:nvPr/>
        </p:nvSpPr>
        <p:spPr>
          <a:xfrm>
            <a:off x="389530" y="6932573"/>
            <a:ext cx="856958" cy="504534"/>
          </a:xfrm>
          <a:custGeom>
            <a:avLst/>
            <a:gdLst/>
            <a:ahLst/>
            <a:cxnLst/>
            <a:rect l="l" t="t" r="r" b="b"/>
            <a:pathLst>
              <a:path w="856958" h="504534">
                <a:moveTo>
                  <a:pt x="0" y="0"/>
                </a:moveTo>
                <a:lnTo>
                  <a:pt x="856958" y="0"/>
                </a:lnTo>
                <a:lnTo>
                  <a:pt x="856958" y="504534"/>
                </a:lnTo>
                <a:lnTo>
                  <a:pt x="0" y="50453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Outcomes</a:t>
            </a:r>
          </a:p>
        </p:txBody>
      </p:sp>
      <p:sp>
        <p:nvSpPr>
          <p:cNvPr id="4" name="TextBox 4"/>
          <p:cNvSpPr txBox="1"/>
          <p:nvPr/>
        </p:nvSpPr>
        <p:spPr>
          <a:xfrm>
            <a:off x="1028700" y="2106944"/>
            <a:ext cx="16230697" cy="6393180"/>
          </a:xfrm>
          <a:prstGeom prst="rect">
            <a:avLst/>
          </a:prstGeom>
        </p:spPr>
        <p:txBody>
          <a:bodyPr lIns="0" tIns="0" rIns="0" bIns="0" rtlCol="0" anchor="t">
            <a:spAutoFit/>
          </a:bodyPr>
          <a:lstStyle/>
          <a:p>
            <a:pPr algn="l">
              <a:lnSpc>
                <a:spcPts val="3885"/>
              </a:lnSpc>
            </a:pPr>
            <a:r>
              <a:rPr lang="en-US" sz="3500" i="1">
                <a:solidFill>
                  <a:srgbClr val="FFFFFF"/>
                </a:solidFill>
                <a:latin typeface="Tabarra Sans Italics"/>
                <a:ea typeface="Tabarra Sans Italics"/>
                <a:cs typeface="Tabarra Sans Italics"/>
                <a:sym typeface="Tabarra Sans Italics"/>
              </a:rPr>
              <a:t>17.1 Investigate the rights and responsibilities of consumers using current</a:t>
            </a:r>
          </a:p>
          <a:p>
            <a:pPr algn="l">
              <a:lnSpc>
                <a:spcPts val="3885"/>
              </a:lnSpc>
            </a:pPr>
            <a:r>
              <a:rPr lang="en-US" sz="3500" i="1">
                <a:solidFill>
                  <a:srgbClr val="FFFFFF"/>
                </a:solidFill>
                <a:latin typeface="Tabarra Sans Italics"/>
                <a:ea typeface="Tabarra Sans Italics"/>
                <a:cs typeface="Tabarra Sans Italics"/>
                <a:sym typeface="Tabarra Sans Italics"/>
              </a:rPr>
              <a:t>relevant consumer legislation.</a:t>
            </a:r>
          </a:p>
          <a:p>
            <a:pPr algn="l">
              <a:lnSpc>
                <a:spcPts val="3885"/>
              </a:lnSpc>
            </a:pPr>
            <a:endParaRPr lang="en-US" sz="3500" i="1">
              <a:solidFill>
                <a:srgbClr val="FFFFFF"/>
              </a:solidFill>
              <a:latin typeface="Tabarra Sans Italics"/>
              <a:ea typeface="Tabarra Sans Italics"/>
              <a:cs typeface="Tabarra Sans Italics"/>
              <a:sym typeface="Tabarra Sans Italics"/>
            </a:endParaRPr>
          </a:p>
          <a:p>
            <a:pPr algn="l">
              <a:lnSpc>
                <a:spcPts val="3885"/>
              </a:lnSpc>
            </a:pPr>
            <a:r>
              <a:rPr lang="en-US" sz="3500" i="1">
                <a:solidFill>
                  <a:srgbClr val="FFFFFF"/>
                </a:solidFill>
                <a:latin typeface="Tabarra Sans Italics"/>
                <a:ea typeface="Tabarra Sans Italics"/>
                <a:cs typeface="Tabarra Sans Italics"/>
                <a:sym typeface="Tabarra Sans Italics"/>
              </a:rPr>
              <a:t>17.2 Demonstrate how consumer behaviour might be informed by ethical</a:t>
            </a:r>
          </a:p>
          <a:p>
            <a:pPr algn="l">
              <a:lnSpc>
                <a:spcPts val="3885"/>
              </a:lnSpc>
            </a:pPr>
            <a:r>
              <a:rPr lang="en-US" sz="3500" i="1">
                <a:solidFill>
                  <a:srgbClr val="FFFFFF"/>
                </a:solidFill>
                <a:latin typeface="Tabarra Sans Italics"/>
                <a:ea typeface="Tabarra Sans Italics"/>
                <a:cs typeface="Tabarra Sans Italics"/>
                <a:sym typeface="Tabarra Sans Italics"/>
              </a:rPr>
              <a:t>and sustainability concerns.</a:t>
            </a:r>
          </a:p>
          <a:p>
            <a:pPr algn="l">
              <a:lnSpc>
                <a:spcPts val="3885"/>
              </a:lnSpc>
            </a:pPr>
            <a:endParaRPr lang="en-US" sz="3500" i="1">
              <a:solidFill>
                <a:srgbClr val="FFFFFF"/>
              </a:solidFill>
              <a:latin typeface="Tabarra Sans Italics"/>
              <a:ea typeface="Tabarra Sans Italics"/>
              <a:cs typeface="Tabarra Sans Italics"/>
              <a:sym typeface="Tabarra Sans Italics"/>
            </a:endParaRPr>
          </a:p>
          <a:p>
            <a:pPr algn="l">
              <a:lnSpc>
                <a:spcPts val="3885"/>
              </a:lnSpc>
            </a:pPr>
            <a:r>
              <a:rPr lang="en-US" sz="3500" i="1">
                <a:solidFill>
                  <a:srgbClr val="FFFFFF"/>
                </a:solidFill>
                <a:latin typeface="Tabarra Sans Italics"/>
                <a:ea typeface="Tabarra Sans Italics"/>
                <a:cs typeface="Tabarra Sans Italics"/>
                <a:sym typeface="Tabarra Sans Italics"/>
              </a:rPr>
              <a:t>17.3 Investigate how digital technology impacts on consumer behaviour.</a:t>
            </a:r>
          </a:p>
          <a:p>
            <a:pPr algn="l">
              <a:lnSpc>
                <a:spcPts val="3885"/>
              </a:lnSpc>
            </a:pPr>
            <a:endParaRPr lang="en-US" sz="3500" i="1">
              <a:solidFill>
                <a:srgbClr val="FFFFFF"/>
              </a:solidFill>
              <a:latin typeface="Tabarra Sans Italics"/>
              <a:ea typeface="Tabarra Sans Italics"/>
              <a:cs typeface="Tabarra Sans Italics"/>
              <a:sym typeface="Tabarra Sans Italics"/>
            </a:endParaRPr>
          </a:p>
          <a:p>
            <a:pPr algn="l">
              <a:lnSpc>
                <a:spcPts val="3885"/>
              </a:lnSpc>
            </a:pPr>
            <a:r>
              <a:rPr lang="en-US" sz="3500" i="1">
                <a:solidFill>
                  <a:srgbClr val="FFFFFF"/>
                </a:solidFill>
                <a:latin typeface="Tabarra Sans Italics"/>
                <a:ea typeface="Tabarra Sans Italics"/>
                <a:cs typeface="Tabarra Sans Italics"/>
                <a:sym typeface="Tabarra Sans Italics"/>
              </a:rPr>
              <a:t>17.4 Investigate how personal data is protected by European regulation.</a:t>
            </a:r>
          </a:p>
          <a:p>
            <a:pPr algn="l">
              <a:lnSpc>
                <a:spcPts val="3885"/>
              </a:lnSpc>
            </a:pPr>
            <a:endParaRPr lang="en-US" sz="3500" i="1">
              <a:solidFill>
                <a:srgbClr val="FFFFFF"/>
              </a:solidFill>
              <a:latin typeface="Tabarra Sans Italics"/>
              <a:ea typeface="Tabarra Sans Italics"/>
              <a:cs typeface="Tabarra Sans Italics"/>
              <a:sym typeface="Tabarra Sans Italics"/>
            </a:endParaRPr>
          </a:p>
          <a:p>
            <a:pPr algn="l">
              <a:lnSpc>
                <a:spcPts val="3885"/>
              </a:lnSpc>
            </a:pPr>
            <a:r>
              <a:rPr lang="en-US" sz="3500" i="1">
                <a:solidFill>
                  <a:srgbClr val="FFFFFF"/>
                </a:solidFill>
                <a:latin typeface="Tabarra Sans Italics"/>
                <a:ea typeface="Tabarra Sans Italics"/>
                <a:cs typeface="Tabarra Sans Italics"/>
                <a:sym typeface="Tabarra Sans Italics"/>
              </a:rPr>
              <a:t>17.5 Appreciate the importance of making informed consumer decisions</a:t>
            </a:r>
          </a:p>
          <a:p>
            <a:pPr algn="l">
              <a:lnSpc>
                <a:spcPts val="3885"/>
              </a:lnSpc>
            </a:pPr>
            <a:r>
              <a:rPr lang="en-US" sz="3500" i="1">
                <a:solidFill>
                  <a:srgbClr val="FFFFFF"/>
                </a:solidFill>
                <a:latin typeface="Tabarra Sans Italics"/>
                <a:ea typeface="Tabarra Sans Italics"/>
                <a:cs typeface="Tabarra Sans Italics"/>
                <a:sym typeface="Tabarra Sans Italics"/>
              </a:rPr>
              <a:t>and use this understanding to discuss consumer-related stories in the</a:t>
            </a:r>
          </a:p>
          <a:p>
            <a:pPr algn="l">
              <a:lnSpc>
                <a:spcPts val="3885"/>
              </a:lnSpc>
            </a:pPr>
            <a:r>
              <a:rPr lang="en-US" sz="3500" i="1">
                <a:solidFill>
                  <a:srgbClr val="FFFFFF"/>
                </a:solidFill>
                <a:latin typeface="Tabarra Sans Italics"/>
                <a:ea typeface="Tabarra Sans Italics"/>
                <a:cs typeface="Tabarra Sans Italics"/>
                <a:sym typeface="Tabarra Sans Italics"/>
              </a:rPr>
              <a:t>news and media.</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432050"/>
            <a:ext cx="15349387" cy="6826250"/>
            <a:chOff x="0" y="0"/>
            <a:chExt cx="4042637" cy="1797860"/>
          </a:xfrm>
        </p:grpSpPr>
        <p:sp>
          <p:nvSpPr>
            <p:cNvPr id="9" name="Freeform 9"/>
            <p:cNvSpPr/>
            <p:nvPr/>
          </p:nvSpPr>
          <p:spPr>
            <a:xfrm>
              <a:off x="0" y="0"/>
              <a:ext cx="4042637" cy="1797860"/>
            </a:xfrm>
            <a:custGeom>
              <a:avLst/>
              <a:gdLst/>
              <a:ahLst/>
              <a:cxnLst/>
              <a:rect l="l" t="t" r="r" b="b"/>
              <a:pathLst>
                <a:path w="4042637" h="1797860">
                  <a:moveTo>
                    <a:pt x="25723" y="0"/>
                  </a:moveTo>
                  <a:lnTo>
                    <a:pt x="4016914" y="0"/>
                  </a:lnTo>
                  <a:cubicBezTo>
                    <a:pt x="4031120" y="0"/>
                    <a:pt x="4042637" y="11517"/>
                    <a:pt x="4042637" y="25723"/>
                  </a:cubicBezTo>
                  <a:lnTo>
                    <a:pt x="4042637" y="1772137"/>
                  </a:lnTo>
                  <a:cubicBezTo>
                    <a:pt x="4042637" y="1778959"/>
                    <a:pt x="4039927" y="1785502"/>
                    <a:pt x="4035103" y="1790326"/>
                  </a:cubicBezTo>
                  <a:cubicBezTo>
                    <a:pt x="4030279" y="1795150"/>
                    <a:pt x="4023736" y="1797860"/>
                    <a:pt x="4016914" y="1797860"/>
                  </a:cubicBezTo>
                  <a:lnTo>
                    <a:pt x="25723" y="1797860"/>
                  </a:lnTo>
                  <a:cubicBezTo>
                    <a:pt x="11517" y="1797860"/>
                    <a:pt x="0" y="1786343"/>
                    <a:pt x="0" y="1772137"/>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83596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2668523"/>
            <a:ext cx="14067442" cy="621030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Protects consumers from misleading, false, or aggressive business practices and ensures consumers can make informed purchasing decisions.</a:t>
            </a:r>
          </a:p>
          <a:p>
            <a:pPr algn="l">
              <a:lnSpc>
                <a:spcPts val="4499"/>
              </a:lnSpc>
            </a:pPr>
            <a:endParaRPr lang="en-US" sz="2999" b="1">
              <a:solidFill>
                <a:srgbClr val="FFFFFF"/>
              </a:solidFill>
              <a:latin typeface="Tabarra Sans Bold"/>
              <a:ea typeface="Tabarra Sans Bold"/>
              <a:cs typeface="Tabarra Sans Bold"/>
              <a:sym typeface="Tabarra Sans Bold"/>
            </a:endParaRPr>
          </a:p>
          <a:p>
            <a:pPr algn="l">
              <a:lnSpc>
                <a:spcPts val="4499"/>
              </a:lnSpc>
            </a:pPr>
            <a:r>
              <a:rPr lang="en-US" sz="2999" b="1">
                <a:solidFill>
                  <a:srgbClr val="FFFFFF"/>
                </a:solidFill>
                <a:latin typeface="Tabarra Sans Bold"/>
                <a:ea typeface="Tabarra Sans Bold"/>
                <a:cs typeface="Tabarra Sans Bold"/>
                <a:sym typeface="Tabarra Sans Bold"/>
              </a:rPr>
              <a:t>It applies to businesses and anyone acting on their behalf, including social media influencers.</a:t>
            </a:r>
          </a:p>
          <a:p>
            <a:pPr algn="l">
              <a:lnSpc>
                <a:spcPts val="4499"/>
              </a:lnSpc>
            </a:pPr>
            <a:r>
              <a:rPr lang="en-US" sz="2999" b="1">
                <a:solidFill>
                  <a:srgbClr val="FFFFFF"/>
                </a:solidFill>
                <a:latin typeface="Tabarra Sans Bold"/>
                <a:ea typeface="Tabarra Sans Bold"/>
                <a:cs typeface="Tabarra Sans Bold"/>
                <a:sym typeface="Tabarra Sans Bold"/>
              </a:rPr>
              <a:t>Businesses must be transparent, honest, and fair in their dealings with consumers.</a:t>
            </a:r>
          </a:p>
          <a:p>
            <a:pPr algn="l">
              <a:lnSpc>
                <a:spcPts val="4499"/>
              </a:lnSpc>
            </a:pPr>
            <a:endParaRPr lang="en-US" sz="2999" b="1">
              <a:solidFill>
                <a:srgbClr val="FFFFFF"/>
              </a:solidFill>
              <a:latin typeface="Tabarra Sans Bold"/>
              <a:ea typeface="Tabarra Sans Bold"/>
              <a:cs typeface="Tabarra Sans Bold"/>
              <a:sym typeface="Tabarra Sans Bold"/>
            </a:endParaRPr>
          </a:p>
          <a:p>
            <a:pPr algn="l">
              <a:lnSpc>
                <a:spcPts val="4499"/>
              </a:lnSpc>
            </a:pPr>
            <a:r>
              <a:rPr lang="en-US" sz="2999" b="1">
                <a:solidFill>
                  <a:srgbClr val="FFFFFF"/>
                </a:solidFill>
                <a:latin typeface="Tabarra Sans Bold"/>
                <a:ea typeface="Tabarra Sans Bold"/>
                <a:cs typeface="Tabarra Sans Bold"/>
                <a:sym typeface="Tabarra Sans Bold"/>
              </a:rPr>
              <a:t>It is a criminal offence to make false, misleading, or deceptive claims about goods, services, or prices.</a:t>
            </a:r>
          </a:p>
        </p:txBody>
      </p:sp>
      <p:sp>
        <p:nvSpPr>
          <p:cNvPr id="12" name="Freeform 12"/>
          <p:cNvSpPr/>
          <p:nvPr/>
        </p:nvSpPr>
        <p:spPr>
          <a:xfrm>
            <a:off x="9944100" y="9517109"/>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Protection Act 2007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823571" y="3684891"/>
            <a:ext cx="15798424" cy="5648326"/>
          </a:xfrm>
          <a:prstGeom prst="rect">
            <a:avLst/>
          </a:prstGeom>
        </p:spPr>
        <p:txBody>
          <a:bodyPr lIns="0" tIns="0" rIns="0" bIns="0" rtlCol="0" anchor="t">
            <a:spAutoFit/>
          </a:bodyPr>
          <a:lstStyle/>
          <a:p>
            <a:pPr algn="l">
              <a:lnSpc>
                <a:spcPts val="4499"/>
              </a:lnSpc>
            </a:pPr>
            <a:r>
              <a:rPr lang="en-US" sz="2999" b="1">
                <a:solidFill>
                  <a:srgbClr val="274165"/>
                </a:solidFill>
                <a:latin typeface="Tabarra Sans Bold"/>
                <a:ea typeface="Tabarra Sans Bold"/>
                <a:cs typeface="Tabarra Sans Bold"/>
                <a:sym typeface="Tabarra Sans Bold"/>
              </a:rPr>
              <a:t>Clear and accurate pricing</a:t>
            </a:r>
          </a:p>
          <a:p>
            <a:pPr algn="l">
              <a:lnSpc>
                <a:spcPts val="4499"/>
              </a:lnSpc>
            </a:pPr>
            <a:r>
              <a:rPr lang="en-US" sz="2999">
                <a:solidFill>
                  <a:srgbClr val="274165"/>
                </a:solidFill>
                <a:latin typeface="Tabarra Sans"/>
                <a:ea typeface="Tabarra Sans"/>
                <a:cs typeface="Tabarra Sans"/>
                <a:sym typeface="Tabarra Sans"/>
              </a:rPr>
              <a:t>Prices must be displayed inclusive of charges, fees, and taxes where required.</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Standardised price display</a:t>
            </a:r>
          </a:p>
          <a:p>
            <a:pPr algn="l">
              <a:lnSpc>
                <a:spcPts val="4499"/>
              </a:lnSpc>
            </a:pPr>
            <a:r>
              <a:rPr lang="en-US" sz="2999">
                <a:solidFill>
                  <a:srgbClr val="274165"/>
                </a:solidFill>
                <a:latin typeface="Tabarra Sans"/>
                <a:ea typeface="Tabarra Sans"/>
                <a:cs typeface="Tabarra Sans"/>
                <a:sym typeface="Tabarra Sans"/>
              </a:rPr>
              <a:t>The Minister for Enterprise, Trade and Employment can require certain products to show prices in a set format (e.g. food priced per kg or per litre to allow comparison).</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Emergency price controls</a:t>
            </a:r>
          </a:p>
          <a:p>
            <a:pPr algn="l">
              <a:lnSpc>
                <a:spcPts val="4499"/>
              </a:lnSpc>
            </a:pPr>
            <a:r>
              <a:rPr lang="en-US" sz="2999">
                <a:solidFill>
                  <a:srgbClr val="274165"/>
                </a:solidFill>
                <a:latin typeface="Tabarra Sans"/>
                <a:ea typeface="Tabarra Sans"/>
                <a:cs typeface="Tabarra Sans"/>
                <a:sym typeface="Tabarra Sans"/>
              </a:rPr>
              <a:t>The Government may control prices in emergency situations.</a:t>
            </a:r>
          </a:p>
          <a:p>
            <a:pPr algn="l">
              <a:lnSpc>
                <a:spcPts val="4499"/>
              </a:lnSpc>
            </a:pPr>
            <a:endParaRPr lang="en-US" sz="2999">
              <a:solidFill>
                <a:srgbClr val="274165"/>
              </a:solidFill>
              <a:latin typeface="Tabarra Sans"/>
              <a:ea typeface="Tabarra Sans"/>
              <a:cs typeface="Tabarra Sans"/>
              <a:sym typeface="Tabarra Sans"/>
            </a:endParaRPr>
          </a:p>
        </p:txBody>
      </p:sp>
      <p:grpSp>
        <p:nvGrpSpPr>
          <p:cNvPr id="9" name="Group 9"/>
          <p:cNvGrpSpPr/>
          <p:nvPr/>
        </p:nvGrpSpPr>
        <p:grpSpPr>
          <a:xfrm>
            <a:off x="-381813" y="265434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7992"/>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Price Display Regulations</a:t>
            </a:r>
          </a:p>
        </p:txBody>
      </p:sp>
      <p:sp>
        <p:nvSpPr>
          <p:cNvPr id="13" name="TextBox 13"/>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Protection Act 2007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823571" y="3684891"/>
            <a:ext cx="16435729" cy="6210301"/>
          </a:xfrm>
          <a:prstGeom prst="rect">
            <a:avLst/>
          </a:prstGeom>
        </p:spPr>
        <p:txBody>
          <a:bodyPr lIns="0" tIns="0" rIns="0" bIns="0" rtlCol="0" anchor="t">
            <a:spAutoFit/>
          </a:bodyPr>
          <a:lstStyle/>
          <a:p>
            <a:pPr algn="l">
              <a:lnSpc>
                <a:spcPts val="4499"/>
              </a:lnSpc>
            </a:pPr>
            <a:r>
              <a:rPr lang="en-US" sz="2999" b="1">
                <a:solidFill>
                  <a:srgbClr val="274165"/>
                </a:solidFill>
                <a:latin typeface="Tabarra Sans Bold"/>
                <a:ea typeface="Tabarra Sans Bold"/>
                <a:cs typeface="Tabarra Sans Bold"/>
                <a:sym typeface="Tabarra Sans Bold"/>
              </a:rPr>
              <a:t>Misleading information</a:t>
            </a:r>
          </a:p>
          <a:p>
            <a:pPr algn="l">
              <a:lnSpc>
                <a:spcPts val="4499"/>
              </a:lnSpc>
            </a:pPr>
            <a:r>
              <a:rPr lang="en-US" sz="2999">
                <a:solidFill>
                  <a:srgbClr val="274165"/>
                </a:solidFill>
                <a:latin typeface="Tabarra Sans"/>
                <a:ea typeface="Tabarra Sans"/>
                <a:cs typeface="Tabarra Sans"/>
                <a:sym typeface="Tabarra Sans"/>
              </a:rPr>
              <a:t>Businesses must not provide false, misleading, or deceptive information about a product, service, price, or availability.</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Sales pricing rules</a:t>
            </a:r>
          </a:p>
          <a:p>
            <a:pPr algn="l">
              <a:lnSpc>
                <a:spcPts val="4499"/>
              </a:lnSpc>
            </a:pPr>
            <a:r>
              <a:rPr lang="en-US" sz="2999">
                <a:solidFill>
                  <a:srgbClr val="274165"/>
                </a:solidFill>
                <a:latin typeface="Tabarra Sans"/>
                <a:ea typeface="Tabarra Sans"/>
                <a:cs typeface="Tabarra Sans"/>
                <a:sym typeface="Tabarra Sans"/>
              </a:rPr>
              <a:t>When advertising a sale, businesses must show the prior price → the lowest price charged in the 30 days before the sale.</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Aggressive selling practices</a:t>
            </a:r>
          </a:p>
          <a:p>
            <a:pPr algn="l">
              <a:lnSpc>
                <a:spcPts val="4499"/>
              </a:lnSpc>
            </a:pPr>
            <a:r>
              <a:rPr lang="en-US" sz="2999">
                <a:solidFill>
                  <a:srgbClr val="274165"/>
                </a:solidFill>
                <a:latin typeface="Tabarra Sans"/>
                <a:ea typeface="Tabarra Sans"/>
                <a:cs typeface="Tabarra Sans"/>
                <a:sym typeface="Tabarra Sans"/>
              </a:rPr>
              <a:t>Harassment, coercion, undue influence, or pressure selling are prohibited, especially where consumers are vulnerable.</a:t>
            </a:r>
          </a:p>
        </p:txBody>
      </p:sp>
      <p:grpSp>
        <p:nvGrpSpPr>
          <p:cNvPr id="9" name="Group 9"/>
          <p:cNvGrpSpPr/>
          <p:nvPr/>
        </p:nvGrpSpPr>
        <p:grpSpPr>
          <a:xfrm>
            <a:off x="-381813" y="2636574"/>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Misleading, false, or aggressive practices</a:t>
            </a:r>
          </a:p>
        </p:txBody>
      </p:sp>
      <p:sp>
        <p:nvSpPr>
          <p:cNvPr id="13" name="TextBox 13"/>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Protection Act 2007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823571" y="3684891"/>
            <a:ext cx="16435729" cy="4524376"/>
          </a:xfrm>
          <a:prstGeom prst="rect">
            <a:avLst/>
          </a:prstGeom>
        </p:spPr>
        <p:txBody>
          <a:bodyPr lIns="0" tIns="0" rIns="0" bIns="0" rtlCol="0" anchor="t">
            <a:spAutoFit/>
          </a:bodyPr>
          <a:lstStyle/>
          <a:p>
            <a:pPr algn="l">
              <a:lnSpc>
                <a:spcPts val="4499"/>
              </a:lnSpc>
            </a:pPr>
            <a:r>
              <a:rPr lang="en-US" sz="2999" b="1">
                <a:solidFill>
                  <a:srgbClr val="274165"/>
                </a:solidFill>
                <a:latin typeface="Tabarra Sans Bold"/>
                <a:ea typeface="Tabarra Sans Bold"/>
                <a:cs typeface="Tabarra Sans Bold"/>
                <a:sym typeface="Tabarra Sans Bold"/>
              </a:rPr>
              <a:t>Influencer marketing</a:t>
            </a:r>
          </a:p>
          <a:p>
            <a:pPr algn="l">
              <a:lnSpc>
                <a:spcPts val="4499"/>
              </a:lnSpc>
            </a:pPr>
            <a:r>
              <a:rPr lang="en-US" sz="2999">
                <a:solidFill>
                  <a:srgbClr val="274165"/>
                </a:solidFill>
                <a:latin typeface="Tabarra Sans"/>
                <a:ea typeface="Tabarra Sans"/>
                <a:cs typeface="Tabarra Sans"/>
                <a:sym typeface="Tabarra Sans"/>
              </a:rPr>
              <a:t>Paid promotions and gifted items must be clearly labelled. Failure to do so may be misleading by omission.</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Hidden or confusing information</a:t>
            </a:r>
          </a:p>
          <a:p>
            <a:pPr algn="l">
              <a:lnSpc>
                <a:spcPts val="4499"/>
              </a:lnSpc>
            </a:pPr>
            <a:r>
              <a:rPr lang="en-US" sz="2999">
                <a:solidFill>
                  <a:srgbClr val="274165"/>
                </a:solidFill>
                <a:latin typeface="Tabarra Sans"/>
                <a:ea typeface="Tabarra Sans"/>
                <a:cs typeface="Tabarra Sans"/>
                <a:sym typeface="Tabarra Sans"/>
              </a:rPr>
              <a:t>Businesses must not hide costs, use unclear terms, or present information in a way that distorts consumer decision-making.</a:t>
            </a:r>
          </a:p>
          <a:p>
            <a:pPr algn="l">
              <a:lnSpc>
                <a:spcPts val="4499"/>
              </a:lnSpc>
            </a:pPr>
            <a:endParaRPr lang="en-US" sz="2999">
              <a:solidFill>
                <a:srgbClr val="274165"/>
              </a:solidFill>
              <a:latin typeface="Tabarra Sans"/>
              <a:ea typeface="Tabarra Sans"/>
              <a:cs typeface="Tabarra Sans"/>
              <a:sym typeface="Tabarra Sans"/>
            </a:endParaRPr>
          </a:p>
        </p:txBody>
      </p:sp>
      <p:grpSp>
        <p:nvGrpSpPr>
          <p:cNvPr id="9" name="Group 9"/>
          <p:cNvGrpSpPr/>
          <p:nvPr/>
        </p:nvGrpSpPr>
        <p:grpSpPr>
          <a:xfrm>
            <a:off x="-381813" y="262890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Misleading, false, or aggressive practices</a:t>
            </a:r>
          </a:p>
        </p:txBody>
      </p:sp>
      <p:sp>
        <p:nvSpPr>
          <p:cNvPr id="13" name="TextBox 13"/>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Protection Act 2007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823571" y="3684891"/>
            <a:ext cx="16435729" cy="6772276"/>
          </a:xfrm>
          <a:prstGeom prst="rect">
            <a:avLst/>
          </a:prstGeom>
        </p:spPr>
        <p:txBody>
          <a:bodyPr lIns="0" tIns="0" rIns="0" bIns="0" rtlCol="0" anchor="t">
            <a:spAutoFit/>
          </a:bodyPr>
          <a:lstStyle/>
          <a:p>
            <a:pPr algn="l">
              <a:lnSpc>
                <a:spcPts val="4499"/>
              </a:lnSpc>
            </a:pPr>
            <a:r>
              <a:rPr lang="en-US" sz="2999" b="1">
                <a:solidFill>
                  <a:srgbClr val="274165"/>
                </a:solidFill>
                <a:latin typeface="Tabarra Sans Bold"/>
                <a:ea typeface="Tabarra Sans Bold"/>
                <a:cs typeface="Tabarra Sans Bold"/>
                <a:sym typeface="Tabarra Sans Bold"/>
              </a:rPr>
              <a:t>Compliance notices</a:t>
            </a:r>
          </a:p>
          <a:p>
            <a:pPr algn="l">
              <a:lnSpc>
                <a:spcPts val="4499"/>
              </a:lnSpc>
            </a:pPr>
            <a:r>
              <a:rPr lang="en-US" sz="2999">
                <a:solidFill>
                  <a:srgbClr val="274165"/>
                </a:solidFill>
                <a:latin typeface="Tabarra Sans"/>
                <a:ea typeface="Tabarra Sans"/>
                <a:cs typeface="Tabarra Sans"/>
                <a:sym typeface="Tabarra Sans"/>
              </a:rPr>
              <a:t>The CCPC can issue a written notice requiring a trader to stop or fix a breach of consumer law.</a:t>
            </a:r>
          </a:p>
          <a:p>
            <a:pPr algn="l">
              <a:lnSpc>
                <a:spcPts val="4499"/>
              </a:lnSpc>
            </a:pPr>
            <a:r>
              <a:rPr lang="en-US" sz="2999" b="1">
                <a:solidFill>
                  <a:srgbClr val="274165"/>
                </a:solidFill>
                <a:latin typeface="Tabarra Sans Bold"/>
                <a:ea typeface="Tabarra Sans Bold"/>
                <a:cs typeface="Tabarra Sans Bold"/>
                <a:sym typeface="Tabarra Sans Bold"/>
              </a:rPr>
              <a:t>On-the-spot fines</a:t>
            </a:r>
          </a:p>
          <a:p>
            <a:pPr algn="l">
              <a:lnSpc>
                <a:spcPts val="4499"/>
              </a:lnSpc>
            </a:pPr>
            <a:r>
              <a:rPr lang="en-US" sz="2999">
                <a:solidFill>
                  <a:srgbClr val="274165"/>
                </a:solidFill>
                <a:latin typeface="Tabarra Sans"/>
                <a:ea typeface="Tabarra Sans"/>
                <a:cs typeface="Tabarra Sans"/>
                <a:sym typeface="Tabarra Sans"/>
              </a:rPr>
              <a:t>The CCPC can issue fixed payment notices of €300, payable within 28 days.</a:t>
            </a:r>
          </a:p>
          <a:p>
            <a:pPr algn="l">
              <a:lnSpc>
                <a:spcPts val="4499"/>
              </a:lnSpc>
            </a:pPr>
            <a:r>
              <a:rPr lang="en-US" sz="2999">
                <a:solidFill>
                  <a:srgbClr val="274165"/>
                </a:solidFill>
                <a:latin typeface="Tabarra Sans"/>
                <a:ea typeface="Tabarra Sans"/>
                <a:cs typeface="Tabarra Sans"/>
                <a:sym typeface="Tabarra Sans"/>
              </a:rPr>
              <a:t>Consumer Protection List</a:t>
            </a:r>
          </a:p>
          <a:p>
            <a:pPr algn="l">
              <a:lnSpc>
                <a:spcPts val="4499"/>
              </a:lnSpc>
            </a:pPr>
            <a:r>
              <a:rPr lang="en-US" sz="2999" b="1">
                <a:solidFill>
                  <a:srgbClr val="274165"/>
                </a:solidFill>
                <a:latin typeface="Tabarra Sans Bold"/>
                <a:ea typeface="Tabarra Sans Bold"/>
                <a:cs typeface="Tabarra Sans Bold"/>
                <a:sym typeface="Tabarra Sans Bold"/>
              </a:rPr>
              <a:t>The CCPC publishes a list of traders who:</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received compliance notices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were fined</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were convicted of criminal offences</a:t>
            </a:r>
          </a:p>
          <a:p>
            <a:pPr algn="l">
              <a:lnSpc>
                <a:spcPts val="4499"/>
              </a:lnSpc>
            </a:pPr>
            <a:r>
              <a:rPr lang="en-US" sz="2999" b="1">
                <a:solidFill>
                  <a:srgbClr val="274165"/>
                </a:solidFill>
                <a:latin typeface="Tabarra Sans Bold"/>
                <a:ea typeface="Tabarra Sans Bold"/>
                <a:cs typeface="Tabarra Sans Bold"/>
                <a:sym typeface="Tabarra Sans Bold"/>
              </a:rPr>
              <a:t>This helps consumers make informed choices.</a:t>
            </a:r>
          </a:p>
          <a:p>
            <a:pPr algn="l">
              <a:lnSpc>
                <a:spcPts val="4499"/>
              </a:lnSpc>
            </a:pPr>
            <a:endParaRPr lang="en-US" sz="2999" b="1">
              <a:solidFill>
                <a:srgbClr val="274165"/>
              </a:solidFill>
              <a:latin typeface="Tabarra Sans Bold"/>
              <a:ea typeface="Tabarra Sans Bold"/>
              <a:cs typeface="Tabarra Sans Bold"/>
              <a:sym typeface="Tabarra Sans Bold"/>
            </a:endParaRPr>
          </a:p>
        </p:txBody>
      </p:sp>
      <p:grpSp>
        <p:nvGrpSpPr>
          <p:cNvPr id="9" name="Group 9"/>
          <p:cNvGrpSpPr/>
          <p:nvPr/>
        </p:nvGrpSpPr>
        <p:grpSpPr>
          <a:xfrm>
            <a:off x="-381813" y="262890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DF5340"/>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Enforcement of the Act (via the CCPC)</a:t>
            </a:r>
          </a:p>
        </p:txBody>
      </p:sp>
      <p:sp>
        <p:nvSpPr>
          <p:cNvPr id="13" name="TextBox 13"/>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The Consumer Protection Act 2007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28900"/>
            <a:ext cx="8826072" cy="830526"/>
            <a:chOff x="0" y="0"/>
            <a:chExt cx="2324562" cy="218739"/>
          </a:xfrm>
        </p:grpSpPr>
        <p:sp>
          <p:nvSpPr>
            <p:cNvPr id="9" name="Freeform 9"/>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7CB2D"/>
            </a:solidFill>
          </p:spPr>
          <p:txBody>
            <a:bodyPr/>
            <a:lstStyle/>
            <a:p>
              <a:endParaRPr lang="en-US"/>
            </a:p>
          </p:txBody>
        </p:sp>
        <p:sp>
          <p:nvSpPr>
            <p:cNvPr id="10" name="TextBox 10"/>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Direct Resolution</a:t>
            </a:r>
          </a:p>
        </p:txBody>
      </p:sp>
      <p:sp>
        <p:nvSpPr>
          <p:cNvPr id="12" name="TextBox 12"/>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To Enforce Your Consumer Rights</a:t>
            </a:r>
          </a:p>
        </p:txBody>
      </p:sp>
      <p:grpSp>
        <p:nvGrpSpPr>
          <p:cNvPr id="13" name="Group 13"/>
          <p:cNvGrpSpPr/>
          <p:nvPr/>
        </p:nvGrpSpPr>
        <p:grpSpPr>
          <a:xfrm>
            <a:off x="-381813" y="6134100"/>
            <a:ext cx="8826072" cy="830526"/>
            <a:chOff x="0" y="0"/>
            <a:chExt cx="2324562" cy="218739"/>
          </a:xfrm>
        </p:grpSpPr>
        <p:sp>
          <p:nvSpPr>
            <p:cNvPr id="14" name="Freeform 14"/>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DF5340"/>
            </a:solidFill>
          </p:spPr>
          <p:txBody>
            <a:bodyPr/>
            <a:lstStyle/>
            <a:p>
              <a:endParaRPr lang="en-US"/>
            </a:p>
          </p:txBody>
        </p:sp>
        <p:sp>
          <p:nvSpPr>
            <p:cNvPr id="15" name="TextBox 15"/>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72952" y="6228948"/>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Alternative Dispute Resolution</a:t>
            </a:r>
          </a:p>
        </p:txBody>
      </p:sp>
      <p:sp>
        <p:nvSpPr>
          <p:cNvPr id="17" name="TextBox 17"/>
          <p:cNvSpPr txBox="1"/>
          <p:nvPr/>
        </p:nvSpPr>
        <p:spPr>
          <a:xfrm>
            <a:off x="672952" y="3903966"/>
            <a:ext cx="16435729"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The consumer contacts the retailer or service provider directly to resolve the issue. This is usually the quickest and cheapest option. They can refer to their legal rights and provide evidence where needed to support their case (receipts, photos of fault).</a:t>
            </a:r>
          </a:p>
        </p:txBody>
      </p:sp>
      <p:sp>
        <p:nvSpPr>
          <p:cNvPr id="18" name="TextBox 18"/>
          <p:cNvSpPr txBox="1"/>
          <p:nvPr/>
        </p:nvSpPr>
        <p:spPr>
          <a:xfrm>
            <a:off x="672952" y="7430024"/>
            <a:ext cx="16435729"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If direct resolution fails, an independent third party helps the consumer and business resolve the dispute without going to court. It is usually quicker, cheaper, and less stressful than legal action.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679997"/>
            <a:ext cx="15349387" cy="6356772"/>
            <a:chOff x="0" y="0"/>
            <a:chExt cx="4042637" cy="1674211"/>
          </a:xfrm>
        </p:grpSpPr>
        <p:sp>
          <p:nvSpPr>
            <p:cNvPr id="9" name="Freeform 9"/>
            <p:cNvSpPr/>
            <p:nvPr/>
          </p:nvSpPr>
          <p:spPr>
            <a:xfrm>
              <a:off x="0" y="0"/>
              <a:ext cx="4042637" cy="1674212"/>
            </a:xfrm>
            <a:custGeom>
              <a:avLst/>
              <a:gdLst/>
              <a:ahLst/>
              <a:cxnLst/>
              <a:rect l="l" t="t" r="r" b="b"/>
              <a:pathLst>
                <a:path w="4042637" h="1674212">
                  <a:moveTo>
                    <a:pt x="25723" y="0"/>
                  </a:moveTo>
                  <a:lnTo>
                    <a:pt x="4016914" y="0"/>
                  </a:lnTo>
                  <a:cubicBezTo>
                    <a:pt x="4031120" y="0"/>
                    <a:pt x="4042637" y="11517"/>
                    <a:pt x="4042637" y="25723"/>
                  </a:cubicBezTo>
                  <a:lnTo>
                    <a:pt x="4042637" y="1648488"/>
                  </a:lnTo>
                  <a:cubicBezTo>
                    <a:pt x="4042637" y="1655310"/>
                    <a:pt x="4039927" y="1661853"/>
                    <a:pt x="4035103" y="1666677"/>
                  </a:cubicBezTo>
                  <a:cubicBezTo>
                    <a:pt x="4030279" y="1671501"/>
                    <a:pt x="4023736" y="1674212"/>
                    <a:pt x="4016914" y="1674212"/>
                  </a:cubicBezTo>
                  <a:lnTo>
                    <a:pt x="25723" y="1674212"/>
                  </a:lnTo>
                  <a:cubicBezTo>
                    <a:pt x="18901" y="1674212"/>
                    <a:pt x="12358" y="1671501"/>
                    <a:pt x="7534" y="1666677"/>
                  </a:cubicBezTo>
                  <a:cubicBezTo>
                    <a:pt x="2710" y="1661853"/>
                    <a:pt x="0" y="1655310"/>
                    <a:pt x="0" y="1648488"/>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712311"/>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789793" y="3808478"/>
            <a:ext cx="14708414" cy="5975985"/>
          </a:xfrm>
          <a:prstGeom prst="rect">
            <a:avLst/>
          </a:prstGeom>
        </p:spPr>
        <p:txBody>
          <a:bodyPr lIns="0" tIns="0" rIns="0" bIns="0" rtlCol="0" anchor="t">
            <a:spAutoFit/>
          </a:bodyPr>
          <a:lstStyle/>
          <a:p>
            <a:pPr algn="l">
              <a:lnSpc>
                <a:spcPts val="3600"/>
              </a:lnSpc>
            </a:pPr>
            <a:r>
              <a:rPr lang="en-US" sz="2400" b="1">
                <a:solidFill>
                  <a:srgbClr val="FFFFFF"/>
                </a:solidFill>
                <a:latin typeface="Tabarra Sans Bold"/>
                <a:ea typeface="Tabarra Sans Bold"/>
                <a:cs typeface="Tabarra Sans Bold"/>
                <a:sym typeface="Tabarra Sans Bold"/>
              </a:rPr>
              <a:t>1. The types of consumer claims dealt with include:</a:t>
            </a:r>
            <a:r>
              <a:rPr lang="en-US" sz="2400">
                <a:solidFill>
                  <a:srgbClr val="FFFFFF"/>
                </a:solidFill>
                <a:latin typeface="Tabarra Sans"/>
                <a:ea typeface="Tabarra Sans"/>
                <a:cs typeface="Tabarra Sans"/>
                <a:sym typeface="Tabarra Sans"/>
              </a:rPr>
              <a:t> Claims about faulty goods or poor workmanship, Goods bought for private use from a business,  Claims made about minor damage to your property, Claims from a business against another business for goods or services purchased.</a:t>
            </a:r>
          </a:p>
          <a:p>
            <a:pPr algn="l">
              <a:lnSpc>
                <a:spcPts val="3600"/>
              </a:lnSpc>
            </a:pPr>
            <a:endParaRPr lang="en-US" sz="2400">
              <a:solidFill>
                <a:srgbClr val="FFFFFF"/>
              </a:solidFill>
              <a:latin typeface="Tabarra Sans"/>
              <a:ea typeface="Tabarra Sans"/>
              <a:cs typeface="Tabarra Sans"/>
              <a:sym typeface="Tabarra Sans"/>
            </a:endParaRPr>
          </a:p>
          <a:p>
            <a:pPr algn="l">
              <a:lnSpc>
                <a:spcPts val="3600"/>
              </a:lnSpc>
            </a:pPr>
            <a:r>
              <a:rPr lang="en-US" sz="2400" b="1">
                <a:solidFill>
                  <a:srgbClr val="FFFFFF"/>
                </a:solidFill>
                <a:latin typeface="Tabarra Sans Bold"/>
                <a:ea typeface="Tabarra Sans Bold"/>
                <a:cs typeface="Tabarra Sans Bold"/>
                <a:sym typeface="Tabarra Sans Bold"/>
              </a:rPr>
              <a:t>2. Affordable for the consumer: </a:t>
            </a:r>
            <a:r>
              <a:rPr lang="en-US" sz="2400">
                <a:solidFill>
                  <a:srgbClr val="FFFFFF"/>
                </a:solidFill>
                <a:latin typeface="Tabarra Sans"/>
                <a:ea typeface="Tabarra Sans"/>
                <a:cs typeface="Tabarra Sans"/>
                <a:sym typeface="Tabarra Sans"/>
              </a:rPr>
              <a:t>A fee for a hearing in the Small Claims Court is just €25.</a:t>
            </a:r>
          </a:p>
          <a:p>
            <a:pPr algn="l">
              <a:lnSpc>
                <a:spcPts val="3600"/>
              </a:lnSpc>
            </a:pPr>
            <a:endParaRPr lang="en-US" sz="2400">
              <a:solidFill>
                <a:srgbClr val="FFFFFF"/>
              </a:solidFill>
              <a:latin typeface="Tabarra Sans"/>
              <a:ea typeface="Tabarra Sans"/>
              <a:cs typeface="Tabarra Sans"/>
              <a:sym typeface="Tabarra Sans"/>
            </a:endParaRPr>
          </a:p>
          <a:p>
            <a:pPr algn="l">
              <a:lnSpc>
                <a:spcPts val="3600"/>
              </a:lnSpc>
            </a:pPr>
            <a:r>
              <a:rPr lang="en-US" sz="2400" b="1">
                <a:solidFill>
                  <a:srgbClr val="FFFFFF"/>
                </a:solidFill>
                <a:latin typeface="Tabarra Sans Bold"/>
                <a:ea typeface="Tabarra Sans Bold"/>
                <a:cs typeface="Tabarra Sans Bold"/>
                <a:sym typeface="Tabarra Sans Bold"/>
              </a:rPr>
              <a:t>3. No need for a solicitor: </a:t>
            </a:r>
            <a:r>
              <a:rPr lang="en-US" sz="2400">
                <a:solidFill>
                  <a:srgbClr val="FFFFFF"/>
                </a:solidFill>
                <a:latin typeface="Tabarra Sans"/>
                <a:ea typeface="Tabarra Sans"/>
                <a:cs typeface="Tabarra Sans"/>
                <a:sym typeface="Tabarra Sans"/>
              </a:rPr>
              <a:t>The consumer does not have to hire a solicitor. This limits the legal costs and is convenient.</a:t>
            </a:r>
          </a:p>
          <a:p>
            <a:pPr algn="l">
              <a:lnSpc>
                <a:spcPts val="3600"/>
              </a:lnSpc>
            </a:pPr>
            <a:endParaRPr lang="en-US" sz="2400">
              <a:solidFill>
                <a:srgbClr val="FFFFFF"/>
              </a:solidFill>
              <a:latin typeface="Tabarra Sans"/>
              <a:ea typeface="Tabarra Sans"/>
              <a:cs typeface="Tabarra Sans"/>
              <a:sym typeface="Tabarra Sans"/>
            </a:endParaRPr>
          </a:p>
          <a:p>
            <a:pPr algn="l">
              <a:lnSpc>
                <a:spcPts val="3600"/>
              </a:lnSpc>
            </a:pPr>
            <a:r>
              <a:rPr lang="en-US" sz="2400" b="1">
                <a:solidFill>
                  <a:srgbClr val="FFFFFF"/>
                </a:solidFill>
                <a:latin typeface="Tabarra Sans Bold"/>
                <a:ea typeface="Tabarra Sans Bold"/>
                <a:cs typeface="Tabarra Sans Bold"/>
                <a:sym typeface="Tabarra Sans Bold"/>
              </a:rPr>
              <a:t>4. Limited level of compensation available: </a:t>
            </a:r>
            <a:r>
              <a:rPr lang="en-US" sz="2400">
                <a:solidFill>
                  <a:srgbClr val="FFFFFF"/>
                </a:solidFill>
                <a:latin typeface="Tabarra Sans"/>
                <a:ea typeface="Tabarra Sans"/>
                <a:cs typeface="Tabarra Sans"/>
                <a:sym typeface="Tabarra Sans"/>
              </a:rPr>
              <a:t>The Court can award up to the value of €2,000.</a:t>
            </a:r>
          </a:p>
          <a:p>
            <a:pPr algn="l">
              <a:lnSpc>
                <a:spcPts val="3600"/>
              </a:lnSpc>
            </a:pPr>
            <a:endParaRPr lang="en-US" sz="2400">
              <a:solidFill>
                <a:srgbClr val="FFFFFF"/>
              </a:solidFill>
              <a:latin typeface="Tabarra Sans"/>
              <a:ea typeface="Tabarra Sans"/>
              <a:cs typeface="Tabarra Sans"/>
              <a:sym typeface="Tabarra Sans"/>
            </a:endParaRPr>
          </a:p>
          <a:p>
            <a:pPr algn="l">
              <a:lnSpc>
                <a:spcPts val="3600"/>
              </a:lnSpc>
            </a:pPr>
            <a:r>
              <a:rPr lang="en-US" sz="2400" b="1">
                <a:solidFill>
                  <a:srgbClr val="FFFFFF"/>
                </a:solidFill>
                <a:latin typeface="Tabarra Sans Bold"/>
                <a:ea typeface="Tabarra Sans Bold"/>
                <a:cs typeface="Tabarra Sans Bold"/>
                <a:sym typeface="Tabarra Sans Bold"/>
              </a:rPr>
              <a:t>5. Convenience and speed of hearing:</a:t>
            </a:r>
            <a:r>
              <a:rPr lang="en-US" sz="2400">
                <a:solidFill>
                  <a:srgbClr val="FFFFFF"/>
                </a:solidFill>
                <a:latin typeface="Tabarra Sans"/>
                <a:ea typeface="Tabarra Sans"/>
                <a:cs typeface="Tabarra Sans"/>
                <a:sym typeface="Tabarra Sans"/>
              </a:rPr>
              <a:t> The seller is given two weeks to respond to a c!aim, otherwise a court date is set in the District Court.</a:t>
            </a:r>
          </a:p>
        </p:txBody>
      </p:sp>
      <p:grpSp>
        <p:nvGrpSpPr>
          <p:cNvPr id="12" name="Group 12"/>
          <p:cNvGrpSpPr/>
          <p:nvPr/>
        </p:nvGrpSpPr>
        <p:grpSpPr>
          <a:xfrm>
            <a:off x="-381813" y="2628900"/>
            <a:ext cx="8826072" cy="830526"/>
            <a:chOff x="0" y="0"/>
            <a:chExt cx="2324562" cy="218739"/>
          </a:xfrm>
        </p:grpSpPr>
        <p:sp>
          <p:nvSpPr>
            <p:cNvPr id="13" name="Freeform 13"/>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4" name="TextBox 14"/>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Small Claims Procedure</a:t>
            </a:r>
          </a:p>
        </p:txBody>
      </p:sp>
      <p:sp>
        <p:nvSpPr>
          <p:cNvPr id="16" name="TextBox 16"/>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To Enforce Your Consumer Rights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4314445"/>
            <a:ext cx="15349387" cy="3971766"/>
            <a:chOff x="0" y="0"/>
            <a:chExt cx="4042637" cy="1046062"/>
          </a:xfrm>
        </p:grpSpPr>
        <p:sp>
          <p:nvSpPr>
            <p:cNvPr id="9" name="Freeform 9"/>
            <p:cNvSpPr/>
            <p:nvPr/>
          </p:nvSpPr>
          <p:spPr>
            <a:xfrm>
              <a:off x="0" y="0"/>
              <a:ext cx="4042637" cy="1046062"/>
            </a:xfrm>
            <a:custGeom>
              <a:avLst/>
              <a:gdLst/>
              <a:ahLst/>
              <a:cxnLst/>
              <a:rect l="l" t="t" r="r" b="b"/>
              <a:pathLst>
                <a:path w="4042637" h="1046062">
                  <a:moveTo>
                    <a:pt x="25723" y="0"/>
                  </a:moveTo>
                  <a:lnTo>
                    <a:pt x="4016914" y="0"/>
                  </a:lnTo>
                  <a:cubicBezTo>
                    <a:pt x="4031120" y="0"/>
                    <a:pt x="4042637" y="11517"/>
                    <a:pt x="4042637" y="25723"/>
                  </a:cubicBezTo>
                  <a:lnTo>
                    <a:pt x="4042637" y="1020338"/>
                  </a:lnTo>
                  <a:cubicBezTo>
                    <a:pt x="4042637" y="1027161"/>
                    <a:pt x="4039927" y="1033704"/>
                    <a:pt x="4035103" y="1038528"/>
                  </a:cubicBezTo>
                  <a:cubicBezTo>
                    <a:pt x="4030279" y="1043352"/>
                    <a:pt x="4023736" y="1046062"/>
                    <a:pt x="4016914" y="1046062"/>
                  </a:cubicBezTo>
                  <a:lnTo>
                    <a:pt x="25723" y="1046062"/>
                  </a:lnTo>
                  <a:cubicBezTo>
                    <a:pt x="18901" y="1046062"/>
                    <a:pt x="12358" y="1043352"/>
                    <a:pt x="7534" y="1038528"/>
                  </a:cubicBezTo>
                  <a:cubicBezTo>
                    <a:pt x="2710" y="1033704"/>
                    <a:pt x="0" y="1027161"/>
                    <a:pt x="0" y="1020338"/>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084162"/>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4469909"/>
            <a:ext cx="14067442" cy="34004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Ombudsmen exist to ensure fairness, accountability, and transparency in public services. </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They act as independent watchdogs, investigating complaints from individuals who feel they have been treated unfairly by government bodies or other publicly funded organisations. </a:t>
            </a: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13"/>
          <p:cNvGrpSpPr/>
          <p:nvPr/>
        </p:nvGrpSpPr>
        <p:grpSpPr>
          <a:xfrm>
            <a:off x="-381813" y="2628900"/>
            <a:ext cx="8826072" cy="830526"/>
            <a:chOff x="0" y="0"/>
            <a:chExt cx="2324562" cy="218739"/>
          </a:xfrm>
        </p:grpSpPr>
        <p:sp>
          <p:nvSpPr>
            <p:cNvPr id="14" name="Freeform 14"/>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00BF63"/>
            </a:solidFill>
          </p:spPr>
          <p:txBody>
            <a:bodyPr/>
            <a:lstStyle/>
            <a:p>
              <a:endParaRPr lang="en-US"/>
            </a:p>
          </p:txBody>
        </p:sp>
        <p:sp>
          <p:nvSpPr>
            <p:cNvPr id="15" name="TextBox 15"/>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Ombudsman</a:t>
            </a:r>
          </a:p>
        </p:txBody>
      </p:sp>
      <p:sp>
        <p:nvSpPr>
          <p:cNvPr id="17" name="TextBox 17"/>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To Enforce Your Consumer Rights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679997"/>
            <a:ext cx="15349387" cy="6039548"/>
            <a:chOff x="0" y="0"/>
            <a:chExt cx="4042637" cy="1590663"/>
          </a:xfrm>
        </p:grpSpPr>
        <p:sp>
          <p:nvSpPr>
            <p:cNvPr id="9" name="Freeform 9"/>
            <p:cNvSpPr/>
            <p:nvPr/>
          </p:nvSpPr>
          <p:spPr>
            <a:xfrm>
              <a:off x="0" y="0"/>
              <a:ext cx="4042637" cy="1590663"/>
            </a:xfrm>
            <a:custGeom>
              <a:avLst/>
              <a:gdLst/>
              <a:ahLst/>
              <a:cxnLst/>
              <a:rect l="l" t="t" r="r" b="b"/>
              <a:pathLst>
                <a:path w="4042637" h="1590663">
                  <a:moveTo>
                    <a:pt x="25723" y="0"/>
                  </a:moveTo>
                  <a:lnTo>
                    <a:pt x="4016914" y="0"/>
                  </a:lnTo>
                  <a:cubicBezTo>
                    <a:pt x="4031120" y="0"/>
                    <a:pt x="4042637" y="11517"/>
                    <a:pt x="4042637" y="25723"/>
                  </a:cubicBezTo>
                  <a:lnTo>
                    <a:pt x="4042637" y="1564940"/>
                  </a:lnTo>
                  <a:cubicBezTo>
                    <a:pt x="4042637" y="1571762"/>
                    <a:pt x="4039927" y="1578305"/>
                    <a:pt x="4035103" y="1583129"/>
                  </a:cubicBezTo>
                  <a:cubicBezTo>
                    <a:pt x="4030279" y="1587953"/>
                    <a:pt x="4023736" y="1590663"/>
                    <a:pt x="4016914" y="1590663"/>
                  </a:cubicBezTo>
                  <a:lnTo>
                    <a:pt x="25723" y="1590663"/>
                  </a:lnTo>
                  <a:cubicBezTo>
                    <a:pt x="18901" y="1590663"/>
                    <a:pt x="12358" y="1587953"/>
                    <a:pt x="7534" y="1583129"/>
                  </a:cubicBezTo>
                  <a:cubicBezTo>
                    <a:pt x="2710" y="1578305"/>
                    <a:pt x="0" y="1571762"/>
                    <a:pt x="0" y="1564940"/>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62876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789793" y="3808478"/>
            <a:ext cx="14708414" cy="5629275"/>
          </a:xfrm>
          <a:prstGeom prst="rect">
            <a:avLst/>
          </a:prstGeom>
        </p:spPr>
        <p:txBody>
          <a:bodyPr lIns="0" tIns="0" rIns="0" bIns="0" rtlCol="0" anchor="t">
            <a:spAutoFit/>
          </a:bodyPr>
          <a:lstStyle/>
          <a:p>
            <a:pPr algn="l">
              <a:lnSpc>
                <a:spcPts val="3749"/>
              </a:lnSpc>
            </a:pPr>
            <a:r>
              <a:rPr lang="en-US" sz="2499">
                <a:solidFill>
                  <a:srgbClr val="FFFFFF"/>
                </a:solidFill>
                <a:latin typeface="Tabarra Sans"/>
                <a:ea typeface="Tabarra Sans"/>
                <a:cs typeface="Tabarra Sans"/>
                <a:sym typeface="Tabarra Sans"/>
              </a:rPr>
              <a:t>📌  Being a Last Resort: Only intervenes if all other complaint procedures have been exhausted.</a:t>
            </a:r>
          </a:p>
          <a:p>
            <a:pPr algn="l">
              <a:lnSpc>
                <a:spcPts val="3749"/>
              </a:lnSpc>
            </a:pPr>
            <a:endParaRPr lang="en-US" sz="2499">
              <a:solidFill>
                <a:srgbClr val="FFFFFF"/>
              </a:solidFill>
              <a:latin typeface="Tabarra Sans"/>
              <a:ea typeface="Tabarra Sans"/>
              <a:cs typeface="Tabarra Sans"/>
              <a:sym typeface="Tabarra Sans"/>
            </a:endParaRPr>
          </a:p>
          <a:p>
            <a:pPr algn="l">
              <a:lnSpc>
                <a:spcPts val="3749"/>
              </a:lnSpc>
            </a:pPr>
            <a:r>
              <a:rPr lang="en-US" sz="2499">
                <a:solidFill>
                  <a:srgbClr val="FFFFFF"/>
                </a:solidFill>
                <a:latin typeface="Tabarra Sans"/>
                <a:ea typeface="Tabarra Sans"/>
                <a:cs typeface="Tabarra Sans"/>
                <a:sym typeface="Tabarra Sans"/>
              </a:rPr>
              <a:t>📌  Preliminary Investigation: Gathers relevant information from the public service body and may</a:t>
            </a:r>
          </a:p>
          <a:p>
            <a:pPr algn="l">
              <a:lnSpc>
                <a:spcPts val="3749"/>
              </a:lnSpc>
            </a:pPr>
            <a:r>
              <a:rPr lang="en-US" sz="2499">
                <a:solidFill>
                  <a:srgbClr val="FFFFFF"/>
                </a:solidFill>
                <a:latin typeface="Tabarra Sans"/>
                <a:ea typeface="Tabarra Sans"/>
                <a:cs typeface="Tabarra Sans"/>
                <a:sym typeface="Tabarra Sans"/>
              </a:rPr>
              <a:t>conduct informal interviews.</a:t>
            </a:r>
          </a:p>
          <a:p>
            <a:pPr algn="l">
              <a:lnSpc>
                <a:spcPts val="3749"/>
              </a:lnSpc>
            </a:pPr>
            <a:endParaRPr lang="en-US" sz="2499">
              <a:solidFill>
                <a:srgbClr val="FFFFFF"/>
              </a:solidFill>
              <a:latin typeface="Tabarra Sans"/>
              <a:ea typeface="Tabarra Sans"/>
              <a:cs typeface="Tabarra Sans"/>
              <a:sym typeface="Tabarra Sans"/>
            </a:endParaRPr>
          </a:p>
          <a:p>
            <a:pPr algn="l">
              <a:lnSpc>
                <a:spcPts val="3749"/>
              </a:lnSpc>
            </a:pPr>
            <a:r>
              <a:rPr lang="en-US" sz="2499">
                <a:solidFill>
                  <a:srgbClr val="FFFFFF"/>
                </a:solidFill>
                <a:latin typeface="Tabarra Sans"/>
                <a:ea typeface="Tabarra Sans"/>
                <a:cs typeface="Tabarra Sans"/>
                <a:sym typeface="Tabarra Sans"/>
              </a:rPr>
              <a:t>📌  Formal Investigation: In a formal investigation, the Ombudsman will draft a statement of</a:t>
            </a:r>
          </a:p>
          <a:p>
            <a:pPr algn="l">
              <a:lnSpc>
                <a:spcPts val="3749"/>
              </a:lnSpc>
            </a:pPr>
            <a:r>
              <a:rPr lang="en-US" sz="2499">
                <a:solidFill>
                  <a:srgbClr val="FFFFFF"/>
                </a:solidFill>
                <a:latin typeface="Tabarra Sans"/>
                <a:ea typeface="Tabarra Sans"/>
                <a:cs typeface="Tabarra Sans"/>
                <a:sym typeface="Tabarra Sans"/>
              </a:rPr>
              <a:t>complaint in consultation with the claimant. The Ombudsman may demand any information,</a:t>
            </a:r>
          </a:p>
          <a:p>
            <a:pPr algn="l">
              <a:lnSpc>
                <a:spcPts val="3749"/>
              </a:lnSpc>
            </a:pPr>
            <a:r>
              <a:rPr lang="en-US" sz="2499">
                <a:solidFill>
                  <a:srgbClr val="FFFFFF"/>
                </a:solidFill>
                <a:latin typeface="Tabarra Sans"/>
                <a:ea typeface="Tabarra Sans"/>
                <a:cs typeface="Tabarra Sans"/>
                <a:sym typeface="Tabarra Sans"/>
              </a:rPr>
              <a:t>files or documents to help them carry out the investigation. The Ombudsman provides a final</a:t>
            </a:r>
          </a:p>
          <a:p>
            <a:pPr algn="l">
              <a:lnSpc>
                <a:spcPts val="3749"/>
              </a:lnSpc>
            </a:pPr>
            <a:r>
              <a:rPr lang="en-US" sz="2499">
                <a:solidFill>
                  <a:srgbClr val="FFFFFF"/>
                </a:solidFill>
                <a:latin typeface="Tabarra Sans"/>
                <a:ea typeface="Tabarra Sans"/>
                <a:cs typeface="Tabarra Sans"/>
                <a:sym typeface="Tabarra Sans"/>
              </a:rPr>
              <a:t>decision at the end and must inform the claimant.</a:t>
            </a:r>
          </a:p>
          <a:p>
            <a:pPr algn="l">
              <a:lnSpc>
                <a:spcPts val="3749"/>
              </a:lnSpc>
            </a:pPr>
            <a:endParaRPr lang="en-US" sz="2499">
              <a:solidFill>
                <a:srgbClr val="FFFFFF"/>
              </a:solidFill>
              <a:latin typeface="Tabarra Sans"/>
              <a:ea typeface="Tabarra Sans"/>
              <a:cs typeface="Tabarra Sans"/>
              <a:sym typeface="Tabarra Sans"/>
            </a:endParaRPr>
          </a:p>
          <a:p>
            <a:pPr algn="l">
              <a:lnSpc>
                <a:spcPts val="3749"/>
              </a:lnSpc>
            </a:pPr>
            <a:r>
              <a:rPr lang="en-US" sz="2499">
                <a:solidFill>
                  <a:srgbClr val="FFFFFF"/>
                </a:solidFill>
                <a:latin typeface="Tabarra Sans"/>
                <a:ea typeface="Tabarra Sans"/>
                <a:cs typeface="Tabarra Sans"/>
                <a:sym typeface="Tabarra Sans"/>
              </a:rPr>
              <a:t>📌  Recommendations: The Ombudsman can only make recommendations. Their decisions are not legally binding.</a:t>
            </a:r>
          </a:p>
        </p:txBody>
      </p:sp>
      <p:grpSp>
        <p:nvGrpSpPr>
          <p:cNvPr id="12" name="Group 12"/>
          <p:cNvGrpSpPr/>
          <p:nvPr/>
        </p:nvGrpSpPr>
        <p:grpSpPr>
          <a:xfrm>
            <a:off x="-381813" y="2628900"/>
            <a:ext cx="8826072" cy="830526"/>
            <a:chOff x="0" y="0"/>
            <a:chExt cx="2324562" cy="218739"/>
          </a:xfrm>
        </p:grpSpPr>
        <p:sp>
          <p:nvSpPr>
            <p:cNvPr id="13" name="Freeform 13"/>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7992"/>
            </a:solidFill>
          </p:spPr>
          <p:txBody>
            <a:bodyPr/>
            <a:lstStyle/>
            <a:p>
              <a:endParaRPr lang="en-US"/>
            </a:p>
          </p:txBody>
        </p:sp>
        <p:sp>
          <p:nvSpPr>
            <p:cNvPr id="14" name="TextBox 14"/>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Ombudsman</a:t>
            </a:r>
          </a:p>
        </p:txBody>
      </p:sp>
      <p:sp>
        <p:nvSpPr>
          <p:cNvPr id="16" name="TextBox 16"/>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To Enforce Your Consumer Rights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910318" y="2247206"/>
            <a:ext cx="14467364" cy="7866629"/>
          </a:xfrm>
          <a:custGeom>
            <a:avLst/>
            <a:gdLst/>
            <a:ahLst/>
            <a:cxnLst/>
            <a:rect l="l" t="t" r="r" b="b"/>
            <a:pathLst>
              <a:path w="14467364" h="7866629">
                <a:moveTo>
                  <a:pt x="0" y="0"/>
                </a:moveTo>
                <a:lnTo>
                  <a:pt x="14467364" y="0"/>
                </a:lnTo>
                <a:lnTo>
                  <a:pt x="14467364" y="7866629"/>
                </a:lnTo>
                <a:lnTo>
                  <a:pt x="0" y="7866629"/>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1018310"/>
            <a:ext cx="1336259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Shopping In The EU Versus Non-EU Countries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5994" y="933450"/>
            <a:ext cx="13362596" cy="981075"/>
          </a:xfrm>
          <a:prstGeom prst="rect">
            <a:avLst/>
          </a:prstGeom>
        </p:spPr>
        <p:txBody>
          <a:bodyPr lIns="0" tIns="0" rIns="0" bIns="0" rtlCol="0" anchor="t">
            <a:spAutoFit/>
          </a:bodyPr>
          <a:lstStyle/>
          <a:p>
            <a:pPr algn="l">
              <a:lnSpc>
                <a:spcPts val="6600"/>
              </a:lnSpc>
            </a:pPr>
            <a:r>
              <a:rPr lang="en-US" sz="6000" b="1">
                <a:solidFill>
                  <a:srgbClr val="FFFFFF"/>
                </a:solidFill>
                <a:latin typeface="Tabarra Sans Heavy"/>
                <a:ea typeface="Tabarra Sans Heavy"/>
                <a:cs typeface="Tabarra Sans Heavy"/>
                <a:sym typeface="Tabarra Sans Heavy"/>
              </a:rPr>
              <a:t>Priming activity</a:t>
            </a:r>
          </a:p>
        </p:txBody>
      </p:sp>
      <p:sp>
        <p:nvSpPr>
          <p:cNvPr id="6" name="AutoShape 6"/>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7" name="TextBox 7"/>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8" name="Freeform 8"/>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712190" y="2790363"/>
            <a:ext cx="16547110" cy="6467937"/>
          </a:xfrm>
          <a:prstGeom prst="rect">
            <a:avLst/>
          </a:prstGeom>
        </p:spPr>
        <p:txBody>
          <a:bodyPr lIns="0" tIns="0" rIns="0" bIns="0" rtlCol="0" anchor="t">
            <a:spAutoFit/>
          </a:bodyPr>
          <a:lstStyle/>
          <a:p>
            <a:pPr algn="ctr">
              <a:lnSpc>
                <a:spcPts val="4699"/>
              </a:lnSpc>
              <a:spcBef>
                <a:spcPct val="0"/>
              </a:spcBef>
            </a:pPr>
            <a:r>
              <a:rPr lang="en-US" sz="3356" b="1">
                <a:solidFill>
                  <a:srgbClr val="000000"/>
                </a:solidFill>
                <a:latin typeface="League Spartan"/>
                <a:ea typeface="League Spartan"/>
                <a:cs typeface="League Spartan"/>
                <a:sym typeface="League Spartan"/>
              </a:rPr>
              <a:t>What do you know about the CCPC?</a:t>
            </a:r>
          </a:p>
          <a:p>
            <a:pPr algn="ctr">
              <a:lnSpc>
                <a:spcPts val="4699"/>
              </a:lnSpc>
              <a:spcBef>
                <a:spcPct val="0"/>
              </a:spcBef>
            </a:pPr>
            <a:endParaRPr lang="en-US" sz="3356" b="1">
              <a:solidFill>
                <a:srgbClr val="000000"/>
              </a:solidFill>
              <a:latin typeface="League Spartan"/>
              <a:ea typeface="League Spartan"/>
              <a:cs typeface="League Spartan"/>
              <a:sym typeface="League Spartan"/>
            </a:endParaRPr>
          </a:p>
          <a:p>
            <a:pPr algn="ctr">
              <a:lnSpc>
                <a:spcPts val="4699"/>
              </a:lnSpc>
              <a:spcBef>
                <a:spcPct val="0"/>
              </a:spcBef>
            </a:pPr>
            <a:r>
              <a:rPr lang="en-US" sz="3356" b="1">
                <a:solidFill>
                  <a:srgbClr val="000000"/>
                </a:solidFill>
                <a:latin typeface="League Spartan"/>
                <a:ea typeface="League Spartan"/>
                <a:cs typeface="League Spartan"/>
                <a:sym typeface="League Spartan"/>
              </a:rPr>
              <a:t>Do you have any rights if you buy a second hand car from a garage?</a:t>
            </a:r>
          </a:p>
          <a:p>
            <a:pPr algn="ctr">
              <a:lnSpc>
                <a:spcPts val="4699"/>
              </a:lnSpc>
              <a:spcBef>
                <a:spcPct val="0"/>
              </a:spcBef>
            </a:pPr>
            <a:endParaRPr lang="en-US" sz="3356" b="1">
              <a:solidFill>
                <a:srgbClr val="000000"/>
              </a:solidFill>
              <a:latin typeface="League Spartan"/>
              <a:ea typeface="League Spartan"/>
              <a:cs typeface="League Spartan"/>
              <a:sym typeface="League Spartan"/>
            </a:endParaRPr>
          </a:p>
          <a:p>
            <a:pPr algn="ctr">
              <a:lnSpc>
                <a:spcPts val="4699"/>
              </a:lnSpc>
              <a:spcBef>
                <a:spcPct val="0"/>
              </a:spcBef>
            </a:pPr>
            <a:r>
              <a:rPr lang="en-US" sz="3356" b="1">
                <a:solidFill>
                  <a:srgbClr val="000000"/>
                </a:solidFill>
                <a:latin typeface="League Spartan"/>
                <a:ea typeface="League Spartan"/>
                <a:cs typeface="League Spartan"/>
                <a:sym typeface="League Spartan"/>
              </a:rPr>
              <a:t>What is the circular economy? </a:t>
            </a:r>
          </a:p>
          <a:p>
            <a:pPr algn="ctr">
              <a:lnSpc>
                <a:spcPts val="4699"/>
              </a:lnSpc>
              <a:spcBef>
                <a:spcPct val="0"/>
              </a:spcBef>
            </a:pPr>
            <a:endParaRPr lang="en-US" sz="3356" b="1">
              <a:solidFill>
                <a:srgbClr val="000000"/>
              </a:solidFill>
              <a:latin typeface="League Spartan"/>
              <a:ea typeface="League Spartan"/>
              <a:cs typeface="League Spartan"/>
              <a:sym typeface="League Spartan"/>
            </a:endParaRPr>
          </a:p>
          <a:p>
            <a:pPr algn="ctr">
              <a:lnSpc>
                <a:spcPts val="4699"/>
              </a:lnSpc>
              <a:spcBef>
                <a:spcPct val="0"/>
              </a:spcBef>
            </a:pPr>
            <a:r>
              <a:rPr lang="en-US" sz="3356" b="1">
                <a:solidFill>
                  <a:srgbClr val="000000"/>
                </a:solidFill>
                <a:latin typeface="League Spartan"/>
                <a:ea typeface="League Spartan"/>
                <a:cs typeface="League Spartan"/>
                <a:sym typeface="League Spartan"/>
              </a:rPr>
              <a:t>Can businesses keep emailing you if you have unsubscribed from their newsletter? </a:t>
            </a:r>
          </a:p>
          <a:p>
            <a:pPr algn="ctr">
              <a:lnSpc>
                <a:spcPts val="4699"/>
              </a:lnSpc>
              <a:spcBef>
                <a:spcPct val="0"/>
              </a:spcBef>
            </a:pPr>
            <a:endParaRPr lang="en-US" sz="3356" b="1">
              <a:solidFill>
                <a:srgbClr val="000000"/>
              </a:solidFill>
              <a:latin typeface="League Spartan"/>
              <a:ea typeface="League Spartan"/>
              <a:cs typeface="League Spartan"/>
              <a:sym typeface="League Spartan"/>
            </a:endParaRPr>
          </a:p>
          <a:p>
            <a:pPr algn="ctr">
              <a:lnSpc>
                <a:spcPts val="4699"/>
              </a:lnSpc>
              <a:spcBef>
                <a:spcPct val="0"/>
              </a:spcBef>
            </a:pPr>
            <a:r>
              <a:rPr lang="en-US" sz="3356" b="1">
                <a:solidFill>
                  <a:srgbClr val="000000"/>
                </a:solidFill>
                <a:latin typeface="League Spartan"/>
                <a:ea typeface="League Spartan"/>
                <a:cs typeface="League Spartan"/>
                <a:sym typeface="League Spartan"/>
              </a:rPr>
              <a:t>What are the rights that you know you have if you buy a faulty good?</a:t>
            </a:r>
          </a:p>
          <a:p>
            <a:pPr algn="ctr">
              <a:lnSpc>
                <a:spcPts val="4699"/>
              </a:lnSpc>
              <a:spcBef>
                <a:spcPct val="0"/>
              </a:spcBef>
            </a:pPr>
            <a:endParaRPr lang="en-US" sz="3356" b="1">
              <a:solidFill>
                <a:srgbClr val="000000"/>
              </a:solidFill>
              <a:latin typeface="League Spartan"/>
              <a:ea typeface="League Spartan"/>
              <a:cs typeface="League Spartan"/>
              <a:sym typeface="League Spart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4314445"/>
            <a:ext cx="15349387" cy="3783735"/>
            <a:chOff x="0" y="0"/>
            <a:chExt cx="4042637" cy="996539"/>
          </a:xfrm>
        </p:grpSpPr>
        <p:sp>
          <p:nvSpPr>
            <p:cNvPr id="9" name="Freeform 9"/>
            <p:cNvSpPr/>
            <p:nvPr/>
          </p:nvSpPr>
          <p:spPr>
            <a:xfrm>
              <a:off x="0" y="0"/>
              <a:ext cx="4042637" cy="996539"/>
            </a:xfrm>
            <a:custGeom>
              <a:avLst/>
              <a:gdLst/>
              <a:ahLst/>
              <a:cxnLst/>
              <a:rect l="l" t="t" r="r" b="b"/>
              <a:pathLst>
                <a:path w="4042637" h="996539">
                  <a:moveTo>
                    <a:pt x="25723" y="0"/>
                  </a:moveTo>
                  <a:lnTo>
                    <a:pt x="4016914" y="0"/>
                  </a:lnTo>
                  <a:cubicBezTo>
                    <a:pt x="4031120" y="0"/>
                    <a:pt x="4042637" y="11517"/>
                    <a:pt x="4042637" y="25723"/>
                  </a:cubicBezTo>
                  <a:lnTo>
                    <a:pt x="4042637" y="970816"/>
                  </a:lnTo>
                  <a:cubicBezTo>
                    <a:pt x="4042637" y="977638"/>
                    <a:pt x="4039927" y="984181"/>
                    <a:pt x="4035103" y="989005"/>
                  </a:cubicBezTo>
                  <a:cubicBezTo>
                    <a:pt x="4030279" y="993829"/>
                    <a:pt x="4023736" y="996539"/>
                    <a:pt x="4016914" y="996539"/>
                  </a:cubicBezTo>
                  <a:lnTo>
                    <a:pt x="25723" y="996539"/>
                  </a:lnTo>
                  <a:cubicBezTo>
                    <a:pt x="18901" y="996539"/>
                    <a:pt x="12358" y="993829"/>
                    <a:pt x="7534" y="989005"/>
                  </a:cubicBezTo>
                  <a:cubicBezTo>
                    <a:pt x="2710" y="984181"/>
                    <a:pt x="0" y="977638"/>
                    <a:pt x="0" y="970816"/>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0346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4469909"/>
            <a:ext cx="14067442" cy="34004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A legal process that helps consumers in Ireland resolve cross-border disputes in EU member states with claims up to the value of €5,000, without needing to attend court in another EU country. It is a simple, low-cost process (€25 fee) that gives Irish consumers access to enforceable legal remedies across borders within the EU when they haven’t been able to resolve their dispute.</a:t>
            </a: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13"/>
          <p:cNvGrpSpPr/>
          <p:nvPr/>
        </p:nvGrpSpPr>
        <p:grpSpPr>
          <a:xfrm>
            <a:off x="-381813" y="2628900"/>
            <a:ext cx="8826072" cy="830526"/>
            <a:chOff x="0" y="0"/>
            <a:chExt cx="2324562" cy="218739"/>
          </a:xfrm>
        </p:grpSpPr>
        <p:sp>
          <p:nvSpPr>
            <p:cNvPr id="14" name="Freeform 14"/>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5" name="TextBox 15"/>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European Small Claims Procedure</a:t>
            </a:r>
          </a:p>
        </p:txBody>
      </p:sp>
      <p:sp>
        <p:nvSpPr>
          <p:cNvPr id="17" name="TextBox 17"/>
          <p:cNvSpPr txBox="1"/>
          <p:nvPr/>
        </p:nvSpPr>
        <p:spPr>
          <a:xfrm>
            <a:off x="1175994" y="1018310"/>
            <a:ext cx="1336259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Shopping In The EU Versus Non-EU Countries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018310"/>
            <a:ext cx="1336259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Responsibilities Of Consumers</a:t>
            </a:r>
          </a:p>
        </p:txBody>
      </p:sp>
      <p:grpSp>
        <p:nvGrpSpPr>
          <p:cNvPr id="9" name="Group 9"/>
          <p:cNvGrpSpPr/>
          <p:nvPr/>
        </p:nvGrpSpPr>
        <p:grpSpPr>
          <a:xfrm>
            <a:off x="-2881575" y="2407974"/>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Be informed</a:t>
            </a:r>
          </a:p>
        </p:txBody>
      </p:sp>
      <p:sp>
        <p:nvSpPr>
          <p:cNvPr id="13" name="TextBox 13"/>
          <p:cNvSpPr txBox="1"/>
          <p:nvPr/>
        </p:nvSpPr>
        <p:spPr>
          <a:xfrm>
            <a:off x="471148" y="3291292"/>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should research before buying and understand their rights and the terms that apply.</a:t>
            </a:r>
          </a:p>
          <a:p>
            <a:pPr algn="l">
              <a:lnSpc>
                <a:spcPts val="4499"/>
              </a:lnSpc>
            </a:pPr>
            <a:r>
              <a:rPr lang="en-US" sz="2999">
                <a:solidFill>
                  <a:srgbClr val="274165"/>
                </a:solidFill>
                <a:latin typeface="Tabarra Sans"/>
                <a:ea typeface="Tabarra Sans"/>
                <a:cs typeface="Tabarra Sans"/>
                <a:sym typeface="Tabarra Sans"/>
              </a:rPr>
              <a:t>Eg Check the CCPC website before returning a faulty item.</a:t>
            </a:r>
          </a:p>
        </p:txBody>
      </p:sp>
      <p:grpSp>
        <p:nvGrpSpPr>
          <p:cNvPr id="14" name="Group 14"/>
          <p:cNvGrpSpPr/>
          <p:nvPr/>
        </p:nvGrpSpPr>
        <p:grpSpPr>
          <a:xfrm>
            <a:off x="-2881575" y="6327917"/>
            <a:ext cx="8826072" cy="830526"/>
            <a:chOff x="0" y="0"/>
            <a:chExt cx="2324562" cy="218739"/>
          </a:xfrm>
        </p:grpSpPr>
        <p:sp>
          <p:nvSpPr>
            <p:cNvPr id="15" name="Freeform 15"/>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6" name="TextBox 16"/>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Keep records</a:t>
            </a:r>
          </a:p>
        </p:txBody>
      </p:sp>
      <p:sp>
        <p:nvSpPr>
          <p:cNvPr id="18" name="TextBox 18"/>
          <p:cNvSpPr txBox="1"/>
          <p:nvPr/>
        </p:nvSpPr>
        <p:spPr>
          <a:xfrm>
            <a:off x="471148" y="7206068"/>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should keep receipts, contracts, and warranties in case they need proof of purchase.</a:t>
            </a:r>
          </a:p>
          <a:p>
            <a:pPr algn="l">
              <a:lnSpc>
                <a:spcPts val="4499"/>
              </a:lnSpc>
            </a:pPr>
            <a:r>
              <a:rPr lang="en-US" sz="2999">
                <a:solidFill>
                  <a:srgbClr val="274165"/>
                </a:solidFill>
                <a:latin typeface="Tabarra Sans"/>
                <a:ea typeface="Tabarra Sans"/>
                <a:cs typeface="Tabarra Sans"/>
                <a:sym typeface="Tabarra Sans"/>
              </a:rPr>
              <a:t>E.g. Storing receipts in one place at home or digitally.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000" y="2454042"/>
            <a:ext cx="6768672" cy="830526"/>
            <a:chOff x="0" y="0"/>
            <a:chExt cx="2324562" cy="218739"/>
          </a:xfrm>
        </p:grpSpPr>
        <p:sp>
          <p:nvSpPr>
            <p:cNvPr id="9" name="Freeform 9"/>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F49D54"/>
            </a:solidFill>
          </p:spPr>
          <p:txBody>
            <a:bodyPr/>
            <a:lstStyle/>
            <a:p>
              <a:endParaRPr lang="en-US"/>
            </a:p>
          </p:txBody>
        </p:sp>
        <p:sp>
          <p:nvSpPr>
            <p:cNvPr id="10" name="TextBox 10"/>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381000" y="6375542"/>
            <a:ext cx="9109905" cy="830526"/>
            <a:chOff x="0" y="0"/>
            <a:chExt cx="3011561" cy="218739"/>
          </a:xfrm>
        </p:grpSpPr>
        <p:sp>
          <p:nvSpPr>
            <p:cNvPr id="12" name="Freeform 12"/>
            <p:cNvSpPr/>
            <p:nvPr/>
          </p:nvSpPr>
          <p:spPr>
            <a:xfrm>
              <a:off x="0" y="0"/>
              <a:ext cx="3011561" cy="218739"/>
            </a:xfrm>
            <a:custGeom>
              <a:avLst/>
              <a:gdLst/>
              <a:ahLst/>
              <a:cxnLst/>
              <a:rect l="l" t="t" r="r" b="b"/>
              <a:pathLst>
                <a:path w="3011561" h="218739">
                  <a:moveTo>
                    <a:pt x="34530" y="0"/>
                  </a:moveTo>
                  <a:lnTo>
                    <a:pt x="2977030" y="0"/>
                  </a:lnTo>
                  <a:cubicBezTo>
                    <a:pt x="2996101" y="0"/>
                    <a:pt x="3011561" y="15460"/>
                    <a:pt x="3011561" y="34530"/>
                  </a:cubicBezTo>
                  <a:lnTo>
                    <a:pt x="3011561" y="184209"/>
                  </a:lnTo>
                  <a:cubicBezTo>
                    <a:pt x="3011561" y="193367"/>
                    <a:pt x="3007923" y="202150"/>
                    <a:pt x="3001447" y="208626"/>
                  </a:cubicBezTo>
                  <a:cubicBezTo>
                    <a:pt x="2994971" y="215101"/>
                    <a:pt x="2986188" y="218739"/>
                    <a:pt x="2977030" y="218739"/>
                  </a:cubicBezTo>
                  <a:lnTo>
                    <a:pt x="34530" y="218739"/>
                  </a:lnTo>
                  <a:cubicBezTo>
                    <a:pt x="25372" y="218739"/>
                    <a:pt x="16589" y="215101"/>
                    <a:pt x="10114" y="208626"/>
                  </a:cubicBezTo>
                  <a:cubicBezTo>
                    <a:pt x="3638" y="202150"/>
                    <a:pt x="0" y="193367"/>
                    <a:pt x="0" y="184209"/>
                  </a:cubicBezTo>
                  <a:lnTo>
                    <a:pt x="0" y="34530"/>
                  </a:lnTo>
                  <a:cubicBezTo>
                    <a:pt x="0" y="25372"/>
                    <a:pt x="3638" y="16589"/>
                    <a:pt x="10114" y="10114"/>
                  </a:cubicBezTo>
                  <a:cubicBezTo>
                    <a:pt x="16589" y="3638"/>
                    <a:pt x="25372" y="0"/>
                    <a:pt x="34530" y="0"/>
                  </a:cubicBezTo>
                  <a:close/>
                </a:path>
              </a:pathLst>
            </a:custGeom>
            <a:solidFill>
              <a:srgbClr val="F49D54"/>
            </a:solidFill>
          </p:spPr>
          <p:txBody>
            <a:bodyPr/>
            <a:lstStyle/>
            <a:p>
              <a:endParaRPr lang="en-US"/>
            </a:p>
          </p:txBody>
        </p:sp>
        <p:sp>
          <p:nvSpPr>
            <p:cNvPr id="13" name="TextBox 13"/>
            <p:cNvSpPr txBox="1"/>
            <p:nvPr/>
          </p:nvSpPr>
          <p:spPr>
            <a:xfrm>
              <a:off x="0" y="-38100"/>
              <a:ext cx="3011561" cy="256839"/>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1049219" y="5328435"/>
            <a:ext cx="7238781" cy="4958565"/>
          </a:xfrm>
          <a:custGeom>
            <a:avLst/>
            <a:gdLst/>
            <a:ahLst/>
            <a:cxnLst/>
            <a:rect l="l" t="t" r="r" b="b"/>
            <a:pathLst>
              <a:path w="7238781" h="4958565">
                <a:moveTo>
                  <a:pt x="0" y="0"/>
                </a:moveTo>
                <a:lnTo>
                  <a:pt x="7238781" y="0"/>
                </a:lnTo>
                <a:lnTo>
                  <a:pt x="7238781" y="4958565"/>
                </a:lnTo>
                <a:lnTo>
                  <a:pt x="0" y="4958565"/>
                </a:lnTo>
                <a:lnTo>
                  <a:pt x="0" y="0"/>
                </a:lnTo>
                <a:close/>
              </a:path>
            </a:pathLst>
          </a:custGeom>
          <a:blipFill>
            <a:blip r:embed="rId3"/>
            <a:stretch>
              <a:fillRect/>
            </a:stretch>
          </a:blipFill>
        </p:spPr>
        <p:txBody>
          <a:bodyPr/>
          <a:lstStyle/>
          <a:p>
            <a:endParaRPr lang="en-US"/>
          </a:p>
        </p:txBody>
      </p:sp>
      <p:sp>
        <p:nvSpPr>
          <p:cNvPr id="15" name="TextBox 15"/>
          <p:cNvSpPr txBox="1"/>
          <p:nvPr/>
        </p:nvSpPr>
        <p:spPr>
          <a:xfrm>
            <a:off x="1175994" y="1018310"/>
            <a:ext cx="1336259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Responsibilities Of Consumers</a:t>
            </a:r>
          </a:p>
        </p:txBody>
      </p:sp>
      <p:sp>
        <p:nvSpPr>
          <p:cNvPr id="16" name="TextBox 16"/>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Use products correctly</a:t>
            </a:r>
          </a:p>
        </p:txBody>
      </p:sp>
      <p:sp>
        <p:nvSpPr>
          <p:cNvPr id="17" name="TextBox 17"/>
          <p:cNvSpPr txBox="1"/>
          <p:nvPr/>
        </p:nvSpPr>
        <p:spPr>
          <a:xfrm>
            <a:off x="471148" y="3291292"/>
            <a:ext cx="13920148" cy="283845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Products must be used as intended and according to instructions when making a complaint.</a:t>
            </a:r>
          </a:p>
          <a:p>
            <a:pPr algn="l">
              <a:lnSpc>
                <a:spcPts val="4499"/>
              </a:lnSpc>
            </a:pPr>
            <a:r>
              <a:rPr lang="en-US" sz="2999">
                <a:solidFill>
                  <a:srgbClr val="274165"/>
                </a:solidFill>
                <a:latin typeface="Tabarra Sans"/>
                <a:ea typeface="Tabarra Sans"/>
                <a:cs typeface="Tabarra Sans"/>
                <a:sym typeface="Tabarra Sans"/>
              </a:rPr>
              <a:t>E.g. not overloading a washing machine causing it to break, and then seeking a refund for a faulty good</a:t>
            </a:r>
          </a:p>
          <a:p>
            <a:pPr algn="l">
              <a:lnSpc>
                <a:spcPts val="4499"/>
              </a:lnSpc>
            </a:pPr>
            <a:endParaRPr lang="en-US" sz="2999">
              <a:solidFill>
                <a:srgbClr val="274165"/>
              </a:solidFill>
              <a:latin typeface="Tabarra Sans"/>
              <a:ea typeface="Tabarra Sans"/>
              <a:cs typeface="Tabarra Sans"/>
              <a:sym typeface="Tabarra Sans"/>
            </a:endParaRPr>
          </a:p>
        </p:txBody>
      </p:sp>
      <p:sp>
        <p:nvSpPr>
          <p:cNvPr id="18" name="TextBox 18"/>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Choose ethical and sustainable options</a:t>
            </a:r>
          </a:p>
        </p:txBody>
      </p:sp>
      <p:sp>
        <p:nvSpPr>
          <p:cNvPr id="19" name="TextBox 19"/>
          <p:cNvSpPr txBox="1"/>
          <p:nvPr/>
        </p:nvSpPr>
        <p:spPr>
          <a:xfrm>
            <a:off x="471148" y="7206068"/>
            <a:ext cx="8672852" cy="283845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should try to reduce waste and support ethical and sustainable brands.</a:t>
            </a:r>
          </a:p>
          <a:p>
            <a:pPr algn="l">
              <a:lnSpc>
                <a:spcPts val="4499"/>
              </a:lnSpc>
            </a:pPr>
            <a:r>
              <a:rPr lang="en-US" sz="2999">
                <a:solidFill>
                  <a:srgbClr val="274165"/>
                </a:solidFill>
                <a:latin typeface="Tabarra Sans"/>
                <a:ea typeface="Tabarra Sans"/>
                <a:cs typeface="Tabarra Sans"/>
                <a:sym typeface="Tabarra Sans"/>
              </a:rPr>
              <a:t>E.g. Buying Fairtrade products or choosing brands such as Tony’s Chocolonely.</a:t>
            </a:r>
          </a:p>
          <a:p>
            <a:pPr algn="l">
              <a:lnSpc>
                <a:spcPts val="4499"/>
              </a:lnSpc>
            </a:pPr>
            <a:endParaRPr lang="en-US" sz="2999">
              <a:solidFill>
                <a:srgbClr val="274165"/>
              </a:solidFill>
              <a:latin typeface="Tabarra Sans"/>
              <a:ea typeface="Tabarra Sans"/>
              <a:cs typeface="Tabarra Sans"/>
              <a:sym typeface="Tabarra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17.1</a:t>
            </a:r>
          </a:p>
        </p:txBody>
      </p:sp>
      <p:grpSp>
        <p:nvGrpSpPr>
          <p:cNvPr id="6" name="Group 6"/>
          <p:cNvGrpSpPr/>
          <p:nvPr/>
        </p:nvGrpSpPr>
        <p:grpSpPr>
          <a:xfrm>
            <a:off x="835973" y="1885363"/>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031270"/>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13538" y="744899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09215" y="759490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246516"/>
            <a:ext cx="16782842" cy="2360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OL1 Q2 (e) (ii): When accessing digital services, consumers have a number of rights. (T/F): EU digital service providers must notify consumers before changing their terms of service; EU consumers have a 14-day cooling-off period, to cancel a service without reason, Consumers have more legal protections when purchasing from a non-EU retailer compared to buying from within the EU.</a:t>
            </a:r>
          </a:p>
        </p:txBody>
      </p:sp>
      <p:sp>
        <p:nvSpPr>
          <p:cNvPr id="15" name="TextBox 15"/>
          <p:cNvSpPr txBox="1"/>
          <p:nvPr/>
        </p:nvSpPr>
        <p:spPr>
          <a:xfrm>
            <a:off x="1159354" y="8699552"/>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 BW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 Q2</a:t>
            </a:r>
          </a:p>
        </p:txBody>
      </p:sp>
      <p:sp>
        <p:nvSpPr>
          <p:cNvPr id="16" name="TextBox 16"/>
          <p:cNvSpPr txBox="1"/>
          <p:nvPr/>
        </p:nvSpPr>
        <p:spPr>
          <a:xfrm>
            <a:off x="1159354" y="5745928"/>
            <a:ext cx="16782842" cy="14077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OL2 Q5 (b): (i) Based on current consumer legislation, explain two forms of redress to remedy this situation. (ii) Do you have the same consumer rights when you purchase items from outside the EU?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17.2</a:t>
            </a:r>
          </a:p>
        </p:txBody>
      </p:sp>
      <p:sp>
        <p:nvSpPr>
          <p:cNvPr id="4" name="TextBox 4"/>
          <p:cNvSpPr txBox="1"/>
          <p:nvPr/>
        </p:nvSpPr>
        <p:spPr>
          <a:xfrm>
            <a:off x="1028507" y="5086350"/>
            <a:ext cx="16230697" cy="1511300"/>
          </a:xfrm>
          <a:prstGeom prst="rect">
            <a:avLst/>
          </a:prstGeom>
        </p:spPr>
        <p:txBody>
          <a:bodyPr lIns="0" tIns="0" rIns="0" bIns="0" rtlCol="0" anchor="t">
            <a:spAutoFit/>
          </a:bodyPr>
          <a:lstStyle/>
          <a:p>
            <a:pPr algn="l">
              <a:lnSpc>
                <a:spcPts val="5500"/>
              </a:lnSpc>
            </a:pPr>
            <a:r>
              <a:rPr lang="en-US" sz="5000" i="1">
                <a:solidFill>
                  <a:srgbClr val="FFFFFF"/>
                </a:solidFill>
                <a:latin typeface="Tabarra Sans Italics"/>
                <a:ea typeface="Tabarra Sans Italics"/>
                <a:cs typeface="Tabarra Sans Italics"/>
                <a:sym typeface="Tabarra Sans Italics"/>
              </a:rPr>
              <a:t>17.2 Demonstrate how consumer behaviour might be informed by ethical and sustainability concerns.</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59093"/>
            <a:ext cx="15349387" cy="3399519"/>
            <a:chOff x="0" y="0"/>
            <a:chExt cx="4042637" cy="895347"/>
          </a:xfrm>
        </p:grpSpPr>
        <p:sp>
          <p:nvSpPr>
            <p:cNvPr id="9" name="Freeform 9"/>
            <p:cNvSpPr/>
            <p:nvPr/>
          </p:nvSpPr>
          <p:spPr>
            <a:xfrm>
              <a:off x="0" y="0"/>
              <a:ext cx="4042637" cy="895347"/>
            </a:xfrm>
            <a:custGeom>
              <a:avLst/>
              <a:gdLst/>
              <a:ahLst/>
              <a:cxnLst/>
              <a:rect l="l" t="t" r="r" b="b"/>
              <a:pathLst>
                <a:path w="4042637" h="895347">
                  <a:moveTo>
                    <a:pt x="25723" y="0"/>
                  </a:moveTo>
                  <a:lnTo>
                    <a:pt x="4016914" y="0"/>
                  </a:lnTo>
                  <a:cubicBezTo>
                    <a:pt x="4031120" y="0"/>
                    <a:pt x="4042637" y="11517"/>
                    <a:pt x="4042637" y="25723"/>
                  </a:cubicBezTo>
                  <a:lnTo>
                    <a:pt x="4042637" y="869623"/>
                  </a:lnTo>
                  <a:cubicBezTo>
                    <a:pt x="4042637" y="876445"/>
                    <a:pt x="4039927" y="882988"/>
                    <a:pt x="4035103" y="887812"/>
                  </a:cubicBezTo>
                  <a:cubicBezTo>
                    <a:pt x="4030279" y="892636"/>
                    <a:pt x="4023736" y="895347"/>
                    <a:pt x="4016914" y="895347"/>
                  </a:cubicBezTo>
                  <a:lnTo>
                    <a:pt x="25723" y="895347"/>
                  </a:lnTo>
                  <a:cubicBezTo>
                    <a:pt x="18901" y="895347"/>
                    <a:pt x="12358" y="892636"/>
                    <a:pt x="7534" y="887812"/>
                  </a:cubicBezTo>
                  <a:cubicBezTo>
                    <a:pt x="2710" y="882988"/>
                    <a:pt x="0" y="876445"/>
                    <a:pt x="0" y="869623"/>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93344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3114558"/>
            <a:ext cx="14067442" cy="28384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Consumers today are more aware of how their choices affect people, the planet, and future generations. Ethical and sustainable consumer concerns are based around making decisions that are fair, responsible, and environmentally friendly. This can influence what people buy, where they buy it, and how they dispose of it afterwards.</a:t>
            </a: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1018310"/>
            <a:ext cx="1336259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Ethics &amp; Sustainability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533401" y="2413000"/>
            <a:ext cx="6477897" cy="830526"/>
            <a:chOff x="0" y="0"/>
            <a:chExt cx="2324562" cy="218739"/>
          </a:xfrm>
        </p:grpSpPr>
        <p:sp>
          <p:nvSpPr>
            <p:cNvPr id="9" name="Freeform 9"/>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DF5340"/>
            </a:solidFill>
          </p:spPr>
          <p:txBody>
            <a:bodyPr/>
            <a:lstStyle/>
            <a:p>
              <a:endParaRPr lang="en-US"/>
            </a:p>
          </p:txBody>
        </p:sp>
        <p:sp>
          <p:nvSpPr>
            <p:cNvPr id="10" name="TextBox 10"/>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33401" y="6327917"/>
            <a:ext cx="6477898" cy="830526"/>
            <a:chOff x="0" y="0"/>
            <a:chExt cx="2324562" cy="218739"/>
          </a:xfrm>
        </p:grpSpPr>
        <p:sp>
          <p:nvSpPr>
            <p:cNvPr id="12" name="Freeform 12"/>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DF5340"/>
            </a:solidFill>
          </p:spPr>
          <p:txBody>
            <a:bodyPr/>
            <a:lstStyle/>
            <a:p>
              <a:endParaRPr lang="en-US"/>
            </a:p>
          </p:txBody>
        </p:sp>
        <p:sp>
          <p:nvSpPr>
            <p:cNvPr id="13" name="TextBox 13"/>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3945472" y="6801255"/>
            <a:ext cx="4446794" cy="2964530"/>
          </a:xfrm>
          <a:custGeom>
            <a:avLst/>
            <a:gdLst/>
            <a:ahLst/>
            <a:cxnLst/>
            <a:rect l="l" t="t" r="r" b="b"/>
            <a:pathLst>
              <a:path w="4446794" h="2964530">
                <a:moveTo>
                  <a:pt x="0" y="0"/>
                </a:moveTo>
                <a:lnTo>
                  <a:pt x="4446795" y="0"/>
                </a:lnTo>
                <a:lnTo>
                  <a:pt x="4446795" y="2964530"/>
                </a:lnTo>
                <a:lnTo>
                  <a:pt x="0" y="2964530"/>
                </a:lnTo>
                <a:lnTo>
                  <a:pt x="0" y="0"/>
                </a:lnTo>
                <a:close/>
              </a:path>
            </a:pathLst>
          </a:custGeom>
          <a:blipFill>
            <a:blip r:embed="rId3"/>
            <a:stretch>
              <a:fillRect/>
            </a:stretch>
          </a:blipFill>
        </p:spPr>
        <p:txBody>
          <a:bodyPr/>
          <a:lstStyle/>
          <a:p>
            <a:endParaRPr lang="en-US"/>
          </a:p>
        </p:txBody>
      </p:sp>
      <p:sp>
        <p:nvSpPr>
          <p:cNvPr id="15" name="Freeform 15"/>
          <p:cNvSpPr/>
          <p:nvPr/>
        </p:nvSpPr>
        <p:spPr>
          <a:xfrm>
            <a:off x="14391296" y="2499897"/>
            <a:ext cx="3393483" cy="4002142"/>
          </a:xfrm>
          <a:custGeom>
            <a:avLst/>
            <a:gdLst/>
            <a:ahLst/>
            <a:cxnLst/>
            <a:rect l="l" t="t" r="r" b="b"/>
            <a:pathLst>
              <a:path w="3393483" h="4002142">
                <a:moveTo>
                  <a:pt x="0" y="0"/>
                </a:moveTo>
                <a:lnTo>
                  <a:pt x="3393483" y="0"/>
                </a:lnTo>
                <a:lnTo>
                  <a:pt x="3393483" y="4002141"/>
                </a:lnTo>
                <a:lnTo>
                  <a:pt x="0" y="4002141"/>
                </a:lnTo>
                <a:lnTo>
                  <a:pt x="0" y="0"/>
                </a:lnTo>
                <a:close/>
              </a:path>
            </a:pathLst>
          </a:custGeom>
          <a:blipFill>
            <a:blip r:embed="rId4"/>
            <a:stretch>
              <a:fillRect/>
            </a:stretch>
          </a:blipFill>
        </p:spPr>
        <p:txBody>
          <a:bodyPr/>
          <a:lstStyle/>
          <a:p>
            <a:endParaRPr lang="en-US"/>
          </a:p>
        </p:txBody>
      </p:sp>
      <p:sp>
        <p:nvSpPr>
          <p:cNvPr id="16" name="TextBox 16"/>
          <p:cNvSpPr txBox="1"/>
          <p:nvPr/>
        </p:nvSpPr>
        <p:spPr>
          <a:xfrm>
            <a:off x="1175994" y="1018310"/>
            <a:ext cx="1499287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Ethical Concerns That Inform Consumer Behaviour</a:t>
            </a:r>
          </a:p>
        </p:txBody>
      </p:sp>
      <p:sp>
        <p:nvSpPr>
          <p:cNvPr id="17" name="TextBox 17"/>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Fair treatment of workers</a:t>
            </a:r>
          </a:p>
        </p:txBody>
      </p:sp>
      <p:sp>
        <p:nvSpPr>
          <p:cNvPr id="18" name="TextBox 18"/>
          <p:cNvSpPr txBox="1"/>
          <p:nvPr/>
        </p:nvSpPr>
        <p:spPr>
          <a:xfrm>
            <a:off x="471148" y="3291292"/>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may consider how workers are treated when buying clothing, food, or tech products, especially from fast fashion or online retailers.</a:t>
            </a:r>
          </a:p>
          <a:p>
            <a:pPr algn="l">
              <a:lnSpc>
                <a:spcPts val="4499"/>
              </a:lnSpc>
            </a:pPr>
            <a:r>
              <a:rPr lang="en-US" sz="2999">
                <a:solidFill>
                  <a:srgbClr val="274165"/>
                </a:solidFill>
                <a:latin typeface="Tabarra Sans"/>
                <a:ea typeface="Tabarra Sans"/>
                <a:cs typeface="Tabarra Sans"/>
                <a:sym typeface="Tabarra Sans"/>
              </a:rPr>
              <a:t>Example: Choosing Fairtrade or ethically sourced products and checking if brands publish information on working conditions.</a:t>
            </a:r>
          </a:p>
        </p:txBody>
      </p:sp>
      <p:sp>
        <p:nvSpPr>
          <p:cNvPr id="19" name="TextBox 19"/>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Animal welfare</a:t>
            </a:r>
          </a:p>
        </p:txBody>
      </p:sp>
      <p:sp>
        <p:nvSpPr>
          <p:cNvPr id="20" name="TextBox 20"/>
          <p:cNvSpPr txBox="1"/>
          <p:nvPr/>
        </p:nvSpPr>
        <p:spPr>
          <a:xfrm>
            <a:off x="471148" y="7206068"/>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Ethical concerns arise when buying cosmetics, food, or clothing made from animal products.</a:t>
            </a:r>
          </a:p>
          <a:p>
            <a:pPr algn="l">
              <a:lnSpc>
                <a:spcPts val="4499"/>
              </a:lnSpc>
            </a:pPr>
            <a:r>
              <a:rPr lang="en-US" sz="2999">
                <a:solidFill>
                  <a:srgbClr val="274165"/>
                </a:solidFill>
                <a:latin typeface="Tabarra Sans"/>
                <a:ea typeface="Tabarra Sans"/>
                <a:cs typeface="Tabarra Sans"/>
                <a:sym typeface="Tabarra Sans"/>
              </a:rPr>
              <a:t>Example: Choosing cruelty-free or vegan products, such as those with the Leaping Bunny logo.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457200" y="2413000"/>
            <a:ext cx="8176890" cy="830526"/>
            <a:chOff x="0" y="0"/>
            <a:chExt cx="2792103" cy="218739"/>
          </a:xfrm>
        </p:grpSpPr>
        <p:sp>
          <p:nvSpPr>
            <p:cNvPr id="9" name="Freeform 9"/>
            <p:cNvSpPr/>
            <p:nvPr/>
          </p:nvSpPr>
          <p:spPr>
            <a:xfrm>
              <a:off x="0" y="0"/>
              <a:ext cx="2792103" cy="218739"/>
            </a:xfrm>
            <a:custGeom>
              <a:avLst/>
              <a:gdLst/>
              <a:ahLst/>
              <a:cxnLst/>
              <a:rect l="l" t="t" r="r" b="b"/>
              <a:pathLst>
                <a:path w="2792103" h="218739">
                  <a:moveTo>
                    <a:pt x="37244" y="0"/>
                  </a:moveTo>
                  <a:lnTo>
                    <a:pt x="2754858" y="0"/>
                  </a:lnTo>
                  <a:cubicBezTo>
                    <a:pt x="2764736" y="0"/>
                    <a:pt x="2774210" y="3924"/>
                    <a:pt x="2781194" y="10909"/>
                  </a:cubicBezTo>
                  <a:cubicBezTo>
                    <a:pt x="2788179" y="17893"/>
                    <a:pt x="2792103" y="27367"/>
                    <a:pt x="2792103" y="37244"/>
                  </a:cubicBezTo>
                  <a:lnTo>
                    <a:pt x="2792103" y="181495"/>
                  </a:lnTo>
                  <a:cubicBezTo>
                    <a:pt x="2792103" y="191373"/>
                    <a:pt x="2788179" y="200846"/>
                    <a:pt x="2781194" y="207831"/>
                  </a:cubicBezTo>
                  <a:cubicBezTo>
                    <a:pt x="2774210" y="214815"/>
                    <a:pt x="2764736" y="218739"/>
                    <a:pt x="2754858" y="218739"/>
                  </a:cubicBezTo>
                  <a:lnTo>
                    <a:pt x="37244" y="218739"/>
                  </a:lnTo>
                  <a:cubicBezTo>
                    <a:pt x="27367" y="218739"/>
                    <a:pt x="17893" y="214815"/>
                    <a:pt x="10909" y="207831"/>
                  </a:cubicBezTo>
                  <a:cubicBezTo>
                    <a:pt x="3924" y="200846"/>
                    <a:pt x="0" y="191373"/>
                    <a:pt x="0" y="181495"/>
                  </a:cubicBezTo>
                  <a:lnTo>
                    <a:pt x="0" y="37244"/>
                  </a:lnTo>
                  <a:cubicBezTo>
                    <a:pt x="0" y="27367"/>
                    <a:pt x="3924" y="17893"/>
                    <a:pt x="10909" y="10909"/>
                  </a:cubicBezTo>
                  <a:cubicBezTo>
                    <a:pt x="17893" y="3924"/>
                    <a:pt x="27367" y="0"/>
                    <a:pt x="37244" y="0"/>
                  </a:cubicBezTo>
                  <a:close/>
                </a:path>
              </a:pathLst>
            </a:custGeom>
            <a:solidFill>
              <a:srgbClr val="DF5340"/>
            </a:solidFill>
          </p:spPr>
          <p:txBody>
            <a:bodyPr/>
            <a:lstStyle/>
            <a:p>
              <a:endParaRPr lang="en-US"/>
            </a:p>
          </p:txBody>
        </p:sp>
        <p:sp>
          <p:nvSpPr>
            <p:cNvPr id="10" name="TextBox 10"/>
            <p:cNvSpPr txBox="1"/>
            <p:nvPr/>
          </p:nvSpPr>
          <p:spPr>
            <a:xfrm>
              <a:off x="0" y="-38100"/>
              <a:ext cx="2792103" cy="2568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471148" y="3291292"/>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may be concerned about how their personal data is collected and used when shopping online.</a:t>
            </a:r>
          </a:p>
          <a:p>
            <a:pPr algn="l">
              <a:lnSpc>
                <a:spcPts val="4499"/>
              </a:lnSpc>
            </a:pPr>
            <a:r>
              <a:rPr lang="en-US" sz="2999">
                <a:solidFill>
                  <a:srgbClr val="274165"/>
                </a:solidFill>
                <a:latin typeface="Tabarra Sans"/>
                <a:ea typeface="Tabarra Sans"/>
                <a:cs typeface="Tabarra Sans"/>
                <a:sym typeface="Tabarra Sans"/>
              </a:rPr>
              <a:t>Example: Reading privacy policies, limiting personal data shared, and using trusted platforms.</a:t>
            </a:r>
          </a:p>
        </p:txBody>
      </p:sp>
      <p:grpSp>
        <p:nvGrpSpPr>
          <p:cNvPr id="12" name="Group 12"/>
          <p:cNvGrpSpPr/>
          <p:nvPr/>
        </p:nvGrpSpPr>
        <p:grpSpPr>
          <a:xfrm>
            <a:off x="-457200" y="6342611"/>
            <a:ext cx="6844872" cy="830526"/>
            <a:chOff x="0" y="0"/>
            <a:chExt cx="2324562" cy="218739"/>
          </a:xfrm>
        </p:grpSpPr>
        <p:sp>
          <p:nvSpPr>
            <p:cNvPr id="13" name="Freeform 13"/>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DF5340"/>
            </a:solidFill>
          </p:spPr>
          <p:txBody>
            <a:bodyPr/>
            <a:lstStyle/>
            <a:p>
              <a:endParaRPr lang="en-US"/>
            </a:p>
          </p:txBody>
        </p:sp>
        <p:sp>
          <p:nvSpPr>
            <p:cNvPr id="14" name="TextBox 14"/>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2621763" y="5011381"/>
            <a:ext cx="2153172" cy="1905557"/>
          </a:xfrm>
          <a:custGeom>
            <a:avLst/>
            <a:gdLst/>
            <a:ahLst/>
            <a:cxnLst/>
            <a:rect l="l" t="t" r="r" b="b"/>
            <a:pathLst>
              <a:path w="2153172" h="1905557">
                <a:moveTo>
                  <a:pt x="0" y="0"/>
                </a:moveTo>
                <a:lnTo>
                  <a:pt x="2153172" y="0"/>
                </a:lnTo>
                <a:lnTo>
                  <a:pt x="2153172" y="1905557"/>
                </a:lnTo>
                <a:lnTo>
                  <a:pt x="0" y="190555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3538989" y="8108902"/>
            <a:ext cx="1704614" cy="1704614"/>
          </a:xfrm>
          <a:custGeom>
            <a:avLst/>
            <a:gdLst/>
            <a:ahLst/>
            <a:cxnLst/>
            <a:rect l="l" t="t" r="r" b="b"/>
            <a:pathLst>
              <a:path w="1704614" h="1704614">
                <a:moveTo>
                  <a:pt x="0" y="0"/>
                </a:moveTo>
                <a:lnTo>
                  <a:pt x="1704614" y="0"/>
                </a:lnTo>
                <a:lnTo>
                  <a:pt x="1704614" y="1704614"/>
                </a:lnTo>
                <a:lnTo>
                  <a:pt x="0" y="1704614"/>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1175994" y="1018310"/>
            <a:ext cx="14992876"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Ethical Concerns That Inform Consumer Behaviour</a:t>
            </a:r>
          </a:p>
        </p:txBody>
      </p:sp>
      <p:sp>
        <p:nvSpPr>
          <p:cNvPr id="18" name="TextBox 18"/>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Data protection and online privacy</a:t>
            </a:r>
          </a:p>
        </p:txBody>
      </p:sp>
      <p:sp>
        <p:nvSpPr>
          <p:cNvPr id="19" name="TextBox 19"/>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Supporting local businesses</a:t>
            </a:r>
          </a:p>
        </p:txBody>
      </p:sp>
      <p:sp>
        <p:nvSpPr>
          <p:cNvPr id="20" name="TextBox 20"/>
          <p:cNvSpPr txBox="1"/>
          <p:nvPr/>
        </p:nvSpPr>
        <p:spPr>
          <a:xfrm>
            <a:off x="471148" y="7206068"/>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may consider the impact of buying imported goods on local jobs and communities.</a:t>
            </a:r>
          </a:p>
          <a:p>
            <a:pPr algn="l">
              <a:lnSpc>
                <a:spcPts val="4499"/>
              </a:lnSpc>
            </a:pPr>
            <a:r>
              <a:rPr lang="en-US" sz="2999">
                <a:solidFill>
                  <a:srgbClr val="274165"/>
                </a:solidFill>
                <a:latin typeface="Tabarra Sans"/>
                <a:ea typeface="Tabarra Sans"/>
                <a:cs typeface="Tabarra Sans"/>
                <a:sym typeface="Tabarra Sans"/>
              </a:rPr>
              <a:t>Example: Choosing Irish businesses, even if prices are slightly higher, to support local employment and reduce environmental impact.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457201" y="2462306"/>
            <a:ext cx="6992807" cy="830526"/>
            <a:chOff x="0" y="0"/>
            <a:chExt cx="2324562" cy="218739"/>
          </a:xfrm>
        </p:grpSpPr>
        <p:sp>
          <p:nvSpPr>
            <p:cNvPr id="9" name="Freeform 9"/>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57D7C0"/>
            </a:solidFill>
          </p:spPr>
          <p:txBody>
            <a:bodyPr/>
            <a:lstStyle/>
            <a:p>
              <a:endParaRPr lang="en-US"/>
            </a:p>
          </p:txBody>
        </p:sp>
        <p:sp>
          <p:nvSpPr>
            <p:cNvPr id="10" name="TextBox 10"/>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471148" y="3443551"/>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may consider the amount and type of packaging used when buying products.</a:t>
            </a:r>
          </a:p>
          <a:p>
            <a:pPr algn="l">
              <a:lnSpc>
                <a:spcPts val="4499"/>
              </a:lnSpc>
            </a:pPr>
            <a:r>
              <a:rPr lang="en-US" sz="2999">
                <a:solidFill>
                  <a:srgbClr val="274165"/>
                </a:solidFill>
                <a:latin typeface="Tabarra Sans"/>
                <a:ea typeface="Tabarra Sans"/>
                <a:cs typeface="Tabarra Sans"/>
                <a:sym typeface="Tabarra Sans"/>
              </a:rPr>
              <a:t>Example: Choosing products with recyclable or minimal packaging.</a:t>
            </a:r>
          </a:p>
        </p:txBody>
      </p:sp>
      <p:grpSp>
        <p:nvGrpSpPr>
          <p:cNvPr id="12" name="Group 12"/>
          <p:cNvGrpSpPr/>
          <p:nvPr/>
        </p:nvGrpSpPr>
        <p:grpSpPr>
          <a:xfrm>
            <a:off x="-448236" y="6346967"/>
            <a:ext cx="6992807" cy="830526"/>
            <a:chOff x="0" y="0"/>
            <a:chExt cx="2324562" cy="218739"/>
          </a:xfrm>
        </p:grpSpPr>
        <p:sp>
          <p:nvSpPr>
            <p:cNvPr id="13" name="Freeform 13"/>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57D7C0"/>
            </a:solidFill>
          </p:spPr>
          <p:txBody>
            <a:bodyPr/>
            <a:lstStyle/>
            <a:p>
              <a:endParaRPr lang="en-US"/>
            </a:p>
          </p:txBody>
        </p:sp>
        <p:sp>
          <p:nvSpPr>
            <p:cNvPr id="14" name="TextBox 14"/>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4211411" y="3281626"/>
            <a:ext cx="3047889" cy="2449394"/>
          </a:xfrm>
          <a:custGeom>
            <a:avLst/>
            <a:gdLst/>
            <a:ahLst/>
            <a:cxnLst/>
            <a:rect l="l" t="t" r="r" b="b"/>
            <a:pathLst>
              <a:path w="3047889" h="2449394">
                <a:moveTo>
                  <a:pt x="0" y="0"/>
                </a:moveTo>
                <a:lnTo>
                  <a:pt x="3047889" y="0"/>
                </a:lnTo>
                <a:lnTo>
                  <a:pt x="3047889" y="2449394"/>
                </a:lnTo>
                <a:lnTo>
                  <a:pt x="0" y="2449394"/>
                </a:lnTo>
                <a:lnTo>
                  <a:pt x="0" y="0"/>
                </a:lnTo>
                <a:close/>
              </a:path>
            </a:pathLst>
          </a:custGeom>
          <a:blipFill>
            <a:blip r:embed="rId3"/>
            <a:stretch>
              <a:fillRect/>
            </a:stretch>
          </a:blipFill>
        </p:spPr>
        <p:txBody>
          <a:bodyPr/>
          <a:lstStyle/>
          <a:p>
            <a:endParaRPr lang="en-US"/>
          </a:p>
        </p:txBody>
      </p:sp>
      <p:sp>
        <p:nvSpPr>
          <p:cNvPr id="16" name="Freeform 16"/>
          <p:cNvSpPr/>
          <p:nvPr/>
        </p:nvSpPr>
        <p:spPr>
          <a:xfrm>
            <a:off x="14548429" y="6801255"/>
            <a:ext cx="2858261" cy="2946661"/>
          </a:xfrm>
          <a:custGeom>
            <a:avLst/>
            <a:gdLst/>
            <a:ahLst/>
            <a:cxnLst/>
            <a:rect l="l" t="t" r="r" b="b"/>
            <a:pathLst>
              <a:path w="2858261" h="2946661">
                <a:moveTo>
                  <a:pt x="0" y="0"/>
                </a:moveTo>
                <a:lnTo>
                  <a:pt x="2858261" y="0"/>
                </a:lnTo>
                <a:lnTo>
                  <a:pt x="2858261" y="2946661"/>
                </a:lnTo>
                <a:lnTo>
                  <a:pt x="0" y="294666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471148" y="1018310"/>
            <a:ext cx="16788152"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Sustainability Concerns That Inform Consumer Behaviour</a:t>
            </a:r>
          </a:p>
        </p:txBody>
      </p:sp>
      <p:sp>
        <p:nvSpPr>
          <p:cNvPr id="18" name="TextBox 18"/>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Packaging waste</a:t>
            </a:r>
          </a:p>
        </p:txBody>
      </p:sp>
      <p:sp>
        <p:nvSpPr>
          <p:cNvPr id="19" name="TextBox 19"/>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Carbon footprint and transport</a:t>
            </a:r>
          </a:p>
        </p:txBody>
      </p:sp>
      <p:sp>
        <p:nvSpPr>
          <p:cNvPr id="20" name="TextBox 20"/>
          <p:cNvSpPr txBox="1"/>
          <p:nvPr/>
        </p:nvSpPr>
        <p:spPr>
          <a:xfrm>
            <a:off x="471148" y="7206068"/>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Sustainability concerns arise from long-distance transport and high emissions.</a:t>
            </a:r>
          </a:p>
          <a:p>
            <a:pPr algn="l">
              <a:lnSpc>
                <a:spcPts val="4499"/>
              </a:lnSpc>
            </a:pPr>
            <a:r>
              <a:rPr lang="en-US" sz="2999">
                <a:solidFill>
                  <a:srgbClr val="274165"/>
                </a:solidFill>
                <a:latin typeface="Tabarra Sans"/>
                <a:ea typeface="Tabarra Sans"/>
                <a:cs typeface="Tabarra Sans"/>
                <a:sym typeface="Tabarra Sans"/>
              </a:rPr>
              <a:t>Example: Buying locally produced goods to reduce transport emissions.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000" y="2360037"/>
            <a:ext cx="6768672" cy="830526"/>
            <a:chOff x="0" y="0"/>
            <a:chExt cx="2324562" cy="218739"/>
          </a:xfrm>
        </p:grpSpPr>
        <p:sp>
          <p:nvSpPr>
            <p:cNvPr id="9" name="Freeform 9"/>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57D7C0"/>
            </a:solidFill>
          </p:spPr>
          <p:txBody>
            <a:bodyPr/>
            <a:lstStyle/>
            <a:p>
              <a:endParaRPr lang="en-US"/>
            </a:p>
          </p:txBody>
        </p:sp>
        <p:sp>
          <p:nvSpPr>
            <p:cNvPr id="10" name="TextBox 10"/>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381000" y="6367868"/>
            <a:ext cx="7812222" cy="830526"/>
            <a:chOff x="0" y="0"/>
            <a:chExt cx="2324562" cy="218739"/>
          </a:xfrm>
        </p:grpSpPr>
        <p:sp>
          <p:nvSpPr>
            <p:cNvPr id="12" name="Freeform 12"/>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57D7C0"/>
            </a:solidFill>
          </p:spPr>
          <p:txBody>
            <a:bodyPr/>
            <a:lstStyle/>
            <a:p>
              <a:endParaRPr lang="en-US"/>
            </a:p>
          </p:txBody>
        </p:sp>
        <p:sp>
          <p:nvSpPr>
            <p:cNvPr id="13" name="TextBox 13"/>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098" y="3347446"/>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may be concerned about goods being produced in excess and quickly discarded.</a:t>
            </a:r>
          </a:p>
          <a:p>
            <a:pPr algn="l">
              <a:lnSpc>
                <a:spcPts val="4499"/>
              </a:lnSpc>
            </a:pPr>
            <a:r>
              <a:rPr lang="en-US" sz="2999">
                <a:solidFill>
                  <a:srgbClr val="274165"/>
                </a:solidFill>
                <a:latin typeface="Tabarra Sans"/>
                <a:ea typeface="Tabarra Sans"/>
                <a:cs typeface="Tabarra Sans"/>
                <a:sym typeface="Tabarra Sans"/>
              </a:rPr>
              <a:t>Example: Avoiding fast fashion and buying durable, long-lasting products.</a:t>
            </a:r>
          </a:p>
        </p:txBody>
      </p:sp>
      <p:sp>
        <p:nvSpPr>
          <p:cNvPr id="15" name="Freeform 15"/>
          <p:cNvSpPr/>
          <p:nvPr/>
        </p:nvSpPr>
        <p:spPr>
          <a:xfrm>
            <a:off x="14110934" y="2728193"/>
            <a:ext cx="3822075" cy="3095881"/>
          </a:xfrm>
          <a:custGeom>
            <a:avLst/>
            <a:gdLst/>
            <a:ahLst/>
            <a:cxnLst/>
            <a:rect l="l" t="t" r="r" b="b"/>
            <a:pathLst>
              <a:path w="3822075" h="3095881">
                <a:moveTo>
                  <a:pt x="0" y="0"/>
                </a:moveTo>
                <a:lnTo>
                  <a:pt x="3822075" y="0"/>
                </a:lnTo>
                <a:lnTo>
                  <a:pt x="3822075" y="3095881"/>
                </a:lnTo>
                <a:lnTo>
                  <a:pt x="0" y="30958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4391296" y="7025093"/>
            <a:ext cx="2737777" cy="2737777"/>
          </a:xfrm>
          <a:custGeom>
            <a:avLst/>
            <a:gdLst/>
            <a:ahLst/>
            <a:cxnLst/>
            <a:rect l="l" t="t" r="r" b="b"/>
            <a:pathLst>
              <a:path w="2737777" h="2737777">
                <a:moveTo>
                  <a:pt x="0" y="0"/>
                </a:moveTo>
                <a:lnTo>
                  <a:pt x="2737777" y="0"/>
                </a:lnTo>
                <a:lnTo>
                  <a:pt x="2737777" y="2737777"/>
                </a:lnTo>
                <a:lnTo>
                  <a:pt x="0" y="27377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471148" y="1018310"/>
            <a:ext cx="16788152" cy="744221"/>
          </a:xfrm>
          <a:prstGeom prst="rect">
            <a:avLst/>
          </a:prstGeom>
        </p:spPr>
        <p:txBody>
          <a:bodyPr lIns="0" tIns="0" rIns="0" bIns="0" rtlCol="0" anchor="t">
            <a:spAutoFit/>
          </a:bodyPr>
          <a:lstStyle/>
          <a:p>
            <a:pPr algn="l">
              <a:lnSpc>
                <a:spcPts val="5060"/>
              </a:lnSpc>
            </a:pPr>
            <a:r>
              <a:rPr lang="en-US" sz="4600" b="1">
                <a:solidFill>
                  <a:srgbClr val="FFFFFF"/>
                </a:solidFill>
                <a:latin typeface="Tabarra Sans Heavy"/>
                <a:ea typeface="Tabarra Sans Heavy"/>
                <a:cs typeface="Tabarra Sans Heavy"/>
                <a:sym typeface="Tabarra Sans Heavy"/>
              </a:rPr>
              <a:t>Sustainability Concerns That Inform Consumer Behaviour</a:t>
            </a:r>
          </a:p>
        </p:txBody>
      </p:sp>
      <p:sp>
        <p:nvSpPr>
          <p:cNvPr id="18" name="TextBox 18"/>
          <p:cNvSpPr txBox="1"/>
          <p:nvPr/>
        </p:nvSpPr>
        <p:spPr>
          <a:xfrm>
            <a:off x="471148" y="2519766"/>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Overproduction and waste</a:t>
            </a:r>
          </a:p>
        </p:txBody>
      </p:sp>
      <p:sp>
        <p:nvSpPr>
          <p:cNvPr id="19" name="TextBox 19"/>
          <p:cNvSpPr txBox="1"/>
          <p:nvPr/>
        </p:nvSpPr>
        <p:spPr>
          <a:xfrm>
            <a:off x="471148" y="6434543"/>
            <a:ext cx="7655009"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Energy efficiency and resource use</a:t>
            </a:r>
          </a:p>
        </p:txBody>
      </p:sp>
      <p:sp>
        <p:nvSpPr>
          <p:cNvPr id="20" name="TextBox 20"/>
          <p:cNvSpPr txBox="1"/>
          <p:nvPr/>
        </p:nvSpPr>
        <p:spPr>
          <a:xfrm>
            <a:off x="471148" y="7543799"/>
            <a:ext cx="13920148"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Sustainability concerns exist when products use excessive energy or resources.</a:t>
            </a:r>
          </a:p>
          <a:p>
            <a:pPr algn="l">
              <a:lnSpc>
                <a:spcPts val="4499"/>
              </a:lnSpc>
            </a:pPr>
            <a:r>
              <a:rPr lang="en-US" sz="2999">
                <a:solidFill>
                  <a:srgbClr val="274165"/>
                </a:solidFill>
                <a:latin typeface="Tabarra Sans"/>
                <a:ea typeface="Tabarra Sans"/>
                <a:cs typeface="Tabarra Sans"/>
                <a:sym typeface="Tabarra Sans"/>
              </a:rPr>
              <a:t>Example: Choosing energy-efficient appliances or LED lighting.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5994" y="923925"/>
            <a:ext cx="13362596" cy="981075"/>
          </a:xfrm>
          <a:prstGeom prst="rect">
            <a:avLst/>
          </a:prstGeom>
        </p:spPr>
        <p:txBody>
          <a:bodyPr lIns="0" tIns="0" rIns="0" bIns="0" rtlCol="0" anchor="t">
            <a:spAutoFit/>
          </a:bodyPr>
          <a:lstStyle/>
          <a:p>
            <a:pPr algn="l">
              <a:lnSpc>
                <a:spcPts val="6600"/>
              </a:lnSpc>
            </a:pPr>
            <a:r>
              <a:rPr lang="en-US" sz="6000" b="1">
                <a:solidFill>
                  <a:srgbClr val="FFFFFF"/>
                </a:solidFill>
                <a:latin typeface="Tabarra Sans Heavy"/>
                <a:ea typeface="Tabarra Sans Heavy"/>
                <a:cs typeface="Tabarra Sans Heavy"/>
                <a:sym typeface="Tabarra Sans Heavy"/>
              </a:rPr>
              <a:t>Starter Activity</a:t>
            </a:r>
          </a:p>
        </p:txBody>
      </p:sp>
      <p:sp>
        <p:nvSpPr>
          <p:cNvPr id="6" name="AutoShape 6"/>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7" name="TextBox 7"/>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8" name="Freeform 8"/>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9"/>
          <p:cNvPicPr>
            <a:picLocks noChangeAspect="1"/>
          </p:cNvPicPr>
          <p:nvPr>
            <a:videoFile r:link="rId1"/>
          </p:nvPr>
        </p:nvPicPr>
        <p:blipFill>
          <a:blip r:embed="rId4"/>
          <a:stretch>
            <a:fillRect/>
          </a:stretch>
        </p:blipFill>
        <p:spPr>
          <a:xfrm>
            <a:off x="1028700" y="2509579"/>
            <a:ext cx="12183815" cy="6848046"/>
          </a:xfrm>
          <a:prstGeom prst="rect">
            <a:avLst/>
          </a:prstGeom>
        </p:spPr>
      </p:pic>
      <p:sp>
        <p:nvSpPr>
          <p:cNvPr id="10" name="TextBox 10"/>
          <p:cNvSpPr txBox="1"/>
          <p:nvPr/>
        </p:nvSpPr>
        <p:spPr>
          <a:xfrm>
            <a:off x="13837712" y="4980467"/>
            <a:ext cx="4167903" cy="1811020"/>
          </a:xfrm>
          <a:prstGeom prst="rect">
            <a:avLst/>
          </a:prstGeom>
        </p:spPr>
        <p:txBody>
          <a:bodyPr lIns="0" tIns="0" rIns="0" bIns="0" rtlCol="0" anchor="t">
            <a:spAutoFit/>
          </a:bodyPr>
          <a:lstStyle/>
          <a:p>
            <a:pPr algn="ctr">
              <a:lnSpc>
                <a:spcPts val="7279"/>
              </a:lnSpc>
            </a:pPr>
            <a:r>
              <a:rPr lang="en-US" sz="5199" b="1" u="sng">
                <a:solidFill>
                  <a:srgbClr val="000000"/>
                </a:solidFill>
                <a:latin typeface="Canva Sans Bold"/>
                <a:ea typeface="Canva Sans Bold"/>
                <a:cs typeface="Canva Sans Bold"/>
                <a:sym typeface="Canva Sans Bold"/>
                <a:hlinkClick r:id="rId5" tooltip="https://backinbusinesshub.com/wp-content/uploads/2026/01/Ch17-Starter-worksheet-Chapter-17.pdf"/>
              </a:rPr>
              <a:t>Starter </a:t>
            </a:r>
          </a:p>
          <a:p>
            <a:pPr algn="ctr">
              <a:lnSpc>
                <a:spcPts val="7279"/>
              </a:lnSpc>
            </a:pPr>
            <a:r>
              <a:rPr lang="en-US" sz="5199" b="1" u="sng">
                <a:solidFill>
                  <a:srgbClr val="000000"/>
                </a:solidFill>
                <a:latin typeface="Canva Sans Bold"/>
                <a:ea typeface="Canva Sans Bold"/>
                <a:cs typeface="Canva Sans Bold"/>
                <a:sym typeface="Canva Sans Bold"/>
                <a:hlinkClick r:id="rId5" tooltip="https://backinbusinesshub.com/wp-content/uploads/2026/01/Ch17-Starter-worksheet-Chapter-17.pdf"/>
              </a:rPr>
              <a:t>worksheet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sp>
        <p:nvSpPr>
          <p:cNvPr id="2" name="AutoShape 2"/>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4" name="Freeform 4"/>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662792" y="2723549"/>
            <a:ext cx="16596508" cy="5476848"/>
          </a:xfrm>
          <a:custGeom>
            <a:avLst/>
            <a:gdLst/>
            <a:ahLst/>
            <a:cxnLst/>
            <a:rect l="l" t="t" r="r" b="b"/>
            <a:pathLst>
              <a:path w="16596508" h="5476848">
                <a:moveTo>
                  <a:pt x="0" y="0"/>
                </a:moveTo>
                <a:lnTo>
                  <a:pt x="16596508" y="0"/>
                </a:lnTo>
                <a:lnTo>
                  <a:pt x="16596508" y="5476848"/>
                </a:lnTo>
                <a:lnTo>
                  <a:pt x="0" y="5476848"/>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175994" y="981075"/>
            <a:ext cx="14983575"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59093"/>
            <a:ext cx="15349387" cy="3928225"/>
            <a:chOff x="0" y="0"/>
            <a:chExt cx="4042637" cy="1034594"/>
          </a:xfrm>
        </p:grpSpPr>
        <p:sp>
          <p:nvSpPr>
            <p:cNvPr id="9" name="Freeform 9"/>
            <p:cNvSpPr/>
            <p:nvPr/>
          </p:nvSpPr>
          <p:spPr>
            <a:xfrm>
              <a:off x="0" y="0"/>
              <a:ext cx="4042637" cy="1034594"/>
            </a:xfrm>
            <a:custGeom>
              <a:avLst/>
              <a:gdLst/>
              <a:ahLst/>
              <a:cxnLst/>
              <a:rect l="l" t="t" r="r" b="b"/>
              <a:pathLst>
                <a:path w="4042637" h="1034594">
                  <a:moveTo>
                    <a:pt x="25723" y="0"/>
                  </a:moveTo>
                  <a:lnTo>
                    <a:pt x="4016914" y="0"/>
                  </a:lnTo>
                  <a:cubicBezTo>
                    <a:pt x="4031120" y="0"/>
                    <a:pt x="4042637" y="11517"/>
                    <a:pt x="4042637" y="25723"/>
                  </a:cubicBezTo>
                  <a:lnTo>
                    <a:pt x="4042637" y="1008871"/>
                  </a:lnTo>
                  <a:cubicBezTo>
                    <a:pt x="4042637" y="1015693"/>
                    <a:pt x="4039927" y="1022236"/>
                    <a:pt x="4035103" y="1027060"/>
                  </a:cubicBezTo>
                  <a:cubicBezTo>
                    <a:pt x="4030279" y="1031884"/>
                    <a:pt x="4023736" y="1034594"/>
                    <a:pt x="4016914" y="1034594"/>
                  </a:cubicBezTo>
                  <a:lnTo>
                    <a:pt x="25723" y="1034594"/>
                  </a:lnTo>
                  <a:cubicBezTo>
                    <a:pt x="11517" y="1034594"/>
                    <a:pt x="0" y="1023077"/>
                    <a:pt x="0" y="1008871"/>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07269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3114558"/>
            <a:ext cx="14067442" cy="34004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The shadow economy includes all transactions that take place outside the formal economy and go unrecorded by Revenue. These activities are not declared for tax or regulatory purposes, meaning the state has no record of them. The shadow economy is unregu!ated and may involve illegal or semi-legal behaviour, such as: tax evasion, undeclared wages, or the sale of counterfeit or illegal goods (e.g. dodgy boxes).</a:t>
            </a: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876953"/>
            <a:ext cx="15349387" cy="994411"/>
          </a:xfrm>
          <a:prstGeom prst="rect">
            <a:avLst/>
          </a:prstGeom>
        </p:spPr>
        <p:txBody>
          <a:bodyPr lIns="0" tIns="0" rIns="0" bIns="0" rtlCol="0" anchor="t">
            <a:spAutoFit/>
          </a:bodyPr>
          <a:lstStyle/>
          <a:p>
            <a:pPr algn="l">
              <a:lnSpc>
                <a:spcPts val="3630"/>
              </a:lnSpc>
            </a:pPr>
            <a:r>
              <a:rPr lang="en-US" sz="3300" b="1">
                <a:solidFill>
                  <a:srgbClr val="FFFFFF"/>
                </a:solidFill>
                <a:latin typeface="Tabarra Sans Heavy"/>
                <a:ea typeface="Tabarra Sans Heavy"/>
                <a:cs typeface="Tabarra Sans Heavy"/>
                <a:sym typeface="Tabarra Sans Heavy"/>
              </a:rPr>
              <a:t>The Consequences Of Participation In The Shadow Economy For The Consumer, The Business, And The Economy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175994" y="2393950"/>
          <a:ext cx="15861448" cy="7712250"/>
        </p:xfrm>
        <a:graphic>
          <a:graphicData uri="http://schemas.openxmlformats.org/drawingml/2006/table">
            <a:tbl>
              <a:tblPr/>
              <a:tblGrid>
                <a:gridCol w="3297547">
                  <a:extLst>
                    <a:ext uri="{9D8B030D-6E8A-4147-A177-3AD203B41FA5}">
                      <a16:colId xmlns:a16="http://schemas.microsoft.com/office/drawing/2014/main" val="20000"/>
                    </a:ext>
                  </a:extLst>
                </a:gridCol>
                <a:gridCol w="12563901">
                  <a:extLst>
                    <a:ext uri="{9D8B030D-6E8A-4147-A177-3AD203B41FA5}">
                      <a16:colId xmlns:a16="http://schemas.microsoft.com/office/drawing/2014/main" val="20001"/>
                    </a:ext>
                  </a:extLst>
                </a:gridCol>
              </a:tblGrid>
              <a:tr h="1091241">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Stakeholder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462"/>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Impact of Shadow Economy Participation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462"/>
                    </a:solidFill>
                  </a:tcPr>
                </a:tc>
                <a:extLst>
                  <a:ext uri="{0D108BD9-81ED-4DB2-BD59-A6C34878D82A}">
                    <a16:rowId xmlns:a16="http://schemas.microsoft.com/office/drawing/2014/main" val="10000"/>
                  </a:ext>
                </a:extLst>
              </a:tr>
              <a:tr h="1925112">
                <a:tc>
                  <a:txBody>
                    <a:bodyPr/>
                    <a:lstStyle/>
                    <a:p>
                      <a:pPr algn="l">
                        <a:lnSpc>
                          <a:spcPts val="4899"/>
                        </a:lnSpc>
                        <a:defRPr/>
                      </a:pPr>
                      <a:r>
                        <a:rPr lang="en-US" sz="3499" b="1" u="none" strike="noStrike">
                          <a:solidFill>
                            <a:srgbClr val="FFFFFF"/>
                          </a:solidFill>
                          <a:latin typeface="Tabarra Sans Bold"/>
                          <a:ea typeface="Tabarra Sans Bold"/>
                          <a:cs typeface="Tabarra Sans Bold"/>
                          <a:sym typeface="Tabarra Sans Bold"/>
                        </a:rPr>
                        <a:t>Consumers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49D54"/>
                    </a:solidFill>
                  </a:tcPr>
                </a:tc>
                <a:tc>
                  <a:txBody>
                    <a:bodyPr/>
                    <a:lstStyle/>
                    <a:p>
                      <a:pPr algn="l">
                        <a:lnSpc>
                          <a:spcPts val="3639"/>
                        </a:lnSpc>
                        <a:defRPr/>
                      </a:pPr>
                      <a:r>
                        <a:rPr lang="en-US" sz="2599" u="none" strike="noStrike">
                          <a:solidFill>
                            <a:srgbClr val="000000"/>
                          </a:solidFill>
                          <a:latin typeface="Arimo"/>
                          <a:ea typeface="Arimo"/>
                          <a:cs typeface="Arimo"/>
                          <a:sym typeface="Arimo"/>
                        </a:rPr>
                        <a:t>Goods may be cheaper, but are often </a:t>
                      </a:r>
                      <a:r>
                        <a:rPr lang="en-US" sz="2599" b="1">
                          <a:solidFill>
                            <a:srgbClr val="000000"/>
                          </a:solidFill>
                          <a:latin typeface="Arimo Bold"/>
                          <a:ea typeface="Arimo Bold"/>
                          <a:cs typeface="Arimo Bold"/>
                          <a:sym typeface="Arimo Bold"/>
                        </a:rPr>
                        <a:t>unregulated</a:t>
                      </a:r>
                      <a:r>
                        <a:rPr lang="en-US" sz="2599">
                          <a:solidFill>
                            <a:srgbClr val="000000"/>
                          </a:solidFill>
                          <a:latin typeface="Arimo"/>
                          <a:ea typeface="Arimo"/>
                          <a:cs typeface="Arimo"/>
                          <a:sym typeface="Arimo"/>
                        </a:rPr>
                        <a:t>, unsafe, or low quality.</a:t>
                      </a:r>
                      <a:endParaRPr lang="en-US" sz="1100"/>
                    </a:p>
                    <a:p>
                      <a:pPr algn="l">
                        <a:lnSpc>
                          <a:spcPts val="3639"/>
                        </a:lnSpc>
                      </a:pPr>
                      <a:r>
                        <a:rPr lang="en-US" sz="2599" u="none" strike="noStrike">
                          <a:solidFill>
                            <a:srgbClr val="000000"/>
                          </a:solidFill>
                          <a:latin typeface="Arimo"/>
                          <a:ea typeface="Arimo"/>
                          <a:cs typeface="Arimo"/>
                          <a:sym typeface="Arimo"/>
                        </a:rPr>
                        <a:t>Consumers have </a:t>
                      </a:r>
                      <a:r>
                        <a:rPr lang="en-US" sz="2599" b="1">
                          <a:solidFill>
                            <a:srgbClr val="000000"/>
                          </a:solidFill>
                          <a:latin typeface="Arimo Bold"/>
                          <a:ea typeface="Arimo Bold"/>
                          <a:cs typeface="Arimo Bold"/>
                          <a:sym typeface="Arimo Bold"/>
                        </a:rPr>
                        <a:t>no legal protection or right to a refund</a:t>
                      </a:r>
                      <a:r>
                        <a:rPr lang="en-US" sz="2599">
                          <a:solidFill>
                            <a:srgbClr val="000000"/>
                          </a:solidFill>
                          <a:latin typeface="Arimo"/>
                          <a:ea typeface="Arimo"/>
                          <a:cs typeface="Arimo"/>
                          <a:sym typeface="Arimo"/>
                        </a:rPr>
                        <a:t> if something goes wrong.</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60258">
                <a:tc>
                  <a:txBody>
                    <a:bodyPr/>
                    <a:lstStyle/>
                    <a:p>
                      <a:pPr algn="l">
                        <a:lnSpc>
                          <a:spcPts val="4899"/>
                        </a:lnSpc>
                        <a:defRPr/>
                      </a:pPr>
                      <a:r>
                        <a:rPr lang="en-US" sz="3499" b="1">
                          <a:solidFill>
                            <a:srgbClr val="FFFFFF"/>
                          </a:solidFill>
                          <a:latin typeface="Tabarra Sans Bold"/>
                          <a:ea typeface="Tabarra Sans Bold"/>
                          <a:cs typeface="Tabarra Sans Bold"/>
                          <a:sym typeface="Tabarra Sans Bold"/>
                        </a:rPr>
                        <a:t>Businesses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E7992"/>
                    </a:solidFill>
                  </a:tcPr>
                </a:tc>
                <a:tc>
                  <a:txBody>
                    <a:bodyPr/>
                    <a:lstStyle/>
                    <a:p>
                      <a:pPr algn="l">
                        <a:lnSpc>
                          <a:spcPts val="3639"/>
                        </a:lnSpc>
                        <a:defRPr/>
                      </a:pPr>
                      <a:r>
                        <a:rPr lang="en-US" sz="2599" u="none" strike="noStrike">
                          <a:solidFill>
                            <a:srgbClr val="000000"/>
                          </a:solidFill>
                          <a:latin typeface="Arimo"/>
                          <a:ea typeface="Arimo"/>
                          <a:cs typeface="Arimo"/>
                          <a:sym typeface="Arimo"/>
                        </a:rPr>
                        <a:t>Legitimate businesses are </a:t>
                      </a:r>
                      <a:r>
                        <a:rPr lang="en-US" sz="2599" b="1">
                          <a:solidFill>
                            <a:srgbClr val="000000"/>
                          </a:solidFill>
                          <a:latin typeface="Arimo Bold"/>
                          <a:ea typeface="Arimo Bold"/>
                          <a:cs typeface="Arimo Bold"/>
                          <a:sym typeface="Arimo Bold"/>
                        </a:rPr>
                        <a:t>undercut by illegal traders</a:t>
                      </a:r>
                      <a:r>
                        <a:rPr lang="en-US" sz="2599">
                          <a:solidFill>
                            <a:srgbClr val="000000"/>
                          </a:solidFill>
                          <a:latin typeface="Arimo"/>
                          <a:ea typeface="Arimo"/>
                          <a:cs typeface="Arimo"/>
                          <a:sym typeface="Arimo"/>
                        </a:rPr>
                        <a:t>, making it harder to compete fairly.</a:t>
                      </a:r>
                      <a:endParaRPr lang="en-US" sz="1100"/>
                    </a:p>
                    <a:p>
                      <a:pPr algn="l">
                        <a:lnSpc>
                          <a:spcPts val="3639"/>
                        </a:lnSpc>
                      </a:pPr>
                      <a:r>
                        <a:rPr lang="en-US" sz="2599" u="none" strike="noStrike">
                          <a:solidFill>
                            <a:srgbClr val="000000"/>
                          </a:solidFill>
                          <a:latin typeface="Arimo"/>
                          <a:ea typeface="Arimo"/>
                          <a:cs typeface="Arimo"/>
                          <a:sym typeface="Arimo"/>
                        </a:rPr>
                        <a:t>Ethical firms may lose sales despite following the law.</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35639">
                <a:tc>
                  <a:txBody>
                    <a:bodyPr/>
                    <a:lstStyle/>
                    <a:p>
                      <a:pPr algn="l">
                        <a:lnSpc>
                          <a:spcPts val="4899"/>
                        </a:lnSpc>
                        <a:defRPr/>
                      </a:pPr>
                      <a:r>
                        <a:rPr lang="en-US" sz="3499" b="1">
                          <a:solidFill>
                            <a:srgbClr val="FFFFFF"/>
                          </a:solidFill>
                          <a:latin typeface="Tabarra Sans Bold"/>
                          <a:ea typeface="Tabarra Sans Bold"/>
                          <a:cs typeface="Tabarra Sans Bold"/>
                          <a:sym typeface="Tabarra Sans Bold"/>
                        </a:rPr>
                        <a:t>Government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5340"/>
                    </a:solidFill>
                  </a:tcPr>
                </a:tc>
                <a:tc>
                  <a:txBody>
                    <a:bodyPr/>
                    <a:lstStyle/>
                    <a:p>
                      <a:pPr algn="l">
                        <a:lnSpc>
                          <a:spcPts val="3639"/>
                        </a:lnSpc>
                        <a:defRPr/>
                      </a:pPr>
                      <a:r>
                        <a:rPr lang="en-US" sz="2599" b="1" u="none" strike="noStrike">
                          <a:solidFill>
                            <a:srgbClr val="000000"/>
                          </a:solidFill>
                          <a:latin typeface="Arimo Bold"/>
                          <a:ea typeface="Arimo Bold"/>
                          <a:cs typeface="Arimo Bold"/>
                          <a:sym typeface="Arimo Bold"/>
                        </a:rPr>
                        <a:t>Loss of tax revenue</a:t>
                      </a:r>
                      <a:r>
                        <a:rPr lang="en-US" sz="2599">
                          <a:solidFill>
                            <a:srgbClr val="000000"/>
                          </a:solidFill>
                          <a:latin typeface="Arimo"/>
                          <a:ea typeface="Arimo"/>
                          <a:cs typeface="Arimo"/>
                          <a:sym typeface="Arimo"/>
                        </a:rPr>
                        <a:t> from VAT, income tax, and corporation tax due to illegal trading.</a:t>
                      </a:r>
                      <a:endParaRPr lang="en-US" sz="1100"/>
                    </a:p>
                    <a:p>
                      <a:pPr algn="l">
                        <a:lnSpc>
                          <a:spcPts val="3639"/>
                        </a:lnSpc>
                      </a:pPr>
                      <a:r>
                        <a:rPr lang="en-US" sz="2599" b="1" u="none" strike="noStrike">
                          <a:solidFill>
                            <a:srgbClr val="000000"/>
                          </a:solidFill>
                          <a:latin typeface="Arimo Bold"/>
                          <a:ea typeface="Arimo Bold"/>
                          <a:cs typeface="Arimo Bold"/>
                          <a:sym typeface="Arimo Bold"/>
                        </a:rPr>
                        <a:t>Higher government spending</a:t>
                      </a:r>
                      <a:r>
                        <a:rPr lang="en-US" sz="2599">
                          <a:solidFill>
                            <a:srgbClr val="000000"/>
                          </a:solidFill>
                          <a:latin typeface="Arimo"/>
                          <a:ea typeface="Arimo"/>
                          <a:cs typeface="Arimo"/>
                          <a:sym typeface="Arimo"/>
                        </a:rPr>
                        <a:t> on inspections, enforcement, and policing of illegal activity.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TextBox 9"/>
          <p:cNvSpPr txBox="1"/>
          <p:nvPr/>
        </p:nvSpPr>
        <p:spPr>
          <a:xfrm>
            <a:off x="1175994" y="1006475"/>
            <a:ext cx="15349387" cy="537211"/>
          </a:xfrm>
          <a:prstGeom prst="rect">
            <a:avLst/>
          </a:prstGeom>
        </p:spPr>
        <p:txBody>
          <a:bodyPr lIns="0" tIns="0" rIns="0" bIns="0" rtlCol="0" anchor="t">
            <a:spAutoFit/>
          </a:bodyPr>
          <a:lstStyle/>
          <a:p>
            <a:pPr algn="l">
              <a:lnSpc>
                <a:spcPts val="3630"/>
              </a:lnSpc>
            </a:pPr>
            <a:r>
              <a:rPr lang="en-US" sz="3300" b="1">
                <a:solidFill>
                  <a:srgbClr val="FFFFFF"/>
                </a:solidFill>
                <a:latin typeface="Tabarra Sans Heavy"/>
                <a:ea typeface="Tabarra Sans Heavy"/>
                <a:cs typeface="Tabarra Sans Heavy"/>
                <a:sym typeface="Tabarra Sans Heavy"/>
              </a:rPr>
              <a:t>The Impact Of Shadow Economy Participation On Different Stakeholders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sp>
        <p:nvSpPr>
          <p:cNvPr id="2" name="AutoShape 2"/>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4" name="Freeform 4"/>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924616" y="1979931"/>
            <a:ext cx="16334684" cy="6615547"/>
          </a:xfrm>
          <a:custGeom>
            <a:avLst/>
            <a:gdLst/>
            <a:ahLst/>
            <a:cxnLst/>
            <a:rect l="l" t="t" r="r" b="b"/>
            <a:pathLst>
              <a:path w="16334684" h="6615547">
                <a:moveTo>
                  <a:pt x="0" y="0"/>
                </a:moveTo>
                <a:lnTo>
                  <a:pt x="16334684" y="0"/>
                </a:lnTo>
                <a:lnTo>
                  <a:pt x="16334684" y="6615547"/>
                </a:lnTo>
                <a:lnTo>
                  <a:pt x="0" y="6615547"/>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175994" y="981075"/>
            <a:ext cx="14983575"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18310"/>
            <a:ext cx="15349387" cy="733426"/>
          </a:xfrm>
          <a:prstGeom prst="rect">
            <a:avLst/>
          </a:prstGeom>
        </p:spPr>
        <p:txBody>
          <a:bodyPr lIns="0" tIns="0" rIns="0" bIns="0" rtlCol="0" anchor="t">
            <a:spAutoFit/>
          </a:bodyPr>
          <a:lstStyle/>
          <a:p>
            <a:pPr algn="l">
              <a:lnSpc>
                <a:spcPts val="4950"/>
              </a:lnSpc>
            </a:pPr>
            <a:r>
              <a:rPr lang="en-US" sz="4500" b="1">
                <a:solidFill>
                  <a:srgbClr val="FFFFFF"/>
                </a:solidFill>
                <a:latin typeface="Tabarra Sans Heavy"/>
                <a:ea typeface="Tabarra Sans Heavy"/>
                <a:cs typeface="Tabarra Sans Heavy"/>
                <a:sym typeface="Tabarra Sans Heavy"/>
              </a:rPr>
              <a:t>How Consumers Contribute To The Circular Economy</a:t>
            </a:r>
          </a:p>
        </p:txBody>
      </p:sp>
      <p:pic>
        <p:nvPicPr>
          <p:cNvPr id="9" name="Picture 9"/>
          <p:cNvPicPr>
            <a:picLocks noChangeAspect="1"/>
          </p:cNvPicPr>
          <p:nvPr>
            <a:videoFile r:link="rId1"/>
          </p:nvPr>
        </p:nvPicPr>
        <p:blipFill>
          <a:blip r:embed="rId4"/>
          <a:stretch>
            <a:fillRect/>
          </a:stretch>
        </p:blipFill>
        <p:spPr>
          <a:xfrm>
            <a:off x="2641781" y="2432050"/>
            <a:ext cx="13004438" cy="730928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655826" y="2413000"/>
            <a:ext cx="10098740" cy="6086348"/>
            <a:chOff x="0" y="0"/>
            <a:chExt cx="2659751" cy="1602989"/>
          </a:xfrm>
        </p:grpSpPr>
        <p:sp>
          <p:nvSpPr>
            <p:cNvPr id="9" name="Freeform 9"/>
            <p:cNvSpPr/>
            <p:nvPr/>
          </p:nvSpPr>
          <p:spPr>
            <a:xfrm>
              <a:off x="0" y="0"/>
              <a:ext cx="2659750" cy="1602989"/>
            </a:xfrm>
            <a:custGeom>
              <a:avLst/>
              <a:gdLst/>
              <a:ahLst/>
              <a:cxnLst/>
              <a:rect l="l" t="t" r="r" b="b"/>
              <a:pathLst>
                <a:path w="2659750" h="1602989">
                  <a:moveTo>
                    <a:pt x="39098" y="0"/>
                  </a:moveTo>
                  <a:lnTo>
                    <a:pt x="2620653" y="0"/>
                  </a:lnTo>
                  <a:cubicBezTo>
                    <a:pt x="2642246" y="0"/>
                    <a:pt x="2659750" y="17505"/>
                    <a:pt x="2659750" y="39098"/>
                  </a:cubicBezTo>
                  <a:lnTo>
                    <a:pt x="2659750" y="1563891"/>
                  </a:lnTo>
                  <a:cubicBezTo>
                    <a:pt x="2659750" y="1585484"/>
                    <a:pt x="2642246" y="1602989"/>
                    <a:pt x="2620653" y="1602989"/>
                  </a:cubicBezTo>
                  <a:lnTo>
                    <a:pt x="39098" y="1602989"/>
                  </a:lnTo>
                  <a:cubicBezTo>
                    <a:pt x="28728" y="1602989"/>
                    <a:pt x="18784" y="1598870"/>
                    <a:pt x="11451" y="1591537"/>
                  </a:cubicBezTo>
                  <a:cubicBezTo>
                    <a:pt x="4119" y="1584205"/>
                    <a:pt x="0" y="1574260"/>
                    <a:pt x="0" y="1563891"/>
                  </a:cubicBezTo>
                  <a:lnTo>
                    <a:pt x="0" y="39098"/>
                  </a:lnTo>
                  <a:cubicBezTo>
                    <a:pt x="0" y="17505"/>
                    <a:pt x="17505" y="0"/>
                    <a:pt x="39098" y="0"/>
                  </a:cubicBezTo>
                  <a:close/>
                </a:path>
              </a:pathLst>
            </a:custGeom>
            <a:solidFill>
              <a:srgbClr val="3E7992"/>
            </a:solidFill>
          </p:spPr>
          <p:txBody>
            <a:bodyPr/>
            <a:lstStyle/>
            <a:p>
              <a:endParaRPr lang="en-US"/>
            </a:p>
          </p:txBody>
        </p:sp>
        <p:sp>
          <p:nvSpPr>
            <p:cNvPr id="10" name="TextBox 10"/>
            <p:cNvSpPr txBox="1"/>
            <p:nvPr/>
          </p:nvSpPr>
          <p:spPr>
            <a:xfrm>
              <a:off x="0" y="-38100"/>
              <a:ext cx="2659751" cy="164108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96799" y="2568464"/>
            <a:ext cx="9223536" cy="56483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The Circular Economy is a model of production and consumption which extends the life cycle of products, reduces waste, and creates further value. A circular economy model focuses on encouraging re-using, recycling and re-</a:t>
            </a:r>
          </a:p>
          <a:p>
            <a:pPr algn="l">
              <a:lnSpc>
                <a:spcPts val="4499"/>
              </a:lnSpc>
            </a:pPr>
            <a:r>
              <a:rPr lang="en-US" sz="2999">
                <a:solidFill>
                  <a:srgbClr val="FFFFFF"/>
                </a:solidFill>
                <a:latin typeface="Tabarra Sans"/>
                <a:ea typeface="Tabarra Sans"/>
                <a:cs typeface="Tabarra Sans"/>
                <a:sym typeface="Tabarra Sans"/>
              </a:rPr>
              <a:t>purposing items, or reducing the waste associated with production and consumption. The aim is to move away from single use items and the idea of buying items, using them once and then throwing them away.</a:t>
            </a:r>
          </a:p>
        </p:txBody>
      </p:sp>
      <p:sp>
        <p:nvSpPr>
          <p:cNvPr id="12" name="Freeform 12"/>
          <p:cNvSpPr/>
          <p:nvPr/>
        </p:nvSpPr>
        <p:spPr>
          <a:xfrm>
            <a:off x="5486400" y="8878824"/>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1018310"/>
            <a:ext cx="15349387" cy="733426"/>
          </a:xfrm>
          <a:prstGeom prst="rect">
            <a:avLst/>
          </a:prstGeom>
        </p:spPr>
        <p:txBody>
          <a:bodyPr lIns="0" tIns="0" rIns="0" bIns="0" rtlCol="0" anchor="t">
            <a:spAutoFit/>
          </a:bodyPr>
          <a:lstStyle/>
          <a:p>
            <a:pPr algn="l">
              <a:lnSpc>
                <a:spcPts val="4950"/>
              </a:lnSpc>
            </a:pPr>
            <a:r>
              <a:rPr lang="en-US" sz="4500" b="1">
                <a:solidFill>
                  <a:srgbClr val="FFFFFF"/>
                </a:solidFill>
                <a:latin typeface="Tabarra Sans Heavy"/>
                <a:ea typeface="Tabarra Sans Heavy"/>
                <a:cs typeface="Tabarra Sans Heavy"/>
                <a:sym typeface="Tabarra Sans Heavy"/>
              </a:rPr>
              <a:t>How Consumers Contribute To The Circular Economy</a:t>
            </a:r>
          </a:p>
        </p:txBody>
      </p:sp>
      <p:sp>
        <p:nvSpPr>
          <p:cNvPr id="14" name="Freeform 14"/>
          <p:cNvSpPr/>
          <p:nvPr/>
        </p:nvSpPr>
        <p:spPr>
          <a:xfrm>
            <a:off x="10994521" y="3612782"/>
            <a:ext cx="7293479" cy="4604008"/>
          </a:xfrm>
          <a:custGeom>
            <a:avLst/>
            <a:gdLst/>
            <a:ahLst/>
            <a:cxnLst/>
            <a:rect l="l" t="t" r="r" b="b"/>
            <a:pathLst>
              <a:path w="7293479" h="4604008">
                <a:moveTo>
                  <a:pt x="0" y="0"/>
                </a:moveTo>
                <a:lnTo>
                  <a:pt x="7293479" y="0"/>
                </a:lnTo>
                <a:lnTo>
                  <a:pt x="7293479" y="4604008"/>
                </a:lnTo>
                <a:lnTo>
                  <a:pt x="0" y="460400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028700" y="2070100"/>
            <a:ext cx="15349387" cy="6273800"/>
          </a:xfrm>
          <a:prstGeom prst="rect">
            <a:avLst/>
          </a:prstGeom>
        </p:spPr>
        <p:txBody>
          <a:bodyPr lIns="0" tIns="0" rIns="0" bIns="0" rtlCol="0" anchor="t">
            <a:spAutoFit/>
          </a:bodyPr>
          <a:lstStyle/>
          <a:p>
            <a:pPr algn="l">
              <a:lnSpc>
                <a:spcPts val="6249"/>
              </a:lnSpc>
            </a:pPr>
            <a:endParaRPr/>
          </a:p>
          <a:p>
            <a:pPr marL="539749" lvl="1" indent="-269875" algn="l">
              <a:lnSpc>
                <a:spcPts val="6249"/>
              </a:lnSpc>
              <a:buAutoNum type="arabicPeriod"/>
            </a:pPr>
            <a:r>
              <a:rPr lang="en-US" sz="2499" b="1">
                <a:solidFill>
                  <a:srgbClr val="003462"/>
                </a:solidFill>
                <a:latin typeface="Tabarra Sans Bold"/>
                <a:ea typeface="Tabarra Sans Bold"/>
                <a:cs typeface="Tabarra Sans Bold"/>
                <a:sym typeface="Tabarra Sans Bold"/>
              </a:rPr>
              <a:t>Buying second-hand</a:t>
            </a:r>
            <a:r>
              <a:rPr lang="en-US" sz="2499">
                <a:solidFill>
                  <a:srgbClr val="003462"/>
                </a:solidFill>
                <a:latin typeface="Tabarra Sans"/>
                <a:ea typeface="Tabarra Sans"/>
                <a:cs typeface="Tabarra Sans"/>
                <a:sym typeface="Tabarra Sans"/>
              </a:rPr>
              <a:t> → extends the life of products and reduces waste sent to landfill.</a:t>
            </a:r>
          </a:p>
          <a:p>
            <a:pPr marL="539749" lvl="1" indent="-269875" algn="l">
              <a:lnSpc>
                <a:spcPts val="6249"/>
              </a:lnSpc>
              <a:buAutoNum type="arabicPeriod"/>
            </a:pPr>
            <a:r>
              <a:rPr lang="en-US" sz="2499" b="1">
                <a:solidFill>
                  <a:srgbClr val="003462"/>
                </a:solidFill>
                <a:latin typeface="Tabarra Sans Bold"/>
                <a:ea typeface="Tabarra Sans Bold"/>
                <a:cs typeface="Tabarra Sans Bold"/>
                <a:sym typeface="Tabarra Sans Bold"/>
              </a:rPr>
              <a:t>Recycling products</a:t>
            </a:r>
            <a:r>
              <a:rPr lang="en-US" sz="2499">
                <a:solidFill>
                  <a:srgbClr val="003462"/>
                </a:solidFill>
                <a:latin typeface="Tabarra Sans"/>
                <a:ea typeface="Tabarra Sans"/>
                <a:cs typeface="Tabarra Sans"/>
                <a:sym typeface="Tabarra Sans"/>
              </a:rPr>
              <a:t> → allows materials to be repurposed or reused, reducing the need for new raw materials.</a:t>
            </a:r>
          </a:p>
          <a:p>
            <a:pPr marL="539749" lvl="1" indent="-269875" algn="l">
              <a:lnSpc>
                <a:spcPts val="6249"/>
              </a:lnSpc>
              <a:buAutoNum type="arabicPeriod"/>
            </a:pPr>
            <a:r>
              <a:rPr lang="en-US" sz="2499" b="1">
                <a:solidFill>
                  <a:srgbClr val="003462"/>
                </a:solidFill>
                <a:latin typeface="Tabarra Sans Bold"/>
                <a:ea typeface="Tabarra Sans Bold"/>
                <a:cs typeface="Tabarra Sans Bold"/>
                <a:sym typeface="Tabarra Sans Bold"/>
              </a:rPr>
              <a:t>Improving consumption habits</a:t>
            </a:r>
            <a:r>
              <a:rPr lang="en-US" sz="2499">
                <a:solidFill>
                  <a:srgbClr val="003462"/>
                </a:solidFill>
                <a:latin typeface="Tabarra Sans"/>
                <a:ea typeface="Tabarra Sans"/>
                <a:cs typeface="Tabarra Sans"/>
                <a:sym typeface="Tabarra Sans"/>
              </a:rPr>
              <a:t> → reduces unnecessary waste, packaging, and single-use items.</a:t>
            </a:r>
          </a:p>
          <a:p>
            <a:pPr marL="539749" lvl="1" indent="-269875" algn="l">
              <a:lnSpc>
                <a:spcPts val="6249"/>
              </a:lnSpc>
              <a:buAutoNum type="arabicPeriod"/>
            </a:pPr>
            <a:r>
              <a:rPr lang="en-US" sz="2499" b="1">
                <a:solidFill>
                  <a:srgbClr val="003462"/>
                </a:solidFill>
                <a:latin typeface="Tabarra Sans Bold"/>
                <a:ea typeface="Tabarra Sans Bold"/>
                <a:cs typeface="Tabarra Sans Bold"/>
                <a:sym typeface="Tabarra Sans Bold"/>
              </a:rPr>
              <a:t>Choosing sustainable brands</a:t>
            </a:r>
            <a:r>
              <a:rPr lang="en-US" sz="2499">
                <a:solidFill>
                  <a:srgbClr val="003462"/>
                </a:solidFill>
                <a:latin typeface="Tabarra Sans"/>
                <a:ea typeface="Tabarra Sans"/>
                <a:cs typeface="Tabarra Sans"/>
                <a:sym typeface="Tabarra Sans"/>
              </a:rPr>
              <a:t> → encourages ethical production, fair pay, and environmentally friendly practices.</a:t>
            </a:r>
          </a:p>
          <a:p>
            <a:pPr algn="l">
              <a:lnSpc>
                <a:spcPts val="6249"/>
              </a:lnSpc>
            </a:pPr>
            <a:endParaRPr lang="en-US" sz="2499">
              <a:solidFill>
                <a:srgbClr val="003462"/>
              </a:solidFill>
              <a:latin typeface="Tabarra Sans"/>
              <a:ea typeface="Tabarra Sans"/>
              <a:cs typeface="Tabarra Sans"/>
              <a:sym typeface="Tabarra Sans"/>
            </a:endParaRPr>
          </a:p>
        </p:txBody>
      </p:sp>
      <p:sp>
        <p:nvSpPr>
          <p:cNvPr id="9" name="TextBox 9"/>
          <p:cNvSpPr txBox="1"/>
          <p:nvPr/>
        </p:nvSpPr>
        <p:spPr>
          <a:xfrm>
            <a:off x="1175994" y="1018310"/>
            <a:ext cx="15349387" cy="681991"/>
          </a:xfrm>
          <a:prstGeom prst="rect">
            <a:avLst/>
          </a:prstGeom>
        </p:spPr>
        <p:txBody>
          <a:bodyPr lIns="0" tIns="0" rIns="0" bIns="0" rtlCol="0" anchor="t">
            <a:spAutoFit/>
          </a:bodyPr>
          <a:lstStyle/>
          <a:p>
            <a:pPr algn="l">
              <a:lnSpc>
                <a:spcPts val="4620"/>
              </a:lnSpc>
            </a:pPr>
            <a:r>
              <a:rPr lang="en-US" sz="4200" b="1">
                <a:solidFill>
                  <a:srgbClr val="FFFFFF"/>
                </a:solidFill>
                <a:latin typeface="Tabarra Sans Heavy"/>
                <a:ea typeface="Tabarra Sans Heavy"/>
                <a:cs typeface="Tabarra Sans Heavy"/>
                <a:sym typeface="Tabarra Sans Heavy"/>
              </a:rPr>
              <a:t>Consumers Can Play A Key Role In The Circular Economy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175994" y="1018310"/>
            <a:ext cx="15349387" cy="681991"/>
          </a:xfrm>
          <a:prstGeom prst="rect">
            <a:avLst/>
          </a:prstGeom>
        </p:spPr>
        <p:txBody>
          <a:bodyPr lIns="0" tIns="0" rIns="0" bIns="0" rtlCol="0" anchor="t">
            <a:spAutoFit/>
          </a:bodyPr>
          <a:lstStyle/>
          <a:p>
            <a:pPr algn="l">
              <a:lnSpc>
                <a:spcPts val="4620"/>
              </a:lnSpc>
            </a:pPr>
            <a:r>
              <a:rPr lang="en-US" sz="4200" b="1">
                <a:solidFill>
                  <a:srgbClr val="FFFFFF"/>
                </a:solidFill>
                <a:latin typeface="Tabarra Sans Heavy"/>
                <a:ea typeface="Tabarra Sans Heavy"/>
                <a:cs typeface="Tabarra Sans Heavy"/>
                <a:sym typeface="Tabarra Sans Heavy"/>
              </a:rPr>
              <a:t>Consumers Can Play A Key Role In The Circular Economy</a:t>
            </a:r>
          </a:p>
        </p:txBody>
      </p:sp>
      <p:graphicFrame>
        <p:nvGraphicFramePr>
          <p:cNvPr id="10" name="Table 9">
            <a:extLst>
              <a:ext uri="{FF2B5EF4-FFF2-40B4-BE49-F238E27FC236}">
                <a16:creationId xmlns:a16="http://schemas.microsoft.com/office/drawing/2014/main" id="{B4410FF7-90EB-E2C7-EF71-1959D87C4514}"/>
              </a:ext>
            </a:extLst>
          </p:cNvPr>
          <p:cNvGraphicFramePr>
            <a:graphicFrameLocks noGrp="1"/>
          </p:cNvGraphicFramePr>
          <p:nvPr>
            <p:extLst>
              <p:ext uri="{D42A27DB-BD31-4B8C-83A1-F6EECF244321}">
                <p14:modId xmlns:p14="http://schemas.microsoft.com/office/powerpoint/2010/main" val="3537338880"/>
              </p:ext>
            </p:extLst>
          </p:nvPr>
        </p:nvGraphicFramePr>
        <p:xfrm>
          <a:off x="1066800" y="2384786"/>
          <a:ext cx="15697200" cy="6883902"/>
        </p:xfrm>
        <a:graphic>
          <a:graphicData uri="http://schemas.openxmlformats.org/drawingml/2006/table">
            <a:tbl>
              <a:tblPr/>
              <a:tblGrid>
                <a:gridCol w="5232400">
                  <a:extLst>
                    <a:ext uri="{9D8B030D-6E8A-4147-A177-3AD203B41FA5}">
                      <a16:colId xmlns:a16="http://schemas.microsoft.com/office/drawing/2014/main" val="1478624461"/>
                    </a:ext>
                  </a:extLst>
                </a:gridCol>
                <a:gridCol w="5232400">
                  <a:extLst>
                    <a:ext uri="{9D8B030D-6E8A-4147-A177-3AD203B41FA5}">
                      <a16:colId xmlns:a16="http://schemas.microsoft.com/office/drawing/2014/main" val="2995427075"/>
                    </a:ext>
                  </a:extLst>
                </a:gridCol>
                <a:gridCol w="5232400">
                  <a:extLst>
                    <a:ext uri="{9D8B030D-6E8A-4147-A177-3AD203B41FA5}">
                      <a16:colId xmlns:a16="http://schemas.microsoft.com/office/drawing/2014/main" val="1724684377"/>
                    </a:ext>
                  </a:extLst>
                </a:gridCol>
              </a:tblGrid>
              <a:tr h="1118172">
                <a:tc>
                  <a:txBody>
                    <a:bodyPr/>
                    <a:lstStyle/>
                    <a:p>
                      <a:pPr>
                        <a:buNone/>
                      </a:pPr>
                      <a:r>
                        <a:rPr lang="en-IE" sz="2800" b="1">
                          <a:solidFill>
                            <a:srgbClr val="FFFFFF"/>
                          </a:solidFill>
                          <a:effectLst/>
                        </a:rPr>
                        <a:t>Action</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274165"/>
                    </a:solidFill>
                  </a:tcPr>
                </a:tc>
                <a:tc>
                  <a:txBody>
                    <a:bodyPr/>
                    <a:lstStyle/>
                    <a:p>
                      <a:pPr>
                        <a:buNone/>
                      </a:pPr>
                      <a:r>
                        <a:rPr lang="en-IE" sz="2800" b="1">
                          <a:solidFill>
                            <a:srgbClr val="FFFFFF"/>
                          </a:solidFill>
                          <a:effectLst/>
                        </a:rPr>
                        <a:t>Electronics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49D54"/>
                    </a:solidFill>
                  </a:tcPr>
                </a:tc>
                <a:tc>
                  <a:txBody>
                    <a:bodyPr/>
                    <a:lstStyle/>
                    <a:p>
                      <a:pPr>
                        <a:buNone/>
                      </a:pPr>
                      <a:r>
                        <a:rPr lang="en-IE" sz="2800" b="1">
                          <a:solidFill>
                            <a:srgbClr val="FFFFFF"/>
                          </a:solidFill>
                          <a:effectLst/>
                        </a:rPr>
                        <a:t>Clothing</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E3D50"/>
                    </a:solidFill>
                  </a:tcPr>
                </a:tc>
                <a:extLst>
                  <a:ext uri="{0D108BD9-81ED-4DB2-BD59-A6C34878D82A}">
                    <a16:rowId xmlns:a16="http://schemas.microsoft.com/office/drawing/2014/main" val="3394928940"/>
                  </a:ext>
                </a:extLst>
              </a:tr>
              <a:tr h="1549186">
                <a:tc>
                  <a:txBody>
                    <a:bodyPr/>
                    <a:lstStyle/>
                    <a:p>
                      <a:pPr>
                        <a:buNone/>
                      </a:pPr>
                      <a:r>
                        <a:rPr lang="en-IE" sz="2800" b="1">
                          <a:solidFill>
                            <a:srgbClr val="FFFFFF"/>
                          </a:solidFill>
                          <a:effectLst/>
                        </a:rPr>
                        <a:t>Buying second-hand</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274165"/>
                    </a:solidFill>
                  </a:tcPr>
                </a:tc>
                <a:tc>
                  <a:txBody>
                    <a:bodyPr/>
                    <a:lstStyle/>
                    <a:p>
                      <a:pPr>
                        <a:buNone/>
                      </a:pPr>
                      <a:r>
                        <a:rPr lang="en-IE" sz="2800">
                          <a:effectLst/>
                        </a:rPr>
                        <a:t>Purchasing a refurbished phone or laptop instead of buying new</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Buying clothes from Depop, Vinted, charity shops, or thrift stores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962395920"/>
                  </a:ext>
                </a:extLst>
              </a:tr>
              <a:tr h="1549186">
                <a:tc>
                  <a:txBody>
                    <a:bodyPr/>
                    <a:lstStyle/>
                    <a:p>
                      <a:pPr>
                        <a:buNone/>
                      </a:pPr>
                      <a:r>
                        <a:rPr lang="en-IE" sz="2800" b="1">
                          <a:solidFill>
                            <a:srgbClr val="FFFFFF"/>
                          </a:solidFill>
                          <a:effectLst/>
                        </a:rPr>
                        <a:t>Recycling products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274165"/>
                    </a:solidFill>
                  </a:tcPr>
                </a:tc>
                <a:tc>
                  <a:txBody>
                    <a:bodyPr/>
                    <a:lstStyle/>
                    <a:p>
                      <a:pPr>
                        <a:buNone/>
                      </a:pPr>
                      <a:r>
                        <a:rPr lang="en-IE" sz="2800">
                          <a:effectLst/>
                        </a:rPr>
                        <a:t>Returning old phones, batteries, or chargers to WEEE recycling points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Recycling textiles or donating unwanted clothes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124255813"/>
                  </a:ext>
                </a:extLst>
              </a:tr>
              <a:tr h="1118172">
                <a:tc>
                  <a:txBody>
                    <a:bodyPr/>
                    <a:lstStyle/>
                    <a:p>
                      <a:pPr>
                        <a:buNone/>
                      </a:pPr>
                      <a:r>
                        <a:rPr lang="en-IE" sz="2800" b="1">
                          <a:solidFill>
                            <a:srgbClr val="FFFFFF"/>
                          </a:solidFill>
                          <a:effectLst/>
                        </a:rPr>
                        <a:t>Improving habits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274165"/>
                    </a:solidFill>
                  </a:tcPr>
                </a:tc>
                <a:tc>
                  <a:txBody>
                    <a:bodyPr/>
                    <a:lstStyle/>
                    <a:p>
                      <a:pPr>
                        <a:buNone/>
                      </a:pPr>
                      <a:r>
                        <a:rPr lang="en-IE" sz="2800">
                          <a:effectLst/>
                        </a:rPr>
                        <a:t>Using devices for longer before upgrading</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Repairing clothes or avoiding fast fashion, reducing consumption</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299670530"/>
                  </a:ext>
                </a:extLst>
              </a:tr>
              <a:tr h="1549186">
                <a:tc>
                  <a:txBody>
                    <a:bodyPr/>
                    <a:lstStyle/>
                    <a:p>
                      <a:pPr>
                        <a:buNone/>
                      </a:pPr>
                      <a:r>
                        <a:rPr lang="en-IE" sz="2800" b="1">
                          <a:solidFill>
                            <a:srgbClr val="FFFFFF"/>
                          </a:solidFill>
                          <a:effectLst/>
                        </a:rPr>
                        <a:t>Choosing sustainable brands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274165"/>
                    </a:solidFill>
                  </a:tcPr>
                </a:tc>
                <a:tc>
                  <a:txBody>
                    <a:bodyPr/>
                    <a:lstStyle/>
                    <a:p>
                      <a:pPr>
                        <a:buNone/>
                      </a:pPr>
                      <a:r>
                        <a:rPr lang="en-IE" sz="2800">
                          <a:effectLst/>
                        </a:rPr>
                        <a:t>Buying energy-efficient appliances with longer lifespans</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dirty="0">
                          <a:effectLst/>
                        </a:rPr>
                        <a:t>Choosing Fairtrade, organic, or ethically produced clothing</a:t>
                      </a:r>
                    </a:p>
                  </a:txBody>
                  <a:tcPr marL="65187" marR="65187" marT="32593" marB="32593"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58110122"/>
                  </a:ext>
                </a:extLst>
              </a:tr>
            </a:tbl>
          </a:graphicData>
        </a:graphic>
      </p:graphicFrame>
      <p:sp>
        <p:nvSpPr>
          <p:cNvPr id="11" name="Rectangle 1">
            <a:extLst>
              <a:ext uri="{FF2B5EF4-FFF2-40B4-BE49-F238E27FC236}">
                <a16:creationId xmlns:a16="http://schemas.microsoft.com/office/drawing/2014/main" id="{2F257ECA-818E-86F2-CC5B-FDD2CBBB8C9E}"/>
              </a:ext>
            </a:extLst>
          </p:cNvPr>
          <p:cNvSpPr>
            <a:spLocks noChangeArrowheads="1"/>
          </p:cNvSpPr>
          <p:nvPr/>
        </p:nvSpPr>
        <p:spPr bwMode="auto">
          <a:xfrm>
            <a:off x="1638300" y="1600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11947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265384"/>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17.2</a:t>
            </a:r>
          </a:p>
        </p:txBody>
      </p:sp>
      <p:grpSp>
        <p:nvGrpSpPr>
          <p:cNvPr id="6" name="Group 6"/>
          <p:cNvGrpSpPr/>
          <p:nvPr/>
        </p:nvGrpSpPr>
        <p:grpSpPr>
          <a:xfrm>
            <a:off x="835973" y="1532892"/>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167879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767033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816242"/>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2780206"/>
            <a:ext cx="16782842" cy="815339"/>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Montserrat Bold"/>
                <a:ea typeface="Montserrat Bold"/>
                <a:cs typeface="Montserrat Bold"/>
                <a:sym typeface="Montserrat Bold"/>
              </a:rPr>
              <a:t>HL2 Q5 (c) (ii): Describe four ways a consumer purchasing food products can actively contribute to the circular economy.</a:t>
            </a:r>
          </a:p>
        </p:txBody>
      </p:sp>
      <p:sp>
        <p:nvSpPr>
          <p:cNvPr id="15" name="TextBox 15"/>
          <p:cNvSpPr txBox="1"/>
          <p:nvPr/>
        </p:nvSpPr>
        <p:spPr>
          <a:xfrm>
            <a:off x="1159354" y="9015889"/>
            <a:ext cx="15422701" cy="815340"/>
          </a:xfrm>
          <a:prstGeom prst="rect">
            <a:avLst/>
          </a:prstGeom>
        </p:spPr>
        <p:txBody>
          <a:bodyPr lIns="0" tIns="0" rIns="0" bIns="0" rtlCol="0" anchor="t">
            <a:spAutoFit/>
          </a:bodyPr>
          <a:lstStyle/>
          <a:p>
            <a:pPr algn="l">
              <a:lnSpc>
                <a:spcPts val="3359"/>
              </a:lnSpc>
              <a:spcBef>
                <a:spcPct val="0"/>
              </a:spcBef>
            </a:pPr>
            <a:r>
              <a:rPr lang="en-US" sz="2400" b="1">
                <a:solidFill>
                  <a:srgbClr val="FFFFFF"/>
                </a:solidFill>
                <a:latin typeface="Montserrat Bold"/>
                <a:ea typeface="Montserrat Bold"/>
                <a:cs typeface="Montserrat Bold"/>
                <a:sym typeface="Montserrat Bold"/>
              </a:rPr>
              <a:t>HL Q2, Q3. BW Q2</a:t>
            </a:r>
          </a:p>
          <a:p>
            <a:pPr algn="l">
              <a:lnSpc>
                <a:spcPts val="3359"/>
              </a:lnSpc>
              <a:spcBef>
                <a:spcPct val="0"/>
              </a:spcBef>
            </a:pPr>
            <a:r>
              <a:rPr lang="en-US" sz="2400" b="1">
                <a:solidFill>
                  <a:srgbClr val="FFFFFF"/>
                </a:solidFill>
                <a:latin typeface="Montserrat Bold"/>
                <a:ea typeface="Montserrat Bold"/>
                <a:cs typeface="Montserrat Bold"/>
                <a:sym typeface="Montserrat Bold"/>
              </a:rPr>
              <a:t>OL Q3, Q4, Q5</a:t>
            </a:r>
          </a:p>
        </p:txBody>
      </p:sp>
      <p:sp>
        <p:nvSpPr>
          <p:cNvPr id="16" name="TextBox 16"/>
          <p:cNvSpPr txBox="1"/>
          <p:nvPr/>
        </p:nvSpPr>
        <p:spPr>
          <a:xfrm>
            <a:off x="1159354" y="3728894"/>
            <a:ext cx="16782842" cy="815339"/>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Montserrat Bold"/>
                <a:ea typeface="Montserrat Bold"/>
                <a:cs typeface="Montserrat Bold"/>
                <a:sym typeface="Montserrat Bold"/>
              </a:rPr>
              <a:t>OL1 Q4 (d): (i) Explain the term circular economy. (ii) Describe two ethical concerns of Irish consumers when purchasing from online retailers.</a:t>
            </a:r>
          </a:p>
        </p:txBody>
      </p:sp>
      <p:sp>
        <p:nvSpPr>
          <p:cNvPr id="17" name="TextBox 17"/>
          <p:cNvSpPr txBox="1"/>
          <p:nvPr/>
        </p:nvSpPr>
        <p:spPr>
          <a:xfrm>
            <a:off x="1159354" y="4677583"/>
            <a:ext cx="16782842" cy="2072639"/>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Montserrat Bold"/>
                <a:ea typeface="Montserrat Bold"/>
                <a:cs typeface="Montserrat Bold"/>
                <a:sym typeface="Montserrat Bold"/>
              </a:rPr>
              <a:t>OL2 Q1 (g): Indicate whether each of the following examples would help contribute to the circular economy, by putting a tick in the correct box. Provide a service for customers where they can leave used or end-of-life electrical items at his premises for recycling; Sell energy efficient bulbs, even though they tend to be more expensive; Change his packaging from recyclable cardboard to single- use plastic cartons in order to save money.</a:t>
            </a:r>
          </a:p>
        </p:txBody>
      </p:sp>
      <p:sp>
        <p:nvSpPr>
          <p:cNvPr id="18" name="TextBox 18"/>
          <p:cNvSpPr txBox="1"/>
          <p:nvPr/>
        </p:nvSpPr>
        <p:spPr>
          <a:xfrm>
            <a:off x="1159354" y="6883572"/>
            <a:ext cx="16782842" cy="396239"/>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Montserrat Bold"/>
                <a:ea typeface="Montserrat Bold"/>
                <a:cs typeface="Montserrat Bold"/>
                <a:sym typeface="Montserrat Bold"/>
              </a:rPr>
              <a:t>OL2 Q2 (a): Fill in the blanks.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17.3</a:t>
            </a:r>
          </a:p>
        </p:txBody>
      </p:sp>
      <p:sp>
        <p:nvSpPr>
          <p:cNvPr id="4" name="TextBox 4"/>
          <p:cNvSpPr txBox="1"/>
          <p:nvPr/>
        </p:nvSpPr>
        <p:spPr>
          <a:xfrm>
            <a:off x="1028507" y="5086350"/>
            <a:ext cx="16230697" cy="1511300"/>
          </a:xfrm>
          <a:prstGeom prst="rect">
            <a:avLst/>
          </a:prstGeom>
        </p:spPr>
        <p:txBody>
          <a:bodyPr lIns="0" tIns="0" rIns="0" bIns="0" rtlCol="0" anchor="t">
            <a:spAutoFit/>
          </a:bodyPr>
          <a:lstStyle/>
          <a:p>
            <a:pPr algn="l">
              <a:lnSpc>
                <a:spcPts val="5500"/>
              </a:lnSpc>
            </a:pPr>
            <a:r>
              <a:rPr lang="en-US" sz="5000" i="1">
                <a:solidFill>
                  <a:srgbClr val="FFFFFF"/>
                </a:solidFill>
                <a:latin typeface="Tabarra Sans Italics"/>
                <a:ea typeface="Tabarra Sans Italics"/>
                <a:cs typeface="Tabarra Sans Italics"/>
                <a:sym typeface="Tabarra Sans Italics"/>
              </a:rPr>
              <a:t>17.3 Investigate how digital technology impacts on consumer behaviour.</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17.1</a:t>
            </a:r>
          </a:p>
        </p:txBody>
      </p:sp>
      <p:sp>
        <p:nvSpPr>
          <p:cNvPr id="4" name="TextBox 4"/>
          <p:cNvSpPr txBox="1"/>
          <p:nvPr/>
        </p:nvSpPr>
        <p:spPr>
          <a:xfrm>
            <a:off x="1028507" y="5086350"/>
            <a:ext cx="16230697" cy="2206625"/>
          </a:xfrm>
          <a:prstGeom prst="rect">
            <a:avLst/>
          </a:prstGeom>
        </p:spPr>
        <p:txBody>
          <a:bodyPr lIns="0" tIns="0" rIns="0" bIns="0" rtlCol="0" anchor="t">
            <a:spAutoFit/>
          </a:bodyPr>
          <a:lstStyle/>
          <a:p>
            <a:pPr algn="l">
              <a:lnSpc>
                <a:spcPts val="5500"/>
              </a:lnSpc>
            </a:pPr>
            <a:r>
              <a:rPr lang="en-US" sz="5000" i="1">
                <a:solidFill>
                  <a:srgbClr val="FFFFFF"/>
                </a:solidFill>
                <a:latin typeface="Tabarra Sans Italics"/>
                <a:ea typeface="Tabarra Sans Italics"/>
                <a:cs typeface="Tabarra Sans Italics"/>
                <a:sym typeface="Tabarra Sans Italics"/>
              </a:rPr>
              <a:t>17.1 Investigate the rights and responsibilities of consumers using current relevant consumer legislation.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381813" y="265434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8FFA"/>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Increased Convenience</a:t>
            </a:r>
          </a:p>
        </p:txBody>
      </p:sp>
      <p:sp>
        <p:nvSpPr>
          <p:cNvPr id="13" name="TextBox 13"/>
          <p:cNvSpPr txBox="1"/>
          <p:nvPr/>
        </p:nvSpPr>
        <p:spPr>
          <a:xfrm>
            <a:off x="1175994" y="1118274"/>
            <a:ext cx="15446002" cy="51689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Positive Impacts On The Consumer From The Development Of Technology</a:t>
            </a:r>
          </a:p>
        </p:txBody>
      </p:sp>
      <p:sp>
        <p:nvSpPr>
          <p:cNvPr id="14" name="TextBox 14"/>
          <p:cNvSpPr txBox="1"/>
          <p:nvPr/>
        </p:nvSpPr>
        <p:spPr>
          <a:xfrm>
            <a:off x="471148" y="3761091"/>
            <a:ext cx="13920148" cy="1691297"/>
          </a:xfrm>
          <a:prstGeom prst="rect">
            <a:avLst/>
          </a:prstGeom>
        </p:spPr>
        <p:txBody>
          <a:bodyPr lIns="0" tIns="0" rIns="0" bIns="0" rtlCol="0" anchor="t">
            <a:spAutoFit/>
          </a:bodyPr>
          <a:lstStyle/>
          <a:p>
            <a:pPr algn="l">
              <a:lnSpc>
                <a:spcPts val="4499"/>
              </a:lnSpc>
            </a:pPr>
            <a:r>
              <a:rPr lang="en-US" sz="2999" dirty="0">
                <a:solidFill>
                  <a:srgbClr val="274165"/>
                </a:solidFill>
                <a:latin typeface="Tabarra Sans"/>
                <a:ea typeface="Tabarra Sans"/>
                <a:cs typeface="Tabarra Sans"/>
                <a:sym typeface="Tabarra Sans"/>
              </a:rPr>
              <a:t>Online shopping platforms such as Amazon offer one-click purchasing and next-day delivery. Mobile banking apps allow instant transfers and account access without visiting a bank.</a:t>
            </a:r>
          </a:p>
        </p:txBody>
      </p:sp>
      <p:grpSp>
        <p:nvGrpSpPr>
          <p:cNvPr id="15" name="Group 15"/>
          <p:cNvGrpSpPr/>
          <p:nvPr/>
        </p:nvGrpSpPr>
        <p:grpSpPr>
          <a:xfrm>
            <a:off x="-381813" y="6037566"/>
            <a:ext cx="8826072" cy="830526"/>
            <a:chOff x="0" y="0"/>
            <a:chExt cx="2324562" cy="218739"/>
          </a:xfrm>
        </p:grpSpPr>
        <p:sp>
          <p:nvSpPr>
            <p:cNvPr id="16" name="Freeform 16"/>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8FFA"/>
            </a:solidFill>
          </p:spPr>
          <p:txBody>
            <a:bodyPr/>
            <a:lstStyle/>
            <a:p>
              <a:endParaRPr lang="en-US"/>
            </a:p>
          </p:txBody>
        </p:sp>
        <p:sp>
          <p:nvSpPr>
            <p:cNvPr id="17" name="TextBox 17"/>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672952" y="6086116"/>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Better access to product information</a:t>
            </a:r>
          </a:p>
        </p:txBody>
      </p:sp>
      <p:sp>
        <p:nvSpPr>
          <p:cNvPr id="19" name="TextBox 19"/>
          <p:cNvSpPr txBox="1"/>
          <p:nvPr/>
        </p:nvSpPr>
        <p:spPr>
          <a:xfrm>
            <a:off x="471148" y="7144317"/>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can compare prices, features, and reviews before making a purchase, leading to more informed decisions.</a:t>
            </a:r>
          </a:p>
          <a:p>
            <a:pPr algn="l">
              <a:lnSpc>
                <a:spcPts val="4499"/>
              </a:lnSpc>
            </a:pPr>
            <a:r>
              <a:rPr lang="en-US" sz="2999">
                <a:solidFill>
                  <a:srgbClr val="274165"/>
                </a:solidFill>
                <a:latin typeface="Tabarra Sans"/>
                <a:ea typeface="Tabarra Sans"/>
                <a:cs typeface="Tabarra Sans"/>
                <a:sym typeface="Tabarra Sans"/>
              </a:rPr>
              <a:t>Example: Comparison tools on websites such as Bonkers.ie or CCPC.ie for broadband, mortgages, and credit cards.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381813" y="265434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8FFA"/>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Increased choice of products</a:t>
            </a:r>
          </a:p>
        </p:txBody>
      </p:sp>
      <p:sp>
        <p:nvSpPr>
          <p:cNvPr id="13" name="TextBox 13"/>
          <p:cNvSpPr txBox="1"/>
          <p:nvPr/>
        </p:nvSpPr>
        <p:spPr>
          <a:xfrm>
            <a:off x="1175994" y="1118274"/>
            <a:ext cx="15446002" cy="51689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Positive Impacts On The Consumer From The Development Of Technology</a:t>
            </a:r>
          </a:p>
        </p:txBody>
      </p:sp>
      <p:sp>
        <p:nvSpPr>
          <p:cNvPr id="14" name="TextBox 14"/>
          <p:cNvSpPr txBox="1"/>
          <p:nvPr/>
        </p:nvSpPr>
        <p:spPr>
          <a:xfrm>
            <a:off x="471148" y="3761091"/>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Online shopping gives consumers access to a wider range of products from Irish and international sellers.</a:t>
            </a:r>
          </a:p>
          <a:p>
            <a:pPr algn="l">
              <a:lnSpc>
                <a:spcPts val="4499"/>
              </a:lnSpc>
            </a:pPr>
            <a:r>
              <a:rPr lang="en-US" sz="2999">
                <a:solidFill>
                  <a:srgbClr val="274165"/>
                </a:solidFill>
                <a:latin typeface="Tabarra Sans"/>
                <a:ea typeface="Tabarra Sans"/>
                <a:cs typeface="Tabarra Sans"/>
                <a:sym typeface="Tabarra Sans"/>
              </a:rPr>
              <a:t>Example: Retailers offering large product ranges with fast delivery, allowing consumers to find better value.</a:t>
            </a:r>
          </a:p>
        </p:txBody>
      </p:sp>
      <p:grpSp>
        <p:nvGrpSpPr>
          <p:cNvPr id="15" name="Group 15"/>
          <p:cNvGrpSpPr/>
          <p:nvPr/>
        </p:nvGrpSpPr>
        <p:grpSpPr>
          <a:xfrm>
            <a:off x="-381813" y="6332557"/>
            <a:ext cx="8826072" cy="830526"/>
            <a:chOff x="0" y="0"/>
            <a:chExt cx="2324562" cy="218739"/>
          </a:xfrm>
        </p:grpSpPr>
        <p:sp>
          <p:nvSpPr>
            <p:cNvPr id="16" name="Freeform 16"/>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8FFA"/>
            </a:solidFill>
          </p:spPr>
          <p:txBody>
            <a:bodyPr/>
            <a:lstStyle/>
            <a:p>
              <a:endParaRPr lang="en-US"/>
            </a:p>
          </p:txBody>
        </p:sp>
        <p:sp>
          <p:nvSpPr>
            <p:cNvPr id="17" name="TextBox 17"/>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672952" y="6381108"/>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Others....</a:t>
            </a:r>
          </a:p>
        </p:txBody>
      </p:sp>
      <p:sp>
        <p:nvSpPr>
          <p:cNvPr id="19" name="TextBox 19"/>
          <p:cNvSpPr txBox="1"/>
          <p:nvPr/>
        </p:nvSpPr>
        <p:spPr>
          <a:xfrm>
            <a:off x="471148" y="7439308"/>
            <a:ext cx="13920148"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Greater price transparency, Access to customer reviews and ratings (Trust Pilot), Improved accessibility (mobility issues or those living in rural areas.)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381813" y="2654340"/>
            <a:ext cx="8826072" cy="830526"/>
            <a:chOff x="0" y="0"/>
            <a:chExt cx="2324562" cy="218739"/>
          </a:xfrm>
        </p:grpSpPr>
        <p:sp>
          <p:nvSpPr>
            <p:cNvPr id="10" name="Freeform 10"/>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8CC63F"/>
            </a:solidFill>
          </p:spPr>
          <p:txBody>
            <a:bodyPr/>
            <a:lstStyle/>
            <a:p>
              <a:endParaRPr lang="en-US"/>
            </a:p>
          </p:txBody>
        </p:sp>
        <p:sp>
          <p:nvSpPr>
            <p:cNvPr id="11" name="TextBox 11"/>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Impulse Buying and overconsumption</a:t>
            </a:r>
          </a:p>
        </p:txBody>
      </p:sp>
      <p:sp>
        <p:nvSpPr>
          <p:cNvPr id="13" name="TextBox 13"/>
          <p:cNvSpPr txBox="1"/>
          <p:nvPr/>
        </p:nvSpPr>
        <p:spPr>
          <a:xfrm>
            <a:off x="471148" y="3761091"/>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Constant access to shopping apps, targeted advertising, and influencer marketing can lead to unplanned purchases.</a:t>
            </a:r>
          </a:p>
          <a:p>
            <a:pPr algn="l">
              <a:lnSpc>
                <a:spcPts val="4499"/>
              </a:lnSpc>
            </a:pPr>
            <a:r>
              <a:rPr lang="en-US" sz="2999">
                <a:solidFill>
                  <a:srgbClr val="274165"/>
                </a:solidFill>
                <a:latin typeface="Tabarra Sans"/>
                <a:ea typeface="Tabarra Sans"/>
                <a:cs typeface="Tabarra Sans"/>
                <a:sym typeface="Tabarra Sans"/>
              </a:rPr>
              <a:t>Example: Social media platforms allowing direct purchases through influencer posts.</a:t>
            </a:r>
          </a:p>
        </p:txBody>
      </p:sp>
      <p:grpSp>
        <p:nvGrpSpPr>
          <p:cNvPr id="14" name="Group 14"/>
          <p:cNvGrpSpPr/>
          <p:nvPr/>
        </p:nvGrpSpPr>
        <p:grpSpPr>
          <a:xfrm>
            <a:off x="-381813" y="6332557"/>
            <a:ext cx="8826072" cy="830526"/>
            <a:chOff x="0" y="0"/>
            <a:chExt cx="2324562" cy="218739"/>
          </a:xfrm>
        </p:grpSpPr>
        <p:sp>
          <p:nvSpPr>
            <p:cNvPr id="15" name="Freeform 15"/>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8CC63F"/>
            </a:solidFill>
          </p:spPr>
          <p:txBody>
            <a:bodyPr/>
            <a:lstStyle/>
            <a:p>
              <a:endParaRPr lang="en-US"/>
            </a:p>
          </p:txBody>
        </p:sp>
        <p:sp>
          <p:nvSpPr>
            <p:cNvPr id="16" name="TextBox 16"/>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672952" y="6381108"/>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Reduced Social Interactions</a:t>
            </a:r>
          </a:p>
        </p:txBody>
      </p:sp>
      <p:sp>
        <p:nvSpPr>
          <p:cNvPr id="18" name="TextBox 18"/>
          <p:cNvSpPr txBox="1"/>
          <p:nvPr/>
        </p:nvSpPr>
        <p:spPr>
          <a:xfrm>
            <a:off x="471148" y="7439308"/>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As more consumers shop online, physical stores may close, reducing face-to-face interaction in communities.</a:t>
            </a:r>
          </a:p>
          <a:p>
            <a:pPr algn="l">
              <a:lnSpc>
                <a:spcPts val="4499"/>
              </a:lnSpc>
            </a:pPr>
            <a:r>
              <a:rPr lang="en-US" sz="2999">
                <a:solidFill>
                  <a:srgbClr val="274165"/>
                </a:solidFill>
                <a:latin typeface="Tabarra Sans"/>
                <a:ea typeface="Tabarra Sans"/>
                <a:cs typeface="Tabarra Sans"/>
                <a:sym typeface="Tabarra Sans"/>
              </a:rPr>
              <a:t>Example: Shopping centres facing reduced footfall as consumers buy clothing and electronics online.</a:t>
            </a:r>
          </a:p>
        </p:txBody>
      </p:sp>
      <p:sp>
        <p:nvSpPr>
          <p:cNvPr id="19" name="TextBox 19"/>
          <p:cNvSpPr txBox="1"/>
          <p:nvPr/>
        </p:nvSpPr>
        <p:spPr>
          <a:xfrm>
            <a:off x="1175994" y="1118274"/>
            <a:ext cx="15446002" cy="51689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Negative Impacts On The Consumer From The Development Of Technology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381813" y="2654340"/>
            <a:ext cx="9958383" cy="830526"/>
            <a:chOff x="0" y="0"/>
            <a:chExt cx="2622784" cy="218739"/>
          </a:xfrm>
        </p:grpSpPr>
        <p:sp>
          <p:nvSpPr>
            <p:cNvPr id="10" name="Freeform 10"/>
            <p:cNvSpPr/>
            <p:nvPr/>
          </p:nvSpPr>
          <p:spPr>
            <a:xfrm>
              <a:off x="0" y="0"/>
              <a:ext cx="2622784" cy="218739"/>
            </a:xfrm>
            <a:custGeom>
              <a:avLst/>
              <a:gdLst/>
              <a:ahLst/>
              <a:cxnLst/>
              <a:rect l="l" t="t" r="r" b="b"/>
              <a:pathLst>
                <a:path w="2622784" h="218739">
                  <a:moveTo>
                    <a:pt x="39649" y="0"/>
                  </a:moveTo>
                  <a:lnTo>
                    <a:pt x="2583135" y="0"/>
                  </a:lnTo>
                  <a:cubicBezTo>
                    <a:pt x="2593651" y="0"/>
                    <a:pt x="2603735" y="4177"/>
                    <a:pt x="2611171" y="11613"/>
                  </a:cubicBezTo>
                  <a:cubicBezTo>
                    <a:pt x="2618607" y="19048"/>
                    <a:pt x="2622784" y="29133"/>
                    <a:pt x="2622784" y="39649"/>
                  </a:cubicBezTo>
                  <a:lnTo>
                    <a:pt x="2622784" y="179091"/>
                  </a:lnTo>
                  <a:cubicBezTo>
                    <a:pt x="2622784" y="200988"/>
                    <a:pt x="2605032" y="218739"/>
                    <a:pt x="2583135" y="218739"/>
                  </a:cubicBezTo>
                  <a:lnTo>
                    <a:pt x="39649" y="218739"/>
                  </a:lnTo>
                  <a:cubicBezTo>
                    <a:pt x="17751" y="218739"/>
                    <a:pt x="0" y="200988"/>
                    <a:pt x="0" y="179091"/>
                  </a:cubicBezTo>
                  <a:lnTo>
                    <a:pt x="0" y="39649"/>
                  </a:lnTo>
                  <a:cubicBezTo>
                    <a:pt x="0" y="17751"/>
                    <a:pt x="17751" y="0"/>
                    <a:pt x="39649" y="0"/>
                  </a:cubicBezTo>
                  <a:close/>
                </a:path>
              </a:pathLst>
            </a:custGeom>
            <a:solidFill>
              <a:srgbClr val="8CC63F"/>
            </a:solidFill>
          </p:spPr>
          <p:txBody>
            <a:bodyPr/>
            <a:lstStyle/>
            <a:p>
              <a:endParaRPr lang="en-US"/>
            </a:p>
          </p:txBody>
        </p:sp>
        <p:sp>
          <p:nvSpPr>
            <p:cNvPr id="11" name="TextBox 11"/>
            <p:cNvSpPr txBox="1"/>
            <p:nvPr/>
          </p:nvSpPr>
          <p:spPr>
            <a:xfrm>
              <a:off x="0" y="-38100"/>
              <a:ext cx="2622784"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Increased screen time and digital addiction</a:t>
            </a:r>
          </a:p>
        </p:txBody>
      </p:sp>
      <p:sp>
        <p:nvSpPr>
          <p:cNvPr id="13" name="TextBox 13"/>
          <p:cNvSpPr txBox="1"/>
          <p:nvPr/>
        </p:nvSpPr>
        <p:spPr>
          <a:xfrm>
            <a:off x="471148" y="3761091"/>
            <a:ext cx="13920148" cy="22764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24/7 access to digital platforms encourages excessive screen use, which can influence unnecessary spending.</a:t>
            </a:r>
          </a:p>
          <a:p>
            <a:pPr algn="l">
              <a:lnSpc>
                <a:spcPts val="4499"/>
              </a:lnSpc>
            </a:pPr>
            <a:r>
              <a:rPr lang="en-US" sz="2999">
                <a:solidFill>
                  <a:srgbClr val="274165"/>
                </a:solidFill>
                <a:latin typeface="Tabarra Sans"/>
                <a:ea typeface="Tabarra Sans"/>
                <a:cs typeface="Tabarra Sans"/>
                <a:sym typeface="Tabarra Sans"/>
              </a:rPr>
              <a:t>Example: Extended time spent on apps like TikTok or Instagram promoting trends and products.</a:t>
            </a:r>
          </a:p>
        </p:txBody>
      </p:sp>
      <p:grpSp>
        <p:nvGrpSpPr>
          <p:cNvPr id="14" name="Group 14"/>
          <p:cNvGrpSpPr/>
          <p:nvPr/>
        </p:nvGrpSpPr>
        <p:grpSpPr>
          <a:xfrm>
            <a:off x="-381813" y="6332557"/>
            <a:ext cx="8826072" cy="830526"/>
            <a:chOff x="0" y="0"/>
            <a:chExt cx="2324562" cy="218739"/>
          </a:xfrm>
        </p:grpSpPr>
        <p:sp>
          <p:nvSpPr>
            <p:cNvPr id="15" name="Freeform 15"/>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8CC63F"/>
            </a:solidFill>
          </p:spPr>
          <p:txBody>
            <a:bodyPr/>
            <a:lstStyle/>
            <a:p>
              <a:endParaRPr lang="en-US"/>
            </a:p>
          </p:txBody>
        </p:sp>
        <p:sp>
          <p:nvSpPr>
            <p:cNvPr id="16" name="TextBox 16"/>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672952" y="6381108"/>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Others...</a:t>
            </a:r>
          </a:p>
        </p:txBody>
      </p:sp>
      <p:sp>
        <p:nvSpPr>
          <p:cNvPr id="18" name="TextBox 18"/>
          <p:cNvSpPr txBox="1"/>
          <p:nvPr/>
        </p:nvSpPr>
        <p:spPr>
          <a:xfrm>
            <a:off x="471148" y="7439308"/>
            <a:ext cx="13920148"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Information overload (paradox of choice), greater exposure to scams/fraud, reduced consumer privacy (tracking, cookies..)</a:t>
            </a:r>
          </a:p>
        </p:txBody>
      </p:sp>
      <p:sp>
        <p:nvSpPr>
          <p:cNvPr id="19" name="TextBox 19"/>
          <p:cNvSpPr txBox="1"/>
          <p:nvPr/>
        </p:nvSpPr>
        <p:spPr>
          <a:xfrm>
            <a:off x="1175994" y="1118274"/>
            <a:ext cx="15446002" cy="51689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Negative Impacts On The Consumer From The Development Of Technology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771549"/>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9174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17.3</a:t>
            </a:r>
          </a:p>
        </p:txBody>
      </p:sp>
      <p:grpSp>
        <p:nvGrpSpPr>
          <p:cNvPr id="6" name="Group 6"/>
          <p:cNvGrpSpPr/>
          <p:nvPr/>
        </p:nvGrpSpPr>
        <p:grpSpPr>
          <a:xfrm>
            <a:off x="835973" y="2551259"/>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697166"/>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90376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049673"/>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4131993"/>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Q3 (d): Analyse three ways digital technology can influence consumer behaviour.</a:t>
            </a:r>
          </a:p>
        </p:txBody>
      </p:sp>
      <p:sp>
        <p:nvSpPr>
          <p:cNvPr id="15" name="TextBox 15"/>
          <p:cNvSpPr txBox="1"/>
          <p:nvPr/>
        </p:nvSpPr>
        <p:spPr>
          <a:xfrm>
            <a:off x="1159354" y="8239795"/>
            <a:ext cx="15422701" cy="1019175"/>
          </a:xfrm>
          <a:prstGeom prst="rect">
            <a:avLst/>
          </a:prstGeom>
        </p:spPr>
        <p:txBody>
          <a:bodyPr lIns="0" tIns="0" rIns="0" bIns="0" rtlCol="0" anchor="t">
            <a:spAutoFit/>
          </a:bodyPr>
          <a:lstStyle/>
          <a:p>
            <a:pPr algn="l">
              <a:lnSpc>
                <a:spcPts val="4199"/>
              </a:lnSpc>
              <a:spcBef>
                <a:spcPct val="0"/>
              </a:spcBef>
            </a:pPr>
            <a:r>
              <a:rPr lang="en-US" sz="2999" b="1">
                <a:solidFill>
                  <a:srgbClr val="FFFFFF"/>
                </a:solidFill>
                <a:latin typeface="Montserrat Bold"/>
                <a:ea typeface="Montserrat Bold"/>
                <a:cs typeface="Montserrat Bold"/>
                <a:sym typeface="Montserrat Bold"/>
              </a:rPr>
              <a:t>HL Q4. BW Q3</a:t>
            </a:r>
          </a:p>
          <a:p>
            <a:pPr algn="l">
              <a:lnSpc>
                <a:spcPts val="4199"/>
              </a:lnSpc>
              <a:spcBef>
                <a:spcPct val="0"/>
              </a:spcBef>
            </a:pPr>
            <a:r>
              <a:rPr lang="en-US" sz="2999" b="1">
                <a:solidFill>
                  <a:srgbClr val="FFFFFF"/>
                </a:solidFill>
                <a:latin typeface="Montserrat Bold"/>
                <a:ea typeface="Montserrat Bold"/>
                <a:cs typeface="Montserrat Bold"/>
                <a:sym typeface="Montserrat Bold"/>
              </a:rPr>
              <a:t>OL Q6</a:t>
            </a:r>
          </a:p>
        </p:txBody>
      </p:sp>
      <p:sp>
        <p:nvSpPr>
          <p:cNvPr id="16" name="TextBox 16"/>
          <p:cNvSpPr txBox="1"/>
          <p:nvPr/>
        </p:nvSpPr>
        <p:spPr>
          <a:xfrm>
            <a:off x="1159354" y="5646467"/>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HL2 Q3 (e): Evaluate the impact of digital technology on consumer behaviour.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17.4</a:t>
            </a:r>
          </a:p>
        </p:txBody>
      </p:sp>
      <p:sp>
        <p:nvSpPr>
          <p:cNvPr id="4" name="TextBox 4"/>
          <p:cNvSpPr txBox="1"/>
          <p:nvPr/>
        </p:nvSpPr>
        <p:spPr>
          <a:xfrm>
            <a:off x="1028507" y="5086350"/>
            <a:ext cx="16230697" cy="1511300"/>
          </a:xfrm>
          <a:prstGeom prst="rect">
            <a:avLst/>
          </a:prstGeom>
        </p:spPr>
        <p:txBody>
          <a:bodyPr lIns="0" tIns="0" rIns="0" bIns="0" rtlCol="0" anchor="t">
            <a:spAutoFit/>
          </a:bodyPr>
          <a:lstStyle/>
          <a:p>
            <a:pPr algn="l">
              <a:lnSpc>
                <a:spcPts val="5500"/>
              </a:lnSpc>
            </a:pPr>
            <a:r>
              <a:rPr lang="en-US" sz="5000" i="1">
                <a:solidFill>
                  <a:srgbClr val="FFFFFF"/>
                </a:solidFill>
                <a:latin typeface="Tabarra Sans Italics"/>
                <a:ea typeface="Tabarra Sans Italics"/>
                <a:cs typeface="Tabarra Sans Italics"/>
                <a:sym typeface="Tabarra Sans Italics"/>
              </a:rPr>
              <a:t>17.4 Investigate how personal data is protected by European regulation.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59093"/>
            <a:ext cx="15349387" cy="4447751"/>
            <a:chOff x="0" y="0"/>
            <a:chExt cx="4042637" cy="1171424"/>
          </a:xfrm>
        </p:grpSpPr>
        <p:sp>
          <p:nvSpPr>
            <p:cNvPr id="9" name="Freeform 9"/>
            <p:cNvSpPr/>
            <p:nvPr/>
          </p:nvSpPr>
          <p:spPr>
            <a:xfrm>
              <a:off x="0" y="0"/>
              <a:ext cx="4042637" cy="1171424"/>
            </a:xfrm>
            <a:custGeom>
              <a:avLst/>
              <a:gdLst/>
              <a:ahLst/>
              <a:cxnLst/>
              <a:rect l="l" t="t" r="r" b="b"/>
              <a:pathLst>
                <a:path w="4042637" h="1171424">
                  <a:moveTo>
                    <a:pt x="25723" y="0"/>
                  </a:moveTo>
                  <a:lnTo>
                    <a:pt x="4016914" y="0"/>
                  </a:lnTo>
                  <a:cubicBezTo>
                    <a:pt x="4031120" y="0"/>
                    <a:pt x="4042637" y="11517"/>
                    <a:pt x="4042637" y="25723"/>
                  </a:cubicBezTo>
                  <a:lnTo>
                    <a:pt x="4042637" y="1145701"/>
                  </a:lnTo>
                  <a:cubicBezTo>
                    <a:pt x="4042637" y="1152523"/>
                    <a:pt x="4039927" y="1159066"/>
                    <a:pt x="4035103" y="1163890"/>
                  </a:cubicBezTo>
                  <a:cubicBezTo>
                    <a:pt x="4030279" y="1168714"/>
                    <a:pt x="4023736" y="1171424"/>
                    <a:pt x="4016914" y="1171424"/>
                  </a:cubicBezTo>
                  <a:lnTo>
                    <a:pt x="25723" y="1171424"/>
                  </a:lnTo>
                  <a:cubicBezTo>
                    <a:pt x="18901" y="1171424"/>
                    <a:pt x="12358" y="1168714"/>
                    <a:pt x="7534" y="1163890"/>
                  </a:cubicBezTo>
                  <a:cubicBezTo>
                    <a:pt x="2710" y="1159066"/>
                    <a:pt x="0" y="1152523"/>
                    <a:pt x="0" y="1145701"/>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20952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3114558"/>
            <a:ext cx="14067442" cy="452437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GDPR is an </a:t>
            </a:r>
            <a:r>
              <a:rPr lang="en-US" sz="2999" b="1">
                <a:solidFill>
                  <a:srgbClr val="FFFFFF"/>
                </a:solidFill>
                <a:latin typeface="Tabarra Sans Bold"/>
                <a:ea typeface="Tabarra Sans Bold"/>
                <a:cs typeface="Tabarra Sans Bold"/>
                <a:sym typeface="Tabarra Sans Bold"/>
              </a:rPr>
              <a:t>EU regulation</a:t>
            </a:r>
            <a:r>
              <a:rPr lang="en-US" sz="2999">
                <a:solidFill>
                  <a:srgbClr val="FFFFFF"/>
                </a:solidFill>
                <a:latin typeface="Tabarra Sans"/>
                <a:ea typeface="Tabarra Sans"/>
                <a:cs typeface="Tabarra Sans"/>
                <a:sym typeface="Tabarra Sans"/>
              </a:rPr>
              <a:t> that </a:t>
            </a:r>
            <a:r>
              <a:rPr lang="en-US" sz="2999" b="1">
                <a:solidFill>
                  <a:srgbClr val="FFFFFF"/>
                </a:solidFill>
                <a:latin typeface="Tabarra Sans Bold"/>
                <a:ea typeface="Tabarra Sans Bold"/>
                <a:cs typeface="Tabarra Sans Bold"/>
                <a:sym typeface="Tabarra Sans Bold"/>
              </a:rPr>
              <a:t>applies across all member states</a:t>
            </a:r>
            <a:r>
              <a:rPr lang="en-US" sz="2999">
                <a:solidFill>
                  <a:srgbClr val="FFFFFF"/>
                </a:solidFill>
                <a:latin typeface="Tabarra Sans"/>
                <a:ea typeface="Tabarra Sans"/>
                <a:cs typeface="Tabarra Sans"/>
                <a:sym typeface="Tabarra Sans"/>
              </a:rPr>
              <a:t>, including Ireland.</a:t>
            </a:r>
          </a:p>
          <a:p>
            <a:pPr algn="l">
              <a:lnSpc>
                <a:spcPts val="4499"/>
              </a:lnSpc>
            </a:pPr>
            <a:r>
              <a:rPr lang="en-US" sz="2999">
                <a:solidFill>
                  <a:srgbClr val="FFFFFF"/>
                </a:solidFill>
                <a:latin typeface="Tabarra Sans"/>
                <a:ea typeface="Tabarra Sans"/>
                <a:cs typeface="Tabarra Sans"/>
                <a:sym typeface="Tabarra Sans"/>
              </a:rPr>
              <a:t>It sets out:</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Rights of data subjects (individuals whose data is collected)</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Responsibilities of data controllers (businesses that control personal data)</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The role of the Data Protection Commissioner (DPC) in enforcement</a:t>
            </a:r>
          </a:p>
          <a:p>
            <a:pPr algn="l">
              <a:lnSpc>
                <a:spcPts val="4499"/>
              </a:lnSpc>
            </a:pPr>
            <a:endParaRPr lang="en-US" sz="2999">
              <a:solidFill>
                <a:srgbClr val="FFFFFF"/>
              </a:solidFill>
              <a:latin typeface="Tabarra Sans"/>
              <a:ea typeface="Tabarra Sans"/>
              <a:cs typeface="Tabarra Sans"/>
              <a:sym typeface="Tabarra Sans"/>
            </a:endParaRPr>
          </a:p>
        </p:txBody>
      </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1018310"/>
            <a:ext cx="15349387" cy="733426"/>
          </a:xfrm>
          <a:prstGeom prst="rect">
            <a:avLst/>
          </a:prstGeom>
        </p:spPr>
        <p:txBody>
          <a:bodyPr lIns="0" tIns="0" rIns="0" bIns="0" rtlCol="0" anchor="t">
            <a:spAutoFit/>
          </a:bodyPr>
          <a:lstStyle/>
          <a:p>
            <a:pPr algn="l">
              <a:lnSpc>
                <a:spcPts val="4950"/>
              </a:lnSpc>
            </a:pPr>
            <a:r>
              <a:rPr lang="en-US" sz="4500" b="1">
                <a:solidFill>
                  <a:srgbClr val="FFFFFF"/>
                </a:solidFill>
                <a:latin typeface="Tabarra Sans Heavy"/>
                <a:ea typeface="Tabarra Sans Heavy"/>
                <a:cs typeface="Tabarra Sans Heavy"/>
                <a:sym typeface="Tabarra Sans Heavy"/>
              </a:rPr>
              <a:t>General Data Protection Regulation (GDPR)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4314445"/>
            <a:ext cx="15349387" cy="3193292"/>
            <a:chOff x="0" y="0"/>
            <a:chExt cx="4042637" cy="841032"/>
          </a:xfrm>
        </p:grpSpPr>
        <p:sp>
          <p:nvSpPr>
            <p:cNvPr id="9" name="Freeform 9"/>
            <p:cNvSpPr/>
            <p:nvPr/>
          </p:nvSpPr>
          <p:spPr>
            <a:xfrm>
              <a:off x="0" y="0"/>
              <a:ext cx="4042637" cy="841032"/>
            </a:xfrm>
            <a:custGeom>
              <a:avLst/>
              <a:gdLst/>
              <a:ahLst/>
              <a:cxnLst/>
              <a:rect l="l" t="t" r="r" b="b"/>
              <a:pathLst>
                <a:path w="4042637" h="841032">
                  <a:moveTo>
                    <a:pt x="25723" y="0"/>
                  </a:moveTo>
                  <a:lnTo>
                    <a:pt x="4016914" y="0"/>
                  </a:lnTo>
                  <a:cubicBezTo>
                    <a:pt x="4031120" y="0"/>
                    <a:pt x="4042637" y="11517"/>
                    <a:pt x="4042637" y="25723"/>
                  </a:cubicBezTo>
                  <a:lnTo>
                    <a:pt x="4042637" y="815308"/>
                  </a:lnTo>
                  <a:cubicBezTo>
                    <a:pt x="4042637" y="822131"/>
                    <a:pt x="4039927" y="828673"/>
                    <a:pt x="4035103" y="833497"/>
                  </a:cubicBezTo>
                  <a:cubicBezTo>
                    <a:pt x="4030279" y="838322"/>
                    <a:pt x="4023736" y="841032"/>
                    <a:pt x="4016914" y="841032"/>
                  </a:cubicBezTo>
                  <a:lnTo>
                    <a:pt x="25723" y="841032"/>
                  </a:lnTo>
                  <a:cubicBezTo>
                    <a:pt x="18901" y="841032"/>
                    <a:pt x="12358" y="838322"/>
                    <a:pt x="7534" y="833497"/>
                  </a:cubicBezTo>
                  <a:cubicBezTo>
                    <a:pt x="2710" y="828673"/>
                    <a:pt x="0" y="822131"/>
                    <a:pt x="0" y="815308"/>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879132"/>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13"/>
          <p:cNvGrpSpPr/>
          <p:nvPr/>
        </p:nvGrpSpPr>
        <p:grpSpPr>
          <a:xfrm>
            <a:off x="-381813" y="2654340"/>
            <a:ext cx="8826072" cy="830526"/>
            <a:chOff x="0" y="0"/>
            <a:chExt cx="2324562" cy="218739"/>
          </a:xfrm>
        </p:grpSpPr>
        <p:sp>
          <p:nvSpPr>
            <p:cNvPr id="14" name="Freeform 14"/>
            <p:cNvSpPr/>
            <p:nvPr/>
          </p:nvSpPr>
          <p:spPr>
            <a:xfrm>
              <a:off x="0" y="0"/>
              <a:ext cx="2324562" cy="218739"/>
            </a:xfrm>
            <a:custGeom>
              <a:avLst/>
              <a:gdLst/>
              <a:ahLst/>
              <a:cxnLst/>
              <a:rect l="l" t="t" r="r" b="b"/>
              <a:pathLst>
                <a:path w="2324562" h="218739">
                  <a:moveTo>
                    <a:pt x="44735" y="0"/>
                  </a:moveTo>
                  <a:lnTo>
                    <a:pt x="2279827" y="0"/>
                  </a:lnTo>
                  <a:cubicBezTo>
                    <a:pt x="2304534" y="0"/>
                    <a:pt x="2324562" y="20029"/>
                    <a:pt x="2324562" y="44735"/>
                  </a:cubicBezTo>
                  <a:lnTo>
                    <a:pt x="2324562" y="174004"/>
                  </a:lnTo>
                  <a:cubicBezTo>
                    <a:pt x="2324562" y="198711"/>
                    <a:pt x="2304534" y="218739"/>
                    <a:pt x="2279827" y="218739"/>
                  </a:cubicBezTo>
                  <a:lnTo>
                    <a:pt x="44735" y="218739"/>
                  </a:lnTo>
                  <a:cubicBezTo>
                    <a:pt x="20029" y="218739"/>
                    <a:pt x="0" y="198711"/>
                    <a:pt x="0" y="174004"/>
                  </a:cubicBezTo>
                  <a:lnTo>
                    <a:pt x="0" y="44735"/>
                  </a:lnTo>
                  <a:cubicBezTo>
                    <a:pt x="0" y="20029"/>
                    <a:pt x="20029" y="0"/>
                    <a:pt x="44735" y="0"/>
                  </a:cubicBezTo>
                  <a:close/>
                </a:path>
              </a:pathLst>
            </a:custGeom>
            <a:solidFill>
              <a:srgbClr val="3E7992"/>
            </a:solidFill>
          </p:spPr>
          <p:txBody>
            <a:bodyPr/>
            <a:lstStyle/>
            <a:p>
              <a:endParaRPr lang="en-US"/>
            </a:p>
          </p:txBody>
        </p:sp>
        <p:sp>
          <p:nvSpPr>
            <p:cNvPr id="15" name="TextBox 15"/>
            <p:cNvSpPr txBox="1"/>
            <p:nvPr/>
          </p:nvSpPr>
          <p:spPr>
            <a:xfrm>
              <a:off x="0" y="-38100"/>
              <a:ext cx="2324562" cy="2568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Data Subject</a:t>
            </a:r>
          </a:p>
        </p:txBody>
      </p:sp>
      <p:sp>
        <p:nvSpPr>
          <p:cNvPr id="17" name="TextBox 17"/>
          <p:cNvSpPr txBox="1"/>
          <p:nvPr/>
        </p:nvSpPr>
        <p:spPr>
          <a:xfrm>
            <a:off x="1175994" y="971550"/>
            <a:ext cx="15446002"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Rights Of Data Subjects</a:t>
            </a:r>
          </a:p>
        </p:txBody>
      </p:sp>
      <p:sp>
        <p:nvSpPr>
          <p:cNvPr id="18" name="TextBox 18"/>
          <p:cNvSpPr txBox="1"/>
          <p:nvPr/>
        </p:nvSpPr>
        <p:spPr>
          <a:xfrm>
            <a:off x="2110279" y="4471524"/>
            <a:ext cx="14067442" cy="28384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A data subject is the individual to whom the collected personal data belongs. </a:t>
            </a:r>
          </a:p>
          <a:p>
            <a:pPr algn="l">
              <a:lnSpc>
                <a:spcPts val="4499"/>
              </a:lnSpc>
            </a:pPr>
            <a:r>
              <a:rPr lang="en-US" sz="2999">
                <a:solidFill>
                  <a:srgbClr val="FFFFFF"/>
                </a:solidFill>
                <a:latin typeface="Tabarra Sans"/>
                <a:ea typeface="Tabarra Sans"/>
                <a:cs typeface="Tabarra Sans"/>
                <a:sym typeface="Tabarra Sans"/>
              </a:rPr>
              <a:t>Personal data refers to anything that can be used to identify an individual, including name, passport number, financial records, address or employment details.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381813" y="2374900"/>
            <a:ext cx="12542410" cy="830526"/>
            <a:chOff x="0" y="0"/>
            <a:chExt cx="3303351" cy="218739"/>
          </a:xfrm>
        </p:grpSpPr>
        <p:sp>
          <p:nvSpPr>
            <p:cNvPr id="10" name="Freeform 10"/>
            <p:cNvSpPr/>
            <p:nvPr/>
          </p:nvSpPr>
          <p:spPr>
            <a:xfrm>
              <a:off x="0" y="0"/>
              <a:ext cx="3303351" cy="218739"/>
            </a:xfrm>
            <a:custGeom>
              <a:avLst/>
              <a:gdLst/>
              <a:ahLst/>
              <a:cxnLst/>
              <a:rect l="l" t="t" r="r" b="b"/>
              <a:pathLst>
                <a:path w="3303351" h="218739">
                  <a:moveTo>
                    <a:pt x="31480" y="0"/>
                  </a:moveTo>
                  <a:lnTo>
                    <a:pt x="3271870" y="0"/>
                  </a:lnTo>
                  <a:cubicBezTo>
                    <a:pt x="3289257" y="0"/>
                    <a:pt x="3303351" y="14094"/>
                    <a:pt x="3303351" y="31480"/>
                  </a:cubicBezTo>
                  <a:lnTo>
                    <a:pt x="3303351" y="187259"/>
                  </a:lnTo>
                  <a:cubicBezTo>
                    <a:pt x="3303351" y="204645"/>
                    <a:pt x="3289257" y="218739"/>
                    <a:pt x="3271870" y="218739"/>
                  </a:cubicBezTo>
                  <a:lnTo>
                    <a:pt x="31480" y="218739"/>
                  </a:lnTo>
                  <a:cubicBezTo>
                    <a:pt x="14094" y="218739"/>
                    <a:pt x="0" y="204645"/>
                    <a:pt x="0" y="187259"/>
                  </a:cubicBezTo>
                  <a:lnTo>
                    <a:pt x="0" y="31480"/>
                  </a:lnTo>
                  <a:cubicBezTo>
                    <a:pt x="0" y="14094"/>
                    <a:pt x="14094" y="0"/>
                    <a:pt x="31480" y="0"/>
                  </a:cubicBezTo>
                  <a:close/>
                </a:path>
              </a:pathLst>
            </a:custGeom>
            <a:solidFill>
              <a:srgbClr val="8CC63F"/>
            </a:solidFill>
          </p:spPr>
          <p:txBody>
            <a:bodyPr/>
            <a:lstStyle/>
            <a:p>
              <a:endParaRPr lang="en-US"/>
            </a:p>
          </p:txBody>
        </p:sp>
        <p:sp>
          <p:nvSpPr>
            <p:cNvPr id="11" name="TextBox 11"/>
            <p:cNvSpPr txBox="1"/>
            <p:nvPr/>
          </p:nvSpPr>
          <p:spPr>
            <a:xfrm>
              <a:off x="0" y="-38100"/>
              <a:ext cx="3303351" cy="2568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423450"/>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 not to be subject to automated decision-making</a:t>
            </a:r>
          </a:p>
        </p:txBody>
      </p:sp>
      <p:sp>
        <p:nvSpPr>
          <p:cNvPr id="13" name="TextBox 13"/>
          <p:cNvSpPr txBox="1"/>
          <p:nvPr/>
        </p:nvSpPr>
        <p:spPr>
          <a:xfrm>
            <a:off x="1175994" y="971550"/>
            <a:ext cx="15446002"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Rights Of Data Subjects</a:t>
            </a:r>
          </a:p>
        </p:txBody>
      </p:sp>
      <p:sp>
        <p:nvSpPr>
          <p:cNvPr id="14" name="TextBox 14"/>
          <p:cNvSpPr txBox="1"/>
          <p:nvPr/>
        </p:nvSpPr>
        <p:spPr>
          <a:xfrm>
            <a:off x="471148" y="3538801"/>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Important decisions (e.g. creditworthiness or performance ratings) cannot be made solely by automated systems without consent. Individuals have the right to human involvement.</a:t>
            </a:r>
          </a:p>
        </p:txBody>
      </p:sp>
      <p:grpSp>
        <p:nvGrpSpPr>
          <p:cNvPr id="15" name="Group 15"/>
          <p:cNvGrpSpPr/>
          <p:nvPr/>
        </p:nvGrpSpPr>
        <p:grpSpPr>
          <a:xfrm>
            <a:off x="-381813" y="4977076"/>
            <a:ext cx="12542410" cy="830526"/>
            <a:chOff x="0" y="0"/>
            <a:chExt cx="3303351" cy="218739"/>
          </a:xfrm>
        </p:grpSpPr>
        <p:sp>
          <p:nvSpPr>
            <p:cNvPr id="16" name="Freeform 16"/>
            <p:cNvSpPr/>
            <p:nvPr/>
          </p:nvSpPr>
          <p:spPr>
            <a:xfrm>
              <a:off x="0" y="0"/>
              <a:ext cx="3303351" cy="218739"/>
            </a:xfrm>
            <a:custGeom>
              <a:avLst/>
              <a:gdLst/>
              <a:ahLst/>
              <a:cxnLst/>
              <a:rect l="l" t="t" r="r" b="b"/>
              <a:pathLst>
                <a:path w="3303351" h="218739">
                  <a:moveTo>
                    <a:pt x="31480" y="0"/>
                  </a:moveTo>
                  <a:lnTo>
                    <a:pt x="3271870" y="0"/>
                  </a:lnTo>
                  <a:cubicBezTo>
                    <a:pt x="3289257" y="0"/>
                    <a:pt x="3303351" y="14094"/>
                    <a:pt x="3303351" y="31480"/>
                  </a:cubicBezTo>
                  <a:lnTo>
                    <a:pt x="3303351" y="187259"/>
                  </a:lnTo>
                  <a:cubicBezTo>
                    <a:pt x="3303351" y="204645"/>
                    <a:pt x="3289257" y="218739"/>
                    <a:pt x="3271870" y="218739"/>
                  </a:cubicBezTo>
                  <a:lnTo>
                    <a:pt x="31480" y="218739"/>
                  </a:lnTo>
                  <a:cubicBezTo>
                    <a:pt x="14094" y="218739"/>
                    <a:pt x="0" y="204645"/>
                    <a:pt x="0" y="187259"/>
                  </a:cubicBezTo>
                  <a:lnTo>
                    <a:pt x="0" y="31480"/>
                  </a:lnTo>
                  <a:cubicBezTo>
                    <a:pt x="0" y="14094"/>
                    <a:pt x="14094" y="0"/>
                    <a:pt x="31480" y="0"/>
                  </a:cubicBezTo>
                  <a:close/>
                </a:path>
              </a:pathLst>
            </a:custGeom>
            <a:solidFill>
              <a:srgbClr val="8CC63F"/>
            </a:solidFill>
          </p:spPr>
          <p:txBody>
            <a:bodyPr/>
            <a:lstStyle/>
            <a:p>
              <a:endParaRPr lang="en-US"/>
            </a:p>
          </p:txBody>
        </p:sp>
        <p:sp>
          <p:nvSpPr>
            <p:cNvPr id="17" name="TextBox 17"/>
            <p:cNvSpPr txBox="1"/>
            <p:nvPr/>
          </p:nvSpPr>
          <p:spPr>
            <a:xfrm>
              <a:off x="0" y="-38100"/>
              <a:ext cx="3303351" cy="25683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672952" y="5025627"/>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 to complain</a:t>
            </a:r>
          </a:p>
        </p:txBody>
      </p:sp>
      <p:sp>
        <p:nvSpPr>
          <p:cNvPr id="19" name="TextBox 19"/>
          <p:cNvSpPr txBox="1"/>
          <p:nvPr/>
        </p:nvSpPr>
        <p:spPr>
          <a:xfrm>
            <a:off x="471148" y="6140977"/>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Consumers can complain to the Data Protection Commissioner if a business breaches data protection law.</a:t>
            </a:r>
          </a:p>
        </p:txBody>
      </p:sp>
      <p:grpSp>
        <p:nvGrpSpPr>
          <p:cNvPr id="20" name="Group 20"/>
          <p:cNvGrpSpPr/>
          <p:nvPr/>
        </p:nvGrpSpPr>
        <p:grpSpPr>
          <a:xfrm>
            <a:off x="-381813" y="7579253"/>
            <a:ext cx="12542410" cy="830526"/>
            <a:chOff x="0" y="0"/>
            <a:chExt cx="3303351" cy="218739"/>
          </a:xfrm>
        </p:grpSpPr>
        <p:sp>
          <p:nvSpPr>
            <p:cNvPr id="21" name="Freeform 21"/>
            <p:cNvSpPr/>
            <p:nvPr/>
          </p:nvSpPr>
          <p:spPr>
            <a:xfrm>
              <a:off x="0" y="0"/>
              <a:ext cx="3303351" cy="218739"/>
            </a:xfrm>
            <a:custGeom>
              <a:avLst/>
              <a:gdLst/>
              <a:ahLst/>
              <a:cxnLst/>
              <a:rect l="l" t="t" r="r" b="b"/>
              <a:pathLst>
                <a:path w="3303351" h="218739">
                  <a:moveTo>
                    <a:pt x="31480" y="0"/>
                  </a:moveTo>
                  <a:lnTo>
                    <a:pt x="3271870" y="0"/>
                  </a:lnTo>
                  <a:cubicBezTo>
                    <a:pt x="3289257" y="0"/>
                    <a:pt x="3303351" y="14094"/>
                    <a:pt x="3303351" y="31480"/>
                  </a:cubicBezTo>
                  <a:lnTo>
                    <a:pt x="3303351" y="187259"/>
                  </a:lnTo>
                  <a:cubicBezTo>
                    <a:pt x="3303351" y="204645"/>
                    <a:pt x="3289257" y="218739"/>
                    <a:pt x="3271870" y="218739"/>
                  </a:cubicBezTo>
                  <a:lnTo>
                    <a:pt x="31480" y="218739"/>
                  </a:lnTo>
                  <a:cubicBezTo>
                    <a:pt x="14094" y="218739"/>
                    <a:pt x="0" y="204645"/>
                    <a:pt x="0" y="187259"/>
                  </a:cubicBezTo>
                  <a:lnTo>
                    <a:pt x="0" y="31480"/>
                  </a:lnTo>
                  <a:cubicBezTo>
                    <a:pt x="0" y="14094"/>
                    <a:pt x="14094" y="0"/>
                    <a:pt x="31480" y="0"/>
                  </a:cubicBezTo>
                  <a:close/>
                </a:path>
              </a:pathLst>
            </a:custGeom>
            <a:solidFill>
              <a:srgbClr val="8CC63F"/>
            </a:solidFill>
          </p:spPr>
          <p:txBody>
            <a:bodyPr/>
            <a:lstStyle/>
            <a:p>
              <a:endParaRPr lang="en-US"/>
            </a:p>
          </p:txBody>
        </p:sp>
        <p:sp>
          <p:nvSpPr>
            <p:cNvPr id="22" name="TextBox 22"/>
            <p:cNvSpPr txBox="1"/>
            <p:nvPr/>
          </p:nvSpPr>
          <p:spPr>
            <a:xfrm>
              <a:off x="0" y="-38100"/>
              <a:ext cx="3303351" cy="256839"/>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672952" y="7627803"/>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Right of access, correction, and erasure</a:t>
            </a:r>
          </a:p>
        </p:txBody>
      </p:sp>
      <p:sp>
        <p:nvSpPr>
          <p:cNvPr id="24" name="TextBox 24"/>
          <p:cNvSpPr txBox="1"/>
          <p:nvPr/>
        </p:nvSpPr>
        <p:spPr>
          <a:xfrm>
            <a:off x="471148" y="8743154"/>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Individuals can request a copy of their data, have inaccurate data corrected, or have data erased (right to be forgotten). E.g. A TikTok user can request account and data deletion.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175994" y="971550"/>
            <a:ext cx="15446002"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Responsibilities Of Data Controllers</a:t>
            </a:r>
          </a:p>
        </p:txBody>
      </p:sp>
      <p:grpSp>
        <p:nvGrpSpPr>
          <p:cNvPr id="11" name="Group 11"/>
          <p:cNvGrpSpPr/>
          <p:nvPr/>
        </p:nvGrpSpPr>
        <p:grpSpPr>
          <a:xfrm>
            <a:off x="-381813" y="3247157"/>
            <a:ext cx="6849402" cy="830526"/>
            <a:chOff x="0" y="0"/>
            <a:chExt cx="1803958" cy="218739"/>
          </a:xfrm>
        </p:grpSpPr>
        <p:sp>
          <p:nvSpPr>
            <p:cNvPr id="12" name="Freeform 12"/>
            <p:cNvSpPr/>
            <p:nvPr/>
          </p:nvSpPr>
          <p:spPr>
            <a:xfrm>
              <a:off x="0" y="0"/>
              <a:ext cx="1803958" cy="218739"/>
            </a:xfrm>
            <a:custGeom>
              <a:avLst/>
              <a:gdLst/>
              <a:ahLst/>
              <a:cxnLst/>
              <a:rect l="l" t="t" r="r" b="b"/>
              <a:pathLst>
                <a:path w="1803958" h="218739">
                  <a:moveTo>
                    <a:pt x="57646" y="0"/>
                  </a:moveTo>
                  <a:lnTo>
                    <a:pt x="1746312" y="0"/>
                  </a:lnTo>
                  <a:cubicBezTo>
                    <a:pt x="1778149" y="0"/>
                    <a:pt x="1803958" y="25809"/>
                    <a:pt x="1803958" y="57646"/>
                  </a:cubicBezTo>
                  <a:lnTo>
                    <a:pt x="1803958" y="161094"/>
                  </a:lnTo>
                  <a:cubicBezTo>
                    <a:pt x="1803958" y="176382"/>
                    <a:pt x="1797885" y="191045"/>
                    <a:pt x="1787074" y="201855"/>
                  </a:cubicBezTo>
                  <a:cubicBezTo>
                    <a:pt x="1776263" y="212666"/>
                    <a:pt x="1761601" y="218739"/>
                    <a:pt x="1746312" y="218739"/>
                  </a:cubicBezTo>
                  <a:lnTo>
                    <a:pt x="57646" y="218739"/>
                  </a:lnTo>
                  <a:cubicBezTo>
                    <a:pt x="25809" y="218739"/>
                    <a:pt x="0" y="192931"/>
                    <a:pt x="0" y="161094"/>
                  </a:cubicBezTo>
                  <a:lnTo>
                    <a:pt x="0" y="57646"/>
                  </a:lnTo>
                  <a:cubicBezTo>
                    <a:pt x="0" y="25809"/>
                    <a:pt x="25809" y="0"/>
                    <a:pt x="57646" y="0"/>
                  </a:cubicBezTo>
                  <a:close/>
                </a:path>
              </a:pathLst>
            </a:custGeom>
            <a:solidFill>
              <a:srgbClr val="3E8FFA"/>
            </a:solidFill>
          </p:spPr>
          <p:txBody>
            <a:bodyPr/>
            <a:lstStyle/>
            <a:p>
              <a:endParaRPr lang="en-US"/>
            </a:p>
          </p:txBody>
        </p:sp>
        <p:sp>
          <p:nvSpPr>
            <p:cNvPr id="13" name="TextBox 13"/>
            <p:cNvSpPr txBox="1"/>
            <p:nvPr/>
          </p:nvSpPr>
          <p:spPr>
            <a:xfrm>
              <a:off x="0" y="-38100"/>
              <a:ext cx="1803958" cy="2568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672952" y="3295707"/>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Report data breaches</a:t>
            </a:r>
          </a:p>
        </p:txBody>
      </p:sp>
      <p:sp>
        <p:nvSpPr>
          <p:cNvPr id="15" name="TextBox 15"/>
          <p:cNvSpPr txBox="1"/>
          <p:nvPr/>
        </p:nvSpPr>
        <p:spPr>
          <a:xfrm>
            <a:off x="471148" y="4411058"/>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Businesses must notify the DPC of a personal data breach within 72 hours.</a:t>
            </a:r>
          </a:p>
          <a:p>
            <a:pPr algn="l">
              <a:lnSpc>
                <a:spcPts val="4499"/>
              </a:lnSpc>
            </a:pPr>
            <a:r>
              <a:rPr lang="en-US" sz="2999">
                <a:solidFill>
                  <a:srgbClr val="274165"/>
                </a:solidFill>
                <a:latin typeface="Tabarra Sans"/>
                <a:ea typeface="Tabarra Sans"/>
                <a:cs typeface="Tabarra Sans"/>
                <a:sym typeface="Tabarra Sans"/>
              </a:rPr>
              <a:t>Example: A bank must inform the DPC and affected customers if customer data is hacked.</a:t>
            </a:r>
          </a:p>
        </p:txBody>
      </p:sp>
      <p:grpSp>
        <p:nvGrpSpPr>
          <p:cNvPr id="16" name="Group 16"/>
          <p:cNvGrpSpPr/>
          <p:nvPr/>
        </p:nvGrpSpPr>
        <p:grpSpPr>
          <a:xfrm>
            <a:off x="-381813" y="6628966"/>
            <a:ext cx="6849402" cy="830526"/>
            <a:chOff x="0" y="0"/>
            <a:chExt cx="1803958" cy="218739"/>
          </a:xfrm>
        </p:grpSpPr>
        <p:sp>
          <p:nvSpPr>
            <p:cNvPr id="17" name="Freeform 17"/>
            <p:cNvSpPr/>
            <p:nvPr/>
          </p:nvSpPr>
          <p:spPr>
            <a:xfrm>
              <a:off x="0" y="0"/>
              <a:ext cx="1803958" cy="218739"/>
            </a:xfrm>
            <a:custGeom>
              <a:avLst/>
              <a:gdLst/>
              <a:ahLst/>
              <a:cxnLst/>
              <a:rect l="l" t="t" r="r" b="b"/>
              <a:pathLst>
                <a:path w="1803958" h="218739">
                  <a:moveTo>
                    <a:pt x="57646" y="0"/>
                  </a:moveTo>
                  <a:lnTo>
                    <a:pt x="1746312" y="0"/>
                  </a:lnTo>
                  <a:cubicBezTo>
                    <a:pt x="1778149" y="0"/>
                    <a:pt x="1803958" y="25809"/>
                    <a:pt x="1803958" y="57646"/>
                  </a:cubicBezTo>
                  <a:lnTo>
                    <a:pt x="1803958" y="161094"/>
                  </a:lnTo>
                  <a:cubicBezTo>
                    <a:pt x="1803958" y="176382"/>
                    <a:pt x="1797885" y="191045"/>
                    <a:pt x="1787074" y="201855"/>
                  </a:cubicBezTo>
                  <a:cubicBezTo>
                    <a:pt x="1776263" y="212666"/>
                    <a:pt x="1761601" y="218739"/>
                    <a:pt x="1746312" y="218739"/>
                  </a:cubicBezTo>
                  <a:lnTo>
                    <a:pt x="57646" y="218739"/>
                  </a:lnTo>
                  <a:cubicBezTo>
                    <a:pt x="25809" y="218739"/>
                    <a:pt x="0" y="192931"/>
                    <a:pt x="0" y="161094"/>
                  </a:cubicBezTo>
                  <a:lnTo>
                    <a:pt x="0" y="57646"/>
                  </a:lnTo>
                  <a:cubicBezTo>
                    <a:pt x="0" y="25809"/>
                    <a:pt x="25809" y="0"/>
                    <a:pt x="57646" y="0"/>
                  </a:cubicBezTo>
                  <a:close/>
                </a:path>
              </a:pathLst>
            </a:custGeom>
            <a:solidFill>
              <a:srgbClr val="3E8FFA"/>
            </a:solidFill>
          </p:spPr>
          <p:txBody>
            <a:bodyPr/>
            <a:lstStyle/>
            <a:p>
              <a:endParaRPr lang="en-US"/>
            </a:p>
          </p:txBody>
        </p:sp>
        <p:sp>
          <p:nvSpPr>
            <p:cNvPr id="18" name="TextBox 18"/>
            <p:cNvSpPr txBox="1"/>
            <p:nvPr/>
          </p:nvSpPr>
          <p:spPr>
            <a:xfrm>
              <a:off x="0" y="-38100"/>
              <a:ext cx="1803958" cy="256839"/>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672952" y="6677516"/>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Keep data safe and secure</a:t>
            </a:r>
          </a:p>
        </p:txBody>
      </p:sp>
      <p:sp>
        <p:nvSpPr>
          <p:cNvPr id="20" name="TextBox 20"/>
          <p:cNvSpPr txBox="1"/>
          <p:nvPr/>
        </p:nvSpPr>
        <p:spPr>
          <a:xfrm>
            <a:off x="471148" y="7792867"/>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Businesses must protect personal data using appropriate security measures.</a:t>
            </a:r>
          </a:p>
          <a:p>
            <a:pPr algn="l">
              <a:lnSpc>
                <a:spcPts val="4499"/>
              </a:lnSpc>
            </a:pPr>
            <a:r>
              <a:rPr lang="en-US" sz="2999">
                <a:solidFill>
                  <a:srgbClr val="274165"/>
                </a:solidFill>
                <a:latin typeface="Tabarra Sans"/>
                <a:ea typeface="Tabarra Sans"/>
                <a:cs typeface="Tabarra Sans"/>
                <a:sym typeface="Tabarra Sans"/>
              </a:rPr>
              <a:t>Example: Encryption and restricted access for patient records in healthcare organisations.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868395" y="1006475"/>
            <a:ext cx="15446002" cy="95504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Rights and responsibilities of consumers using current relevant consumer legislation.</a:t>
            </a:r>
          </a:p>
        </p:txBody>
      </p:sp>
      <p:sp>
        <p:nvSpPr>
          <p:cNvPr id="9" name="Freeform 9"/>
          <p:cNvSpPr/>
          <p:nvPr/>
        </p:nvSpPr>
        <p:spPr>
          <a:xfrm>
            <a:off x="600221" y="3077929"/>
            <a:ext cx="856958" cy="504534"/>
          </a:xfrm>
          <a:custGeom>
            <a:avLst/>
            <a:gdLst/>
            <a:ahLst/>
            <a:cxnLst/>
            <a:rect l="l" t="t" r="r" b="b"/>
            <a:pathLst>
              <a:path w="856958" h="504534">
                <a:moveTo>
                  <a:pt x="0" y="0"/>
                </a:moveTo>
                <a:lnTo>
                  <a:pt x="856958" y="0"/>
                </a:lnTo>
                <a:lnTo>
                  <a:pt x="856958" y="504535"/>
                </a:lnTo>
                <a:lnTo>
                  <a:pt x="0" y="504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909913" y="2935054"/>
            <a:ext cx="15349387" cy="4918710"/>
          </a:xfrm>
          <a:prstGeom prst="rect">
            <a:avLst/>
          </a:prstGeom>
        </p:spPr>
        <p:txBody>
          <a:bodyPr lIns="0" tIns="0" rIns="0" bIns="0" rtlCol="0" anchor="t">
            <a:spAutoFit/>
          </a:bodyPr>
          <a:lstStyle/>
          <a:p>
            <a:pPr algn="l">
              <a:lnSpc>
                <a:spcPts val="4349"/>
              </a:lnSpc>
            </a:pPr>
            <a:r>
              <a:rPr lang="en-US" sz="2899">
                <a:solidFill>
                  <a:srgbClr val="003462"/>
                </a:solidFill>
                <a:latin typeface="Tabarra Sans"/>
                <a:ea typeface="Tabarra Sans"/>
                <a:cs typeface="Tabarra Sans"/>
                <a:sym typeface="Tabarra Sans"/>
              </a:rPr>
              <a:t>The information around rights we will look at in this chapter are:</a:t>
            </a:r>
          </a:p>
          <a:p>
            <a:pPr algn="l">
              <a:lnSpc>
                <a:spcPts val="4349"/>
              </a:lnSpc>
            </a:pPr>
            <a:endParaRPr lang="en-US" sz="2899">
              <a:solidFill>
                <a:srgbClr val="003462"/>
              </a:solidFill>
              <a:latin typeface="Tabarra Sans"/>
              <a:ea typeface="Tabarra Sans"/>
              <a:cs typeface="Tabarra Sans"/>
              <a:sym typeface="Tabarra Sans"/>
            </a:endParaRP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CCPC - Competition and Consumer Protection Commission </a:t>
            </a: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The Consumer Rights Act 2022 (Rights when purchasing a product, service, or digital service or content</a:t>
            </a: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The Consumer Protection Act 2007</a:t>
            </a: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The Small Claims Procedure/Court</a:t>
            </a: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The Ombudsman</a:t>
            </a:r>
          </a:p>
          <a:p>
            <a:pPr marL="626107" lvl="1" indent="-313054" algn="l">
              <a:lnSpc>
                <a:spcPts val="4349"/>
              </a:lnSpc>
              <a:buFont typeface="Arial"/>
              <a:buChar char="•"/>
            </a:pPr>
            <a:r>
              <a:rPr lang="en-US" sz="2899">
                <a:solidFill>
                  <a:srgbClr val="003462"/>
                </a:solidFill>
                <a:latin typeface="Tabarra Sans"/>
                <a:ea typeface="Tabarra Sans"/>
                <a:cs typeface="Tabarra Sans"/>
                <a:sym typeface="Tabarra Sans"/>
              </a:rPr>
              <a:t>Rights when purchasing in the EU versus outside the EU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175994" y="981075"/>
            <a:ext cx="15446002"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Functions Of The Data Protection Commissioner (DPC)</a:t>
            </a:r>
          </a:p>
        </p:txBody>
      </p:sp>
      <p:sp>
        <p:nvSpPr>
          <p:cNvPr id="10" name="TextBox 10"/>
          <p:cNvSpPr txBox="1"/>
          <p:nvPr/>
        </p:nvSpPr>
        <p:spPr>
          <a:xfrm>
            <a:off x="1028700" y="2232025"/>
            <a:ext cx="16935542" cy="7896226"/>
          </a:xfrm>
          <a:prstGeom prst="rect">
            <a:avLst/>
          </a:prstGeom>
        </p:spPr>
        <p:txBody>
          <a:bodyPr lIns="0" tIns="0" rIns="0" bIns="0" rtlCol="0" anchor="t">
            <a:spAutoFit/>
          </a:bodyPr>
          <a:lstStyle/>
          <a:p>
            <a:pPr algn="l">
              <a:lnSpc>
                <a:spcPts val="4499"/>
              </a:lnSpc>
            </a:pPr>
            <a:r>
              <a:rPr lang="en-US" sz="2999" b="1">
                <a:solidFill>
                  <a:srgbClr val="274165"/>
                </a:solidFill>
                <a:latin typeface="Tabarra Sans Bold"/>
                <a:ea typeface="Tabarra Sans Bold"/>
                <a:cs typeface="Tabarra Sans Bold"/>
                <a:sym typeface="Tabarra Sans Bold"/>
              </a:rPr>
              <a:t>Investigates complaints → </a:t>
            </a:r>
            <a:r>
              <a:rPr lang="en-US" sz="2999">
                <a:solidFill>
                  <a:srgbClr val="274165"/>
                </a:solidFill>
                <a:latin typeface="Tabarra Sans"/>
                <a:ea typeface="Tabarra Sans"/>
                <a:cs typeface="Tabarra Sans"/>
                <a:sym typeface="Tabarra Sans"/>
              </a:rPr>
              <a:t>Examines complaints from individuals and can issue enforcement notices where breaches occur.</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Informs people of their rights</a:t>
            </a:r>
            <a:r>
              <a:rPr lang="en-US" sz="2999">
                <a:solidFill>
                  <a:srgbClr val="274165"/>
                </a:solidFill>
                <a:latin typeface="Tabarra Sans"/>
                <a:ea typeface="Tabarra Sans"/>
                <a:cs typeface="Tabarra Sans"/>
                <a:sym typeface="Tabarra Sans"/>
              </a:rPr>
              <a:t> → Promotes awareness of data protection rights through guidance and public information.</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Conducts investigations</a:t>
            </a:r>
            <a:r>
              <a:rPr lang="en-US" sz="2999">
                <a:solidFill>
                  <a:srgbClr val="274165"/>
                </a:solidFill>
                <a:latin typeface="Tabarra Sans"/>
                <a:ea typeface="Tabarra Sans"/>
                <a:cs typeface="Tabarra Sans"/>
                <a:sym typeface="Tabarra Sans"/>
              </a:rPr>
              <a:t> → Can investigate organisations even without a complaint.</a:t>
            </a:r>
          </a:p>
          <a:p>
            <a:pPr algn="l">
              <a:lnSpc>
                <a:spcPts val="4499"/>
              </a:lnSpc>
            </a:pPr>
            <a:r>
              <a:rPr lang="en-US" sz="2999">
                <a:solidFill>
                  <a:srgbClr val="274165"/>
                </a:solidFill>
                <a:latin typeface="Tabarra Sans"/>
                <a:ea typeface="Tabarra Sans"/>
                <a:cs typeface="Tabarra Sans"/>
                <a:sym typeface="Tabarra Sans"/>
              </a:rPr>
              <a:t>Has investigated companies such as Meta, Google, Apple, WhatsApp, and LinkedIn.</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Promotes compliance → </a:t>
            </a:r>
            <a:r>
              <a:rPr lang="en-US" sz="2999">
                <a:solidFill>
                  <a:srgbClr val="274165"/>
                </a:solidFill>
                <a:latin typeface="Tabarra Sans"/>
                <a:ea typeface="Tabarra Sans"/>
                <a:cs typeface="Tabarra Sans"/>
                <a:sym typeface="Tabarra Sans"/>
              </a:rPr>
              <a:t>Publishes guidelines and works with organisations to ensure GDPR compliance.</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b="1">
                <a:solidFill>
                  <a:srgbClr val="274165"/>
                </a:solidFill>
                <a:latin typeface="Tabarra Sans Bold"/>
                <a:ea typeface="Tabarra Sans Bold"/>
                <a:cs typeface="Tabarra Sans Bold"/>
                <a:sym typeface="Tabarra Sans Bold"/>
              </a:rPr>
              <a:t>Identifies risks → </a:t>
            </a:r>
            <a:r>
              <a:rPr lang="en-US" sz="2999">
                <a:solidFill>
                  <a:srgbClr val="274165"/>
                </a:solidFill>
                <a:latin typeface="Tabarra Sans"/>
                <a:ea typeface="Tabarra Sans"/>
                <a:cs typeface="Tabarra Sans"/>
                <a:sym typeface="Tabarra Sans"/>
              </a:rPr>
              <a:t>Advises organisations on identifying risks to personal data and best practice to reduce them.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64220"/>
            <a:ext cx="15349387" cy="5906414"/>
            <a:chOff x="0" y="0"/>
            <a:chExt cx="4042637" cy="1555599"/>
          </a:xfrm>
        </p:grpSpPr>
        <p:sp>
          <p:nvSpPr>
            <p:cNvPr id="9" name="Freeform 9"/>
            <p:cNvSpPr/>
            <p:nvPr/>
          </p:nvSpPr>
          <p:spPr>
            <a:xfrm>
              <a:off x="0" y="0"/>
              <a:ext cx="4042637" cy="1555599"/>
            </a:xfrm>
            <a:custGeom>
              <a:avLst/>
              <a:gdLst/>
              <a:ahLst/>
              <a:cxnLst/>
              <a:rect l="l" t="t" r="r" b="b"/>
              <a:pathLst>
                <a:path w="4042637" h="1555599">
                  <a:moveTo>
                    <a:pt x="25723" y="0"/>
                  </a:moveTo>
                  <a:lnTo>
                    <a:pt x="4016914" y="0"/>
                  </a:lnTo>
                  <a:cubicBezTo>
                    <a:pt x="4031120" y="0"/>
                    <a:pt x="4042637" y="11517"/>
                    <a:pt x="4042637" y="25723"/>
                  </a:cubicBezTo>
                  <a:lnTo>
                    <a:pt x="4042637" y="1529875"/>
                  </a:lnTo>
                  <a:cubicBezTo>
                    <a:pt x="4042637" y="1536698"/>
                    <a:pt x="4039927" y="1543240"/>
                    <a:pt x="4035103" y="1548064"/>
                  </a:cubicBezTo>
                  <a:cubicBezTo>
                    <a:pt x="4030279" y="1552889"/>
                    <a:pt x="4023736" y="1555599"/>
                    <a:pt x="4016914" y="1555599"/>
                  </a:cubicBezTo>
                  <a:lnTo>
                    <a:pt x="25723" y="1555599"/>
                  </a:lnTo>
                  <a:cubicBezTo>
                    <a:pt x="18901" y="1555599"/>
                    <a:pt x="12358" y="1552889"/>
                    <a:pt x="7534" y="1548064"/>
                  </a:cubicBezTo>
                  <a:cubicBezTo>
                    <a:pt x="2710" y="1543240"/>
                    <a:pt x="0" y="1536698"/>
                    <a:pt x="0" y="152987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159369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175994" y="981075"/>
            <a:ext cx="15446002" cy="681991"/>
          </a:xfrm>
          <a:prstGeom prst="rect">
            <a:avLst/>
          </a:prstGeom>
        </p:spPr>
        <p:txBody>
          <a:bodyPr lIns="0" tIns="0" rIns="0" bIns="0" rtlCol="0" anchor="t">
            <a:spAutoFit/>
          </a:bodyPr>
          <a:lstStyle/>
          <a:p>
            <a:pPr algn="l">
              <a:lnSpc>
                <a:spcPts val="4620"/>
              </a:lnSpc>
            </a:pPr>
            <a:r>
              <a:rPr lang="en-US" sz="4200" b="1">
                <a:solidFill>
                  <a:srgbClr val="FFFFFF"/>
                </a:solidFill>
                <a:latin typeface="Tabarra Sans Heavy"/>
                <a:ea typeface="Tabarra Sans Heavy"/>
                <a:cs typeface="Tabarra Sans Heavy"/>
                <a:sym typeface="Tabarra Sans Heavy"/>
              </a:rPr>
              <a:t>Evaluation Of The Data Protection Commissioner (DPC)</a:t>
            </a:r>
          </a:p>
        </p:txBody>
      </p:sp>
      <p:sp>
        <p:nvSpPr>
          <p:cNvPr id="13" name="TextBox 13"/>
          <p:cNvSpPr txBox="1"/>
          <p:nvPr/>
        </p:nvSpPr>
        <p:spPr>
          <a:xfrm>
            <a:off x="2110279" y="3222308"/>
            <a:ext cx="14067442" cy="50863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Strong penalties for non-compliance</a:t>
            </a:r>
          </a:p>
          <a:p>
            <a:pPr algn="l">
              <a:lnSpc>
                <a:spcPts val="4499"/>
              </a:lnSpc>
            </a:pPr>
            <a:r>
              <a:rPr lang="en-US" sz="2999">
                <a:solidFill>
                  <a:srgbClr val="FFFFFF"/>
                </a:solidFill>
                <a:latin typeface="Tabarra Sans"/>
                <a:ea typeface="Tabarra Sans"/>
                <a:cs typeface="Tabarra Sans"/>
                <a:sym typeface="Tabarra Sans"/>
              </a:rPr>
              <a:t>Businesses can face fines of up to €20 million or 4% of global annual turnover, whichever is higher.</a:t>
            </a:r>
          </a:p>
          <a:p>
            <a:pPr algn="l">
              <a:lnSpc>
                <a:spcPts val="4499"/>
              </a:lnSpc>
            </a:pPr>
            <a:r>
              <a:rPr lang="en-US" sz="2999" b="1">
                <a:solidFill>
                  <a:srgbClr val="FFFFFF"/>
                </a:solidFill>
                <a:latin typeface="Tabarra Sans Bold"/>
                <a:ea typeface="Tabarra Sans Bold"/>
                <a:cs typeface="Tabarra Sans Bold"/>
                <a:sym typeface="Tabarra Sans Bold"/>
              </a:rPr>
              <a:t>Real enforcement impact</a:t>
            </a:r>
          </a:p>
          <a:p>
            <a:pPr algn="l">
              <a:lnSpc>
                <a:spcPts val="4499"/>
              </a:lnSpc>
            </a:pPr>
            <a:r>
              <a:rPr lang="en-US" sz="2999">
                <a:solidFill>
                  <a:srgbClr val="FFFFFF"/>
                </a:solidFill>
                <a:latin typeface="Tabarra Sans"/>
                <a:ea typeface="Tabarra Sans"/>
                <a:cs typeface="Tabarra Sans"/>
                <a:sym typeface="Tabarra Sans"/>
              </a:rPr>
              <a:t>In 2023, the Irish DPC fined Meta €1.2 billion for unlawful transfers of EU user data to the US.</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This should incentivise businesses to control data correctly and ensure data subjects are able to have their rights.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sp>
        <p:nvSpPr>
          <p:cNvPr id="2" name="AutoShape 2"/>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4" name="Freeform 4"/>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802437" y="2498094"/>
            <a:ext cx="16456863" cy="6315321"/>
          </a:xfrm>
          <a:custGeom>
            <a:avLst/>
            <a:gdLst/>
            <a:ahLst/>
            <a:cxnLst/>
            <a:rect l="l" t="t" r="r" b="b"/>
            <a:pathLst>
              <a:path w="16456863" h="6315321">
                <a:moveTo>
                  <a:pt x="0" y="0"/>
                </a:moveTo>
                <a:lnTo>
                  <a:pt x="16456863" y="0"/>
                </a:lnTo>
                <a:lnTo>
                  <a:pt x="16456863" y="6315321"/>
                </a:lnTo>
                <a:lnTo>
                  <a:pt x="0" y="6315321"/>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175994" y="981075"/>
            <a:ext cx="14983575"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321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771549"/>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9174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17.4</a:t>
            </a:r>
          </a:p>
        </p:txBody>
      </p:sp>
      <p:grpSp>
        <p:nvGrpSpPr>
          <p:cNvPr id="6" name="Group 6"/>
          <p:cNvGrpSpPr/>
          <p:nvPr/>
        </p:nvGrpSpPr>
        <p:grpSpPr>
          <a:xfrm>
            <a:off x="835973" y="2551259"/>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697166"/>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833272"/>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97917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4131993"/>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OL1 Q1 (5) (f): Based on current EU law, outline two rights consumers have in relation to protection of their personal data.</a:t>
            </a:r>
          </a:p>
        </p:txBody>
      </p:sp>
      <p:sp>
        <p:nvSpPr>
          <p:cNvPr id="15" name="TextBox 15"/>
          <p:cNvSpPr txBox="1"/>
          <p:nvPr/>
        </p:nvSpPr>
        <p:spPr>
          <a:xfrm>
            <a:off x="1159354" y="8239795"/>
            <a:ext cx="15422701" cy="1019175"/>
          </a:xfrm>
          <a:prstGeom prst="rect">
            <a:avLst/>
          </a:prstGeom>
        </p:spPr>
        <p:txBody>
          <a:bodyPr lIns="0" tIns="0" rIns="0" bIns="0" rtlCol="0" anchor="t">
            <a:spAutoFit/>
          </a:bodyPr>
          <a:lstStyle/>
          <a:p>
            <a:pPr algn="l">
              <a:lnSpc>
                <a:spcPts val="4199"/>
              </a:lnSpc>
              <a:spcBef>
                <a:spcPct val="0"/>
              </a:spcBef>
            </a:pPr>
            <a:r>
              <a:rPr lang="en-US" sz="2999" b="1">
                <a:solidFill>
                  <a:srgbClr val="FFFFFF"/>
                </a:solidFill>
                <a:latin typeface="Montserrat Bold"/>
                <a:ea typeface="Montserrat Bold"/>
                <a:cs typeface="Montserrat Bold"/>
                <a:sym typeface="Montserrat Bold"/>
              </a:rPr>
              <a:t>HL Q5. BW Q4</a:t>
            </a:r>
          </a:p>
          <a:p>
            <a:pPr algn="l">
              <a:lnSpc>
                <a:spcPts val="4199"/>
              </a:lnSpc>
              <a:spcBef>
                <a:spcPct val="0"/>
              </a:spcBef>
            </a:pPr>
            <a:r>
              <a:rPr lang="en-US" sz="2999" b="1">
                <a:solidFill>
                  <a:srgbClr val="FFFFFF"/>
                </a:solidFill>
                <a:latin typeface="Montserrat Bold"/>
                <a:ea typeface="Montserrat Bold"/>
                <a:cs typeface="Montserrat Bold"/>
                <a:sym typeface="Montserrat Bold"/>
              </a:rPr>
              <a:t>OL Q7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17.5</a:t>
            </a:r>
          </a:p>
        </p:txBody>
      </p:sp>
      <p:sp>
        <p:nvSpPr>
          <p:cNvPr id="4" name="TextBox 4"/>
          <p:cNvSpPr txBox="1"/>
          <p:nvPr/>
        </p:nvSpPr>
        <p:spPr>
          <a:xfrm>
            <a:off x="1028507" y="4498184"/>
            <a:ext cx="16230697" cy="2901950"/>
          </a:xfrm>
          <a:prstGeom prst="rect">
            <a:avLst/>
          </a:prstGeom>
        </p:spPr>
        <p:txBody>
          <a:bodyPr lIns="0" tIns="0" rIns="0" bIns="0" rtlCol="0" anchor="t">
            <a:spAutoFit/>
          </a:bodyPr>
          <a:lstStyle/>
          <a:p>
            <a:pPr algn="l">
              <a:lnSpc>
                <a:spcPts val="5500"/>
              </a:lnSpc>
            </a:pPr>
            <a:r>
              <a:rPr lang="en-US" sz="5000" i="1">
                <a:solidFill>
                  <a:srgbClr val="FFFFFF"/>
                </a:solidFill>
                <a:latin typeface="Tabarra Sans Italics"/>
                <a:ea typeface="Tabarra Sans Italics"/>
                <a:cs typeface="Tabarra Sans Italics"/>
                <a:sym typeface="Tabarra Sans Italics"/>
              </a:rPr>
              <a:t>17.5 Appreciate the importance of making informed consumer decisions and use this understanding to discuss consumer-related stories in the news and media.</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64220"/>
            <a:ext cx="15349387" cy="2982703"/>
            <a:chOff x="0" y="0"/>
            <a:chExt cx="4042637" cy="785568"/>
          </a:xfrm>
        </p:grpSpPr>
        <p:sp>
          <p:nvSpPr>
            <p:cNvPr id="9" name="Freeform 9"/>
            <p:cNvSpPr/>
            <p:nvPr/>
          </p:nvSpPr>
          <p:spPr>
            <a:xfrm>
              <a:off x="0" y="0"/>
              <a:ext cx="4042637" cy="785568"/>
            </a:xfrm>
            <a:custGeom>
              <a:avLst/>
              <a:gdLst/>
              <a:ahLst/>
              <a:cxnLst/>
              <a:rect l="l" t="t" r="r" b="b"/>
              <a:pathLst>
                <a:path w="4042637" h="785568">
                  <a:moveTo>
                    <a:pt x="25723" y="0"/>
                  </a:moveTo>
                  <a:lnTo>
                    <a:pt x="4016914" y="0"/>
                  </a:lnTo>
                  <a:cubicBezTo>
                    <a:pt x="4031120" y="0"/>
                    <a:pt x="4042637" y="11517"/>
                    <a:pt x="4042637" y="25723"/>
                  </a:cubicBezTo>
                  <a:lnTo>
                    <a:pt x="4042637" y="759845"/>
                  </a:lnTo>
                  <a:cubicBezTo>
                    <a:pt x="4042637" y="766667"/>
                    <a:pt x="4039927" y="773210"/>
                    <a:pt x="4035103" y="778034"/>
                  </a:cubicBezTo>
                  <a:cubicBezTo>
                    <a:pt x="4030279" y="782858"/>
                    <a:pt x="4023736" y="785568"/>
                    <a:pt x="4016914" y="785568"/>
                  </a:cubicBezTo>
                  <a:lnTo>
                    <a:pt x="25723" y="785568"/>
                  </a:lnTo>
                  <a:cubicBezTo>
                    <a:pt x="18901" y="785568"/>
                    <a:pt x="12358" y="782858"/>
                    <a:pt x="7534" y="778034"/>
                  </a:cubicBezTo>
                  <a:cubicBezTo>
                    <a:pt x="2710" y="773210"/>
                    <a:pt x="0" y="766667"/>
                    <a:pt x="0" y="75984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38100"/>
              <a:ext cx="4042637" cy="823668"/>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7109746" y="5946923"/>
            <a:ext cx="4068508" cy="4114800"/>
          </a:xfrm>
          <a:custGeom>
            <a:avLst/>
            <a:gdLst/>
            <a:ahLst/>
            <a:cxnLst/>
            <a:rect l="l" t="t" r="r" b="b"/>
            <a:pathLst>
              <a:path w="4068508" h="4114800">
                <a:moveTo>
                  <a:pt x="0" y="0"/>
                </a:moveTo>
                <a:lnTo>
                  <a:pt x="4068508" y="0"/>
                </a:lnTo>
                <a:lnTo>
                  <a:pt x="406850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175994" y="981075"/>
            <a:ext cx="15446002" cy="681991"/>
          </a:xfrm>
          <a:prstGeom prst="rect">
            <a:avLst/>
          </a:prstGeom>
        </p:spPr>
        <p:txBody>
          <a:bodyPr lIns="0" tIns="0" rIns="0" bIns="0" rtlCol="0" anchor="t">
            <a:spAutoFit/>
          </a:bodyPr>
          <a:lstStyle/>
          <a:p>
            <a:pPr algn="l">
              <a:lnSpc>
                <a:spcPts val="4620"/>
              </a:lnSpc>
            </a:pPr>
            <a:r>
              <a:rPr lang="en-US" sz="4200" b="1">
                <a:solidFill>
                  <a:srgbClr val="FFFFFF"/>
                </a:solidFill>
                <a:latin typeface="Tabarra Sans Heavy"/>
                <a:ea typeface="Tabarra Sans Heavy"/>
                <a:cs typeface="Tabarra Sans Heavy"/>
                <a:sym typeface="Tabarra Sans Heavy"/>
              </a:rPr>
              <a:t>Informed Consumer Decisions</a:t>
            </a:r>
          </a:p>
        </p:txBody>
      </p:sp>
      <p:sp>
        <p:nvSpPr>
          <p:cNvPr id="14" name="TextBox 14"/>
          <p:cNvSpPr txBox="1"/>
          <p:nvPr/>
        </p:nvSpPr>
        <p:spPr>
          <a:xfrm>
            <a:off x="2110279" y="3222308"/>
            <a:ext cx="14067442" cy="227647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Being an informed consumer means that you have the knowledge and understanding of the impact of your decisions. An informed consumer will develop the skills to make choices in their best interest around factors like price, value, quality and ethical considerations.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175994" y="981075"/>
            <a:ext cx="15446002"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The Importance Of Making Informed Decisions</a:t>
            </a:r>
          </a:p>
        </p:txBody>
      </p:sp>
      <p:grpSp>
        <p:nvGrpSpPr>
          <p:cNvPr id="10" name="Group 10"/>
          <p:cNvGrpSpPr/>
          <p:nvPr/>
        </p:nvGrpSpPr>
        <p:grpSpPr>
          <a:xfrm>
            <a:off x="-381813" y="3247157"/>
            <a:ext cx="6849402" cy="830526"/>
            <a:chOff x="0" y="0"/>
            <a:chExt cx="1803958" cy="218739"/>
          </a:xfrm>
        </p:grpSpPr>
        <p:sp>
          <p:nvSpPr>
            <p:cNvPr id="11" name="Freeform 11"/>
            <p:cNvSpPr/>
            <p:nvPr/>
          </p:nvSpPr>
          <p:spPr>
            <a:xfrm>
              <a:off x="0" y="0"/>
              <a:ext cx="1803958" cy="218739"/>
            </a:xfrm>
            <a:custGeom>
              <a:avLst/>
              <a:gdLst/>
              <a:ahLst/>
              <a:cxnLst/>
              <a:rect l="l" t="t" r="r" b="b"/>
              <a:pathLst>
                <a:path w="1803958" h="218739">
                  <a:moveTo>
                    <a:pt x="57646" y="0"/>
                  </a:moveTo>
                  <a:lnTo>
                    <a:pt x="1746312" y="0"/>
                  </a:lnTo>
                  <a:cubicBezTo>
                    <a:pt x="1778149" y="0"/>
                    <a:pt x="1803958" y="25809"/>
                    <a:pt x="1803958" y="57646"/>
                  </a:cubicBezTo>
                  <a:lnTo>
                    <a:pt x="1803958" y="161094"/>
                  </a:lnTo>
                  <a:cubicBezTo>
                    <a:pt x="1803958" y="176382"/>
                    <a:pt x="1797885" y="191045"/>
                    <a:pt x="1787074" y="201855"/>
                  </a:cubicBezTo>
                  <a:cubicBezTo>
                    <a:pt x="1776263" y="212666"/>
                    <a:pt x="1761601" y="218739"/>
                    <a:pt x="1746312" y="218739"/>
                  </a:cubicBezTo>
                  <a:lnTo>
                    <a:pt x="57646" y="218739"/>
                  </a:lnTo>
                  <a:cubicBezTo>
                    <a:pt x="25809" y="218739"/>
                    <a:pt x="0" y="192931"/>
                    <a:pt x="0" y="161094"/>
                  </a:cubicBezTo>
                  <a:lnTo>
                    <a:pt x="0" y="57646"/>
                  </a:lnTo>
                  <a:cubicBezTo>
                    <a:pt x="0" y="25809"/>
                    <a:pt x="25809" y="0"/>
                    <a:pt x="57646" y="0"/>
                  </a:cubicBezTo>
                  <a:close/>
                </a:path>
              </a:pathLst>
            </a:custGeom>
            <a:solidFill>
              <a:srgbClr val="FFAB02"/>
            </a:solidFill>
          </p:spPr>
          <p:txBody>
            <a:bodyPr/>
            <a:lstStyle/>
            <a:p>
              <a:endParaRPr lang="en-US"/>
            </a:p>
          </p:txBody>
        </p:sp>
        <p:sp>
          <p:nvSpPr>
            <p:cNvPr id="12" name="TextBox 12"/>
            <p:cNvSpPr txBox="1"/>
            <p:nvPr/>
          </p:nvSpPr>
          <p:spPr>
            <a:xfrm>
              <a:off x="0" y="-38100"/>
              <a:ext cx="1803958" cy="25683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672952" y="3295707"/>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Improves financial wellbeing</a:t>
            </a:r>
          </a:p>
        </p:txBody>
      </p:sp>
      <p:sp>
        <p:nvSpPr>
          <p:cNvPr id="14" name="TextBox 14"/>
          <p:cNvSpPr txBox="1"/>
          <p:nvPr/>
        </p:nvSpPr>
        <p:spPr>
          <a:xfrm>
            <a:off x="471148" y="4411058"/>
            <a:ext cx="16935542" cy="171450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Comparing prices, quality, and long-term costs helps consumers avoid unnecessary spending.</a:t>
            </a:r>
          </a:p>
          <a:p>
            <a:pPr algn="l">
              <a:lnSpc>
                <a:spcPts val="4499"/>
              </a:lnSpc>
            </a:pPr>
            <a:r>
              <a:rPr lang="en-US" sz="2999">
                <a:solidFill>
                  <a:srgbClr val="274165"/>
                </a:solidFill>
                <a:latin typeface="Tabarra Sans"/>
                <a:ea typeface="Tabarra Sans"/>
                <a:cs typeface="Tabarra Sans"/>
                <a:sym typeface="Tabarra Sans"/>
              </a:rPr>
              <a:t>Example: Comparing total mortgage repayments before choosing a lender.</a:t>
            </a:r>
          </a:p>
        </p:txBody>
      </p:sp>
      <p:grpSp>
        <p:nvGrpSpPr>
          <p:cNvPr id="15" name="Group 15"/>
          <p:cNvGrpSpPr/>
          <p:nvPr/>
        </p:nvGrpSpPr>
        <p:grpSpPr>
          <a:xfrm>
            <a:off x="-381813" y="6628966"/>
            <a:ext cx="6849402" cy="830526"/>
            <a:chOff x="0" y="0"/>
            <a:chExt cx="1803958" cy="218739"/>
          </a:xfrm>
        </p:grpSpPr>
        <p:sp>
          <p:nvSpPr>
            <p:cNvPr id="16" name="Freeform 16"/>
            <p:cNvSpPr/>
            <p:nvPr/>
          </p:nvSpPr>
          <p:spPr>
            <a:xfrm>
              <a:off x="0" y="0"/>
              <a:ext cx="1803958" cy="218739"/>
            </a:xfrm>
            <a:custGeom>
              <a:avLst/>
              <a:gdLst/>
              <a:ahLst/>
              <a:cxnLst/>
              <a:rect l="l" t="t" r="r" b="b"/>
              <a:pathLst>
                <a:path w="1803958" h="218739">
                  <a:moveTo>
                    <a:pt x="57646" y="0"/>
                  </a:moveTo>
                  <a:lnTo>
                    <a:pt x="1746312" y="0"/>
                  </a:lnTo>
                  <a:cubicBezTo>
                    <a:pt x="1778149" y="0"/>
                    <a:pt x="1803958" y="25809"/>
                    <a:pt x="1803958" y="57646"/>
                  </a:cubicBezTo>
                  <a:lnTo>
                    <a:pt x="1803958" y="161094"/>
                  </a:lnTo>
                  <a:cubicBezTo>
                    <a:pt x="1803958" y="176382"/>
                    <a:pt x="1797885" y="191045"/>
                    <a:pt x="1787074" y="201855"/>
                  </a:cubicBezTo>
                  <a:cubicBezTo>
                    <a:pt x="1776263" y="212666"/>
                    <a:pt x="1761601" y="218739"/>
                    <a:pt x="1746312" y="218739"/>
                  </a:cubicBezTo>
                  <a:lnTo>
                    <a:pt x="57646" y="218739"/>
                  </a:lnTo>
                  <a:cubicBezTo>
                    <a:pt x="25809" y="218739"/>
                    <a:pt x="0" y="192931"/>
                    <a:pt x="0" y="161094"/>
                  </a:cubicBezTo>
                  <a:lnTo>
                    <a:pt x="0" y="57646"/>
                  </a:lnTo>
                  <a:cubicBezTo>
                    <a:pt x="0" y="25809"/>
                    <a:pt x="25809" y="0"/>
                    <a:pt x="57646" y="0"/>
                  </a:cubicBezTo>
                  <a:close/>
                </a:path>
              </a:pathLst>
            </a:custGeom>
            <a:solidFill>
              <a:srgbClr val="FFAB02"/>
            </a:solidFill>
          </p:spPr>
          <p:txBody>
            <a:bodyPr/>
            <a:lstStyle/>
            <a:p>
              <a:endParaRPr lang="en-US"/>
            </a:p>
          </p:txBody>
        </p:sp>
        <p:sp>
          <p:nvSpPr>
            <p:cNvPr id="17" name="TextBox 17"/>
            <p:cNvSpPr txBox="1"/>
            <p:nvPr/>
          </p:nvSpPr>
          <p:spPr>
            <a:xfrm>
              <a:off x="0" y="-38100"/>
              <a:ext cx="1803958" cy="25683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672952" y="6677516"/>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Improves safety</a:t>
            </a:r>
          </a:p>
        </p:txBody>
      </p:sp>
      <p:sp>
        <p:nvSpPr>
          <p:cNvPr id="19" name="TextBox 19"/>
          <p:cNvSpPr txBox="1"/>
          <p:nvPr/>
        </p:nvSpPr>
        <p:spPr>
          <a:xfrm>
            <a:off x="471148" y="7792867"/>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Buying from legitimate and certified providers reduces the risk of unsafe or faulty products.</a:t>
            </a:r>
          </a:p>
          <a:p>
            <a:pPr algn="l">
              <a:lnSpc>
                <a:spcPts val="4499"/>
              </a:lnSpc>
            </a:pPr>
            <a:r>
              <a:rPr lang="en-US" sz="2999">
                <a:solidFill>
                  <a:srgbClr val="274165"/>
                </a:solidFill>
                <a:latin typeface="Tabarra Sans"/>
                <a:ea typeface="Tabarra Sans"/>
                <a:cs typeface="Tabarra Sans"/>
                <a:sym typeface="Tabarra Sans"/>
              </a:rPr>
              <a:t>Example: Using a qualified professional to service a gas boiler.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175994" y="981075"/>
            <a:ext cx="15446002"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The Importance Of Making Informed Decisions</a:t>
            </a:r>
          </a:p>
        </p:txBody>
      </p:sp>
      <p:grpSp>
        <p:nvGrpSpPr>
          <p:cNvPr id="10" name="Group 10"/>
          <p:cNvGrpSpPr/>
          <p:nvPr/>
        </p:nvGrpSpPr>
        <p:grpSpPr>
          <a:xfrm>
            <a:off x="-381813" y="3247157"/>
            <a:ext cx="6849402" cy="830526"/>
            <a:chOff x="0" y="0"/>
            <a:chExt cx="1803958" cy="218739"/>
          </a:xfrm>
        </p:grpSpPr>
        <p:sp>
          <p:nvSpPr>
            <p:cNvPr id="11" name="Freeform 11"/>
            <p:cNvSpPr/>
            <p:nvPr/>
          </p:nvSpPr>
          <p:spPr>
            <a:xfrm>
              <a:off x="0" y="0"/>
              <a:ext cx="1803958" cy="218739"/>
            </a:xfrm>
            <a:custGeom>
              <a:avLst/>
              <a:gdLst/>
              <a:ahLst/>
              <a:cxnLst/>
              <a:rect l="l" t="t" r="r" b="b"/>
              <a:pathLst>
                <a:path w="1803958" h="218739">
                  <a:moveTo>
                    <a:pt x="57646" y="0"/>
                  </a:moveTo>
                  <a:lnTo>
                    <a:pt x="1746312" y="0"/>
                  </a:lnTo>
                  <a:cubicBezTo>
                    <a:pt x="1778149" y="0"/>
                    <a:pt x="1803958" y="25809"/>
                    <a:pt x="1803958" y="57646"/>
                  </a:cubicBezTo>
                  <a:lnTo>
                    <a:pt x="1803958" y="161094"/>
                  </a:lnTo>
                  <a:cubicBezTo>
                    <a:pt x="1803958" y="176382"/>
                    <a:pt x="1797885" y="191045"/>
                    <a:pt x="1787074" y="201855"/>
                  </a:cubicBezTo>
                  <a:cubicBezTo>
                    <a:pt x="1776263" y="212666"/>
                    <a:pt x="1761601" y="218739"/>
                    <a:pt x="1746312" y="218739"/>
                  </a:cubicBezTo>
                  <a:lnTo>
                    <a:pt x="57646" y="218739"/>
                  </a:lnTo>
                  <a:cubicBezTo>
                    <a:pt x="25809" y="218739"/>
                    <a:pt x="0" y="192931"/>
                    <a:pt x="0" y="161094"/>
                  </a:cubicBezTo>
                  <a:lnTo>
                    <a:pt x="0" y="57646"/>
                  </a:lnTo>
                  <a:cubicBezTo>
                    <a:pt x="0" y="25809"/>
                    <a:pt x="25809" y="0"/>
                    <a:pt x="57646" y="0"/>
                  </a:cubicBezTo>
                  <a:close/>
                </a:path>
              </a:pathLst>
            </a:custGeom>
            <a:solidFill>
              <a:srgbClr val="FFAB02"/>
            </a:solidFill>
          </p:spPr>
          <p:txBody>
            <a:bodyPr/>
            <a:lstStyle/>
            <a:p>
              <a:endParaRPr lang="en-US"/>
            </a:p>
          </p:txBody>
        </p:sp>
        <p:sp>
          <p:nvSpPr>
            <p:cNvPr id="12" name="TextBox 12"/>
            <p:cNvSpPr txBox="1"/>
            <p:nvPr/>
          </p:nvSpPr>
          <p:spPr>
            <a:xfrm>
              <a:off x="0" y="-38100"/>
              <a:ext cx="1803958" cy="25683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672952" y="3295707"/>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Improves legal protection</a:t>
            </a:r>
          </a:p>
        </p:txBody>
      </p:sp>
      <p:sp>
        <p:nvSpPr>
          <p:cNvPr id="14" name="TextBox 14"/>
          <p:cNvSpPr txBox="1"/>
          <p:nvPr/>
        </p:nvSpPr>
        <p:spPr>
          <a:xfrm>
            <a:off x="471148" y="4411058"/>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Knowing consumer rights increases the chance of receiving a refund, repair, or replacement.</a:t>
            </a:r>
          </a:p>
          <a:p>
            <a:pPr algn="l">
              <a:lnSpc>
                <a:spcPts val="4499"/>
              </a:lnSpc>
            </a:pPr>
            <a:r>
              <a:rPr lang="en-US" sz="2999">
                <a:solidFill>
                  <a:srgbClr val="274165"/>
                </a:solidFill>
                <a:latin typeface="Tabarra Sans"/>
                <a:ea typeface="Tabarra Sans"/>
                <a:cs typeface="Tabarra Sans"/>
                <a:sym typeface="Tabarra Sans"/>
              </a:rPr>
              <a:t>Example: Buying from registered businesses rather than the shadow economy.</a:t>
            </a:r>
          </a:p>
        </p:txBody>
      </p:sp>
      <p:grpSp>
        <p:nvGrpSpPr>
          <p:cNvPr id="15" name="Group 15"/>
          <p:cNvGrpSpPr/>
          <p:nvPr/>
        </p:nvGrpSpPr>
        <p:grpSpPr>
          <a:xfrm>
            <a:off x="-381813" y="6628966"/>
            <a:ext cx="9525813" cy="830526"/>
            <a:chOff x="0" y="0"/>
            <a:chExt cx="2508856" cy="218739"/>
          </a:xfrm>
        </p:grpSpPr>
        <p:sp>
          <p:nvSpPr>
            <p:cNvPr id="16" name="Freeform 16"/>
            <p:cNvSpPr/>
            <p:nvPr/>
          </p:nvSpPr>
          <p:spPr>
            <a:xfrm>
              <a:off x="0" y="0"/>
              <a:ext cx="2508856" cy="218739"/>
            </a:xfrm>
            <a:custGeom>
              <a:avLst/>
              <a:gdLst/>
              <a:ahLst/>
              <a:cxnLst/>
              <a:rect l="l" t="t" r="r" b="b"/>
              <a:pathLst>
                <a:path w="2508856" h="218739">
                  <a:moveTo>
                    <a:pt x="41449" y="0"/>
                  </a:moveTo>
                  <a:lnTo>
                    <a:pt x="2467407" y="0"/>
                  </a:lnTo>
                  <a:cubicBezTo>
                    <a:pt x="2478400" y="0"/>
                    <a:pt x="2488942" y="4367"/>
                    <a:pt x="2496716" y="12140"/>
                  </a:cubicBezTo>
                  <a:cubicBezTo>
                    <a:pt x="2504489" y="19913"/>
                    <a:pt x="2508856" y="30456"/>
                    <a:pt x="2508856" y="41449"/>
                  </a:cubicBezTo>
                  <a:lnTo>
                    <a:pt x="2508856" y="177290"/>
                  </a:lnTo>
                  <a:cubicBezTo>
                    <a:pt x="2508856" y="188283"/>
                    <a:pt x="2504489" y="198826"/>
                    <a:pt x="2496716" y="206599"/>
                  </a:cubicBezTo>
                  <a:cubicBezTo>
                    <a:pt x="2488942" y="214372"/>
                    <a:pt x="2478400" y="218739"/>
                    <a:pt x="2467407" y="218739"/>
                  </a:cubicBezTo>
                  <a:lnTo>
                    <a:pt x="41449" y="218739"/>
                  </a:lnTo>
                  <a:cubicBezTo>
                    <a:pt x="30456" y="218739"/>
                    <a:pt x="19913" y="214372"/>
                    <a:pt x="12140" y="206599"/>
                  </a:cubicBezTo>
                  <a:cubicBezTo>
                    <a:pt x="4367" y="198826"/>
                    <a:pt x="0" y="188283"/>
                    <a:pt x="0" y="177290"/>
                  </a:cubicBezTo>
                  <a:lnTo>
                    <a:pt x="0" y="41449"/>
                  </a:lnTo>
                  <a:cubicBezTo>
                    <a:pt x="0" y="30456"/>
                    <a:pt x="4367" y="19913"/>
                    <a:pt x="12140" y="12140"/>
                  </a:cubicBezTo>
                  <a:cubicBezTo>
                    <a:pt x="19913" y="4367"/>
                    <a:pt x="30456" y="0"/>
                    <a:pt x="41449" y="0"/>
                  </a:cubicBezTo>
                  <a:close/>
                </a:path>
              </a:pathLst>
            </a:custGeom>
            <a:solidFill>
              <a:srgbClr val="FFAB02"/>
            </a:solidFill>
          </p:spPr>
          <p:txBody>
            <a:bodyPr/>
            <a:lstStyle/>
            <a:p>
              <a:endParaRPr lang="en-US"/>
            </a:p>
          </p:txBody>
        </p:sp>
        <p:sp>
          <p:nvSpPr>
            <p:cNvPr id="17" name="TextBox 17"/>
            <p:cNvSpPr txBox="1"/>
            <p:nvPr/>
          </p:nvSpPr>
          <p:spPr>
            <a:xfrm>
              <a:off x="0" y="-38100"/>
              <a:ext cx="2508856" cy="25683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672952" y="6677516"/>
            <a:ext cx="14067442" cy="59055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Positive social and environmental impact</a:t>
            </a:r>
          </a:p>
        </p:txBody>
      </p:sp>
      <p:sp>
        <p:nvSpPr>
          <p:cNvPr id="19" name="TextBox 19"/>
          <p:cNvSpPr txBox="1"/>
          <p:nvPr/>
        </p:nvSpPr>
        <p:spPr>
          <a:xfrm>
            <a:off x="471148" y="7792867"/>
            <a:ext cx="16935542" cy="11525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Informed consumers can support ethical brands and reduce environmental harm.</a:t>
            </a:r>
          </a:p>
          <a:p>
            <a:pPr algn="l">
              <a:lnSpc>
                <a:spcPts val="4499"/>
              </a:lnSpc>
            </a:pPr>
            <a:r>
              <a:rPr lang="en-US" sz="2999">
                <a:solidFill>
                  <a:srgbClr val="274165"/>
                </a:solidFill>
                <a:latin typeface="Tabarra Sans"/>
                <a:ea typeface="Tabarra Sans"/>
                <a:cs typeface="Tabarra Sans"/>
                <a:sym typeface="Tabarra Sans"/>
              </a:rPr>
              <a:t>Example: Choosing Fairtrade or locally produced goods to lower carbon impact.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sp>
        <p:nvSpPr>
          <p:cNvPr id="2" name="AutoShape 2"/>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4" name="Freeform 4"/>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810182" y="1998981"/>
            <a:ext cx="16596508" cy="5891761"/>
          </a:xfrm>
          <a:custGeom>
            <a:avLst/>
            <a:gdLst/>
            <a:ahLst/>
            <a:cxnLst/>
            <a:rect l="l" t="t" r="r" b="b"/>
            <a:pathLst>
              <a:path w="16596508" h="5891761">
                <a:moveTo>
                  <a:pt x="0" y="0"/>
                </a:moveTo>
                <a:lnTo>
                  <a:pt x="16596508" y="0"/>
                </a:lnTo>
                <a:lnTo>
                  <a:pt x="16596508" y="5891760"/>
                </a:lnTo>
                <a:lnTo>
                  <a:pt x="0" y="589176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175994" y="981075"/>
            <a:ext cx="14983575" cy="713106"/>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322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771549"/>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9174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17.5</a:t>
            </a:r>
          </a:p>
        </p:txBody>
      </p:sp>
      <p:grpSp>
        <p:nvGrpSpPr>
          <p:cNvPr id="6" name="Group 6"/>
          <p:cNvGrpSpPr/>
          <p:nvPr/>
        </p:nvGrpSpPr>
        <p:grpSpPr>
          <a:xfrm>
            <a:off x="835973" y="2551259"/>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697166"/>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833272"/>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97917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4131993"/>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1159354" y="8239795"/>
            <a:ext cx="15422701" cy="1019175"/>
          </a:xfrm>
          <a:prstGeom prst="rect">
            <a:avLst/>
          </a:prstGeom>
        </p:spPr>
        <p:txBody>
          <a:bodyPr lIns="0" tIns="0" rIns="0" bIns="0" rtlCol="0" anchor="t">
            <a:spAutoFit/>
          </a:bodyPr>
          <a:lstStyle/>
          <a:p>
            <a:pPr algn="l">
              <a:lnSpc>
                <a:spcPts val="4199"/>
              </a:lnSpc>
            </a:pPr>
            <a:r>
              <a:rPr lang="en-US" sz="2999" b="1">
                <a:solidFill>
                  <a:srgbClr val="FFFFFF"/>
                </a:solidFill>
                <a:latin typeface="Montserrat Bold"/>
                <a:ea typeface="Montserrat Bold"/>
                <a:cs typeface="Montserrat Bold"/>
                <a:sym typeface="Montserrat Bold"/>
              </a:rPr>
              <a:t>-</a:t>
            </a:r>
          </a:p>
          <a:p>
            <a:pPr algn="l">
              <a:lnSpc>
                <a:spcPts val="4199"/>
              </a:lnSpc>
              <a:spcBef>
                <a:spcPct val="0"/>
              </a:spcBef>
            </a:pPr>
            <a:r>
              <a:rPr lang="en-US" sz="2999" b="1">
                <a:solidFill>
                  <a:srgbClr val="FFFFFF"/>
                </a:solidFill>
                <a:latin typeface="Montserrat Bold"/>
                <a:ea typeface="Montserrat Bold"/>
                <a:cs typeface="Montserrat Bold"/>
                <a:sym typeface="Montserrat Bold"/>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722713" y="3616765"/>
            <a:ext cx="7364078" cy="5147389"/>
            <a:chOff x="0" y="0"/>
            <a:chExt cx="1939510" cy="1355691"/>
          </a:xfrm>
        </p:grpSpPr>
        <p:sp>
          <p:nvSpPr>
            <p:cNvPr id="9" name="Freeform 9"/>
            <p:cNvSpPr/>
            <p:nvPr/>
          </p:nvSpPr>
          <p:spPr>
            <a:xfrm>
              <a:off x="0" y="0"/>
              <a:ext cx="1939510" cy="1355691"/>
            </a:xfrm>
            <a:custGeom>
              <a:avLst/>
              <a:gdLst/>
              <a:ahLst/>
              <a:cxnLst/>
              <a:rect l="l" t="t" r="r" b="b"/>
              <a:pathLst>
                <a:path w="1939510" h="1355691">
                  <a:moveTo>
                    <a:pt x="53617" y="0"/>
                  </a:moveTo>
                  <a:lnTo>
                    <a:pt x="1885894" y="0"/>
                  </a:lnTo>
                  <a:cubicBezTo>
                    <a:pt x="1900114" y="0"/>
                    <a:pt x="1913751" y="5649"/>
                    <a:pt x="1923806" y="15704"/>
                  </a:cubicBezTo>
                  <a:cubicBezTo>
                    <a:pt x="1933861" y="25759"/>
                    <a:pt x="1939510" y="39397"/>
                    <a:pt x="1939510" y="53617"/>
                  </a:cubicBezTo>
                  <a:lnTo>
                    <a:pt x="1939510" y="1302074"/>
                  </a:lnTo>
                  <a:cubicBezTo>
                    <a:pt x="1939510" y="1316294"/>
                    <a:pt x="1933861" y="1329932"/>
                    <a:pt x="1923806" y="1339987"/>
                  </a:cubicBezTo>
                  <a:cubicBezTo>
                    <a:pt x="1913751" y="1350042"/>
                    <a:pt x="1900114" y="1355691"/>
                    <a:pt x="1885894" y="1355691"/>
                  </a:cubicBezTo>
                  <a:lnTo>
                    <a:pt x="53617" y="1355691"/>
                  </a:lnTo>
                  <a:cubicBezTo>
                    <a:pt x="39397" y="1355691"/>
                    <a:pt x="25759" y="1350042"/>
                    <a:pt x="15704" y="1339987"/>
                  </a:cubicBezTo>
                  <a:cubicBezTo>
                    <a:pt x="5649" y="1329932"/>
                    <a:pt x="0" y="1316294"/>
                    <a:pt x="0" y="1302074"/>
                  </a:cubicBezTo>
                  <a:lnTo>
                    <a:pt x="0" y="53617"/>
                  </a:lnTo>
                  <a:cubicBezTo>
                    <a:pt x="0" y="39397"/>
                    <a:pt x="5649" y="25759"/>
                    <a:pt x="15704" y="15704"/>
                  </a:cubicBezTo>
                  <a:cubicBezTo>
                    <a:pt x="25759" y="5649"/>
                    <a:pt x="39397" y="0"/>
                    <a:pt x="53617" y="0"/>
                  </a:cubicBezTo>
                  <a:close/>
                </a:path>
              </a:pathLst>
            </a:custGeom>
            <a:solidFill>
              <a:srgbClr val="3E7992"/>
            </a:solidFill>
          </p:spPr>
          <p:txBody>
            <a:bodyPr/>
            <a:lstStyle/>
            <a:p>
              <a:endParaRPr lang="en-US"/>
            </a:p>
          </p:txBody>
        </p:sp>
        <p:sp>
          <p:nvSpPr>
            <p:cNvPr id="10" name="TextBox 10"/>
            <p:cNvSpPr txBox="1"/>
            <p:nvPr/>
          </p:nvSpPr>
          <p:spPr>
            <a:xfrm>
              <a:off x="0" y="-38100"/>
              <a:ext cx="1939510" cy="1393791"/>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9144000" y="3130180"/>
            <a:ext cx="7539021" cy="6059488"/>
          </a:xfrm>
          <a:custGeom>
            <a:avLst/>
            <a:gdLst/>
            <a:ahLst/>
            <a:cxnLst/>
            <a:rect l="l" t="t" r="r" b="b"/>
            <a:pathLst>
              <a:path w="7539021" h="6059488">
                <a:moveTo>
                  <a:pt x="0" y="0"/>
                </a:moveTo>
                <a:lnTo>
                  <a:pt x="7539021" y="0"/>
                </a:lnTo>
                <a:lnTo>
                  <a:pt x="7539021" y="6059487"/>
                </a:lnTo>
                <a:lnTo>
                  <a:pt x="0" y="6059487"/>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1030228" y="3826298"/>
            <a:ext cx="6749048" cy="452437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The CCPC is an independent statutory body that plays a key role in promoting consumer rights and ensuring fair competition in Ireland. It protects consumers by enforcing relevant laws and by helping people make informed decisions in the marketplace.</a:t>
            </a:r>
          </a:p>
        </p:txBody>
      </p:sp>
      <p:sp>
        <p:nvSpPr>
          <p:cNvPr id="13" name="TextBox 13"/>
          <p:cNvSpPr txBox="1"/>
          <p:nvPr/>
        </p:nvSpPr>
        <p:spPr>
          <a:xfrm>
            <a:off x="1175994" y="1167852"/>
            <a:ext cx="13362596" cy="516891"/>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The Competition and Consumer Protection Commission (CCPC)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3303167" y="9706488"/>
            <a:ext cx="4432445" cy="459866"/>
          </a:xfrm>
          <a:custGeom>
            <a:avLst/>
            <a:gdLst/>
            <a:ahLst/>
            <a:cxnLst/>
            <a:rect l="l" t="t" r="r" b="b"/>
            <a:pathLst>
              <a:path w="4432445" h="459866">
                <a:moveTo>
                  <a:pt x="0" y="0"/>
                </a:moveTo>
                <a:lnTo>
                  <a:pt x="4432445" y="0"/>
                </a:lnTo>
                <a:lnTo>
                  <a:pt x="4432445" y="459866"/>
                </a:lnTo>
                <a:lnTo>
                  <a:pt x="0" y="459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a:off x="-381813" y="2654340"/>
            <a:ext cx="8371712" cy="830526"/>
            <a:chOff x="0" y="0"/>
            <a:chExt cx="2204895" cy="218739"/>
          </a:xfrm>
        </p:grpSpPr>
        <p:sp>
          <p:nvSpPr>
            <p:cNvPr id="10" name="Freeform 10"/>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3E7992"/>
            </a:solidFill>
          </p:spPr>
          <p:txBody>
            <a:bodyPr/>
            <a:lstStyle/>
            <a:p>
              <a:endParaRPr lang="en-US"/>
            </a:p>
          </p:txBody>
        </p:sp>
        <p:sp>
          <p:nvSpPr>
            <p:cNvPr id="11" name="TextBox 11"/>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381813" y="5005056"/>
            <a:ext cx="8371712" cy="830526"/>
            <a:chOff x="0" y="0"/>
            <a:chExt cx="2204895" cy="218739"/>
          </a:xfrm>
        </p:grpSpPr>
        <p:sp>
          <p:nvSpPr>
            <p:cNvPr id="13" name="Freeform 1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F7CB2D"/>
            </a:solidFill>
          </p:spPr>
          <p:txBody>
            <a:bodyPr/>
            <a:lstStyle/>
            <a:p>
              <a:endParaRPr lang="en-US"/>
            </a:p>
          </p:txBody>
        </p:sp>
        <p:sp>
          <p:nvSpPr>
            <p:cNvPr id="14" name="TextBox 14"/>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381813" y="7355772"/>
            <a:ext cx="8371712" cy="830526"/>
            <a:chOff x="0" y="0"/>
            <a:chExt cx="2204895" cy="218739"/>
          </a:xfrm>
        </p:grpSpPr>
        <p:sp>
          <p:nvSpPr>
            <p:cNvPr id="16" name="Freeform 16"/>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C43B2A"/>
            </a:solidFill>
          </p:spPr>
          <p:txBody>
            <a:bodyPr/>
            <a:lstStyle/>
            <a:p>
              <a:endParaRPr lang="en-US"/>
            </a:p>
          </p:txBody>
        </p:sp>
        <p:sp>
          <p:nvSpPr>
            <p:cNvPr id="17" name="TextBox 17"/>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5979340" y="6664068"/>
            <a:ext cx="1285311" cy="1383407"/>
          </a:xfrm>
          <a:custGeom>
            <a:avLst/>
            <a:gdLst/>
            <a:ahLst/>
            <a:cxnLst/>
            <a:rect l="l" t="t" r="r" b="b"/>
            <a:pathLst>
              <a:path w="1285311" h="1383407">
                <a:moveTo>
                  <a:pt x="0" y="0"/>
                </a:moveTo>
                <a:lnTo>
                  <a:pt x="1285311" y="0"/>
                </a:lnTo>
                <a:lnTo>
                  <a:pt x="1285311" y="1383408"/>
                </a:lnTo>
                <a:lnTo>
                  <a:pt x="0" y="13834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Freeform 19"/>
          <p:cNvSpPr/>
          <p:nvPr/>
        </p:nvSpPr>
        <p:spPr>
          <a:xfrm>
            <a:off x="13713757" y="6673113"/>
            <a:ext cx="1355078" cy="1365318"/>
          </a:xfrm>
          <a:custGeom>
            <a:avLst/>
            <a:gdLst/>
            <a:ahLst/>
            <a:cxnLst/>
            <a:rect l="l" t="t" r="r" b="b"/>
            <a:pathLst>
              <a:path w="1355078" h="1365318">
                <a:moveTo>
                  <a:pt x="0" y="0"/>
                </a:moveTo>
                <a:lnTo>
                  <a:pt x="1355078" y="0"/>
                </a:lnTo>
                <a:lnTo>
                  <a:pt x="1355078" y="1365318"/>
                </a:lnTo>
                <a:lnTo>
                  <a:pt x="0" y="13653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Freeform 20"/>
          <p:cNvSpPr/>
          <p:nvPr/>
        </p:nvSpPr>
        <p:spPr>
          <a:xfrm>
            <a:off x="15663269" y="4345485"/>
            <a:ext cx="1596031" cy="1596031"/>
          </a:xfrm>
          <a:custGeom>
            <a:avLst/>
            <a:gdLst/>
            <a:ahLst/>
            <a:cxnLst/>
            <a:rect l="l" t="t" r="r" b="b"/>
            <a:pathLst>
              <a:path w="1596031" h="1596031">
                <a:moveTo>
                  <a:pt x="0" y="0"/>
                </a:moveTo>
                <a:lnTo>
                  <a:pt x="1596031" y="0"/>
                </a:lnTo>
                <a:lnTo>
                  <a:pt x="1596031" y="1596030"/>
                </a:lnTo>
                <a:lnTo>
                  <a:pt x="0" y="159603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21"/>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Main Functions Of The CCPC</a:t>
            </a:r>
          </a:p>
        </p:txBody>
      </p:sp>
      <p:sp>
        <p:nvSpPr>
          <p:cNvPr id="22" name="TextBox 22"/>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Advise and Inform Consumers</a:t>
            </a:r>
          </a:p>
        </p:txBody>
      </p:sp>
      <p:sp>
        <p:nvSpPr>
          <p:cNvPr id="23" name="TextBox 23"/>
          <p:cNvSpPr txBox="1"/>
          <p:nvPr/>
        </p:nvSpPr>
        <p:spPr>
          <a:xfrm>
            <a:off x="672952" y="3684891"/>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Provides clear information on ccpc.ie and through their social media to help consumers understand their rights, including simplified explanations of laws such as the Consumer Rights Act 2022.</a:t>
            </a:r>
          </a:p>
        </p:txBody>
      </p:sp>
      <p:sp>
        <p:nvSpPr>
          <p:cNvPr id="24" name="TextBox 24"/>
          <p:cNvSpPr txBox="1"/>
          <p:nvPr/>
        </p:nvSpPr>
        <p:spPr>
          <a:xfrm>
            <a:off x="672952" y="5053606"/>
            <a:ext cx="14067442" cy="590551"/>
          </a:xfrm>
          <a:prstGeom prst="rect">
            <a:avLst/>
          </a:prstGeom>
        </p:spPr>
        <p:txBody>
          <a:bodyPr lIns="0" tIns="0" rIns="0" bIns="0" rtlCol="0" anchor="t">
            <a:spAutoFit/>
          </a:bodyPr>
          <a:lstStyle/>
          <a:p>
            <a:pPr algn="l">
              <a:lnSpc>
                <a:spcPts val="4499"/>
              </a:lnSpc>
            </a:pPr>
            <a:r>
              <a:rPr lang="en-US" sz="2999">
                <a:solidFill>
                  <a:srgbClr val="000000"/>
                </a:solidFill>
                <a:latin typeface="Tabarra Sans"/>
                <a:ea typeface="Tabarra Sans"/>
                <a:cs typeface="Tabarra Sans"/>
                <a:sym typeface="Tabarra Sans"/>
              </a:rPr>
              <a:t>Educate the Consumer</a:t>
            </a:r>
          </a:p>
        </p:txBody>
      </p:sp>
      <p:sp>
        <p:nvSpPr>
          <p:cNvPr id="25" name="TextBox 25"/>
          <p:cNvSpPr txBox="1"/>
          <p:nvPr/>
        </p:nvSpPr>
        <p:spPr>
          <a:xfrm>
            <a:off x="672952" y="6035607"/>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Offers tools such as financial calculators, mortgage and service comparison tools to help consumers make better financial and purchasing decisions.</a:t>
            </a:r>
          </a:p>
        </p:txBody>
      </p:sp>
      <p:sp>
        <p:nvSpPr>
          <p:cNvPr id="26" name="TextBox 26"/>
          <p:cNvSpPr txBox="1"/>
          <p:nvPr/>
        </p:nvSpPr>
        <p:spPr>
          <a:xfrm>
            <a:off x="672952" y="7404322"/>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Advise the Government</a:t>
            </a:r>
          </a:p>
        </p:txBody>
      </p:sp>
      <p:sp>
        <p:nvSpPr>
          <p:cNvPr id="27" name="TextBox 27"/>
          <p:cNvSpPr txBox="1"/>
          <p:nvPr/>
        </p:nvSpPr>
        <p:spPr>
          <a:xfrm>
            <a:off x="672952" y="8386323"/>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Identifies issues affecting consumers and advises the Government on policy and law changes needed to protect consumers and promote fair competition.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3303167" y="9706488"/>
            <a:ext cx="4432445" cy="459866"/>
          </a:xfrm>
          <a:custGeom>
            <a:avLst/>
            <a:gdLst/>
            <a:ahLst/>
            <a:cxnLst/>
            <a:rect l="l" t="t" r="r" b="b"/>
            <a:pathLst>
              <a:path w="4432445" h="459866">
                <a:moveTo>
                  <a:pt x="0" y="0"/>
                </a:moveTo>
                <a:lnTo>
                  <a:pt x="4432445" y="0"/>
                </a:lnTo>
                <a:lnTo>
                  <a:pt x="4432445" y="459866"/>
                </a:lnTo>
                <a:lnTo>
                  <a:pt x="0" y="459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a:off x="-381813" y="2654340"/>
            <a:ext cx="8371712" cy="830526"/>
            <a:chOff x="0" y="0"/>
            <a:chExt cx="2204895" cy="218739"/>
          </a:xfrm>
        </p:grpSpPr>
        <p:sp>
          <p:nvSpPr>
            <p:cNvPr id="10" name="Freeform 10"/>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F49D54"/>
            </a:solidFill>
          </p:spPr>
          <p:txBody>
            <a:bodyPr/>
            <a:lstStyle/>
            <a:p>
              <a:endParaRPr lang="en-US"/>
            </a:p>
          </p:txBody>
        </p:sp>
        <p:sp>
          <p:nvSpPr>
            <p:cNvPr id="11" name="TextBox 11"/>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381813" y="5005056"/>
            <a:ext cx="8371712" cy="830526"/>
            <a:chOff x="0" y="0"/>
            <a:chExt cx="2204895" cy="218739"/>
          </a:xfrm>
        </p:grpSpPr>
        <p:sp>
          <p:nvSpPr>
            <p:cNvPr id="13" name="Freeform 1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1DA0D6"/>
            </a:solidFill>
          </p:spPr>
          <p:txBody>
            <a:bodyPr/>
            <a:lstStyle/>
            <a:p>
              <a:endParaRPr lang="en-US"/>
            </a:p>
          </p:txBody>
        </p:sp>
        <p:sp>
          <p:nvSpPr>
            <p:cNvPr id="14" name="TextBox 14"/>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381813" y="7355772"/>
            <a:ext cx="8371712" cy="830526"/>
            <a:chOff x="0" y="0"/>
            <a:chExt cx="2204895" cy="218739"/>
          </a:xfrm>
        </p:grpSpPr>
        <p:sp>
          <p:nvSpPr>
            <p:cNvPr id="16" name="Freeform 16"/>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3E7992"/>
            </a:solidFill>
          </p:spPr>
          <p:txBody>
            <a:bodyPr/>
            <a:lstStyle/>
            <a:p>
              <a:endParaRPr lang="en-US"/>
            </a:p>
          </p:txBody>
        </p:sp>
        <p:sp>
          <p:nvSpPr>
            <p:cNvPr id="17" name="TextBox 17"/>
            <p:cNvSpPr txBox="1"/>
            <p:nvPr/>
          </p:nvSpPr>
          <p:spPr>
            <a:xfrm>
              <a:off x="0" y="-38100"/>
              <a:ext cx="2204895" cy="256839"/>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5799410" y="4278838"/>
            <a:ext cx="1645171" cy="1556743"/>
          </a:xfrm>
          <a:custGeom>
            <a:avLst/>
            <a:gdLst/>
            <a:ahLst/>
            <a:cxnLst/>
            <a:rect l="l" t="t" r="r" b="b"/>
            <a:pathLst>
              <a:path w="1645171" h="1556743">
                <a:moveTo>
                  <a:pt x="0" y="0"/>
                </a:moveTo>
                <a:lnTo>
                  <a:pt x="1645171" y="0"/>
                </a:lnTo>
                <a:lnTo>
                  <a:pt x="1645171" y="1556744"/>
                </a:lnTo>
                <a:lnTo>
                  <a:pt x="0" y="155674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Freeform 19"/>
          <p:cNvSpPr/>
          <p:nvPr/>
        </p:nvSpPr>
        <p:spPr>
          <a:xfrm>
            <a:off x="16096739" y="6595677"/>
            <a:ext cx="1309951" cy="1767219"/>
          </a:xfrm>
          <a:custGeom>
            <a:avLst/>
            <a:gdLst/>
            <a:ahLst/>
            <a:cxnLst/>
            <a:rect l="l" t="t" r="r" b="b"/>
            <a:pathLst>
              <a:path w="1309951" h="1767219">
                <a:moveTo>
                  <a:pt x="0" y="0"/>
                </a:moveTo>
                <a:lnTo>
                  <a:pt x="1309951" y="0"/>
                </a:lnTo>
                <a:lnTo>
                  <a:pt x="1309951" y="1767219"/>
                </a:lnTo>
                <a:lnTo>
                  <a:pt x="0" y="17672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1175994" y="1008785"/>
            <a:ext cx="13362596" cy="815976"/>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Main Functions Of The CCPC</a:t>
            </a:r>
          </a:p>
        </p:txBody>
      </p:sp>
      <p:sp>
        <p:nvSpPr>
          <p:cNvPr id="21" name="TextBox 21"/>
          <p:cNvSpPr txBox="1"/>
          <p:nvPr/>
        </p:nvSpPr>
        <p:spPr>
          <a:xfrm>
            <a:off x="672952" y="2702890"/>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Enforce Consumer Law</a:t>
            </a:r>
          </a:p>
        </p:txBody>
      </p:sp>
      <p:sp>
        <p:nvSpPr>
          <p:cNvPr id="22" name="TextBox 22"/>
          <p:cNvSpPr txBox="1"/>
          <p:nvPr/>
        </p:nvSpPr>
        <p:spPr>
          <a:xfrm>
            <a:off x="672952" y="3684891"/>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Has legal powers to investigate breaches of consumer legislation, enter premises, and issue on-the-spot fines where laws are broken.</a:t>
            </a:r>
          </a:p>
        </p:txBody>
      </p:sp>
      <p:sp>
        <p:nvSpPr>
          <p:cNvPr id="23" name="TextBox 23"/>
          <p:cNvSpPr txBox="1"/>
          <p:nvPr/>
        </p:nvSpPr>
        <p:spPr>
          <a:xfrm>
            <a:off x="672952" y="5053606"/>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Publish the Consumer Protection List</a:t>
            </a:r>
          </a:p>
        </p:txBody>
      </p:sp>
      <p:sp>
        <p:nvSpPr>
          <p:cNvPr id="24" name="TextBox 24"/>
          <p:cNvSpPr txBox="1"/>
          <p:nvPr/>
        </p:nvSpPr>
        <p:spPr>
          <a:xfrm>
            <a:off x="672952" y="6035607"/>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Publishes a list of businesses that have breached consumer law or have been convicted of criminal offences, helping consumers make informed choices.</a:t>
            </a:r>
          </a:p>
        </p:txBody>
      </p:sp>
      <p:sp>
        <p:nvSpPr>
          <p:cNvPr id="25" name="TextBox 25"/>
          <p:cNvSpPr txBox="1"/>
          <p:nvPr/>
        </p:nvSpPr>
        <p:spPr>
          <a:xfrm>
            <a:off x="672952" y="7404322"/>
            <a:ext cx="14067442" cy="59055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Promote Fair Competition</a:t>
            </a:r>
          </a:p>
        </p:txBody>
      </p:sp>
      <p:sp>
        <p:nvSpPr>
          <p:cNvPr id="26" name="TextBox 26"/>
          <p:cNvSpPr txBox="1"/>
          <p:nvPr/>
        </p:nvSpPr>
        <p:spPr>
          <a:xfrm>
            <a:off x="672952" y="8386323"/>
            <a:ext cx="16586348" cy="996315"/>
          </a:xfrm>
          <a:prstGeom prst="rect">
            <a:avLst/>
          </a:prstGeom>
        </p:spPr>
        <p:txBody>
          <a:bodyPr lIns="0" tIns="0" rIns="0" bIns="0" rtlCol="0" anchor="t">
            <a:spAutoFit/>
          </a:bodyPr>
          <a:lstStyle/>
          <a:p>
            <a:pPr algn="l">
              <a:lnSpc>
                <a:spcPts val="3899"/>
              </a:lnSpc>
            </a:pPr>
            <a:r>
              <a:rPr lang="en-US" sz="2599">
                <a:solidFill>
                  <a:srgbClr val="003462"/>
                </a:solidFill>
                <a:latin typeface="Tabarra Sans"/>
                <a:ea typeface="Tabarra Sans"/>
                <a:cs typeface="Tabarra Sans"/>
                <a:sym typeface="Tabarra Sans"/>
              </a:rPr>
              <a:t>Works to prevent monopolies and anti-competitive behaviour that could lead to higher prices, reduced choice, or lower quality for consumers.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4773</Words>
  <Application>Microsoft Macintosh PowerPoint</Application>
  <PresentationFormat>Custom</PresentationFormat>
  <Paragraphs>483</Paragraphs>
  <Slides>69</Slides>
  <Notes>0</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69</vt:i4>
      </vt:variant>
    </vt:vector>
  </HeadingPairs>
  <TitlesOfParts>
    <vt:vector size="81" baseType="lpstr">
      <vt:lpstr>Tabarra Sans Heavy</vt:lpstr>
      <vt:lpstr>Arimo</vt:lpstr>
      <vt:lpstr>Arial</vt:lpstr>
      <vt:lpstr>Tabarra Sans Italics</vt:lpstr>
      <vt:lpstr>Calibri</vt:lpstr>
      <vt:lpstr>Arimo Bold</vt:lpstr>
      <vt:lpstr>Tabarra Sans Bold</vt:lpstr>
      <vt:lpstr>Canva Sans Bold</vt:lpstr>
      <vt:lpstr>League Spartan</vt:lpstr>
      <vt:lpstr>Montserrat Bold</vt:lpstr>
      <vt:lpstr>Tabarra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Strand 04, Chapter 17</dc:title>
  <cp:lastModifiedBy>Gavin Duffy</cp:lastModifiedBy>
  <cp:revision>5</cp:revision>
  <dcterms:created xsi:type="dcterms:W3CDTF">2006-08-16T00:00:00Z</dcterms:created>
  <dcterms:modified xsi:type="dcterms:W3CDTF">2026-03-31T13:23:33Z</dcterms:modified>
  <dc:identifier>DAG96kE0tDo</dc:identifier>
</cp:coreProperties>
</file>