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8288000" cy="10287000"/>
  <p:notesSz cx="6858000" cy="9144000"/>
  <p:embeddedFontLst>
    <p:embeddedFont>
      <p:font typeface="League Spartan" pitchFamily="2" charset="77"/>
      <p:regular r:id="rId65"/>
      <p:bold r:id="rId66"/>
    </p:embeddedFont>
    <p:embeddedFont>
      <p:font typeface="Montserrat Bold"/>
      <p:regular r:id="rId67"/>
      <p:bold r:id="rId68"/>
    </p:embeddedFont>
    <p:embeddedFont>
      <p:font typeface="Tabarra Sans" pitchFamily="2" charset="0"/>
      <p:regular r:id="rId69"/>
    </p:embeddedFont>
    <p:embeddedFont>
      <p:font typeface="Tabarra Sans Bold" pitchFamily="2" charset="0"/>
      <p:regular r:id="rId70"/>
      <p:bold r:id="rId71"/>
    </p:embeddedFont>
    <p:embeddedFont>
      <p:font typeface="Tabarra Sans Heavy"/>
      <p:regular r:id="rId72"/>
      <p:bold r:id="rId73"/>
    </p:embeddedFont>
    <p:embeddedFont>
      <p:font typeface="Tabarra Sans Italics" pitchFamily="2" charset="0"/>
      <p:regular r:id="rId74"/>
      <p:italic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70" d="100"/>
          <a:sy n="70" d="100"/>
        </p:scale>
        <p:origin x="13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5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s://backinbusinesshub.com/wp-content/uploads/sites/5/2026/02/Starter-worksheet-Chapter-19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zcj3xoT5yEM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2WTcsVUTuI0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0" y="8411093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1365780"/>
            <a:ext cx="13362596" cy="5101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645"/>
              </a:lnSpc>
            </a:pPr>
            <a:r>
              <a:rPr lang="en-US" sz="1695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Strand 4</a:t>
            </a:r>
          </a:p>
          <a:p>
            <a:pPr algn="l">
              <a:lnSpc>
                <a:spcPts val="18645"/>
              </a:lnSpc>
            </a:pPr>
            <a:r>
              <a:rPr lang="en-US" sz="1695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Chapter 19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98732" y="6400696"/>
            <a:ext cx="16230697" cy="102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0"/>
              </a:lnSpc>
            </a:pPr>
            <a:r>
              <a:rPr lang="en-US" sz="63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Being An Informed Employee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85246" y="9125468"/>
            <a:ext cx="5746372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0" y="8916901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760208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803629"/>
            <a:ext cx="16230697" cy="7108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19.1 Examine how employees are protected, both legislatively and non-</a:t>
            </a: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legislatively, in the workp!ace.</a:t>
            </a:r>
          </a:p>
          <a:p>
            <a:pPr algn="l">
              <a:lnSpc>
                <a:spcPts val="3500"/>
              </a:lnSpc>
            </a:pPr>
            <a:endParaRPr lang="en-US" sz="35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19.2 Investigate how the rights and responsibilities of both employees and</a:t>
            </a: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employers are set out in current relevant employment legislation.</a:t>
            </a:r>
          </a:p>
          <a:p>
            <a:pPr algn="l">
              <a:lnSpc>
                <a:spcPts val="3500"/>
              </a:lnSpc>
            </a:pPr>
            <a:endParaRPr lang="en-US" sz="35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19.3 Describe the role of trade unions in the workplace.</a:t>
            </a:r>
          </a:p>
          <a:p>
            <a:pPr algn="l">
              <a:lnSpc>
                <a:spcPts val="3500"/>
              </a:lnSpc>
            </a:pPr>
            <a:endParaRPr lang="en-US" sz="35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19.4 Discuss the role of the gig-based economy and identify the</a:t>
            </a: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associated opportunities and challenges for workers.</a:t>
            </a:r>
          </a:p>
          <a:p>
            <a:pPr algn="l">
              <a:lnSpc>
                <a:spcPts val="3500"/>
              </a:lnSpc>
            </a:pPr>
            <a:endParaRPr lang="en-US" sz="35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19.5 Investigate how the annual government budget impacts on workers.</a:t>
            </a:r>
          </a:p>
          <a:p>
            <a:pPr algn="l">
              <a:lnSpc>
                <a:spcPts val="3500"/>
              </a:lnSpc>
            </a:pPr>
            <a:endParaRPr lang="en-US" sz="35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19.6 Appreciate the importance of making informed decisions as an</a:t>
            </a: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employee and use this understanding to discuss workplace-related</a:t>
            </a:r>
          </a:p>
          <a:p>
            <a:pPr algn="l">
              <a:lnSpc>
                <a:spcPts val="3500"/>
              </a:lnSpc>
            </a:pPr>
            <a:r>
              <a:rPr lang="en-US" sz="35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stories in the news and media.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2832870"/>
            <a:ext cx="15816606" cy="4497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16"/>
              </a:lnSpc>
              <a:spcBef>
                <a:spcPct val="0"/>
              </a:spcBef>
            </a:pPr>
            <a:r>
              <a:rPr lang="en-US" sz="3154" b="1" dirty="0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Can a manager fire a worker if they are not doing a good job without notice? Why?</a:t>
            </a:r>
          </a:p>
          <a:p>
            <a:pPr algn="l">
              <a:lnSpc>
                <a:spcPts val="4416"/>
              </a:lnSpc>
              <a:spcBef>
                <a:spcPct val="0"/>
              </a:spcBef>
            </a:pPr>
            <a:endParaRPr lang="en-US" sz="3154" b="1" dirty="0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416"/>
              </a:lnSpc>
              <a:spcBef>
                <a:spcPct val="0"/>
              </a:spcBef>
            </a:pPr>
            <a:r>
              <a:rPr lang="en-US" sz="3154" b="1" dirty="0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What do you think a trade union does? </a:t>
            </a:r>
          </a:p>
          <a:p>
            <a:pPr algn="l">
              <a:lnSpc>
                <a:spcPts val="4416"/>
              </a:lnSpc>
              <a:spcBef>
                <a:spcPct val="0"/>
              </a:spcBef>
            </a:pPr>
            <a:endParaRPr lang="en-US" sz="3154" b="1" dirty="0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416"/>
              </a:lnSpc>
              <a:spcBef>
                <a:spcPct val="0"/>
              </a:spcBef>
            </a:pPr>
            <a:r>
              <a:rPr lang="en-US" sz="3154" b="1" dirty="0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If you owned a business, would you like your workers to be in a union?</a:t>
            </a:r>
          </a:p>
          <a:p>
            <a:pPr algn="l">
              <a:lnSpc>
                <a:spcPts val="4416"/>
              </a:lnSpc>
              <a:spcBef>
                <a:spcPct val="0"/>
              </a:spcBef>
            </a:pPr>
            <a:endParaRPr lang="en-US" sz="3154" b="1" dirty="0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416"/>
              </a:lnSpc>
              <a:spcBef>
                <a:spcPct val="0"/>
              </a:spcBef>
            </a:pPr>
            <a:r>
              <a:rPr lang="en-US" sz="3154" b="1" dirty="0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Do you know of any budget announcements that impact workers?</a:t>
            </a:r>
          </a:p>
        </p:txBody>
      </p:sp>
      <p:sp>
        <p:nvSpPr>
          <p:cNvPr id="9" name="Freeform 9"/>
          <p:cNvSpPr/>
          <p:nvPr/>
        </p:nvSpPr>
        <p:spPr>
          <a:xfrm>
            <a:off x="10972800" y="7443216"/>
            <a:ext cx="7315200" cy="3630168"/>
          </a:xfrm>
          <a:custGeom>
            <a:avLst/>
            <a:gdLst/>
            <a:ahLst/>
            <a:cxnLst/>
            <a:rect l="l" t="t" r="r" b="b"/>
            <a:pathLst>
              <a:path w="7315200" h="3630168">
                <a:moveTo>
                  <a:pt x="0" y="0"/>
                </a:moveTo>
                <a:lnTo>
                  <a:pt x="7315200" y="0"/>
                </a:lnTo>
                <a:lnTo>
                  <a:pt x="7315200" y="3630168"/>
                </a:lnTo>
                <a:lnTo>
                  <a:pt x="0" y="3630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33450"/>
            <a:ext cx="13362596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Priming activity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75994" y="923925"/>
            <a:ext cx="13362596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Starter Activity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8" name="Freeform 8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screenshot of a document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D817FD1D-71A8-7A83-D78F-CC617709E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2115">
            <a:off x="6349677" y="2614480"/>
            <a:ext cx="5014654" cy="70821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5086350"/>
            <a:ext cx="16230697" cy="1511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19.1 Examine how employees are protected, both legislatively and non-legislatively, in the workplace.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72608" y="7200047"/>
            <a:ext cx="15349387" cy="2033933"/>
            <a:chOff x="0" y="0"/>
            <a:chExt cx="4042637" cy="5356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42637" cy="535686"/>
            </a:xfrm>
            <a:custGeom>
              <a:avLst/>
              <a:gdLst/>
              <a:ahLst/>
              <a:cxnLst/>
              <a:rect l="l" t="t" r="r" b="b"/>
              <a:pathLst>
                <a:path w="4042637" h="535686">
                  <a:moveTo>
                    <a:pt x="25723" y="0"/>
                  </a:moveTo>
                  <a:lnTo>
                    <a:pt x="4016914" y="0"/>
                  </a:lnTo>
                  <a:cubicBezTo>
                    <a:pt x="4031120" y="0"/>
                    <a:pt x="4042637" y="11517"/>
                    <a:pt x="4042637" y="25723"/>
                  </a:cubicBezTo>
                  <a:lnTo>
                    <a:pt x="4042637" y="509963"/>
                  </a:lnTo>
                  <a:cubicBezTo>
                    <a:pt x="4042637" y="516785"/>
                    <a:pt x="4039927" y="523328"/>
                    <a:pt x="4035103" y="528152"/>
                  </a:cubicBezTo>
                  <a:cubicBezTo>
                    <a:pt x="4030279" y="532976"/>
                    <a:pt x="4023736" y="535686"/>
                    <a:pt x="4016914" y="535686"/>
                  </a:cubicBezTo>
                  <a:lnTo>
                    <a:pt x="25723" y="535686"/>
                  </a:lnTo>
                  <a:cubicBezTo>
                    <a:pt x="18901" y="535686"/>
                    <a:pt x="12358" y="532976"/>
                    <a:pt x="7534" y="528152"/>
                  </a:cubicBezTo>
                  <a:cubicBezTo>
                    <a:pt x="2710" y="523328"/>
                    <a:pt x="0" y="516785"/>
                    <a:pt x="0" y="509963"/>
                  </a:cubicBezTo>
                  <a:lnTo>
                    <a:pt x="0" y="25723"/>
                  </a:lnTo>
                  <a:cubicBezTo>
                    <a:pt x="0" y="18901"/>
                    <a:pt x="2710" y="12358"/>
                    <a:pt x="7534" y="7534"/>
                  </a:cubicBezTo>
                  <a:cubicBezTo>
                    <a:pt x="12358" y="2710"/>
                    <a:pt x="18901" y="0"/>
                    <a:pt x="25723" y="0"/>
                  </a:cubicBez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4042637" cy="6118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913581" y="7288326"/>
            <a:ext cx="14067442" cy="171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Legislative protections give employees enforceable legal rights and access to state bodies, such as the Workplace Relations Commission (WRC) and the Labour Court, to resolve disputes.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Types of Employee Protection in Ireland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2608" y="3861459"/>
            <a:ext cx="15349387" cy="1680623"/>
            <a:chOff x="0" y="0"/>
            <a:chExt cx="4042637" cy="4426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042637" cy="442633"/>
            </a:xfrm>
            <a:custGeom>
              <a:avLst/>
              <a:gdLst/>
              <a:ahLst/>
              <a:cxnLst/>
              <a:rect l="l" t="t" r="r" b="b"/>
              <a:pathLst>
                <a:path w="4042637" h="442633">
                  <a:moveTo>
                    <a:pt x="25723" y="0"/>
                  </a:moveTo>
                  <a:lnTo>
                    <a:pt x="4016914" y="0"/>
                  </a:lnTo>
                  <a:cubicBezTo>
                    <a:pt x="4031120" y="0"/>
                    <a:pt x="4042637" y="11517"/>
                    <a:pt x="4042637" y="25723"/>
                  </a:cubicBezTo>
                  <a:lnTo>
                    <a:pt x="4042637" y="416910"/>
                  </a:lnTo>
                  <a:cubicBezTo>
                    <a:pt x="4042637" y="423732"/>
                    <a:pt x="4039927" y="430275"/>
                    <a:pt x="4035103" y="435099"/>
                  </a:cubicBezTo>
                  <a:cubicBezTo>
                    <a:pt x="4030279" y="439923"/>
                    <a:pt x="4023736" y="442633"/>
                    <a:pt x="4016914" y="442633"/>
                  </a:cubicBezTo>
                  <a:lnTo>
                    <a:pt x="25723" y="442633"/>
                  </a:lnTo>
                  <a:cubicBezTo>
                    <a:pt x="18901" y="442633"/>
                    <a:pt x="12358" y="439923"/>
                    <a:pt x="7534" y="435099"/>
                  </a:cubicBezTo>
                  <a:cubicBezTo>
                    <a:pt x="2710" y="430275"/>
                    <a:pt x="0" y="423732"/>
                    <a:pt x="0" y="416910"/>
                  </a:cubicBezTo>
                  <a:lnTo>
                    <a:pt x="0" y="25723"/>
                  </a:lnTo>
                  <a:cubicBezTo>
                    <a:pt x="0" y="18901"/>
                    <a:pt x="2710" y="12358"/>
                    <a:pt x="7534" y="7534"/>
                  </a:cubicBezTo>
                  <a:cubicBezTo>
                    <a:pt x="12358" y="2710"/>
                    <a:pt x="18901" y="0"/>
                    <a:pt x="25723" y="0"/>
                  </a:cubicBez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4042637" cy="518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913581" y="4070992"/>
            <a:ext cx="14067442" cy="115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Protection that resolves workplace issues internally or through voluntary systems, without going to a legal body or court.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6266" y="6125344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3E7992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Legislative Protection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66266" y="2672412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3E7992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Non-Legislative Protection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381813" y="2451100"/>
            <a:ext cx="8371712" cy="830526"/>
            <a:chOff x="0" y="0"/>
            <a:chExt cx="2204895" cy="2187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F49D5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83961" y="6262951"/>
            <a:ext cx="8371712" cy="830526"/>
            <a:chOff x="0" y="0"/>
            <a:chExt cx="2204895" cy="2187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DF53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Non-Legislative Protection For Employees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2952" y="2499650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Meet &amp; Talk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3719776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An informal discussion between the employee and employer to resolve an issue at an early stage.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This protects employees by allowing concerns to be raised quickly and privately before they escalate into formal disputes.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0804" y="6311501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Grievance Procedure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6552" y="7531627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formal internal process used for all employees to help deal with complaints about issues such as unfair treatment or working conditions.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ensuring their complaint is investigated in a structured and transparent way.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Non-Legislative Protection For Employees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381813" y="2451100"/>
            <a:ext cx="8371712" cy="830526"/>
            <a:chOff x="0" y="0"/>
            <a:chExt cx="2204895" cy="2187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64B8B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2952" y="2499650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Shop Steward / Trade Union Support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719776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workplace representative who supports and speaks on behalf of the employee in discussions with management.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This protects employees by providing experience, representation and reducing any imbalance of power.</a:t>
            </a:r>
          </a:p>
        </p:txBody>
      </p:sp>
      <p:sp>
        <p:nvSpPr>
          <p:cNvPr id="14" name="Freeform 14"/>
          <p:cNvSpPr/>
          <p:nvPr/>
        </p:nvSpPr>
        <p:spPr>
          <a:xfrm rot="5400000">
            <a:off x="12180291" y="5571817"/>
            <a:ext cx="3456432" cy="4114800"/>
          </a:xfrm>
          <a:custGeom>
            <a:avLst/>
            <a:gdLst/>
            <a:ahLst/>
            <a:cxnLst/>
            <a:rect l="l" t="t" r="r" b="b"/>
            <a:pathLst>
              <a:path w="3456432" h="4114800">
                <a:moveTo>
                  <a:pt x="0" y="0"/>
                </a:moveTo>
                <a:lnTo>
                  <a:pt x="3456432" y="0"/>
                </a:lnTo>
                <a:lnTo>
                  <a:pt x="34564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Legislative Protection For Employees</a:t>
            </a:r>
          </a:p>
        </p:txBody>
      </p:sp>
      <p:pic>
        <p:nvPicPr>
          <p:cNvPr id="9" name="Picture 9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14736" y="2470150"/>
            <a:ext cx="13058527" cy="73396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469307" y="3022930"/>
            <a:ext cx="15349387" cy="2120570"/>
            <a:chOff x="0" y="0"/>
            <a:chExt cx="4042637" cy="5585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42637" cy="558504"/>
            </a:xfrm>
            <a:custGeom>
              <a:avLst/>
              <a:gdLst/>
              <a:ahLst/>
              <a:cxnLst/>
              <a:rect l="l" t="t" r="r" b="b"/>
              <a:pathLst>
                <a:path w="4042637" h="558504">
                  <a:moveTo>
                    <a:pt x="25723" y="0"/>
                  </a:moveTo>
                  <a:lnTo>
                    <a:pt x="4016914" y="0"/>
                  </a:lnTo>
                  <a:cubicBezTo>
                    <a:pt x="4031120" y="0"/>
                    <a:pt x="4042637" y="11517"/>
                    <a:pt x="4042637" y="25723"/>
                  </a:cubicBezTo>
                  <a:lnTo>
                    <a:pt x="4042637" y="532781"/>
                  </a:lnTo>
                  <a:cubicBezTo>
                    <a:pt x="4042637" y="539603"/>
                    <a:pt x="4039927" y="546146"/>
                    <a:pt x="4035103" y="550970"/>
                  </a:cubicBezTo>
                  <a:cubicBezTo>
                    <a:pt x="4030279" y="555794"/>
                    <a:pt x="4023736" y="558504"/>
                    <a:pt x="4016914" y="558504"/>
                  </a:cubicBezTo>
                  <a:lnTo>
                    <a:pt x="25723" y="558504"/>
                  </a:lnTo>
                  <a:cubicBezTo>
                    <a:pt x="18901" y="558504"/>
                    <a:pt x="12358" y="555794"/>
                    <a:pt x="7534" y="550970"/>
                  </a:cubicBezTo>
                  <a:cubicBezTo>
                    <a:pt x="2710" y="546146"/>
                    <a:pt x="0" y="539603"/>
                    <a:pt x="0" y="532781"/>
                  </a:cubicBezTo>
                  <a:lnTo>
                    <a:pt x="0" y="25723"/>
                  </a:lnTo>
                  <a:cubicBezTo>
                    <a:pt x="0" y="18901"/>
                    <a:pt x="2710" y="12358"/>
                    <a:pt x="7534" y="7534"/>
                  </a:cubicBezTo>
                  <a:cubicBezTo>
                    <a:pt x="12358" y="2710"/>
                    <a:pt x="18901" y="0"/>
                    <a:pt x="25723" y="0"/>
                  </a:cubicBez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4042637" cy="634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069390" y="5987759"/>
            <a:ext cx="8149219" cy="3837859"/>
          </a:xfrm>
          <a:custGeom>
            <a:avLst/>
            <a:gdLst/>
            <a:ahLst/>
            <a:cxnLst/>
            <a:rect l="l" t="t" r="r" b="b"/>
            <a:pathLst>
              <a:path w="8149219" h="3837859">
                <a:moveTo>
                  <a:pt x="0" y="0"/>
                </a:moveTo>
                <a:lnTo>
                  <a:pt x="8149220" y="0"/>
                </a:lnTo>
                <a:lnTo>
                  <a:pt x="8149220" y="3837859"/>
                </a:lnTo>
                <a:lnTo>
                  <a:pt x="0" y="3837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110279" y="3164052"/>
            <a:ext cx="14067442" cy="171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The Workplace Relations Commission is the state body responsible for overseeing employment rights and resolving workplace disputes in Ireland. It ensures that employment law is applied correctly and fairly.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Legislative Protection For Employees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381813" y="2451100"/>
            <a:ext cx="8371712" cy="830526"/>
            <a:chOff x="0" y="0"/>
            <a:chExt cx="2204895" cy="2187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F49D5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83961" y="6262951"/>
            <a:ext cx="8371712" cy="830526"/>
            <a:chOff x="0" y="0"/>
            <a:chExt cx="2204895" cy="2187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DF53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72952" y="2499650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Advisory Service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719776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support service provided by the WRC to help develop and improve workplace procedures eg grievance handling, discipline, consultation and communication.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encouraging fair systems and clear communication before problems arise.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0804" y="6311501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Mediation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6552" y="7531627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voluntary process provided by the WRC where a neutral </a:t>
            </a:r>
            <a:r>
              <a:rPr lang="en-US" sz="3000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mediator</a:t>
            </a: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helps both parties reach agreement without a formal hearing.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offering a confidential and less adversarial way to resolve disputes at an early stage.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Role Of The Workplace Relations Commission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381813" y="2451100"/>
            <a:ext cx="8371712" cy="830526"/>
            <a:chOff x="0" y="0"/>
            <a:chExt cx="2204895" cy="2187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64B8B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83961" y="6262951"/>
            <a:ext cx="8371712" cy="830526"/>
            <a:chOff x="0" y="0"/>
            <a:chExt cx="2204895" cy="2187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EFD4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72952" y="2499650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Conciliation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719776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process mainly used in industrial relations disputes where a WRC </a:t>
            </a:r>
            <a:r>
              <a:rPr lang="en-US" sz="3000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Conciliation Officer</a:t>
            </a: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assists both sides in reaching agreement.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helping resolve disputes through discussion rather than formal legal proceedings.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0804" y="6311501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Adjudication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6552" y="7531627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formal hearing conducted by an </a:t>
            </a:r>
            <a:r>
              <a:rPr lang="en-US" sz="3000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Adjudication Officer</a:t>
            </a: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when a complaint is made under employment law.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providing a legally binding decision where their rights have been breached.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Role Of The Workplace Relations Commission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381813" y="2451100"/>
            <a:ext cx="8371712" cy="830526"/>
            <a:chOff x="0" y="0"/>
            <a:chExt cx="2204895" cy="2187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4895" cy="218739"/>
            </a:xfrm>
            <a:custGeom>
              <a:avLst/>
              <a:gdLst/>
              <a:ahLst/>
              <a:cxnLst/>
              <a:rect l="l" t="t" r="r" b="b"/>
              <a:pathLst>
                <a:path w="2204895" h="218739">
                  <a:moveTo>
                    <a:pt x="47163" y="0"/>
                  </a:moveTo>
                  <a:lnTo>
                    <a:pt x="2157732" y="0"/>
                  </a:lnTo>
                  <a:cubicBezTo>
                    <a:pt x="2183779" y="0"/>
                    <a:pt x="2204895" y="21116"/>
                    <a:pt x="2204895" y="47163"/>
                  </a:cubicBezTo>
                  <a:lnTo>
                    <a:pt x="2204895" y="171576"/>
                  </a:lnTo>
                  <a:cubicBezTo>
                    <a:pt x="2204895" y="197624"/>
                    <a:pt x="2183779" y="218739"/>
                    <a:pt x="2157732" y="218739"/>
                  </a:cubicBezTo>
                  <a:lnTo>
                    <a:pt x="47163" y="218739"/>
                  </a:lnTo>
                  <a:cubicBezTo>
                    <a:pt x="21116" y="218739"/>
                    <a:pt x="0" y="197624"/>
                    <a:pt x="0" y="171576"/>
                  </a:cubicBezTo>
                  <a:lnTo>
                    <a:pt x="0" y="47163"/>
                  </a:lnTo>
                  <a:cubicBezTo>
                    <a:pt x="0" y="21116"/>
                    <a:pt x="21116" y="0"/>
                    <a:pt x="47163" y="0"/>
                  </a:cubicBezTo>
                  <a:close/>
                </a:path>
              </a:pathLst>
            </a:custGeom>
            <a:solidFill>
              <a:srgbClr val="F49D5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204895" cy="294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199515" y="5328724"/>
            <a:ext cx="3179494" cy="4958276"/>
          </a:xfrm>
          <a:custGeom>
            <a:avLst/>
            <a:gdLst/>
            <a:ahLst/>
            <a:cxnLst/>
            <a:rect l="l" t="t" r="r" b="b"/>
            <a:pathLst>
              <a:path w="3179494" h="4958276">
                <a:moveTo>
                  <a:pt x="0" y="0"/>
                </a:moveTo>
                <a:lnTo>
                  <a:pt x="3179495" y="0"/>
                </a:lnTo>
                <a:lnTo>
                  <a:pt x="3179495" y="4958276"/>
                </a:lnTo>
                <a:lnTo>
                  <a:pt x="0" y="495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672952" y="2499650"/>
            <a:ext cx="14067442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Inspection and Compliance Service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719776"/>
            <a:ext cx="14937207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monitoring service carried out by WRC Inspectors to ensure employers comply with employment legislation.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It protects employees by identifying breaches of the law even where no complaint has been made.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994" y="1054822"/>
            <a:ext cx="15349387" cy="7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Role Of The Workplace Relations Commission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19168" y="2960223"/>
            <a:ext cx="10667995" cy="591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role of the Labour Court in dispute resolution is to act as a </a:t>
            </a:r>
            <a:r>
              <a:rPr lang="en-US" sz="3000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court of last resort.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Labour Court deals with: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📌 Appeals of WRC adjudication decisions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📌 Unresolved industrial disputes that have not been settled through conciliation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📌 Setting and reviewing Employment Regulation Orders (EROs) for specific sectors through Joint Labour Committees (JLCs)</a:t>
            </a:r>
          </a:p>
        </p:txBody>
      </p:sp>
      <p:sp>
        <p:nvSpPr>
          <p:cNvPr id="9" name="Freeform 9"/>
          <p:cNvSpPr/>
          <p:nvPr/>
        </p:nvSpPr>
        <p:spPr>
          <a:xfrm>
            <a:off x="12196336" y="3084048"/>
            <a:ext cx="4684508" cy="5502218"/>
          </a:xfrm>
          <a:custGeom>
            <a:avLst/>
            <a:gdLst/>
            <a:ahLst/>
            <a:cxnLst/>
            <a:rect l="l" t="t" r="r" b="b"/>
            <a:pathLst>
              <a:path w="4684508" h="5502218">
                <a:moveTo>
                  <a:pt x="0" y="0"/>
                </a:moveTo>
                <a:lnTo>
                  <a:pt x="4684508" y="0"/>
                </a:lnTo>
                <a:lnTo>
                  <a:pt x="4684508" y="5502217"/>
                </a:lnTo>
                <a:lnTo>
                  <a:pt x="0" y="5502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The Labour Court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10182" y="2284677"/>
            <a:ext cx="16449118" cy="6127297"/>
          </a:xfrm>
          <a:custGeom>
            <a:avLst/>
            <a:gdLst/>
            <a:ahLst/>
            <a:cxnLst/>
            <a:rect l="l" t="t" r="r" b="b"/>
            <a:pathLst>
              <a:path w="16449118" h="6127297">
                <a:moveTo>
                  <a:pt x="0" y="0"/>
                </a:moveTo>
                <a:lnTo>
                  <a:pt x="16449118" y="0"/>
                </a:lnTo>
                <a:lnTo>
                  <a:pt x="16449118" y="6127296"/>
                </a:lnTo>
                <a:lnTo>
                  <a:pt x="0" y="61272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355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 Q1. BW Q3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 Q1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9354" y="4587467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5086350"/>
            <a:ext cx="16230697" cy="290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19.2 Investigate how the rights and responsibilities of both employees and employers are set out in current relevant employment legislation.</a:t>
            </a:r>
          </a:p>
          <a:p>
            <a:pPr algn="l">
              <a:lnSpc>
                <a:spcPts val="5500"/>
              </a:lnSpc>
            </a:pPr>
            <a:endParaRPr lang="en-US" sz="5000" i="1">
              <a:solidFill>
                <a:srgbClr val="FFFFFF"/>
              </a:solidFill>
              <a:latin typeface="Tabarra Sans Italics"/>
              <a:ea typeface="Tabarra Sans Italics"/>
              <a:cs typeface="Tabarra Sans Italics"/>
              <a:sym typeface="Tabarra Sans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981075"/>
            <a:ext cx="16767489" cy="74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0"/>
              </a:lnSpc>
            </a:pPr>
            <a:r>
              <a:rPr lang="en-US" sz="4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Pay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270125"/>
            <a:ext cx="15971784" cy="766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a Payslip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are entitled to a written payslip showing gross pay, deductions and net pay under the Payment of Wages Act 1991 (as amended). This allows employees to check that they are paid correctly.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the National Minimum Wage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must receive at least the statutory hourly rate under the National Minimum Wage Act 2000 (as amended). This protects workers from underpayment.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Written Terms of Employment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must receive core written terms, including pay and hours, within five days under the Employment (Miscellaneous Provisions) Act 2018. This ensures clarity from the start of employment.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726022" y="4165679"/>
            <a:ext cx="4680668" cy="3364230"/>
          </a:xfrm>
          <a:custGeom>
            <a:avLst/>
            <a:gdLst/>
            <a:ahLst/>
            <a:cxnLst/>
            <a:rect l="l" t="t" r="r" b="b"/>
            <a:pathLst>
              <a:path w="4680668" h="3364230">
                <a:moveTo>
                  <a:pt x="0" y="0"/>
                </a:moveTo>
                <a:lnTo>
                  <a:pt x="4680668" y="0"/>
                </a:lnTo>
                <a:lnTo>
                  <a:pt x="4680668" y="3364231"/>
                </a:lnTo>
                <a:lnTo>
                  <a:pt x="0" y="336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6767489" cy="74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0"/>
              </a:lnSpc>
            </a:pPr>
            <a:r>
              <a:rPr lang="en-US" sz="4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Pay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697070"/>
            <a:ext cx="11131897" cy="656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Payslips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issue a written payslip each payday under the Payment of Wages Act 1991 (as amended).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64B8B1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Pay the Minimum Wage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comply with statutory minimum rates under the National Minimum Wage Act 2000 (as amended).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Written Terms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give core employment terms in writing under the Employment (Miscellaneous Provisions) Act 2018.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850373"/>
            <a:ext cx="11131897" cy="7116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Limited Working Hours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cannot work more than an average of 48 hours per week under the Organisation of Working Time Act 1997.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Rest Breaks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are entitled to statutory breaks and daily rest under the same Act.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Paid Leave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are entitled to paid annual leave and public holiday benefits under the Organisation of Working Time Act 1997.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2507195" y="3847675"/>
            <a:ext cx="4899495" cy="4899495"/>
          </a:xfrm>
          <a:custGeom>
            <a:avLst/>
            <a:gdLst/>
            <a:ahLst/>
            <a:cxnLst/>
            <a:rect l="l" t="t" r="r" b="b"/>
            <a:pathLst>
              <a:path w="4899495" h="4899495">
                <a:moveTo>
                  <a:pt x="0" y="0"/>
                </a:moveTo>
                <a:lnTo>
                  <a:pt x="4899495" y="0"/>
                </a:lnTo>
                <a:lnTo>
                  <a:pt x="4899495" y="4899495"/>
                </a:lnTo>
                <a:lnTo>
                  <a:pt x="0" y="4899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90600"/>
            <a:ext cx="16767489" cy="579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Working Conditions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850373"/>
            <a:ext cx="11131897" cy="657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Limit Working Hours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ensure employees do not exceed legal working time limits under the Organisation of Working Time Act 1997.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Breaks and Rest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allow statutory breaks and daily rest periods.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Leave Entitlements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grant annual leave and public holiday entitlements in line with the Act.</a:t>
            </a:r>
          </a:p>
        </p:txBody>
      </p:sp>
      <p:sp>
        <p:nvSpPr>
          <p:cNvPr id="9" name="Freeform 9"/>
          <p:cNvSpPr/>
          <p:nvPr/>
        </p:nvSpPr>
        <p:spPr>
          <a:xfrm>
            <a:off x="12507195" y="3847675"/>
            <a:ext cx="4899495" cy="4899495"/>
          </a:xfrm>
          <a:custGeom>
            <a:avLst/>
            <a:gdLst/>
            <a:ahLst/>
            <a:cxnLst/>
            <a:rect l="l" t="t" r="r" b="b"/>
            <a:pathLst>
              <a:path w="4899495" h="4899495">
                <a:moveTo>
                  <a:pt x="0" y="0"/>
                </a:moveTo>
                <a:lnTo>
                  <a:pt x="4899495" y="0"/>
                </a:lnTo>
                <a:lnTo>
                  <a:pt x="4899495" y="4899495"/>
                </a:lnTo>
                <a:lnTo>
                  <a:pt x="0" y="4899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90600"/>
            <a:ext cx="16767489" cy="579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Working Conditions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22426" y="1361440"/>
            <a:ext cx="17043147" cy="7307249"/>
          </a:xfrm>
          <a:custGeom>
            <a:avLst/>
            <a:gdLst/>
            <a:ahLst/>
            <a:cxnLst/>
            <a:rect l="l" t="t" r="r" b="b"/>
            <a:pathLst>
              <a:path w="17043147" h="7307249">
                <a:moveTo>
                  <a:pt x="0" y="0"/>
                </a:moveTo>
                <a:lnTo>
                  <a:pt x="17043148" y="0"/>
                </a:lnTo>
                <a:lnTo>
                  <a:pt x="17043148" y="7307250"/>
                </a:lnTo>
                <a:lnTo>
                  <a:pt x="0" y="730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357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270125"/>
            <a:ext cx="10630043" cy="657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a Safe Workplace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have the right to work in an environment that does not expose them to unnecessary risk under the Safety, Health and Welfare at Work Act 2005.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Safety Training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must receive appropriate training to carry out their work safely under the same Act.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Raise Safety Concerns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may report unsafe practices without fear of penalisation under the Act.</a:t>
            </a:r>
          </a:p>
        </p:txBody>
      </p:sp>
      <p:sp>
        <p:nvSpPr>
          <p:cNvPr id="9" name="Freeform 9"/>
          <p:cNvSpPr/>
          <p:nvPr/>
        </p:nvSpPr>
        <p:spPr>
          <a:xfrm>
            <a:off x="12160597" y="3344273"/>
            <a:ext cx="5498343" cy="5498343"/>
          </a:xfrm>
          <a:custGeom>
            <a:avLst/>
            <a:gdLst/>
            <a:ahLst/>
            <a:cxnLst/>
            <a:rect l="l" t="t" r="r" b="b"/>
            <a:pathLst>
              <a:path w="5498343" h="5498343">
                <a:moveTo>
                  <a:pt x="0" y="0"/>
                </a:moveTo>
                <a:lnTo>
                  <a:pt x="5498343" y="0"/>
                </a:lnTo>
                <a:lnTo>
                  <a:pt x="5498343" y="5498343"/>
                </a:lnTo>
                <a:lnTo>
                  <a:pt x="0" y="5498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81075"/>
            <a:ext cx="16767489" cy="74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0"/>
              </a:lnSpc>
            </a:pPr>
            <a:r>
              <a:rPr lang="en-US" sz="4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H&amp;S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685809"/>
            <a:ext cx="10630043" cy="657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a Safe Working Environment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ensure the workplace is safe and carry out risk assessments under the Safety, Health and Welfare at Work Act 2005.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Prepare a Safety Statement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identify hazards and outline control measures in a written Safety Statement.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Training and Protective Equipment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supply necessary training and protective equipment where required.</a:t>
            </a:r>
          </a:p>
        </p:txBody>
      </p:sp>
      <p:sp>
        <p:nvSpPr>
          <p:cNvPr id="9" name="Freeform 9"/>
          <p:cNvSpPr/>
          <p:nvPr/>
        </p:nvSpPr>
        <p:spPr>
          <a:xfrm>
            <a:off x="12160597" y="3344273"/>
            <a:ext cx="5498343" cy="5498343"/>
          </a:xfrm>
          <a:custGeom>
            <a:avLst/>
            <a:gdLst/>
            <a:ahLst/>
            <a:cxnLst/>
            <a:rect l="l" t="t" r="r" b="b"/>
            <a:pathLst>
              <a:path w="5498343" h="5498343">
                <a:moveTo>
                  <a:pt x="0" y="0"/>
                </a:moveTo>
                <a:lnTo>
                  <a:pt x="5498343" y="0"/>
                </a:lnTo>
                <a:lnTo>
                  <a:pt x="5498343" y="5498343"/>
                </a:lnTo>
                <a:lnTo>
                  <a:pt x="0" y="5498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81075"/>
            <a:ext cx="16767489" cy="744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0"/>
              </a:lnSpc>
            </a:pPr>
            <a:r>
              <a:rPr lang="en-US" sz="46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H&amp;S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251075"/>
            <a:ext cx="10510151" cy="766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Equal Treatment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must not be discriminated against on any of the nine protected grounds under the Employment Equality Acts 1998–2015. 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This applies to recruitment, pay, promotion and dismissal.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Reasonable Accommodation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with disabilities are entitled to reasonable accommodation under the same Acts.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a Respectful Workplace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are protected from harassment, bullying and victimisation in employment.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6767489" cy="6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0"/>
              </a:lnSpc>
            </a:pPr>
            <a:r>
              <a:rPr lang="en-US" sz="41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Discrimination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22012" y="2270125"/>
            <a:ext cx="4768311" cy="764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</a:pPr>
            <a:r>
              <a:rPr lang="en-US" sz="3058" b="1">
                <a:solidFill>
                  <a:srgbClr val="445083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9 grounds discrimination is illegal:</a:t>
            </a:r>
          </a:p>
          <a:p>
            <a:pPr algn="l">
              <a:lnSpc>
                <a:spcPts val="4282"/>
              </a:lnSpc>
            </a:pPr>
            <a:endParaRPr lang="en-US" sz="3058" b="1">
              <a:solidFill>
                <a:srgbClr val="445083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Gender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Civil Status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Family Status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Age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Disability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Sexual Orientation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Race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Religion</a:t>
            </a:r>
          </a:p>
          <a:p>
            <a:pPr marL="660406" lvl="1" indent="-330203" algn="l">
              <a:lnSpc>
                <a:spcPts val="4282"/>
              </a:lnSpc>
              <a:buFont typeface="Arial"/>
              <a:buChar char="•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Membership of the Traveller Community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68190" y="2838768"/>
            <a:ext cx="15351619" cy="601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Prevent Discrimination</a:t>
            </a:r>
          </a:p>
          <a:p>
            <a:pPr algn="l">
              <a:lnSpc>
                <a:spcPts val="4282"/>
              </a:lnSpc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ensure no employee or applicant is treated unfairly on any protected ground.</a:t>
            </a:r>
          </a:p>
          <a:p>
            <a:pPr algn="l">
              <a:lnSpc>
                <a:spcPts val="4282"/>
              </a:lnSpc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</a:pPr>
            <a:r>
              <a:rPr lang="en-US" sz="3058" b="1">
                <a:solidFill>
                  <a:srgbClr val="F89F57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a Respectful Working Environment</a:t>
            </a:r>
          </a:p>
          <a:p>
            <a:pPr algn="l">
              <a:lnSpc>
                <a:spcPts val="4282"/>
              </a:lnSpc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address complaints of discrimination or harassment appropriately.</a:t>
            </a:r>
          </a:p>
          <a:p>
            <a:pPr algn="l">
              <a:lnSpc>
                <a:spcPts val="4282"/>
              </a:lnSpc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</a:pPr>
            <a:r>
              <a:rPr lang="en-US" sz="3058" b="1">
                <a:solidFill>
                  <a:srgbClr val="445083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Reasonable Accommodation</a:t>
            </a:r>
          </a:p>
          <a:p>
            <a:pPr algn="l">
              <a:lnSpc>
                <a:spcPts val="4282"/>
              </a:lnSpc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take reasonable steps to support employees with disabilities unless it causes disproportionate hardship.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6767489" cy="67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0"/>
              </a:lnSpc>
            </a:pPr>
            <a:r>
              <a:rPr lang="en-US" sz="41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Discrimination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573373" y="3617308"/>
            <a:ext cx="4833318" cy="4833318"/>
          </a:xfrm>
          <a:custGeom>
            <a:avLst/>
            <a:gdLst/>
            <a:ahLst/>
            <a:cxnLst/>
            <a:rect l="l" t="t" r="r" b="b"/>
            <a:pathLst>
              <a:path w="4833318" h="4833318">
                <a:moveTo>
                  <a:pt x="0" y="0"/>
                </a:moveTo>
                <a:lnTo>
                  <a:pt x="4833317" y="0"/>
                </a:lnTo>
                <a:lnTo>
                  <a:pt x="4833317" y="4833318"/>
                </a:lnTo>
                <a:lnTo>
                  <a:pt x="0" y="48333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685809"/>
            <a:ext cx="10630043" cy="7116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Fair Redundancy Procedures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must be consulted and selected using fair and objective criteria under the Protection of Employment Act 1977.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Selection cannot be based on personal bias againast an employee or discriminatory.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Statutory Redundancy Payment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with sufficient service are entitled to redundancy payment under the Redundancy Payments Acts 1967–2014.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This is calculated as two weeks’ pay per year of service, plus one additional bonus week.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Security of Employment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573373" y="3617308"/>
            <a:ext cx="4833318" cy="4833318"/>
          </a:xfrm>
          <a:custGeom>
            <a:avLst/>
            <a:gdLst/>
            <a:ahLst/>
            <a:cxnLst/>
            <a:rect l="l" t="t" r="r" b="b"/>
            <a:pathLst>
              <a:path w="4833318" h="4833318">
                <a:moveTo>
                  <a:pt x="0" y="0"/>
                </a:moveTo>
                <a:lnTo>
                  <a:pt x="4833317" y="0"/>
                </a:lnTo>
                <a:lnTo>
                  <a:pt x="4833317" y="4833318"/>
                </a:lnTo>
                <a:lnTo>
                  <a:pt x="0" y="48333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339886"/>
            <a:ext cx="10630043" cy="764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Use Fair Selection Criteria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apply objective and non-discriminatory criteria when selecting employees for redundancy under the Protection of Employment Act 1977.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Provide Advance Consultation and Notice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consult employees in advance and provide statutory notice under the Minimum Notice and Terms of Employment Acts 1973–2005.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Pay Statutory Redundancy Entitlements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Employers must pay eligible employees their statutory redundancy under the Redundancy Payments Acts 1967–2014.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Security of Employment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2525773"/>
            <a:ext cx="16230600" cy="710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Not to Be Unfairly Dismissed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Employees are protected under the Unfair Dismissals Acts 1977–2015. An employer must have a valid reason and follow fair procedures (eg issued verbal and written warnings) when dismissing an employee.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E7992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Appeal a Dismissal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No Proper Procedure Was Followed – 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where the employer failed to provide warnings or an opportunity to improve.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No Evidence provided – 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where there is no evidence of misconduct, poor performance or genuine redundancy to prove dismissal was fair.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Discrimination – 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where dismissal was linked to gender, religion, age...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Constructive Dismissal – 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where the employee resigns because the employer made the position intolerable. In such cases, the burden of proof rests with the employee.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Security of Employment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2804503"/>
            <a:ext cx="16230600" cy="710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3D887B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Right to Redress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If a dismissal is found to be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unfair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, employees have the right to seek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compensation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,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reinstatement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or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re-engagement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under the Unfair Dismissals Acts 1977–2015.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Compensation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up to two years’ pay for financial loss. Compensation is not awarded for emotional distress.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Reinstatement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returning to the exact same job with full back pay and benefits, usually where the employee did not contribute to the dismissal.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• Re-engagement 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– being re-employed in a similar role without back pay, often where the employee partly contributed to the situation.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Employees around Security of Employment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2506723"/>
            <a:ext cx="16230600" cy="772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2"/>
              </a:lnSpc>
            </a:pPr>
            <a:r>
              <a:rPr lang="en-US" sz="34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Dismiss workers on fair grounds only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458" b="1">
              <a:solidFill>
                <a:srgbClr val="F49D54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Incapability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when an employee is unable to perform their duties due to issues such as repeated lateness, unauthorised absences or persistent ill health affecting performance.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Incompetence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where an employee fails to meet reasonable and clearly communicated performance standards despite being given support and time to improve.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Lack of Qualifications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where an employee does not have, or loses, a qualification that is essential for the role.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Security of Employment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2712483"/>
            <a:ext cx="16230600" cy="664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2"/>
              </a:lnSpc>
            </a:pPr>
            <a:r>
              <a:rPr lang="en-US" sz="34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Dismiss workers on fair grounds only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458" b="1">
              <a:solidFill>
                <a:srgbClr val="F49D54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Misconduct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includes serious breaches of company rules such as theft, bullying or harassment. In cases of gross misconduct, dismissal may occur without prior warnings, but fair procedures must still be followed.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Redundancy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where the role itself is no longer required due to closure, restructuring or reduced business need.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Contravention of the Law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– where continued employment would breach the law, such as losing a required work permit.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Security of Employment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>
            <a:off x="16525381" y="-7620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2712483"/>
            <a:ext cx="16230600" cy="7088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2"/>
              </a:lnSpc>
            </a:pPr>
            <a:r>
              <a:rPr lang="en-US" sz="3458" b="1">
                <a:solidFill>
                  <a:srgbClr val="DF534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Follow the correct procedures to dismiss a worker</a:t>
            </a:r>
          </a:p>
          <a:p>
            <a:pPr algn="l">
              <a:lnSpc>
                <a:spcPts val="5707"/>
              </a:lnSpc>
            </a:pPr>
            <a:endParaRPr lang="en-US" sz="3458" b="1">
              <a:solidFill>
                <a:srgbClr val="DF534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marL="660406" lvl="1" indent="-330203" algn="l">
              <a:lnSpc>
                <a:spcPts val="5047"/>
              </a:lnSpc>
              <a:buAutoNum type="arabicPeriod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Provide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counselling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and clear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guidance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on required improvements.</a:t>
            </a:r>
          </a:p>
          <a:p>
            <a:pPr marL="660406" lvl="1" indent="-330203" algn="l">
              <a:lnSpc>
                <a:spcPts val="5047"/>
              </a:lnSpc>
              <a:buAutoNum type="arabicPeriod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Issue a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formal verbal warning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and add it to the employee’s record.</a:t>
            </a:r>
          </a:p>
          <a:p>
            <a:pPr marL="660406" lvl="1" indent="-330203" algn="l">
              <a:lnSpc>
                <a:spcPts val="5047"/>
              </a:lnSpc>
              <a:buAutoNum type="arabicPeriod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Issue a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written warning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, which may include appropriate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sanctions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such as suspension.</a:t>
            </a:r>
          </a:p>
          <a:p>
            <a:pPr marL="660406" lvl="1" indent="-330203" algn="l">
              <a:lnSpc>
                <a:spcPts val="5047"/>
              </a:lnSpc>
              <a:buAutoNum type="arabicPeriod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Issue a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final written warning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making clear that dismissal may result.</a:t>
            </a:r>
          </a:p>
          <a:p>
            <a:pPr marL="660406" lvl="1" indent="-330203" algn="l">
              <a:lnSpc>
                <a:spcPts val="5047"/>
              </a:lnSpc>
              <a:buAutoNum type="arabicPeriod"/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If dismissal occurs, provide </a:t>
            </a:r>
            <a:r>
              <a:rPr lang="en-US" sz="3058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written reasons within 14 days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.</a:t>
            </a:r>
          </a:p>
          <a:p>
            <a:pPr algn="l">
              <a:lnSpc>
                <a:spcPts val="5047"/>
              </a:lnSpc>
            </a:pPr>
            <a:endParaRPr lang="en-US" sz="3058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5047"/>
              </a:lnSpc>
            </a:pP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They should then offer a </a:t>
            </a:r>
            <a:r>
              <a:rPr lang="en-US" sz="3058" b="1">
                <a:solidFill>
                  <a:srgbClr val="F49D54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fair appeals process</a:t>
            </a:r>
            <a:r>
              <a:rPr lang="en-US" sz="3058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for the employee to challenge the dismissal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7215" y="675049"/>
            <a:ext cx="14858185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Rights &amp; Responsibilities of Employers around Security of Employment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19.2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HL2 Q4 (a): List three grounds, apart from gender, on which discrimination is illegal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 Q2. BW Q1, Q2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 Q2, Q3, Q4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1789" y="4564064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OL1 Q3 (d): Based on current legislation, explain two rights of employees that are related to pay.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1789" y="5724207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OL2 Q2 (f): Based on current employment legislation, list four grounds under which discrimination is illegal.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5086350"/>
            <a:ext cx="16230697" cy="1511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19.3 Describe the role of trade unions in the workplace.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2500645"/>
            <a:ext cx="12667857" cy="733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trade union is an organisation formed by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workers</a:t>
            </a: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to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promote</a:t>
            </a: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and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protect</a:t>
            </a: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their rights and interests in the workplace. </a:t>
            </a:r>
          </a:p>
          <a:p>
            <a:pPr algn="l">
              <a:lnSpc>
                <a:spcPts val="4499"/>
              </a:lnSpc>
            </a:pPr>
            <a:endParaRPr lang="en-US" sz="2999" b="1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Unions aim to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improve conditions such as pay, hours, safety, job security, and overall treatment of workers</a:t>
            </a: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 through </a:t>
            </a: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lobbying, public protests and calling for industrial action.</a:t>
            </a:r>
          </a:p>
          <a:p>
            <a:pPr algn="l">
              <a:lnSpc>
                <a:spcPts val="4499"/>
              </a:lnSpc>
            </a:pPr>
            <a:endParaRPr lang="en-US" sz="2999" b="1">
              <a:solidFill>
                <a:srgbClr val="000000"/>
              </a:solidFill>
              <a:latin typeface="Tabarra Sans Bold"/>
              <a:ea typeface="Tabarra Sans Bold"/>
              <a:cs typeface="Tabarra Sans Bold"/>
              <a:sym typeface="Tabarra Sans Bold"/>
            </a:endParaRPr>
          </a:p>
          <a:p>
            <a:pPr algn="l">
              <a:lnSpc>
                <a:spcPts val="4499"/>
              </a:lnSpc>
            </a:pPr>
            <a:r>
              <a:rPr lang="en-US" sz="2999" u="sng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Examples of Trade Unions in Ireland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SIPTU (Services, Industrial, Professional and Technical Union)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Fórsa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INMO (Irish Nurses and Midwives Organisation)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• Mandate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501364" y="572009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Trade Unions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The Role Of Trade Unions In The Workplace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994" y="3655728"/>
            <a:ext cx="15859553" cy="171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Trade unions represent members in disputes with management.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 shop steward or union official may attend meetings to ensure the employee’s interests are protected.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862564" y="2508250"/>
            <a:ext cx="9713251" cy="871253"/>
            <a:chOff x="0" y="0"/>
            <a:chExt cx="2558222" cy="2294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DF53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47547" y="2575975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Representation In Talks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994" y="7300628"/>
            <a:ext cx="14168388" cy="22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Trade unions negotiate with employers to improve wages, working conditions and benefits for groups of employees. 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These negotiations can result in collective agreements that improve work conditions/pay and apply to all workers covered.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862564" y="6134100"/>
            <a:ext cx="9713251" cy="871253"/>
            <a:chOff x="0" y="0"/>
            <a:chExt cx="2558222" cy="2294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64B8B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47547" y="6201825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Collective Bargaining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The Role Of Trade Unions In The Workplace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994" y="3655728"/>
            <a:ext cx="15859553" cy="171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Trade unions provide advice and legal assistance, including support in bringing cases to the Workplace Relations Commission or Labour Court. 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This ensures employees understand and can enforce their rights.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862564" y="2508250"/>
            <a:ext cx="9713251" cy="871253"/>
            <a:chOff x="0" y="0"/>
            <a:chExt cx="2558222" cy="2294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F49D5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47547" y="2575975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Legal Support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994" y="7300628"/>
            <a:ext cx="14168388" cy="22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Trade unions lobby and campaign for improvements in employment law and worker protections at national level. 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Their efforts have contributed to changes such as minimum wage increases and enhanced leave entitlements.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862564" y="6134100"/>
            <a:ext cx="9713251" cy="871253"/>
            <a:chOff x="0" y="0"/>
            <a:chExt cx="2558222" cy="2294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3D887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47547" y="6201825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Campaigning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The Role Of Trade Unions In The Workplace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994" y="3655728"/>
            <a:ext cx="15859553" cy="22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Trade unions support workers during redundancies, restructuring or outsourcing. 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They ensure fair procedures are followed and may negotiate improved redundancy terms or redeployment options.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862564" y="2508250"/>
            <a:ext cx="9713251" cy="871253"/>
            <a:chOff x="0" y="0"/>
            <a:chExt cx="2558222" cy="2294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EFD4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47547" y="2575975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Protecting Job Security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20999" y="2533028"/>
            <a:ext cx="15446002" cy="6583858"/>
          </a:xfrm>
          <a:custGeom>
            <a:avLst/>
            <a:gdLst/>
            <a:ahLst/>
            <a:cxnLst/>
            <a:rect l="l" t="t" r="r" b="b"/>
            <a:pathLst>
              <a:path w="15446002" h="6583858">
                <a:moveTo>
                  <a:pt x="0" y="0"/>
                </a:moveTo>
                <a:lnTo>
                  <a:pt x="15446002" y="0"/>
                </a:lnTo>
                <a:lnTo>
                  <a:pt x="15446002" y="6583858"/>
                </a:lnTo>
                <a:lnTo>
                  <a:pt x="0" y="6583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363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49167" y="3142501"/>
            <a:ext cx="16589666" cy="5578275"/>
          </a:xfrm>
          <a:custGeom>
            <a:avLst/>
            <a:gdLst/>
            <a:ahLst/>
            <a:cxnLst/>
            <a:rect l="l" t="t" r="r" b="b"/>
            <a:pathLst>
              <a:path w="16589666" h="5578275">
                <a:moveTo>
                  <a:pt x="0" y="0"/>
                </a:moveTo>
                <a:lnTo>
                  <a:pt x="16589666" y="0"/>
                </a:lnTo>
                <a:lnTo>
                  <a:pt x="16589666" y="5578275"/>
                </a:lnTo>
                <a:lnTo>
                  <a:pt x="0" y="5578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Types Of Industrial Action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19.3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OL2 Q3 (c): (i) Do employees in Ireland have the right to join a trade union? </a:t>
            </a:r>
          </a:p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ii) Outline two ways that trade unions support employees in the workplace.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 Q3. BW Q3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 Q5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5086350"/>
            <a:ext cx="16230697" cy="220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19.4 Discuss the role of the gig-based economy and identify the associated opportunities and challenges for workers.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Gig Economy</a:t>
            </a:r>
          </a:p>
        </p:txBody>
      </p:sp>
      <p:pic>
        <p:nvPicPr>
          <p:cNvPr id="9" name="Picture 9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25629" y="2374900"/>
            <a:ext cx="13436741" cy="755226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469307" y="4519468"/>
            <a:ext cx="7674693" cy="5236630"/>
            <a:chOff x="0" y="0"/>
            <a:chExt cx="2021318" cy="13791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21318" cy="1379195"/>
            </a:xfrm>
            <a:custGeom>
              <a:avLst/>
              <a:gdLst/>
              <a:ahLst/>
              <a:cxnLst/>
              <a:rect l="l" t="t" r="r" b="b"/>
              <a:pathLst>
                <a:path w="2021318" h="1379195">
                  <a:moveTo>
                    <a:pt x="51447" y="0"/>
                  </a:moveTo>
                  <a:lnTo>
                    <a:pt x="1969872" y="0"/>
                  </a:lnTo>
                  <a:cubicBezTo>
                    <a:pt x="1983516" y="0"/>
                    <a:pt x="1996602" y="5420"/>
                    <a:pt x="2006250" y="15068"/>
                  </a:cubicBezTo>
                  <a:cubicBezTo>
                    <a:pt x="2015898" y="24717"/>
                    <a:pt x="2021318" y="37802"/>
                    <a:pt x="2021318" y="51447"/>
                  </a:cubicBezTo>
                  <a:lnTo>
                    <a:pt x="2021318" y="1327748"/>
                  </a:lnTo>
                  <a:cubicBezTo>
                    <a:pt x="2021318" y="1341392"/>
                    <a:pt x="2015898" y="1354478"/>
                    <a:pt x="2006250" y="1364126"/>
                  </a:cubicBezTo>
                  <a:cubicBezTo>
                    <a:pt x="1996602" y="1373774"/>
                    <a:pt x="1983516" y="1379195"/>
                    <a:pt x="1969872" y="1379195"/>
                  </a:cubicBezTo>
                  <a:lnTo>
                    <a:pt x="51447" y="1379195"/>
                  </a:lnTo>
                  <a:cubicBezTo>
                    <a:pt x="37802" y="1379195"/>
                    <a:pt x="24717" y="1373774"/>
                    <a:pt x="15068" y="1364126"/>
                  </a:cubicBezTo>
                  <a:cubicBezTo>
                    <a:pt x="5420" y="1354478"/>
                    <a:pt x="0" y="1341392"/>
                    <a:pt x="0" y="1327748"/>
                  </a:cubicBezTo>
                  <a:lnTo>
                    <a:pt x="0" y="51447"/>
                  </a:lnTo>
                  <a:cubicBezTo>
                    <a:pt x="0" y="37802"/>
                    <a:pt x="5420" y="24717"/>
                    <a:pt x="15068" y="15068"/>
                  </a:cubicBezTo>
                  <a:cubicBezTo>
                    <a:pt x="24717" y="5420"/>
                    <a:pt x="37802" y="0"/>
                    <a:pt x="51447" y="0"/>
                  </a:cubicBez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021318" cy="1455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745681" y="6360741"/>
            <a:ext cx="4140679" cy="3395357"/>
          </a:xfrm>
          <a:custGeom>
            <a:avLst/>
            <a:gdLst/>
            <a:ahLst/>
            <a:cxnLst/>
            <a:rect l="l" t="t" r="r" b="b"/>
            <a:pathLst>
              <a:path w="4140679" h="3395357">
                <a:moveTo>
                  <a:pt x="0" y="0"/>
                </a:moveTo>
                <a:lnTo>
                  <a:pt x="4140679" y="0"/>
                </a:lnTo>
                <a:lnTo>
                  <a:pt x="4140679" y="3395357"/>
                </a:lnTo>
                <a:lnTo>
                  <a:pt x="0" y="3395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408014" y="4350966"/>
            <a:ext cx="4073652" cy="4114800"/>
          </a:xfrm>
          <a:custGeom>
            <a:avLst/>
            <a:gdLst/>
            <a:ahLst/>
            <a:cxnLst/>
            <a:rect l="l" t="t" r="r" b="b"/>
            <a:pathLst>
              <a:path w="4073652" h="4114800">
                <a:moveTo>
                  <a:pt x="0" y="0"/>
                </a:moveTo>
                <a:lnTo>
                  <a:pt x="4073652" y="0"/>
                </a:lnTo>
                <a:lnTo>
                  <a:pt x="4073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110279" y="4850656"/>
            <a:ext cx="6394464" cy="452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Workers are usually </a:t>
            </a: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self-employed</a:t>
            </a: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 and </a:t>
            </a: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paid per task</a:t>
            </a: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, per </a:t>
            </a: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project</a:t>
            </a: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 or per </a:t>
            </a: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hour</a:t>
            </a: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, often through digital platforms.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FFFFFF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FFFFFF"/>
                </a:solidFill>
                <a:latin typeface="Tabarra Sans"/>
                <a:ea typeface="Tabarra Sans"/>
                <a:cs typeface="Tabarra Sans"/>
                <a:sym typeface="Tabarra Sans"/>
              </a:rPr>
              <a:t>In Ireland, gig work is common in delivery, transport, hospitality and creative industries.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Gig Economy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10279" y="2893640"/>
            <a:ext cx="14067442" cy="115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gig economy refers to a part of the labour market which relies on</a:t>
            </a:r>
          </a:p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000000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temporary positions, part-time workers, or freelancers.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175994" y="2953131"/>
          <a:ext cx="15446001" cy="6305170"/>
        </p:xfrm>
        <a:graphic>
          <a:graphicData uri="http://schemas.openxmlformats.org/drawingml/2006/table">
            <a:tbl>
              <a:tblPr/>
              <a:tblGrid>
                <a:gridCol w="3887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8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5394"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Opportunities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8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Explanation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D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F49D54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Greater Flexibility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Workers can choose when and how much they work, making it suitable for students or those with other commitments.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DF534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Multiple Income Streams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Freelancers can work for several clients at once, increasing independence and earning potential.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E7992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Quick Access to Work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Gig work often requires fewer formal qualifications and allows faster entry into the labour market.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D887B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Work from Anywhere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Online gig work can be done remotely, allowing workers to access national and international clients.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Opportunities For Workers In The Gig Economy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175994" y="2953131"/>
          <a:ext cx="15446001" cy="6305170"/>
        </p:xfrm>
        <a:graphic>
          <a:graphicData uri="http://schemas.openxmlformats.org/drawingml/2006/table">
            <a:tbl>
              <a:tblPr/>
              <a:tblGrid>
                <a:gridCol w="3887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8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5394"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Challenges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53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Explanation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B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F49D54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Lack of Employment Rights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Many gig workers are classified as self-employed and do not receive statutory sick pay, holiday pay or pension contributions.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DF534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Unpredictable Income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Earnings depend on demand, making income inconsistent and difficult to budget.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E7992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No Job Security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There are usually no guaranteed hours and workers may lose access to platforms with little notice.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494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D887B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Isolation and Pressure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dirty="0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Gig workers often work alone and may feel pressure to constantly seek new work.</a:t>
                      </a:r>
                      <a:endParaRPr lang="en-US" sz="1100" dirty="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1175994" y="1126577"/>
            <a:ext cx="15349387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 dirty="0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Challenges For Workers In The Gig Economy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45746" y="1445348"/>
            <a:ext cx="16596508" cy="8401982"/>
          </a:xfrm>
          <a:custGeom>
            <a:avLst/>
            <a:gdLst/>
            <a:ahLst/>
            <a:cxnLst/>
            <a:rect l="l" t="t" r="r" b="b"/>
            <a:pathLst>
              <a:path w="16596508" h="8401982">
                <a:moveTo>
                  <a:pt x="0" y="0"/>
                </a:moveTo>
                <a:lnTo>
                  <a:pt x="16596508" y="0"/>
                </a:lnTo>
                <a:lnTo>
                  <a:pt x="16596508" y="8401982"/>
                </a:lnTo>
                <a:lnTo>
                  <a:pt x="0" y="8401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366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19.4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HL1 Q5 (a): (i) Explain the term gig economy. (ii) Identify three challenges faced by workers in the gig economy.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 Q4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 Q6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9354" y="5095875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OL1 Q1 (e): Identify two advantages and two disadvantages for a worker engaging in freelance work.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5086350"/>
            <a:ext cx="16230697" cy="1511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19.5 Investigate how the annual government budget impacts on workers.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971550"/>
            <a:ext cx="13362596" cy="81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Government Budget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279" y="2895026"/>
            <a:ext cx="14067442" cy="621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Budget is the Irish Government’s financial plan for the year ahead. It is usually announced every October by the Minister for Finance and outlines: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📌 How the government plans to collect money (through taxes like income tax, VAT, and excise duties)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📌 How it plans to spend that money (on areas like health, education, social welfare, housing, and public services)</a:t>
            </a:r>
          </a:p>
          <a:p>
            <a:pPr algn="l">
              <a:lnSpc>
                <a:spcPts val="4499"/>
              </a:lnSpc>
            </a:pPr>
            <a:endParaRPr lang="en-US" sz="2999">
              <a:solidFill>
                <a:srgbClr val="000000"/>
              </a:solidFill>
              <a:latin typeface="Tabarra Sans"/>
              <a:ea typeface="Tabarra Sans"/>
              <a:cs typeface="Tabarra Sans"/>
              <a:sym typeface="Tabarra Sans"/>
            </a:endParaRP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Budget directly affects workers by changing tax rates, income supports, minimum wage, and investment in jobs and skills.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1. Take-Home Pay: Changes to Tax, PRSI and USC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98247" y="2527300"/>
          <a:ext cx="16733775" cy="7101855"/>
        </p:xfrm>
        <a:graphic>
          <a:graphicData uri="http://schemas.openxmlformats.org/drawingml/2006/table">
            <a:tbl>
              <a:tblPr/>
              <a:tblGrid>
                <a:gridCol w="3032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1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6200"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in Budget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8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What It Means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Impact on Take-Home Pay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5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334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F49D54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to Income Tax Rates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Income tax (PAYE) in Ireland is charged at 20% (standard rate) and 40% (higher rate) in 2026.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An</a:t>
                      </a:r>
                      <a:r>
                        <a:rPr lang="en-US" sz="2599" b="1">
                          <a:solidFill>
                            <a:srgbClr val="00000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 increase in income tax rates reduces take-home pay</a:t>
                      </a: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4092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DF534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to Tax Bands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The standard rate band is the amount of income taxed at a lower rate ie 20%. In 2026 this increased from €42,000 to €44,000.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€2,000 more income gets taxed at 20% instead of 40%, </a:t>
                      </a:r>
                      <a:r>
                        <a:rPr lang="en-US" sz="2599" b="1">
                          <a:solidFill>
                            <a:srgbClr val="00000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increasing tax bands increases take-home pay</a:t>
                      </a: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3849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E7992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to Tax Credits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Tax credits reduce the amount of tax owed, not taxable income. </a:t>
                      </a:r>
                      <a:endParaRPr lang="en-US" sz="1100"/>
                    </a:p>
                    <a:p>
                      <a:pPr algn="l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In Budget 2025, Personal and PAYE credits increased by €125 each.</a:t>
                      </a:r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00000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Higher tax credits</a:t>
                      </a: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 reduce total tax payable, </a:t>
                      </a:r>
                      <a:r>
                        <a:rPr lang="en-US" sz="2599" b="1">
                          <a:solidFill>
                            <a:srgbClr val="000000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increasing take-home pay</a:t>
                      </a: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1. Take-Home Pay: Changes to Tax, PRSI and USC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77112" y="2716173"/>
          <a:ext cx="16733776" cy="4676775"/>
        </p:xfrm>
        <a:graphic>
          <a:graphicData uri="http://schemas.openxmlformats.org/drawingml/2006/table">
            <a:tbl>
              <a:tblPr/>
              <a:tblGrid>
                <a:gridCol w="3001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2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0566"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in Budget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88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What It Means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Impact on Take-Home Pay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5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582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3D887B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to USC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USC (Universal Social Charge) is a separate tax on income, applied at progressive rates as income increases. 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Lower USC or widened bands increase take-home pay.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7627"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F49D54"/>
                          </a:solidFill>
                          <a:latin typeface="Tabarra Sans Bold"/>
                          <a:ea typeface="Tabarra Sans Bold"/>
                          <a:cs typeface="Tabarra Sans Bold"/>
                          <a:sym typeface="Tabarra Sans Bold"/>
                        </a:rPr>
                        <a:t>Change to PRSI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PRSI funds social welfare benefits and is deducted from wages.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Tabarra Sans"/>
                          <a:ea typeface="Tabarra Sans"/>
                          <a:cs typeface="Tabarra Sans"/>
                          <a:sym typeface="Tabarra Sans"/>
                        </a:rPr>
                        <a:t>An increase in PRSI reduces take-home pay.</a:t>
                      </a:r>
                      <a:endParaRPr lang="en-US" sz="1100"/>
                    </a:p>
                  </a:txBody>
                  <a:tcPr marL="85725" marR="85725" marT="85725" marB="85725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938646" y="1028700"/>
            <a:ext cx="12410709" cy="9075331"/>
          </a:xfrm>
          <a:custGeom>
            <a:avLst/>
            <a:gdLst/>
            <a:ahLst/>
            <a:cxnLst/>
            <a:rect l="l" t="t" r="r" b="b"/>
            <a:pathLst>
              <a:path w="12410709" h="9075331">
                <a:moveTo>
                  <a:pt x="0" y="0"/>
                </a:moveTo>
                <a:lnTo>
                  <a:pt x="12410708" y="0"/>
                </a:lnTo>
                <a:lnTo>
                  <a:pt x="12410708" y="9075331"/>
                </a:lnTo>
                <a:lnTo>
                  <a:pt x="0" y="90753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19093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366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97438" y="2374900"/>
            <a:ext cx="16693123" cy="5487864"/>
          </a:xfrm>
          <a:custGeom>
            <a:avLst/>
            <a:gdLst/>
            <a:ahLst/>
            <a:cxnLst/>
            <a:rect l="l" t="t" r="r" b="b"/>
            <a:pathLst>
              <a:path w="16693123" h="5487864">
                <a:moveTo>
                  <a:pt x="0" y="0"/>
                </a:moveTo>
                <a:lnTo>
                  <a:pt x="16693124" y="0"/>
                </a:lnTo>
                <a:lnTo>
                  <a:pt x="16693124" y="5487864"/>
                </a:lnTo>
                <a:lnTo>
                  <a:pt x="0" y="54878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366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How The Annual Government Budget Impacts Workers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862564" y="2720177"/>
            <a:ext cx="9713251" cy="871253"/>
            <a:chOff x="0" y="0"/>
            <a:chExt cx="2558222" cy="2294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64B8B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47547" y="2787902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4499"/>
              </a:lnSpc>
              <a:buAutoNum type="arabicPeriod"/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Changes To The Minimum Wage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862564" y="6556198"/>
            <a:ext cx="9713251" cy="871253"/>
            <a:chOff x="0" y="0"/>
            <a:chExt cx="2558222" cy="22946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DF53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47547" y="6623923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4499"/>
              </a:lnSpc>
              <a:buAutoNum type="arabicPeriod"/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Changes In Working Entitlements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5994" y="3652837"/>
            <a:ext cx="15859553" cy="2838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minimum wage is the lowest hourly rate an employer can legally pay a worker. In 2025, it was €13.50 per hour. The government plans to transition to a national living wage set at 60% of median earnings.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An increase in the minimum or living wage increases take-home pay for low-paid workers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722726"/>
            <a:ext cx="15859553" cy="22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Budget may introduce or fund improvements such as additional public holidays, extended paid sick leave, increased parental leave...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These changes enhance working conditions and improve work–life balance for employees.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How The Annual Government Budget Impacts Workers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862564" y="2720177"/>
            <a:ext cx="9713251" cy="871253"/>
            <a:chOff x="0" y="0"/>
            <a:chExt cx="2558222" cy="2294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3D887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47547" y="2787902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4. Changes to VAT Rates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862564" y="6556198"/>
            <a:ext cx="9713251" cy="871253"/>
            <a:chOff x="0" y="0"/>
            <a:chExt cx="2558222" cy="22946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F49D5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47547" y="6623923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5. Changes to Business Supports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5994" y="3652837"/>
            <a:ext cx="15859553" cy="22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VAT is a tax added to goods and services. If the government lowers VAT in sectors such as hospitality or tourism, prices may fall and demand may increase.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Lower VAT can stimulate business activity and potentially create additional job opportunities.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722726"/>
            <a:ext cx="15859553" cy="115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Budget may increase funding for grants through agencies such as the Local Enterprise Office or Enterprise Ireland, encouraging firms to expand and hire staff.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3E79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862564" y="2720177"/>
            <a:ext cx="9713251" cy="871253"/>
            <a:chOff x="0" y="0"/>
            <a:chExt cx="2558222" cy="229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58222" cy="229466"/>
            </a:xfrm>
            <a:custGeom>
              <a:avLst/>
              <a:gdLst/>
              <a:ahLst/>
              <a:cxnLst/>
              <a:rect l="l" t="t" r="r" b="b"/>
              <a:pathLst>
                <a:path w="2558222" h="229466">
                  <a:moveTo>
                    <a:pt x="40649" y="0"/>
                  </a:moveTo>
                  <a:lnTo>
                    <a:pt x="2517573" y="0"/>
                  </a:lnTo>
                  <a:cubicBezTo>
                    <a:pt x="2540023" y="0"/>
                    <a:pt x="2558222" y="18199"/>
                    <a:pt x="2558222" y="40649"/>
                  </a:cubicBezTo>
                  <a:lnTo>
                    <a:pt x="2558222" y="188816"/>
                  </a:lnTo>
                  <a:cubicBezTo>
                    <a:pt x="2558222" y="211266"/>
                    <a:pt x="2540023" y="229466"/>
                    <a:pt x="2517573" y="229466"/>
                  </a:cubicBezTo>
                  <a:lnTo>
                    <a:pt x="40649" y="229466"/>
                  </a:lnTo>
                  <a:cubicBezTo>
                    <a:pt x="18199" y="229466"/>
                    <a:pt x="0" y="211266"/>
                    <a:pt x="0" y="188816"/>
                  </a:cubicBezTo>
                  <a:lnTo>
                    <a:pt x="0" y="40649"/>
                  </a:lnTo>
                  <a:cubicBezTo>
                    <a:pt x="0" y="18199"/>
                    <a:pt x="18199" y="0"/>
                    <a:pt x="40649" y="0"/>
                  </a:cubicBezTo>
                  <a:close/>
                </a:path>
              </a:pathLst>
            </a:custGeom>
            <a:solidFill>
              <a:srgbClr val="DF53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558222" cy="30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189920" y="4216653"/>
            <a:ext cx="7432075" cy="4124802"/>
          </a:xfrm>
          <a:custGeom>
            <a:avLst/>
            <a:gdLst/>
            <a:ahLst/>
            <a:cxnLst/>
            <a:rect l="l" t="t" r="r" b="b"/>
            <a:pathLst>
              <a:path w="7432075" h="4124802">
                <a:moveTo>
                  <a:pt x="0" y="0"/>
                </a:moveTo>
                <a:lnTo>
                  <a:pt x="7432075" y="0"/>
                </a:lnTo>
                <a:lnTo>
                  <a:pt x="7432075" y="4124801"/>
                </a:lnTo>
                <a:lnTo>
                  <a:pt x="0" y="41248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75994" y="1126577"/>
            <a:ext cx="15349387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37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How The Annual Government Budget Impacts Workers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7547" y="2787902"/>
            <a:ext cx="14168388" cy="5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 b="1">
                <a:solidFill>
                  <a:srgbClr val="FFFFFF"/>
                </a:solidFill>
                <a:latin typeface="Tabarra Sans Bold"/>
                <a:ea typeface="Tabarra Sans Bold"/>
                <a:cs typeface="Tabarra Sans Bold"/>
                <a:sym typeface="Tabarra Sans Bold"/>
              </a:rPr>
              <a:t>6. Changes to Training and Upskilling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5994" y="3652837"/>
            <a:ext cx="6882126" cy="452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The government may allocate funding to apprenticeships, adult education and programmes such as Skillnet Ireland to improve workforce skills.</a:t>
            </a:r>
          </a:p>
          <a:p>
            <a:pPr algn="l">
              <a:lnSpc>
                <a:spcPts val="4499"/>
              </a:lnSpc>
            </a:pPr>
            <a:r>
              <a:rPr lang="en-US" sz="2999">
                <a:solidFill>
                  <a:srgbClr val="000000"/>
                </a:solidFill>
                <a:latin typeface="Tabarra Sans"/>
                <a:ea typeface="Tabarra Sans"/>
                <a:cs typeface="Tabarra Sans"/>
                <a:sym typeface="Tabarra Sans"/>
              </a:rPr>
              <a:t>Investment in training improves employability, career progression and long-term job security.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19.5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HL2 Q1 (a): Explain one potential impact of the minimum wage increase on The Local Table.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HL Q5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 Q7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9354" y="4711205"/>
            <a:ext cx="16782842" cy="9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OL2 Q4 (b): Advise the staff member on how the following changes may impact their net pay. Give a reason for your answer: Increase in personal tax credits; Increase in USC rate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79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507" y="7621592"/>
            <a:ext cx="1623069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507" y="3216276"/>
            <a:ext cx="13362596" cy="11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Learning Outcome 19.6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507" y="4498184"/>
            <a:ext cx="16230697" cy="290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Tabarra Sans Italics"/>
                <a:ea typeface="Tabarra Sans Italics"/>
                <a:cs typeface="Tabarra Sans Italics"/>
                <a:sym typeface="Tabarra Sans Italics"/>
              </a:rPr>
              <a:t>19.6 Appreciate the importance of making informed decisions as an employee and use this understanding to discuss workplace-related stories in the news and media.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5603" y="9172575"/>
            <a:ext cx="5382144" cy="71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9"/>
              </a:lnSpc>
            </a:pPr>
            <a:r>
              <a:rPr lang="en-US" sz="415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15266792" y="894541"/>
            <a:ext cx="3925274" cy="2117142"/>
          </a:xfrm>
          <a:custGeom>
            <a:avLst/>
            <a:gdLst/>
            <a:ahLst/>
            <a:cxnLst/>
            <a:rect l="l" t="t" r="r" b="b"/>
            <a:pathLst>
              <a:path w="3925274" h="2117142">
                <a:moveTo>
                  <a:pt x="0" y="0"/>
                </a:moveTo>
                <a:lnTo>
                  <a:pt x="3925274" y="0"/>
                </a:lnTo>
                <a:lnTo>
                  <a:pt x="3925274" y="2117142"/>
                </a:lnTo>
                <a:lnTo>
                  <a:pt x="0" y="211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743200" y="223713"/>
            <a:ext cx="12297726" cy="9839573"/>
          </a:xfrm>
          <a:custGeom>
            <a:avLst/>
            <a:gdLst/>
            <a:ahLst/>
            <a:cxnLst/>
            <a:rect l="l" t="t" r="r" b="b"/>
            <a:pathLst>
              <a:path w="9639462" h="8109197">
                <a:moveTo>
                  <a:pt x="0" y="0"/>
                </a:moveTo>
                <a:lnTo>
                  <a:pt x="9639462" y="0"/>
                </a:lnTo>
                <a:lnTo>
                  <a:pt x="9639462" y="8109197"/>
                </a:lnTo>
                <a:lnTo>
                  <a:pt x="0" y="81091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089150"/>
            <a:chOff x="0" y="0"/>
            <a:chExt cx="4816593" cy="5502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0229"/>
            </a:xfrm>
            <a:custGeom>
              <a:avLst/>
              <a:gdLst/>
              <a:ahLst/>
              <a:cxnLst/>
              <a:rect l="l" t="t" r="r" b="b"/>
              <a:pathLst>
                <a:path w="4816592" h="550229">
                  <a:moveTo>
                    <a:pt x="0" y="0"/>
                  </a:moveTo>
                  <a:lnTo>
                    <a:pt x="4816592" y="0"/>
                  </a:lnTo>
                  <a:lnTo>
                    <a:pt x="4816592" y="550229"/>
                  </a:lnTo>
                  <a:lnTo>
                    <a:pt x="0" y="550229"/>
                  </a:lnTo>
                  <a:close/>
                </a:path>
              </a:pathLst>
            </a:custGeom>
            <a:solidFill>
              <a:srgbClr val="27416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62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1175994" y="722674"/>
            <a:ext cx="15105822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60597" y="138161"/>
            <a:ext cx="4461398" cy="58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 In Business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381" y="0"/>
            <a:ext cx="1762619" cy="1445348"/>
          </a:xfrm>
          <a:custGeom>
            <a:avLst/>
            <a:gdLst/>
            <a:ahLst/>
            <a:cxnLst/>
            <a:rect l="l" t="t" r="r" b="b"/>
            <a:pathLst>
              <a:path w="1762619" h="1445348">
                <a:moveTo>
                  <a:pt x="0" y="0"/>
                </a:moveTo>
                <a:lnTo>
                  <a:pt x="1762619" y="0"/>
                </a:lnTo>
                <a:lnTo>
                  <a:pt x="1762619" y="1445348"/>
                </a:lnTo>
                <a:lnTo>
                  <a:pt x="0" y="144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58929" y="1979931"/>
            <a:ext cx="15170143" cy="7888474"/>
          </a:xfrm>
          <a:custGeom>
            <a:avLst/>
            <a:gdLst/>
            <a:ahLst/>
            <a:cxnLst/>
            <a:rect l="l" t="t" r="r" b="b"/>
            <a:pathLst>
              <a:path w="15170143" h="7888474">
                <a:moveTo>
                  <a:pt x="0" y="0"/>
                </a:moveTo>
                <a:lnTo>
                  <a:pt x="15170142" y="0"/>
                </a:lnTo>
                <a:lnTo>
                  <a:pt x="15170142" y="7888474"/>
                </a:lnTo>
                <a:lnTo>
                  <a:pt x="0" y="78884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75994" y="981075"/>
            <a:ext cx="14983575" cy="71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0"/>
              </a:lnSpc>
            </a:pPr>
            <a:r>
              <a:rPr lang="en-US" sz="4400" b="1">
                <a:solidFill>
                  <a:srgbClr val="FFFFFF"/>
                </a:solidFill>
                <a:latin typeface="Tabarra Sans Heavy"/>
                <a:ea typeface="Tabarra Sans Heavy"/>
                <a:cs typeface="Tabarra Sans Heavy"/>
                <a:sym typeface="Tabarra Sans Heavy"/>
              </a:rPr>
              <a:t>Reflect &amp; Research Pg 370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5973" y="471948"/>
            <a:ext cx="16423327" cy="1113503"/>
            <a:chOff x="0" y="0"/>
            <a:chExt cx="4325485" cy="293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5485" cy="293268"/>
            </a:xfrm>
            <a:custGeom>
              <a:avLst/>
              <a:gdLst/>
              <a:ahLst/>
              <a:cxnLst/>
              <a:rect l="l" t="t" r="r" b="b"/>
              <a:pathLst>
                <a:path w="4325485" h="293268">
                  <a:moveTo>
                    <a:pt x="24041" y="0"/>
                  </a:moveTo>
                  <a:lnTo>
                    <a:pt x="4301444" y="0"/>
                  </a:lnTo>
                  <a:cubicBezTo>
                    <a:pt x="4307820" y="0"/>
                    <a:pt x="4313935" y="2533"/>
                    <a:pt x="4318444" y="7042"/>
                  </a:cubicBezTo>
                  <a:cubicBezTo>
                    <a:pt x="4322952" y="11550"/>
                    <a:pt x="4325485" y="17665"/>
                    <a:pt x="4325485" y="24041"/>
                  </a:cubicBezTo>
                  <a:lnTo>
                    <a:pt x="4325485" y="269227"/>
                  </a:lnTo>
                  <a:cubicBezTo>
                    <a:pt x="4325485" y="282505"/>
                    <a:pt x="4314722" y="293268"/>
                    <a:pt x="4301444" y="293268"/>
                  </a:cubicBezTo>
                  <a:lnTo>
                    <a:pt x="24041" y="293268"/>
                  </a:lnTo>
                  <a:cubicBezTo>
                    <a:pt x="10764" y="293268"/>
                    <a:pt x="0" y="282505"/>
                    <a:pt x="0" y="269227"/>
                  </a:cubicBezTo>
                  <a:lnTo>
                    <a:pt x="0" y="24041"/>
                  </a:lnTo>
                  <a:cubicBezTo>
                    <a:pt x="0" y="10764"/>
                    <a:pt x="10764" y="0"/>
                    <a:pt x="24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325485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79297" y="617855"/>
            <a:ext cx="1478281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Suggested Activities for LO 19.6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5973" y="2328080"/>
            <a:ext cx="8236924" cy="1113503"/>
            <a:chOff x="0" y="0"/>
            <a:chExt cx="2169396" cy="293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6389" y="2473987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Papers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35973" y="6959996"/>
            <a:ext cx="8236924" cy="1113503"/>
            <a:chOff x="0" y="0"/>
            <a:chExt cx="2169396" cy="2932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9396" cy="293268"/>
            </a:xfrm>
            <a:custGeom>
              <a:avLst/>
              <a:gdLst/>
              <a:ahLst/>
              <a:cxnLst/>
              <a:rect l="l" t="t" r="r" b="b"/>
              <a:pathLst>
                <a:path w="2169396" h="293268">
                  <a:moveTo>
                    <a:pt x="47935" y="0"/>
                  </a:moveTo>
                  <a:lnTo>
                    <a:pt x="2121461" y="0"/>
                  </a:lnTo>
                  <a:cubicBezTo>
                    <a:pt x="2134174" y="0"/>
                    <a:pt x="2146366" y="5050"/>
                    <a:pt x="2155356" y="14040"/>
                  </a:cubicBezTo>
                  <a:cubicBezTo>
                    <a:pt x="2164345" y="23029"/>
                    <a:pt x="2169396" y="35222"/>
                    <a:pt x="2169396" y="47935"/>
                  </a:cubicBezTo>
                  <a:lnTo>
                    <a:pt x="2169396" y="245333"/>
                  </a:lnTo>
                  <a:cubicBezTo>
                    <a:pt x="2169396" y="258046"/>
                    <a:pt x="2164345" y="270239"/>
                    <a:pt x="2155356" y="279228"/>
                  </a:cubicBezTo>
                  <a:cubicBezTo>
                    <a:pt x="2146366" y="288218"/>
                    <a:pt x="2134174" y="293268"/>
                    <a:pt x="2121461" y="293268"/>
                  </a:cubicBezTo>
                  <a:lnTo>
                    <a:pt x="47935" y="293268"/>
                  </a:lnTo>
                  <a:cubicBezTo>
                    <a:pt x="35222" y="293268"/>
                    <a:pt x="23029" y="288218"/>
                    <a:pt x="14040" y="279228"/>
                  </a:cubicBezTo>
                  <a:cubicBezTo>
                    <a:pt x="5050" y="270239"/>
                    <a:pt x="0" y="258046"/>
                    <a:pt x="0" y="245333"/>
                  </a:cubicBezTo>
                  <a:lnTo>
                    <a:pt x="0" y="47935"/>
                  </a:lnTo>
                  <a:cubicBezTo>
                    <a:pt x="0" y="35222"/>
                    <a:pt x="5050" y="23029"/>
                    <a:pt x="14040" y="14040"/>
                  </a:cubicBezTo>
                  <a:cubicBezTo>
                    <a:pt x="23029" y="5050"/>
                    <a:pt x="35222" y="0"/>
                    <a:pt x="4793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69396" cy="369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31650" y="7105903"/>
            <a:ext cx="10469068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64B8B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Activity Book Qs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354" y="3884524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89" y="8210551"/>
            <a:ext cx="15422701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9354" y="4711205"/>
            <a:ext cx="16782842" cy="45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3733</Words>
  <Application>Microsoft Macintosh PowerPoint</Application>
  <PresentationFormat>Custom</PresentationFormat>
  <Paragraphs>447</Paragraphs>
  <Slides>63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League Spartan</vt:lpstr>
      <vt:lpstr>Arial</vt:lpstr>
      <vt:lpstr>Montserrat Bold</vt:lpstr>
      <vt:lpstr>Tabarra Sans Bold</vt:lpstr>
      <vt:lpstr>Tabarra Sans Italics</vt:lpstr>
      <vt:lpstr>Calibri</vt:lpstr>
      <vt:lpstr>Tabarra Sans</vt:lpstr>
      <vt:lpstr>Tabarra Sans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S04, Chapter 19</dc:title>
  <cp:lastModifiedBy>Gavin Duffy</cp:lastModifiedBy>
  <cp:revision>3</cp:revision>
  <dcterms:created xsi:type="dcterms:W3CDTF">2006-08-16T00:00:00Z</dcterms:created>
  <dcterms:modified xsi:type="dcterms:W3CDTF">2026-02-15T10:39:11Z</dcterms:modified>
  <dc:identifier>DAG96oAnI1c</dc:identifier>
</cp:coreProperties>
</file>