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18288000" cy="10287000"/>
  <p:notesSz cx="6858000" cy="9144000"/>
  <p:embeddedFontLst>
    <p:embeddedFont>
      <p:font typeface="Canva Sans" panose="020B0503030501040103" pitchFamily="34" charset="0"/>
      <p:regular r:id="rId62"/>
    </p:embeddedFont>
    <p:embeddedFont>
      <p:font typeface="League Spartan" pitchFamily="2" charset="77"/>
      <p:regular r:id="rId63"/>
      <p:bold r:id="rId64"/>
    </p:embeddedFont>
    <p:embeddedFont>
      <p:font typeface="Montserrat Bold" pitchFamily="2" charset="77"/>
      <p:regular r:id="rId65"/>
      <p:bold r:id="rId66"/>
    </p:embeddedFont>
    <p:embeddedFont>
      <p:font typeface="Tabarra Sans" pitchFamily="2" charset="0"/>
      <p:regular r:id="rId67"/>
    </p:embeddedFont>
    <p:embeddedFont>
      <p:font typeface="Tabarra Sans Bold" pitchFamily="2" charset="0"/>
      <p:regular r:id="rId68"/>
      <p:bold r:id="rId69"/>
    </p:embeddedFont>
    <p:embeddedFont>
      <p:font typeface="Tabarra Sans Heavy" pitchFamily="2" charset="0"/>
      <p:regular r:id="rId70"/>
      <p:bold r:id="rId71"/>
    </p:embeddedFont>
    <p:embeddedFont>
      <p:font typeface="Tabarra Sans Italics" pitchFamily="2" charset="0"/>
      <p:regular r:id="rId72"/>
      <p: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9" autoAdjust="0"/>
    <p:restoredTop sz="94664" autoAdjust="0"/>
  </p:normalViewPr>
  <p:slideViewPr>
    <p:cSldViewPr>
      <p:cViewPr varScale="1">
        <p:scale>
          <a:sx n="91" d="100"/>
          <a:sy n="91" d="100"/>
        </p:scale>
        <p:origin x="1464" y="5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watch?v=9vO0tNmGR2k" TargetMode="External"/><Relationship Id="rId6" Type="http://schemas.openxmlformats.org/officeDocument/2006/relationships/hyperlink" Target="https://backinbusinesshub.com/wp-content/uploads/2025/11/Ch16-Starter-worksheet-.pdf" TargetMode="External"/><Relationship Id="rId5" Type="http://schemas.openxmlformats.org/officeDocument/2006/relationships/image" Target="../media/image5.jpe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sv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svg"/><Relationship Id="rId7" Type="http://schemas.openxmlformats.org/officeDocument/2006/relationships/image" Target="../media/image15.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ideo" Target="https://www.youtube.com/watch?v=Yl2He72biw0" TargetMode="External"/><Relationship Id="rId6" Type="http://schemas.openxmlformats.org/officeDocument/2006/relationships/hyperlink" Target="https://www.youtube.com/watch?v=Yl2He72biw0" TargetMode="External"/><Relationship Id="rId5" Type="http://schemas.openxmlformats.org/officeDocument/2006/relationships/image" Target="../media/image5.jpeg"/><Relationship Id="rId4" Type="http://schemas.openxmlformats.org/officeDocument/2006/relationships/image" Target="../media/image2.svg"/></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watch?v=HCe2H3AsHio" TargetMode="External"/><Relationship Id="rId6" Type="http://schemas.openxmlformats.org/officeDocument/2006/relationships/hyperlink" Target="https://www.youtube.com/watch?v=HCe2H3AsHio" TargetMode="External"/><Relationship Id="rId5" Type="http://schemas.openxmlformats.org/officeDocument/2006/relationships/image" Target="../media/image5.jpeg"/><Relationship Id="rId4" Type="http://schemas.openxmlformats.org/officeDocument/2006/relationships/image" Target="../media/image4.svg"/></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3.svg"/><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8411093"/>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700" y="1365780"/>
            <a:ext cx="13362596" cy="5101591"/>
          </a:xfrm>
          <a:prstGeom prst="rect">
            <a:avLst/>
          </a:prstGeom>
        </p:spPr>
        <p:txBody>
          <a:bodyPr lIns="0" tIns="0" rIns="0" bIns="0" rtlCol="0" anchor="t">
            <a:spAutoFit/>
          </a:bodyPr>
          <a:lstStyle/>
          <a:p>
            <a:pPr algn="l">
              <a:lnSpc>
                <a:spcPts val="18645"/>
              </a:lnSpc>
            </a:pPr>
            <a:r>
              <a:rPr lang="en-US" sz="16950" b="1">
                <a:solidFill>
                  <a:srgbClr val="D6E591"/>
                </a:solidFill>
                <a:latin typeface="Tabarra Sans Heavy"/>
                <a:ea typeface="Tabarra Sans Heavy"/>
                <a:cs typeface="Tabarra Sans Heavy"/>
                <a:sym typeface="Tabarra Sans Heavy"/>
              </a:rPr>
              <a:t>Strand 3</a:t>
            </a:r>
          </a:p>
          <a:p>
            <a:pPr algn="l">
              <a:lnSpc>
                <a:spcPts val="18645"/>
              </a:lnSpc>
            </a:pPr>
            <a:r>
              <a:rPr lang="en-US" sz="16950" b="1">
                <a:solidFill>
                  <a:srgbClr val="D6E591"/>
                </a:solidFill>
                <a:latin typeface="Tabarra Sans Heavy"/>
                <a:ea typeface="Tabarra Sans Heavy"/>
                <a:cs typeface="Tabarra Sans Heavy"/>
                <a:sym typeface="Tabarra Sans Heavy"/>
              </a:rPr>
              <a:t>Chapter 16</a:t>
            </a:r>
          </a:p>
        </p:txBody>
      </p:sp>
      <p:sp>
        <p:nvSpPr>
          <p:cNvPr id="4" name="Freeform 4"/>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28700" y="7283969"/>
            <a:ext cx="16230697" cy="1022985"/>
          </a:xfrm>
          <a:prstGeom prst="rect">
            <a:avLst/>
          </a:prstGeom>
        </p:spPr>
        <p:txBody>
          <a:bodyPr lIns="0" tIns="0" rIns="0" bIns="0" rtlCol="0" anchor="t">
            <a:spAutoFit/>
          </a:bodyPr>
          <a:lstStyle/>
          <a:p>
            <a:pPr algn="l">
              <a:lnSpc>
                <a:spcPts val="6930"/>
              </a:lnSpc>
            </a:pPr>
            <a:r>
              <a:rPr lang="en-US" sz="6300" b="1">
                <a:solidFill>
                  <a:srgbClr val="D6E591"/>
                </a:solidFill>
                <a:latin typeface="Tabarra Sans Bold"/>
                <a:ea typeface="Tabarra Sans Bold"/>
                <a:cs typeface="Tabarra Sans Bold"/>
                <a:sym typeface="Tabarra Sans Bold"/>
              </a:rPr>
              <a:t>The Rationale For Planning</a:t>
            </a:r>
          </a:p>
        </p:txBody>
      </p:sp>
      <p:sp>
        <p:nvSpPr>
          <p:cNvPr id="6" name="TextBox 6"/>
          <p:cNvSpPr txBox="1"/>
          <p:nvPr/>
        </p:nvSpPr>
        <p:spPr>
          <a:xfrm>
            <a:off x="11985246" y="9125468"/>
            <a:ext cx="5746372"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891690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760208"/>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Outcomes (a)</a:t>
            </a:r>
          </a:p>
        </p:txBody>
      </p:sp>
      <p:sp>
        <p:nvSpPr>
          <p:cNvPr id="4" name="TextBox 4"/>
          <p:cNvSpPr txBox="1"/>
          <p:nvPr/>
        </p:nvSpPr>
        <p:spPr>
          <a:xfrm>
            <a:off x="1028507" y="1943698"/>
            <a:ext cx="16230697" cy="6624953"/>
          </a:xfrm>
          <a:prstGeom prst="rect">
            <a:avLst/>
          </a:prstGeom>
        </p:spPr>
        <p:txBody>
          <a:bodyPr lIns="0" tIns="0" rIns="0" bIns="0" rtlCol="0" anchor="t">
            <a:spAutoFit/>
          </a:bodyPr>
          <a:lstStyle/>
          <a:p>
            <a:pPr algn="l">
              <a:lnSpc>
                <a:spcPts val="5810"/>
              </a:lnSpc>
            </a:pPr>
            <a:r>
              <a:rPr lang="en-US" sz="3500" i="1">
                <a:solidFill>
                  <a:srgbClr val="D6E591"/>
                </a:solidFill>
                <a:latin typeface="Tabarra Sans Italics"/>
                <a:ea typeface="Tabarra Sans Italics"/>
                <a:cs typeface="Tabarra Sans Italics"/>
                <a:sym typeface="Tabarra Sans Italics"/>
              </a:rPr>
              <a:t>16.1 Outline the internal and external changes that organisations encounter through their lifetime.</a:t>
            </a:r>
          </a:p>
          <a:p>
            <a:pPr algn="l">
              <a:lnSpc>
                <a:spcPts val="5810"/>
              </a:lnSpc>
            </a:pPr>
            <a:r>
              <a:rPr lang="en-US" sz="3500" i="1">
                <a:solidFill>
                  <a:srgbClr val="D6E591"/>
                </a:solidFill>
                <a:latin typeface="Tabarra Sans Italics"/>
                <a:ea typeface="Tabarra Sans Italics"/>
                <a:cs typeface="Tabarra Sans Italics"/>
                <a:sym typeface="Tabarra Sans Italics"/>
              </a:rPr>
              <a:t>16.2 Analyse the reasons for resistance to change in an organisation.</a:t>
            </a:r>
          </a:p>
          <a:p>
            <a:pPr algn="l">
              <a:lnSpc>
                <a:spcPts val="5810"/>
              </a:lnSpc>
            </a:pPr>
            <a:r>
              <a:rPr lang="en-US" sz="3500" i="1">
                <a:solidFill>
                  <a:srgbClr val="D6E591"/>
                </a:solidFill>
                <a:latin typeface="Tabarra Sans Italics"/>
                <a:ea typeface="Tabarra Sans Italics"/>
                <a:cs typeface="Tabarra Sans Italics"/>
                <a:sym typeface="Tabarra Sans Italics"/>
              </a:rPr>
              <a:t>16.3 Identify the practices that promote innovation and entrepreneurial / intrapreneurial thinking.</a:t>
            </a:r>
          </a:p>
          <a:p>
            <a:pPr algn="l">
              <a:lnSpc>
                <a:spcPts val="5810"/>
              </a:lnSpc>
            </a:pPr>
            <a:r>
              <a:rPr lang="en-US" sz="3500" i="1">
                <a:solidFill>
                  <a:srgbClr val="D6E591"/>
                </a:solidFill>
                <a:latin typeface="Tabarra Sans Italics"/>
                <a:ea typeface="Tabarra Sans Italics"/>
                <a:cs typeface="Tabarra Sans Italics"/>
                <a:sym typeface="Tabarra Sans Italics"/>
              </a:rPr>
              <a:t>16.4 Outline a range of approaches which may help to overcome resistance to change.</a:t>
            </a:r>
          </a:p>
          <a:p>
            <a:pPr algn="l">
              <a:lnSpc>
                <a:spcPts val="5810"/>
              </a:lnSpc>
            </a:pPr>
            <a:r>
              <a:rPr lang="en-US" sz="3500" i="1">
                <a:solidFill>
                  <a:srgbClr val="D6E591"/>
                </a:solidFill>
                <a:latin typeface="Tabarra Sans Italics"/>
                <a:ea typeface="Tabarra Sans Italics"/>
                <a:cs typeface="Tabarra Sans Italics"/>
                <a:sym typeface="Tabarra Sans Italics"/>
              </a:rPr>
              <a:t>16.5 Outline what is meant by strategic p!anning and appreciate the importance of strategic p!anning as an ongoing process.</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891690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760208"/>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Outcomes (b)</a:t>
            </a:r>
          </a:p>
        </p:txBody>
      </p:sp>
      <p:sp>
        <p:nvSpPr>
          <p:cNvPr id="4" name="TextBox 4"/>
          <p:cNvSpPr txBox="1"/>
          <p:nvPr/>
        </p:nvSpPr>
        <p:spPr>
          <a:xfrm>
            <a:off x="1028507" y="1943698"/>
            <a:ext cx="16230697" cy="5891528"/>
          </a:xfrm>
          <a:prstGeom prst="rect">
            <a:avLst/>
          </a:prstGeom>
        </p:spPr>
        <p:txBody>
          <a:bodyPr lIns="0" tIns="0" rIns="0" bIns="0" rtlCol="0" anchor="t">
            <a:spAutoFit/>
          </a:bodyPr>
          <a:lstStyle/>
          <a:p>
            <a:pPr algn="l">
              <a:lnSpc>
                <a:spcPts val="5810"/>
              </a:lnSpc>
            </a:pPr>
            <a:r>
              <a:rPr lang="en-US" sz="3500" i="1" dirty="0">
                <a:solidFill>
                  <a:srgbClr val="D6E591"/>
                </a:solidFill>
                <a:latin typeface="Tabarra Sans Italics"/>
                <a:ea typeface="Tabarra Sans Italics"/>
                <a:cs typeface="Tabarra Sans Italics"/>
                <a:sym typeface="Tabarra Sans Italics"/>
              </a:rPr>
              <a:t>16.6 Describe the benefit of strategic planning for an </a:t>
            </a:r>
            <a:r>
              <a:rPr lang="en-US" sz="3500" i="1" dirty="0" err="1">
                <a:solidFill>
                  <a:srgbClr val="D6E591"/>
                </a:solidFill>
                <a:latin typeface="Tabarra Sans Italics"/>
                <a:ea typeface="Tabarra Sans Italics"/>
                <a:cs typeface="Tabarra Sans Italics"/>
                <a:sym typeface="Tabarra Sans Italics"/>
              </a:rPr>
              <a:t>organisation</a:t>
            </a:r>
            <a:r>
              <a:rPr lang="en-US" sz="3500" i="1" dirty="0">
                <a:solidFill>
                  <a:srgbClr val="D6E591"/>
                </a:solidFill>
                <a:latin typeface="Tabarra Sans Italics"/>
                <a:ea typeface="Tabarra Sans Italics"/>
                <a:cs typeface="Tabarra Sans Italics"/>
                <a:sym typeface="Tabarra Sans Italics"/>
              </a:rPr>
              <a:t>.</a:t>
            </a:r>
          </a:p>
          <a:p>
            <a:pPr algn="l">
              <a:lnSpc>
                <a:spcPts val="5810"/>
              </a:lnSpc>
            </a:pPr>
            <a:r>
              <a:rPr lang="en-US" sz="3500" i="1" dirty="0">
                <a:solidFill>
                  <a:srgbClr val="D6E591"/>
                </a:solidFill>
                <a:latin typeface="Tabarra Sans Italics"/>
                <a:ea typeface="Tabarra Sans Italics"/>
                <a:cs typeface="Tabarra Sans Italics"/>
                <a:sym typeface="Tabarra Sans Italics"/>
              </a:rPr>
              <a:t>16.7 Explain the importance of planning for change and discuss how a force-field analysis could support strategically planning for change in an </a:t>
            </a:r>
            <a:r>
              <a:rPr lang="en-US" sz="3500" i="1" dirty="0" err="1">
                <a:solidFill>
                  <a:srgbClr val="D6E591"/>
                </a:solidFill>
                <a:latin typeface="Tabarra Sans Italics"/>
                <a:ea typeface="Tabarra Sans Italics"/>
                <a:cs typeface="Tabarra Sans Italics"/>
                <a:sym typeface="Tabarra Sans Italics"/>
              </a:rPr>
              <a:t>organisation</a:t>
            </a:r>
            <a:r>
              <a:rPr lang="en-US" sz="3500" i="1" dirty="0">
                <a:solidFill>
                  <a:srgbClr val="D6E591"/>
                </a:solidFill>
                <a:latin typeface="Tabarra Sans Italics"/>
                <a:ea typeface="Tabarra Sans Italics"/>
                <a:cs typeface="Tabarra Sans Italics"/>
                <a:sym typeface="Tabarra Sans Italics"/>
              </a:rPr>
              <a:t>.</a:t>
            </a:r>
          </a:p>
          <a:p>
            <a:pPr algn="l">
              <a:lnSpc>
                <a:spcPts val="5810"/>
              </a:lnSpc>
            </a:pPr>
            <a:r>
              <a:rPr lang="en-US" sz="3500" i="1" dirty="0">
                <a:solidFill>
                  <a:srgbClr val="D6E591"/>
                </a:solidFill>
                <a:latin typeface="Tabarra Sans Italics"/>
                <a:ea typeface="Tabarra Sans Italics"/>
                <a:cs typeface="Tabarra Sans Italics"/>
                <a:sym typeface="Tabarra Sans Italics"/>
              </a:rPr>
              <a:t>16.8 Explain what is meant by contingency planning in terms of crisis management in an </a:t>
            </a:r>
            <a:r>
              <a:rPr lang="en-US" sz="3500" i="1" dirty="0" err="1">
                <a:solidFill>
                  <a:srgbClr val="D6E591"/>
                </a:solidFill>
                <a:latin typeface="Tabarra Sans Italics"/>
                <a:ea typeface="Tabarra Sans Italics"/>
                <a:cs typeface="Tabarra Sans Italics"/>
                <a:sym typeface="Tabarra Sans Italics"/>
              </a:rPr>
              <a:t>organisation</a:t>
            </a:r>
            <a:r>
              <a:rPr lang="en-US" sz="3500" i="1" dirty="0">
                <a:solidFill>
                  <a:srgbClr val="D6E591"/>
                </a:solidFill>
                <a:latin typeface="Tabarra Sans Italics"/>
                <a:ea typeface="Tabarra Sans Italics"/>
                <a:cs typeface="Tabarra Sans Italics"/>
                <a:sym typeface="Tabarra Sans Italics"/>
              </a:rPr>
              <a:t>.</a:t>
            </a:r>
          </a:p>
          <a:p>
            <a:pPr algn="l">
              <a:lnSpc>
                <a:spcPts val="5810"/>
              </a:lnSpc>
            </a:pPr>
            <a:r>
              <a:rPr lang="en-US" sz="3500" i="1" dirty="0">
                <a:solidFill>
                  <a:srgbClr val="D6E591"/>
                </a:solidFill>
                <a:latin typeface="Tabarra Sans Italics"/>
                <a:ea typeface="Tabarra Sans Italics"/>
                <a:cs typeface="Tabarra Sans Italics"/>
                <a:sym typeface="Tabarra Sans Italics"/>
              </a:rPr>
              <a:t>16.9 Discuss the factors that should be considered when developing a contingency plan.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33450"/>
            <a:ext cx="13362596" cy="981075"/>
          </a:xfrm>
          <a:prstGeom prst="rect">
            <a:avLst/>
          </a:prstGeom>
        </p:spPr>
        <p:txBody>
          <a:bodyPr lIns="0" tIns="0" rIns="0" bIns="0" rtlCol="0" anchor="t">
            <a:spAutoFit/>
          </a:bodyPr>
          <a:lstStyle/>
          <a:p>
            <a:pPr algn="l">
              <a:lnSpc>
                <a:spcPts val="6600"/>
              </a:lnSpc>
            </a:pPr>
            <a:r>
              <a:rPr lang="en-US" sz="6000" b="1">
                <a:solidFill>
                  <a:srgbClr val="D6E591"/>
                </a:solidFill>
                <a:latin typeface="Tabarra Sans Heavy"/>
                <a:ea typeface="Tabarra Sans Heavy"/>
                <a:cs typeface="Tabarra Sans Heavy"/>
                <a:sym typeface="Tabarra Sans Heavy"/>
              </a:rPr>
              <a:t>Priming activity</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175994" y="3350749"/>
            <a:ext cx="16083306" cy="5077842"/>
          </a:xfrm>
          <a:prstGeom prst="rect">
            <a:avLst/>
          </a:prstGeom>
        </p:spPr>
        <p:txBody>
          <a:bodyPr lIns="0" tIns="0" rIns="0" bIns="0" rtlCol="0" anchor="t">
            <a:spAutoFit/>
          </a:bodyPr>
          <a:lstStyle/>
          <a:p>
            <a:pPr marL="820417" lvl="1" indent="-410209" algn="l">
              <a:lnSpc>
                <a:spcPts val="6801"/>
              </a:lnSpc>
              <a:buAutoNum type="arabicPeriod"/>
            </a:pPr>
            <a:r>
              <a:rPr lang="en-US" sz="3799">
                <a:solidFill>
                  <a:srgbClr val="000000"/>
                </a:solidFill>
                <a:latin typeface="Canva Sans"/>
                <a:ea typeface="Canva Sans"/>
                <a:cs typeface="Canva Sans"/>
                <a:sym typeface="Canva Sans"/>
              </a:rPr>
              <a:t>Can you think of examples where businesses have adjusted their business strategy?</a:t>
            </a:r>
          </a:p>
          <a:p>
            <a:pPr marL="820417" lvl="1" indent="-410209" algn="l">
              <a:lnSpc>
                <a:spcPts val="6801"/>
              </a:lnSpc>
              <a:buAutoNum type="arabicPeriod"/>
            </a:pPr>
            <a:r>
              <a:rPr lang="en-US" sz="3799">
                <a:solidFill>
                  <a:srgbClr val="000000"/>
                </a:solidFill>
                <a:latin typeface="Canva Sans"/>
                <a:ea typeface="Canva Sans"/>
                <a:cs typeface="Canva Sans"/>
                <a:sym typeface="Canva Sans"/>
              </a:rPr>
              <a:t>What factors do you think forced these changes? </a:t>
            </a:r>
          </a:p>
          <a:p>
            <a:pPr marL="820417" lvl="1" indent="-410209" algn="l">
              <a:lnSpc>
                <a:spcPts val="6801"/>
              </a:lnSpc>
              <a:buAutoNum type="arabicPeriod"/>
            </a:pPr>
            <a:r>
              <a:rPr lang="en-US" sz="3799">
                <a:solidFill>
                  <a:srgbClr val="000000"/>
                </a:solidFill>
                <a:latin typeface="Canva Sans"/>
                <a:ea typeface="Canva Sans"/>
                <a:cs typeface="Canva Sans"/>
                <a:sym typeface="Canva Sans"/>
              </a:rPr>
              <a:t>Why might employees be resistant to proposed changes? </a:t>
            </a:r>
          </a:p>
          <a:p>
            <a:pPr marL="820417" lvl="1" indent="-410209" algn="l">
              <a:lnSpc>
                <a:spcPts val="6801"/>
              </a:lnSpc>
              <a:buAutoNum type="arabicPeriod"/>
            </a:pPr>
            <a:r>
              <a:rPr lang="en-US" sz="3799">
                <a:solidFill>
                  <a:srgbClr val="000000"/>
                </a:solidFill>
                <a:latin typeface="Canva Sans"/>
                <a:ea typeface="Canva Sans"/>
                <a:cs typeface="Canva Sans"/>
                <a:sym typeface="Canva Sans"/>
              </a:rPr>
              <a:t>What are unexpected events businesses had to respond to? How did they adjust?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23925"/>
            <a:ext cx="13362596" cy="981075"/>
          </a:xfrm>
          <a:prstGeom prst="rect">
            <a:avLst/>
          </a:prstGeom>
        </p:spPr>
        <p:txBody>
          <a:bodyPr lIns="0" tIns="0" rIns="0" bIns="0" rtlCol="0" anchor="t">
            <a:spAutoFit/>
          </a:bodyPr>
          <a:lstStyle/>
          <a:p>
            <a:pPr algn="l">
              <a:lnSpc>
                <a:spcPts val="6600"/>
              </a:lnSpc>
            </a:pPr>
            <a:r>
              <a:rPr lang="en-US" sz="6000" b="1">
                <a:solidFill>
                  <a:srgbClr val="D6E591"/>
                </a:solidFill>
                <a:latin typeface="Tabarra Sans Heavy"/>
                <a:ea typeface="Tabarra Sans Heavy"/>
                <a:cs typeface="Tabarra Sans Heavy"/>
                <a:sym typeface="Tabarra Sans Heavy"/>
              </a:rPr>
              <a:t>Starter Activity</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9" name="Picture 9"/>
          <p:cNvPicPr>
            <a:picLocks noChangeAspect="1"/>
          </p:cNvPicPr>
          <p:nvPr>
            <a:videoFile r:link="rId1"/>
          </p:nvPr>
        </p:nvPicPr>
        <p:blipFill>
          <a:blip r:embed="rId5"/>
          <a:stretch>
            <a:fillRect/>
          </a:stretch>
        </p:blipFill>
        <p:spPr>
          <a:xfrm>
            <a:off x="1028700" y="2815648"/>
            <a:ext cx="10981372" cy="6172200"/>
          </a:xfrm>
          <a:prstGeom prst="rect">
            <a:avLst/>
          </a:prstGeom>
        </p:spPr>
      </p:pic>
      <p:sp>
        <p:nvSpPr>
          <p:cNvPr id="10" name="TextBox 10"/>
          <p:cNvSpPr txBox="1"/>
          <p:nvPr/>
        </p:nvSpPr>
        <p:spPr>
          <a:xfrm>
            <a:off x="12784069" y="4920673"/>
            <a:ext cx="4856335" cy="981075"/>
          </a:xfrm>
          <a:prstGeom prst="rect">
            <a:avLst/>
          </a:prstGeom>
        </p:spPr>
        <p:txBody>
          <a:bodyPr lIns="0" tIns="0" rIns="0" bIns="0" rtlCol="0" anchor="t">
            <a:spAutoFit/>
          </a:bodyPr>
          <a:lstStyle/>
          <a:p>
            <a:pPr algn="l">
              <a:lnSpc>
                <a:spcPts val="6600"/>
              </a:lnSpc>
            </a:pPr>
            <a:r>
              <a:rPr lang="en-US" sz="6000" b="1" u="sng">
                <a:solidFill>
                  <a:srgbClr val="D6E591"/>
                </a:solidFill>
                <a:latin typeface="Tabarra Sans Heavy"/>
                <a:ea typeface="Tabarra Sans Heavy"/>
                <a:cs typeface="Tabarra Sans Heavy"/>
                <a:sym typeface="Tabarra Sans Heavy"/>
                <a:hlinkClick r:id="rId6" tooltip="https://backinbusinesshub.com/wp-content/uploads/2025/11/Ch16-Starter-worksheet-.pdf"/>
              </a:rPr>
              <a:t>Worksheet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16.1</a:t>
            </a:r>
          </a:p>
        </p:txBody>
      </p:sp>
      <p:sp>
        <p:nvSpPr>
          <p:cNvPr id="4" name="TextBox 4"/>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16.1 Outline the internal and external changes that organisations encounter through their lifetime.</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Internal Changes That Impact An Organisation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175994" y="3324148"/>
            <a:ext cx="14264320"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A new leader can bring a different vision, management style, and set of goals. This can lead to changes in workplace culture, strategy, and how the business operates.</a:t>
            </a:r>
          </a:p>
        </p:txBody>
      </p:sp>
      <p:grpSp>
        <p:nvGrpSpPr>
          <p:cNvPr id="10" name="Group 10"/>
          <p:cNvGrpSpPr/>
          <p:nvPr/>
        </p:nvGrpSpPr>
        <p:grpSpPr>
          <a:xfrm>
            <a:off x="-758583" y="2527300"/>
            <a:ext cx="9609270" cy="683139"/>
            <a:chOff x="0" y="0"/>
            <a:chExt cx="1299935" cy="92415"/>
          </a:xfrm>
        </p:grpSpPr>
        <p:sp>
          <p:nvSpPr>
            <p:cNvPr id="11" name="Freeform 11"/>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2" name="TextBox 12"/>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555030" y="2530732"/>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Leadership Changes</a:t>
            </a:r>
          </a:p>
        </p:txBody>
      </p:sp>
      <p:sp>
        <p:nvSpPr>
          <p:cNvPr id="14" name="TextBox 14"/>
          <p:cNvSpPr txBox="1"/>
          <p:nvPr/>
        </p:nvSpPr>
        <p:spPr>
          <a:xfrm>
            <a:off x="1175994" y="6074213"/>
            <a:ext cx="14264320" cy="10858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Introducing new systems or software helps businesses stay competitive and efficient but often requires staff training or process changes.</a:t>
            </a:r>
          </a:p>
        </p:txBody>
      </p:sp>
      <p:grpSp>
        <p:nvGrpSpPr>
          <p:cNvPr id="15" name="Group 15"/>
          <p:cNvGrpSpPr/>
          <p:nvPr/>
        </p:nvGrpSpPr>
        <p:grpSpPr>
          <a:xfrm>
            <a:off x="-758583" y="5276774"/>
            <a:ext cx="9609270" cy="683139"/>
            <a:chOff x="0" y="0"/>
            <a:chExt cx="1299935" cy="92415"/>
          </a:xfrm>
        </p:grpSpPr>
        <p:sp>
          <p:nvSpPr>
            <p:cNvPr id="16" name="Freeform 16"/>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7" name="TextBox 17"/>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555030" y="5280206"/>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Adoption of technology</a:t>
            </a:r>
          </a:p>
        </p:txBody>
      </p:sp>
      <p:sp>
        <p:nvSpPr>
          <p:cNvPr id="19" name="TextBox 19"/>
          <p:cNvSpPr txBox="1"/>
          <p:nvPr/>
        </p:nvSpPr>
        <p:spPr>
          <a:xfrm>
            <a:off x="1175994" y="8300403"/>
            <a:ext cx="14264320"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Economic pressure or market changes can force businesses to merge teams, reduce costs, or lay off staff to remain sustainable. These changes can create uncertainty but may be necessary for long-term success.</a:t>
            </a:r>
          </a:p>
        </p:txBody>
      </p:sp>
      <p:grpSp>
        <p:nvGrpSpPr>
          <p:cNvPr id="20" name="Group 20"/>
          <p:cNvGrpSpPr/>
          <p:nvPr/>
        </p:nvGrpSpPr>
        <p:grpSpPr>
          <a:xfrm>
            <a:off x="-758583" y="7502964"/>
            <a:ext cx="9609270" cy="683139"/>
            <a:chOff x="0" y="0"/>
            <a:chExt cx="1299935" cy="92415"/>
          </a:xfrm>
        </p:grpSpPr>
        <p:sp>
          <p:nvSpPr>
            <p:cNvPr id="21" name="Freeform 21"/>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22" name="TextBox 22"/>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23" name="TextBox 23"/>
          <p:cNvSpPr txBox="1"/>
          <p:nvPr/>
        </p:nvSpPr>
        <p:spPr>
          <a:xfrm>
            <a:off x="555030" y="7506395"/>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Restructuring or downsizing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Internal Changes That Impact An Organisation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175994" y="3324148"/>
            <a:ext cx="14264320"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Businesses sometimes redesign how they operate to stay relevant or take advantage of new opportunities. This could mean launching new products, entering new markets, or changing their approach to customers.</a:t>
            </a:r>
          </a:p>
        </p:txBody>
      </p:sp>
      <p:grpSp>
        <p:nvGrpSpPr>
          <p:cNvPr id="10" name="Group 10"/>
          <p:cNvGrpSpPr/>
          <p:nvPr/>
        </p:nvGrpSpPr>
        <p:grpSpPr>
          <a:xfrm>
            <a:off x="-758583" y="2527300"/>
            <a:ext cx="9609270" cy="683139"/>
            <a:chOff x="0" y="0"/>
            <a:chExt cx="1299935" cy="92415"/>
          </a:xfrm>
        </p:grpSpPr>
        <p:sp>
          <p:nvSpPr>
            <p:cNvPr id="11" name="Freeform 11"/>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2" name="TextBox 12"/>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555030" y="2530732"/>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Change in the business model or strategy</a:t>
            </a:r>
          </a:p>
        </p:txBody>
      </p:sp>
      <p:sp>
        <p:nvSpPr>
          <p:cNvPr id="14" name="TextBox 14"/>
          <p:cNvSpPr txBox="1"/>
          <p:nvPr/>
        </p:nvSpPr>
        <p:spPr>
          <a:xfrm>
            <a:off x="1175994" y="6896762"/>
            <a:ext cx="14264320"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Changes in workplace culture can support innovation, flexibility, and employee satisfaction. Many businesses now focus on autonomy and remote working to attract and retain talent.</a:t>
            </a:r>
          </a:p>
        </p:txBody>
      </p:sp>
      <p:grpSp>
        <p:nvGrpSpPr>
          <p:cNvPr id="15" name="Group 15"/>
          <p:cNvGrpSpPr/>
          <p:nvPr/>
        </p:nvGrpSpPr>
        <p:grpSpPr>
          <a:xfrm>
            <a:off x="-758583" y="6099323"/>
            <a:ext cx="9609270" cy="683139"/>
            <a:chOff x="0" y="0"/>
            <a:chExt cx="1299935" cy="92415"/>
          </a:xfrm>
        </p:grpSpPr>
        <p:sp>
          <p:nvSpPr>
            <p:cNvPr id="16" name="Freeform 16"/>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7" name="TextBox 17"/>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555030" y="6102755"/>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Cultural or organisational development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External Changes That Impact An Organisation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175994" y="3324148"/>
            <a:ext cx="16230697" cy="10858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Customer habits and social values change constantly. Many consumers now prefer ethical products or digital-first services instead of traditional in-person options.</a:t>
            </a:r>
          </a:p>
        </p:txBody>
      </p:sp>
      <p:grpSp>
        <p:nvGrpSpPr>
          <p:cNvPr id="10" name="Group 10"/>
          <p:cNvGrpSpPr/>
          <p:nvPr/>
        </p:nvGrpSpPr>
        <p:grpSpPr>
          <a:xfrm>
            <a:off x="-758583" y="2527300"/>
            <a:ext cx="9609270" cy="683139"/>
            <a:chOff x="0" y="0"/>
            <a:chExt cx="1299935" cy="92415"/>
          </a:xfrm>
        </p:grpSpPr>
        <p:sp>
          <p:nvSpPr>
            <p:cNvPr id="11" name="Freeform 11"/>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2" name="TextBox 12"/>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555029" y="2530732"/>
            <a:ext cx="8295657" cy="508281"/>
          </a:xfrm>
          <a:prstGeom prst="rect">
            <a:avLst/>
          </a:prstGeom>
        </p:spPr>
        <p:txBody>
          <a:bodyPr wrap="square" lIns="0" tIns="0" rIns="0" bIns="0" rtlCol="0" anchor="t">
            <a:spAutoFit/>
          </a:bodyPr>
          <a:lstStyle/>
          <a:p>
            <a:pPr algn="l">
              <a:lnSpc>
                <a:spcPts val="4199"/>
              </a:lnSpc>
            </a:pPr>
            <a:r>
              <a:rPr lang="en-US" sz="2999" b="1" dirty="0">
                <a:solidFill>
                  <a:srgbClr val="24363D"/>
                </a:solidFill>
                <a:latin typeface="Tabarra Sans Bold"/>
                <a:ea typeface="Tabarra Sans Bold"/>
                <a:cs typeface="Tabarra Sans Bold"/>
                <a:sym typeface="Tabarra Sans Bold"/>
              </a:rPr>
              <a:t>Market trends and consumer expectations</a:t>
            </a:r>
          </a:p>
        </p:txBody>
      </p:sp>
      <p:sp>
        <p:nvSpPr>
          <p:cNvPr id="14" name="TextBox 14"/>
          <p:cNvSpPr txBox="1"/>
          <p:nvPr/>
        </p:nvSpPr>
        <p:spPr>
          <a:xfrm>
            <a:off x="1175994" y="5626538"/>
            <a:ext cx="16083306"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Fluctuations in inflation, interest rates, and employment influence spending and business costs. Government decisions such as increasing the minimum wage can also impact profitability.</a:t>
            </a:r>
          </a:p>
        </p:txBody>
      </p:sp>
      <p:grpSp>
        <p:nvGrpSpPr>
          <p:cNvPr id="15" name="Group 15"/>
          <p:cNvGrpSpPr/>
          <p:nvPr/>
        </p:nvGrpSpPr>
        <p:grpSpPr>
          <a:xfrm>
            <a:off x="-758583" y="4829099"/>
            <a:ext cx="9609270" cy="683139"/>
            <a:chOff x="0" y="0"/>
            <a:chExt cx="1299935" cy="92415"/>
          </a:xfrm>
        </p:grpSpPr>
        <p:sp>
          <p:nvSpPr>
            <p:cNvPr id="16" name="Freeform 16"/>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7" name="TextBox 17"/>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555030" y="4832531"/>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Economic trends</a:t>
            </a:r>
          </a:p>
        </p:txBody>
      </p:sp>
      <p:sp>
        <p:nvSpPr>
          <p:cNvPr id="19" name="TextBox 19"/>
          <p:cNvSpPr txBox="1"/>
          <p:nvPr/>
        </p:nvSpPr>
        <p:spPr>
          <a:xfrm>
            <a:off x="1175994" y="8261712"/>
            <a:ext cx="16083306"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Customer habits and social values change constantly. Many consumers now prefer ethical products or digital-first services instead of traditional in-person options. E.g. GDPR</a:t>
            </a:r>
          </a:p>
        </p:txBody>
      </p:sp>
      <p:grpSp>
        <p:nvGrpSpPr>
          <p:cNvPr id="20" name="Group 20"/>
          <p:cNvGrpSpPr/>
          <p:nvPr/>
        </p:nvGrpSpPr>
        <p:grpSpPr>
          <a:xfrm>
            <a:off x="-758583" y="7464864"/>
            <a:ext cx="9609270" cy="683139"/>
            <a:chOff x="0" y="0"/>
            <a:chExt cx="1299935" cy="92415"/>
          </a:xfrm>
        </p:grpSpPr>
        <p:sp>
          <p:nvSpPr>
            <p:cNvPr id="21" name="Freeform 21"/>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22" name="TextBox 22"/>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23" name="TextBox 23"/>
          <p:cNvSpPr txBox="1"/>
          <p:nvPr/>
        </p:nvSpPr>
        <p:spPr>
          <a:xfrm>
            <a:off x="555030" y="7468295"/>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Legal and regulatory changes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External Changes That Impact An Organisation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175994" y="3324148"/>
            <a:ext cx="16230697"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Technological advances can change how goods are produced, services are delivered, or customers interact with brands. Businesses often need to invest in new systems or skills to remain competitive.</a:t>
            </a:r>
          </a:p>
        </p:txBody>
      </p:sp>
      <p:grpSp>
        <p:nvGrpSpPr>
          <p:cNvPr id="10" name="Group 10"/>
          <p:cNvGrpSpPr/>
          <p:nvPr/>
        </p:nvGrpSpPr>
        <p:grpSpPr>
          <a:xfrm>
            <a:off x="-758583" y="2527300"/>
            <a:ext cx="9609270" cy="683139"/>
            <a:chOff x="0" y="0"/>
            <a:chExt cx="1299935" cy="92415"/>
          </a:xfrm>
        </p:grpSpPr>
        <p:sp>
          <p:nvSpPr>
            <p:cNvPr id="11" name="Freeform 11"/>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2" name="TextBox 12"/>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3" name="TextBox 13"/>
          <p:cNvSpPr txBox="1"/>
          <p:nvPr/>
        </p:nvSpPr>
        <p:spPr>
          <a:xfrm>
            <a:off x="555030" y="2530732"/>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Digital disruption and transformation</a:t>
            </a:r>
          </a:p>
        </p:txBody>
      </p:sp>
      <p:sp>
        <p:nvSpPr>
          <p:cNvPr id="14" name="TextBox 14"/>
          <p:cNvSpPr txBox="1"/>
          <p:nvPr/>
        </p:nvSpPr>
        <p:spPr>
          <a:xfrm>
            <a:off x="1175994" y="6559988"/>
            <a:ext cx="16083306" cy="10858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When new entrants bring lower prices, better technology, or stronger branding, existing businesses must innovate to stay relevant.</a:t>
            </a:r>
          </a:p>
        </p:txBody>
      </p:sp>
      <p:grpSp>
        <p:nvGrpSpPr>
          <p:cNvPr id="15" name="Group 15"/>
          <p:cNvGrpSpPr/>
          <p:nvPr/>
        </p:nvGrpSpPr>
        <p:grpSpPr>
          <a:xfrm>
            <a:off x="-758583" y="5762549"/>
            <a:ext cx="9609270" cy="683139"/>
            <a:chOff x="0" y="0"/>
            <a:chExt cx="1299935" cy="92415"/>
          </a:xfrm>
        </p:grpSpPr>
        <p:sp>
          <p:nvSpPr>
            <p:cNvPr id="16" name="Freeform 16"/>
            <p:cNvSpPr/>
            <p:nvPr/>
          </p:nvSpPr>
          <p:spPr>
            <a:xfrm>
              <a:off x="0" y="0"/>
              <a:ext cx="1299935" cy="92415"/>
            </a:xfrm>
            <a:custGeom>
              <a:avLst/>
              <a:gdLst/>
              <a:ahLst/>
              <a:cxnLst/>
              <a:rect l="l" t="t" r="r" b="b"/>
              <a:pathLst>
                <a:path w="1299935" h="92415">
                  <a:moveTo>
                    <a:pt x="33838" y="0"/>
                  </a:moveTo>
                  <a:lnTo>
                    <a:pt x="1266096" y="0"/>
                  </a:lnTo>
                  <a:cubicBezTo>
                    <a:pt x="1284785" y="0"/>
                    <a:pt x="1299935" y="15150"/>
                    <a:pt x="1299935" y="33838"/>
                  </a:cubicBezTo>
                  <a:lnTo>
                    <a:pt x="1299935" y="58576"/>
                  </a:lnTo>
                  <a:cubicBezTo>
                    <a:pt x="1299935" y="77265"/>
                    <a:pt x="1284785" y="92415"/>
                    <a:pt x="1266096" y="92415"/>
                  </a:cubicBezTo>
                  <a:lnTo>
                    <a:pt x="33838" y="92415"/>
                  </a:lnTo>
                  <a:cubicBezTo>
                    <a:pt x="15150" y="92415"/>
                    <a:pt x="0" y="77265"/>
                    <a:pt x="0" y="58576"/>
                  </a:cubicBezTo>
                  <a:lnTo>
                    <a:pt x="0" y="33838"/>
                  </a:lnTo>
                  <a:cubicBezTo>
                    <a:pt x="0" y="15150"/>
                    <a:pt x="15150" y="0"/>
                    <a:pt x="33838" y="0"/>
                  </a:cubicBezTo>
                  <a:close/>
                </a:path>
              </a:pathLst>
            </a:custGeom>
            <a:solidFill>
              <a:srgbClr val="D6E591"/>
            </a:solidFill>
          </p:spPr>
          <p:txBody>
            <a:bodyPr/>
            <a:lstStyle/>
            <a:p>
              <a:endParaRPr lang="en-US"/>
            </a:p>
          </p:txBody>
        </p:sp>
        <p:sp>
          <p:nvSpPr>
            <p:cNvPr id="17" name="TextBox 17"/>
            <p:cNvSpPr txBox="1"/>
            <p:nvPr/>
          </p:nvSpPr>
          <p:spPr>
            <a:xfrm>
              <a:off x="0" y="-28575"/>
              <a:ext cx="1299935" cy="120990"/>
            </a:xfrm>
            <a:prstGeom prst="rect">
              <a:avLst/>
            </a:prstGeom>
          </p:spPr>
          <p:txBody>
            <a:bodyPr lIns="50800" tIns="50800" rIns="50800" bIns="50800" rtlCol="0" anchor="ctr"/>
            <a:lstStyle/>
            <a:p>
              <a:pPr algn="ctr">
                <a:lnSpc>
                  <a:spcPts val="2239"/>
                </a:lnSpc>
              </a:pPr>
              <a:endParaRPr/>
            </a:p>
          </p:txBody>
        </p:sp>
      </p:grpSp>
      <p:sp>
        <p:nvSpPr>
          <p:cNvPr id="18" name="TextBox 18"/>
          <p:cNvSpPr txBox="1"/>
          <p:nvPr/>
        </p:nvSpPr>
        <p:spPr>
          <a:xfrm>
            <a:off x="555030" y="5765981"/>
            <a:ext cx="7877768"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Competitors’ innovations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74165"/>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662888" y="2374192"/>
            <a:ext cx="16743802" cy="4730124"/>
          </a:xfrm>
          <a:custGeom>
            <a:avLst/>
            <a:gdLst/>
            <a:ahLst/>
            <a:cxnLst/>
            <a:rect l="l" t="t" r="r" b="b"/>
            <a:pathLst>
              <a:path w="16743802" h="4730124">
                <a:moveTo>
                  <a:pt x="0" y="0"/>
                </a:moveTo>
                <a:lnTo>
                  <a:pt x="16743802" y="0"/>
                </a:lnTo>
                <a:lnTo>
                  <a:pt x="16743802" y="4730124"/>
                </a:lnTo>
                <a:lnTo>
                  <a:pt x="0" y="4730124"/>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028700" y="1226239"/>
            <a:ext cx="14983575"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Reflect &amp; Research Pg 288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16.1</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48652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638925"/>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028700" y="4095751"/>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a:t>
            </a:r>
          </a:p>
          <a:p>
            <a:pPr algn="l">
              <a:lnSpc>
                <a:spcPts val="4200"/>
              </a:lnSpc>
              <a:spcBef>
                <a:spcPct val="0"/>
              </a:spcBef>
            </a:pPr>
            <a:r>
              <a:rPr lang="en-US" sz="3000" b="1">
                <a:solidFill>
                  <a:srgbClr val="FFFFFF"/>
                </a:solidFill>
                <a:latin typeface="Montserrat Bold"/>
                <a:ea typeface="Montserrat Bold"/>
                <a:cs typeface="Montserrat Bold"/>
                <a:sym typeface="Montserrat Bold"/>
              </a:rPr>
              <a:t>-</a:t>
            </a:r>
          </a:p>
        </p:txBody>
      </p:sp>
      <p:sp>
        <p:nvSpPr>
          <p:cNvPr id="15" name="TextBox 15"/>
          <p:cNvSpPr txBox="1"/>
          <p:nvPr/>
        </p:nvSpPr>
        <p:spPr>
          <a:xfrm>
            <a:off x="1028700" y="7876253"/>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Q1</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16.2</a:t>
            </a:r>
          </a:p>
        </p:txBody>
      </p:sp>
      <p:sp>
        <p:nvSpPr>
          <p:cNvPr id="4" name="TextBox 4"/>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16.2 Analyse the reasons for resistance to change in an organisation.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555030" y="2527300"/>
            <a:ext cx="7607735" cy="683139"/>
            <a:chOff x="0" y="0"/>
            <a:chExt cx="1029169" cy="92415"/>
          </a:xfrm>
        </p:grpSpPr>
        <p:sp>
          <p:nvSpPr>
            <p:cNvPr id="9" name="Freeform 9"/>
            <p:cNvSpPr/>
            <p:nvPr/>
          </p:nvSpPr>
          <p:spPr>
            <a:xfrm>
              <a:off x="0" y="0"/>
              <a:ext cx="1029169" cy="92415"/>
            </a:xfrm>
            <a:custGeom>
              <a:avLst/>
              <a:gdLst/>
              <a:ahLst/>
              <a:cxnLst/>
              <a:rect l="l" t="t" r="r" b="b"/>
              <a:pathLst>
                <a:path w="1029169" h="92415">
                  <a:moveTo>
                    <a:pt x="42741" y="0"/>
                  </a:moveTo>
                  <a:lnTo>
                    <a:pt x="986428" y="0"/>
                  </a:lnTo>
                  <a:cubicBezTo>
                    <a:pt x="1010033" y="0"/>
                    <a:pt x="1029169" y="19136"/>
                    <a:pt x="1029169" y="42741"/>
                  </a:cubicBezTo>
                  <a:lnTo>
                    <a:pt x="1029169" y="49674"/>
                  </a:lnTo>
                  <a:cubicBezTo>
                    <a:pt x="1029169" y="73279"/>
                    <a:pt x="1010033" y="92415"/>
                    <a:pt x="986428" y="92415"/>
                  </a:cubicBezTo>
                  <a:lnTo>
                    <a:pt x="42741" y="92415"/>
                  </a:lnTo>
                  <a:cubicBezTo>
                    <a:pt x="19136" y="92415"/>
                    <a:pt x="0" y="73279"/>
                    <a:pt x="0" y="49674"/>
                  </a:cubicBezTo>
                  <a:lnTo>
                    <a:pt x="0" y="42741"/>
                  </a:lnTo>
                  <a:cubicBezTo>
                    <a:pt x="0" y="19136"/>
                    <a:pt x="19136" y="0"/>
                    <a:pt x="42741" y="0"/>
                  </a:cubicBezTo>
                  <a:close/>
                </a:path>
              </a:pathLst>
            </a:custGeom>
            <a:solidFill>
              <a:srgbClr val="D6E591"/>
            </a:solidFill>
          </p:spPr>
          <p:txBody>
            <a:bodyPr/>
            <a:lstStyle/>
            <a:p>
              <a:endParaRPr lang="en-US"/>
            </a:p>
          </p:txBody>
        </p:sp>
        <p:sp>
          <p:nvSpPr>
            <p:cNvPr id="10" name="TextBox 10"/>
            <p:cNvSpPr txBox="1"/>
            <p:nvPr/>
          </p:nvSpPr>
          <p:spPr>
            <a:xfrm>
              <a:off x="0" y="-28575"/>
              <a:ext cx="1029169" cy="120990"/>
            </a:xfrm>
            <a:prstGeom prst="rect">
              <a:avLst/>
            </a:prstGeom>
          </p:spPr>
          <p:txBody>
            <a:bodyPr lIns="50800" tIns="50800" rIns="50800" bIns="50800" rtlCol="0" anchor="ctr"/>
            <a:lstStyle/>
            <a:p>
              <a:pPr algn="ctr">
                <a:lnSpc>
                  <a:spcPts val="2239"/>
                </a:lnSpc>
              </a:pPr>
              <a:endParaRPr/>
            </a:p>
          </p:txBody>
        </p:sp>
      </p:grpSp>
      <p:grpSp>
        <p:nvGrpSpPr>
          <p:cNvPr id="11" name="Group 11"/>
          <p:cNvGrpSpPr/>
          <p:nvPr/>
        </p:nvGrpSpPr>
        <p:grpSpPr>
          <a:xfrm>
            <a:off x="9992343" y="2508250"/>
            <a:ext cx="7877768" cy="683139"/>
            <a:chOff x="0" y="0"/>
            <a:chExt cx="1065698" cy="92415"/>
          </a:xfrm>
        </p:grpSpPr>
        <p:sp>
          <p:nvSpPr>
            <p:cNvPr id="12" name="Freeform 12"/>
            <p:cNvSpPr/>
            <p:nvPr/>
          </p:nvSpPr>
          <p:spPr>
            <a:xfrm>
              <a:off x="0" y="0"/>
              <a:ext cx="1065698" cy="92415"/>
            </a:xfrm>
            <a:custGeom>
              <a:avLst/>
              <a:gdLst/>
              <a:ahLst/>
              <a:cxnLst/>
              <a:rect l="l" t="t" r="r" b="b"/>
              <a:pathLst>
                <a:path w="1065698" h="92415">
                  <a:moveTo>
                    <a:pt x="41276" y="0"/>
                  </a:moveTo>
                  <a:lnTo>
                    <a:pt x="1024423" y="0"/>
                  </a:lnTo>
                  <a:cubicBezTo>
                    <a:pt x="1047219" y="0"/>
                    <a:pt x="1065698" y="18480"/>
                    <a:pt x="1065698" y="41276"/>
                  </a:cubicBezTo>
                  <a:lnTo>
                    <a:pt x="1065698" y="51139"/>
                  </a:lnTo>
                  <a:cubicBezTo>
                    <a:pt x="1065698" y="62086"/>
                    <a:pt x="1061350" y="72584"/>
                    <a:pt x="1053609" y="80325"/>
                  </a:cubicBezTo>
                  <a:cubicBezTo>
                    <a:pt x="1045868" y="88066"/>
                    <a:pt x="1035370" y="92415"/>
                    <a:pt x="1024423" y="92415"/>
                  </a:cubicBezTo>
                  <a:lnTo>
                    <a:pt x="41276" y="92415"/>
                  </a:lnTo>
                  <a:cubicBezTo>
                    <a:pt x="30329" y="92415"/>
                    <a:pt x="19830" y="88066"/>
                    <a:pt x="12089" y="80325"/>
                  </a:cubicBezTo>
                  <a:cubicBezTo>
                    <a:pt x="4349" y="72584"/>
                    <a:pt x="0" y="62086"/>
                    <a:pt x="0" y="51139"/>
                  </a:cubicBezTo>
                  <a:lnTo>
                    <a:pt x="0" y="41276"/>
                  </a:lnTo>
                  <a:cubicBezTo>
                    <a:pt x="0" y="30329"/>
                    <a:pt x="4349" y="19830"/>
                    <a:pt x="12089" y="12089"/>
                  </a:cubicBezTo>
                  <a:cubicBezTo>
                    <a:pt x="19830" y="4349"/>
                    <a:pt x="30329" y="0"/>
                    <a:pt x="41276" y="0"/>
                  </a:cubicBezTo>
                  <a:close/>
                </a:path>
              </a:pathLst>
            </a:custGeom>
            <a:solidFill>
              <a:srgbClr val="D6E591"/>
            </a:solidFill>
          </p:spPr>
          <p:txBody>
            <a:bodyPr/>
            <a:lstStyle/>
            <a:p>
              <a:endParaRPr lang="en-US"/>
            </a:p>
          </p:txBody>
        </p:sp>
        <p:sp>
          <p:nvSpPr>
            <p:cNvPr id="13" name="TextBox 13"/>
            <p:cNvSpPr txBox="1"/>
            <p:nvPr/>
          </p:nvSpPr>
          <p:spPr>
            <a:xfrm>
              <a:off x="0" y="-28575"/>
              <a:ext cx="1065698" cy="120990"/>
            </a:xfrm>
            <a:prstGeom prst="rect">
              <a:avLst/>
            </a:prstGeom>
          </p:spPr>
          <p:txBody>
            <a:bodyPr lIns="50800" tIns="50800" rIns="50800" bIns="50800" rtlCol="0" anchor="ctr"/>
            <a:lstStyle/>
            <a:p>
              <a:pPr algn="ctr">
                <a:lnSpc>
                  <a:spcPts val="2239"/>
                </a:lnSpc>
              </a:pPr>
              <a:endParaRPr/>
            </a:p>
          </p:txBody>
        </p:sp>
      </p:grpSp>
      <p:sp>
        <p:nvSpPr>
          <p:cNvPr id="14" name="AutoShape 14"/>
          <p:cNvSpPr/>
          <p:nvPr/>
        </p:nvSpPr>
        <p:spPr>
          <a:xfrm>
            <a:off x="9144000" y="2683192"/>
            <a:ext cx="0" cy="6492240"/>
          </a:xfrm>
          <a:prstGeom prst="line">
            <a:avLst/>
          </a:prstGeom>
          <a:ln w="95250" cap="flat">
            <a:solidFill>
              <a:srgbClr val="D6E591"/>
            </a:solidFill>
            <a:prstDash val="solid"/>
            <a:headEnd type="none" w="sm" len="sm"/>
            <a:tailEnd type="none" w="sm" len="sm"/>
          </a:ln>
        </p:spPr>
        <p:txBody>
          <a:bodyPr/>
          <a:lstStyle/>
          <a:p>
            <a:endParaRPr lang="en-US"/>
          </a:p>
        </p:txBody>
      </p:sp>
      <p:sp>
        <p:nvSpPr>
          <p:cNvPr id="15" name="Freeform 15"/>
          <p:cNvSpPr/>
          <p:nvPr/>
        </p:nvSpPr>
        <p:spPr>
          <a:xfrm>
            <a:off x="15228804" y="7227804"/>
            <a:ext cx="3059196" cy="3059196"/>
          </a:xfrm>
          <a:custGeom>
            <a:avLst/>
            <a:gdLst/>
            <a:ahLst/>
            <a:cxnLst/>
            <a:rect l="l" t="t" r="r" b="b"/>
            <a:pathLst>
              <a:path w="3059196" h="3059196">
                <a:moveTo>
                  <a:pt x="0" y="0"/>
                </a:moveTo>
                <a:lnTo>
                  <a:pt x="3059196" y="0"/>
                </a:lnTo>
                <a:lnTo>
                  <a:pt x="3059196" y="3059196"/>
                </a:lnTo>
                <a:lnTo>
                  <a:pt x="0" y="30591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5353597" y="7943949"/>
            <a:ext cx="3497091" cy="2343051"/>
          </a:xfrm>
          <a:custGeom>
            <a:avLst/>
            <a:gdLst/>
            <a:ahLst/>
            <a:cxnLst/>
            <a:rect l="l" t="t" r="r" b="b"/>
            <a:pathLst>
              <a:path w="3497091" h="2343051">
                <a:moveTo>
                  <a:pt x="0" y="0"/>
                </a:moveTo>
                <a:lnTo>
                  <a:pt x="3497090" y="0"/>
                </a:lnTo>
                <a:lnTo>
                  <a:pt x="3497090" y="2343051"/>
                </a:lnTo>
                <a:lnTo>
                  <a:pt x="0" y="2343051"/>
                </a:lnTo>
                <a:lnTo>
                  <a:pt x="0" y="0"/>
                </a:lnTo>
                <a:close/>
              </a:path>
            </a:pathLst>
          </a:custGeom>
          <a:blipFill>
            <a:blip r:embed="rId6"/>
            <a:stretch>
              <a:fillRect/>
            </a:stretch>
          </a:blipFill>
        </p:spPr>
        <p:txBody>
          <a:bodyPr/>
          <a:lstStyle/>
          <a:p>
            <a:endParaRPr lang="en-US"/>
          </a:p>
        </p:txBody>
      </p:sp>
      <p:sp>
        <p:nvSpPr>
          <p:cNvPr id="17" name="TextBox 17"/>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Reasons For Resistance To Change In An Organisation</a:t>
            </a:r>
          </a:p>
        </p:txBody>
      </p:sp>
      <p:sp>
        <p:nvSpPr>
          <p:cNvPr id="18" name="TextBox 18"/>
          <p:cNvSpPr txBox="1"/>
          <p:nvPr/>
        </p:nvSpPr>
        <p:spPr>
          <a:xfrm>
            <a:off x="555030" y="3757612"/>
            <a:ext cx="7877768" cy="42291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When new technology or outsourcing is introduced, employees may worry their roles will be reduced or replaced.</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This fear often grows if management does not communicate openly about how the change supports business growth rather than job cuts.</a:t>
            </a:r>
          </a:p>
        </p:txBody>
      </p:sp>
      <p:sp>
        <p:nvSpPr>
          <p:cNvPr id="19" name="TextBox 19"/>
          <p:cNvSpPr txBox="1"/>
          <p:nvPr/>
        </p:nvSpPr>
        <p:spPr>
          <a:xfrm>
            <a:off x="555030" y="2530732"/>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Fear Of Job Losses</a:t>
            </a:r>
          </a:p>
        </p:txBody>
      </p:sp>
      <p:sp>
        <p:nvSpPr>
          <p:cNvPr id="20" name="TextBox 20"/>
          <p:cNvSpPr txBox="1"/>
          <p:nvPr/>
        </p:nvSpPr>
        <p:spPr>
          <a:xfrm>
            <a:off x="9992343" y="3738562"/>
            <a:ext cx="7877768" cy="37052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Employees sometimes doubt their ability to adapt to new systems or responsibilities.</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Without proper training and reassurance, they may resist change to avoid making mistakes or being judged.</a:t>
            </a:r>
          </a:p>
        </p:txBody>
      </p:sp>
      <p:sp>
        <p:nvSpPr>
          <p:cNvPr id="21" name="TextBox 21"/>
          <p:cNvSpPr txBox="1"/>
          <p:nvPr/>
        </p:nvSpPr>
        <p:spPr>
          <a:xfrm>
            <a:off x="9992343" y="2511682"/>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Fear of failure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555030" y="2527300"/>
            <a:ext cx="7607735" cy="683139"/>
            <a:chOff x="0" y="0"/>
            <a:chExt cx="1029169" cy="92415"/>
          </a:xfrm>
        </p:grpSpPr>
        <p:sp>
          <p:nvSpPr>
            <p:cNvPr id="9" name="Freeform 9"/>
            <p:cNvSpPr/>
            <p:nvPr/>
          </p:nvSpPr>
          <p:spPr>
            <a:xfrm>
              <a:off x="0" y="0"/>
              <a:ext cx="1029169" cy="92415"/>
            </a:xfrm>
            <a:custGeom>
              <a:avLst/>
              <a:gdLst/>
              <a:ahLst/>
              <a:cxnLst/>
              <a:rect l="l" t="t" r="r" b="b"/>
              <a:pathLst>
                <a:path w="1029169" h="92415">
                  <a:moveTo>
                    <a:pt x="42741" y="0"/>
                  </a:moveTo>
                  <a:lnTo>
                    <a:pt x="986428" y="0"/>
                  </a:lnTo>
                  <a:cubicBezTo>
                    <a:pt x="1010033" y="0"/>
                    <a:pt x="1029169" y="19136"/>
                    <a:pt x="1029169" y="42741"/>
                  </a:cubicBezTo>
                  <a:lnTo>
                    <a:pt x="1029169" y="49674"/>
                  </a:lnTo>
                  <a:cubicBezTo>
                    <a:pt x="1029169" y="73279"/>
                    <a:pt x="1010033" y="92415"/>
                    <a:pt x="986428" y="92415"/>
                  </a:cubicBezTo>
                  <a:lnTo>
                    <a:pt x="42741" y="92415"/>
                  </a:lnTo>
                  <a:cubicBezTo>
                    <a:pt x="19136" y="92415"/>
                    <a:pt x="0" y="73279"/>
                    <a:pt x="0" y="49674"/>
                  </a:cubicBezTo>
                  <a:lnTo>
                    <a:pt x="0" y="42741"/>
                  </a:lnTo>
                  <a:cubicBezTo>
                    <a:pt x="0" y="19136"/>
                    <a:pt x="19136" y="0"/>
                    <a:pt x="42741" y="0"/>
                  </a:cubicBezTo>
                  <a:close/>
                </a:path>
              </a:pathLst>
            </a:custGeom>
            <a:solidFill>
              <a:srgbClr val="D6E591"/>
            </a:solidFill>
          </p:spPr>
          <p:txBody>
            <a:bodyPr/>
            <a:lstStyle/>
            <a:p>
              <a:endParaRPr lang="en-US"/>
            </a:p>
          </p:txBody>
        </p:sp>
        <p:sp>
          <p:nvSpPr>
            <p:cNvPr id="10" name="TextBox 10"/>
            <p:cNvSpPr txBox="1"/>
            <p:nvPr/>
          </p:nvSpPr>
          <p:spPr>
            <a:xfrm>
              <a:off x="0" y="-28575"/>
              <a:ext cx="1029169" cy="120990"/>
            </a:xfrm>
            <a:prstGeom prst="rect">
              <a:avLst/>
            </a:prstGeom>
          </p:spPr>
          <p:txBody>
            <a:bodyPr lIns="50800" tIns="50800" rIns="50800" bIns="50800" rtlCol="0" anchor="ctr"/>
            <a:lstStyle/>
            <a:p>
              <a:pPr algn="ctr">
                <a:lnSpc>
                  <a:spcPts val="2239"/>
                </a:lnSpc>
              </a:pPr>
              <a:endParaRPr/>
            </a:p>
          </p:txBody>
        </p:sp>
      </p:grpSp>
      <p:grpSp>
        <p:nvGrpSpPr>
          <p:cNvPr id="11" name="Group 11"/>
          <p:cNvGrpSpPr/>
          <p:nvPr/>
        </p:nvGrpSpPr>
        <p:grpSpPr>
          <a:xfrm>
            <a:off x="9992343" y="2508250"/>
            <a:ext cx="7877768" cy="683139"/>
            <a:chOff x="0" y="0"/>
            <a:chExt cx="1065698" cy="92415"/>
          </a:xfrm>
        </p:grpSpPr>
        <p:sp>
          <p:nvSpPr>
            <p:cNvPr id="12" name="Freeform 12"/>
            <p:cNvSpPr/>
            <p:nvPr/>
          </p:nvSpPr>
          <p:spPr>
            <a:xfrm>
              <a:off x="0" y="0"/>
              <a:ext cx="1065698" cy="92415"/>
            </a:xfrm>
            <a:custGeom>
              <a:avLst/>
              <a:gdLst/>
              <a:ahLst/>
              <a:cxnLst/>
              <a:rect l="l" t="t" r="r" b="b"/>
              <a:pathLst>
                <a:path w="1065698" h="92415">
                  <a:moveTo>
                    <a:pt x="41276" y="0"/>
                  </a:moveTo>
                  <a:lnTo>
                    <a:pt x="1024423" y="0"/>
                  </a:lnTo>
                  <a:cubicBezTo>
                    <a:pt x="1047219" y="0"/>
                    <a:pt x="1065698" y="18480"/>
                    <a:pt x="1065698" y="41276"/>
                  </a:cubicBezTo>
                  <a:lnTo>
                    <a:pt x="1065698" y="51139"/>
                  </a:lnTo>
                  <a:cubicBezTo>
                    <a:pt x="1065698" y="62086"/>
                    <a:pt x="1061350" y="72584"/>
                    <a:pt x="1053609" y="80325"/>
                  </a:cubicBezTo>
                  <a:cubicBezTo>
                    <a:pt x="1045868" y="88066"/>
                    <a:pt x="1035370" y="92415"/>
                    <a:pt x="1024423" y="92415"/>
                  </a:cubicBezTo>
                  <a:lnTo>
                    <a:pt x="41276" y="92415"/>
                  </a:lnTo>
                  <a:cubicBezTo>
                    <a:pt x="30329" y="92415"/>
                    <a:pt x="19830" y="88066"/>
                    <a:pt x="12089" y="80325"/>
                  </a:cubicBezTo>
                  <a:cubicBezTo>
                    <a:pt x="4349" y="72584"/>
                    <a:pt x="0" y="62086"/>
                    <a:pt x="0" y="51139"/>
                  </a:cubicBezTo>
                  <a:lnTo>
                    <a:pt x="0" y="41276"/>
                  </a:lnTo>
                  <a:cubicBezTo>
                    <a:pt x="0" y="30329"/>
                    <a:pt x="4349" y="19830"/>
                    <a:pt x="12089" y="12089"/>
                  </a:cubicBezTo>
                  <a:cubicBezTo>
                    <a:pt x="19830" y="4349"/>
                    <a:pt x="30329" y="0"/>
                    <a:pt x="41276" y="0"/>
                  </a:cubicBezTo>
                  <a:close/>
                </a:path>
              </a:pathLst>
            </a:custGeom>
            <a:solidFill>
              <a:srgbClr val="D6E591"/>
            </a:solidFill>
          </p:spPr>
          <p:txBody>
            <a:bodyPr/>
            <a:lstStyle/>
            <a:p>
              <a:endParaRPr lang="en-US"/>
            </a:p>
          </p:txBody>
        </p:sp>
        <p:sp>
          <p:nvSpPr>
            <p:cNvPr id="13" name="TextBox 13"/>
            <p:cNvSpPr txBox="1"/>
            <p:nvPr/>
          </p:nvSpPr>
          <p:spPr>
            <a:xfrm>
              <a:off x="0" y="-28575"/>
              <a:ext cx="1065698" cy="120990"/>
            </a:xfrm>
            <a:prstGeom prst="rect">
              <a:avLst/>
            </a:prstGeom>
          </p:spPr>
          <p:txBody>
            <a:bodyPr lIns="50800" tIns="50800" rIns="50800" bIns="50800" rtlCol="0" anchor="ctr"/>
            <a:lstStyle/>
            <a:p>
              <a:pPr algn="ctr">
                <a:lnSpc>
                  <a:spcPts val="2239"/>
                </a:lnSpc>
              </a:pPr>
              <a:endParaRPr/>
            </a:p>
          </p:txBody>
        </p:sp>
      </p:grpSp>
      <p:sp>
        <p:nvSpPr>
          <p:cNvPr id="14" name="AutoShape 14"/>
          <p:cNvSpPr/>
          <p:nvPr/>
        </p:nvSpPr>
        <p:spPr>
          <a:xfrm>
            <a:off x="9144000" y="2683192"/>
            <a:ext cx="0" cy="6492240"/>
          </a:xfrm>
          <a:prstGeom prst="line">
            <a:avLst/>
          </a:prstGeom>
          <a:ln w="95250" cap="flat">
            <a:solidFill>
              <a:srgbClr val="D6E591"/>
            </a:solidFill>
            <a:prstDash val="solid"/>
            <a:headEnd type="none" w="sm" len="sm"/>
            <a:tailEnd type="none" w="sm" len="sm"/>
          </a:ln>
        </p:spPr>
        <p:txBody>
          <a:bodyPr/>
          <a:lstStyle/>
          <a:p>
            <a:endParaRPr lang="en-US"/>
          </a:p>
        </p:txBody>
      </p:sp>
      <p:sp>
        <p:nvSpPr>
          <p:cNvPr id="15" name="Freeform 15"/>
          <p:cNvSpPr/>
          <p:nvPr/>
        </p:nvSpPr>
        <p:spPr>
          <a:xfrm>
            <a:off x="6155809" y="8120063"/>
            <a:ext cx="2694878" cy="1795462"/>
          </a:xfrm>
          <a:custGeom>
            <a:avLst/>
            <a:gdLst/>
            <a:ahLst/>
            <a:cxnLst/>
            <a:rect l="l" t="t" r="r" b="b"/>
            <a:pathLst>
              <a:path w="2694878" h="1795462">
                <a:moveTo>
                  <a:pt x="0" y="0"/>
                </a:moveTo>
                <a:lnTo>
                  <a:pt x="2694878" y="0"/>
                </a:lnTo>
                <a:lnTo>
                  <a:pt x="2694878" y="1795462"/>
                </a:lnTo>
                <a:lnTo>
                  <a:pt x="0" y="1795462"/>
                </a:lnTo>
                <a:lnTo>
                  <a:pt x="0" y="0"/>
                </a:lnTo>
                <a:close/>
              </a:path>
            </a:pathLst>
          </a:custGeom>
          <a:blipFill>
            <a:blip r:embed="rId4"/>
            <a:stretch>
              <a:fillRect/>
            </a:stretch>
          </a:blipFill>
        </p:spPr>
        <p:txBody>
          <a:bodyPr/>
          <a:lstStyle/>
          <a:p>
            <a:endParaRPr lang="en-US"/>
          </a:p>
        </p:txBody>
      </p:sp>
      <p:sp>
        <p:nvSpPr>
          <p:cNvPr id="16" name="Freeform 16"/>
          <p:cNvSpPr/>
          <p:nvPr/>
        </p:nvSpPr>
        <p:spPr>
          <a:xfrm>
            <a:off x="14945649" y="7965298"/>
            <a:ext cx="3159463" cy="2104992"/>
          </a:xfrm>
          <a:custGeom>
            <a:avLst/>
            <a:gdLst/>
            <a:ahLst/>
            <a:cxnLst/>
            <a:rect l="l" t="t" r="r" b="b"/>
            <a:pathLst>
              <a:path w="3159463" h="2104992">
                <a:moveTo>
                  <a:pt x="0" y="0"/>
                </a:moveTo>
                <a:lnTo>
                  <a:pt x="3159463" y="0"/>
                </a:lnTo>
                <a:lnTo>
                  <a:pt x="3159463" y="2104992"/>
                </a:lnTo>
                <a:lnTo>
                  <a:pt x="0" y="2104992"/>
                </a:lnTo>
                <a:lnTo>
                  <a:pt x="0" y="0"/>
                </a:lnTo>
                <a:close/>
              </a:path>
            </a:pathLst>
          </a:custGeom>
          <a:blipFill>
            <a:blip r:embed="rId5"/>
            <a:stretch>
              <a:fillRect/>
            </a:stretch>
          </a:blipFill>
        </p:spPr>
        <p:txBody>
          <a:bodyPr/>
          <a:lstStyle/>
          <a:p>
            <a:endParaRPr lang="en-US"/>
          </a:p>
        </p:txBody>
      </p:sp>
      <p:sp>
        <p:nvSpPr>
          <p:cNvPr id="17" name="TextBox 17"/>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Reasons For Resistance To Change In An Organisation</a:t>
            </a:r>
          </a:p>
        </p:txBody>
      </p:sp>
      <p:sp>
        <p:nvSpPr>
          <p:cNvPr id="18" name="TextBox 18"/>
          <p:cNvSpPr txBox="1"/>
          <p:nvPr/>
        </p:nvSpPr>
        <p:spPr>
          <a:xfrm>
            <a:off x="555030" y="3757612"/>
            <a:ext cx="7877768" cy="37052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People are more likely to support change when they understand how it helps them or the organisation.</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If management does not explain the benefits clearly, staff may see the change as unnecessary or risky.</a:t>
            </a:r>
          </a:p>
        </p:txBody>
      </p:sp>
      <p:sp>
        <p:nvSpPr>
          <p:cNvPr id="19" name="TextBox 19"/>
          <p:cNvSpPr txBox="1"/>
          <p:nvPr/>
        </p:nvSpPr>
        <p:spPr>
          <a:xfrm>
            <a:off x="555030" y="2530732"/>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No clear benefit communicated</a:t>
            </a:r>
          </a:p>
        </p:txBody>
      </p:sp>
      <p:sp>
        <p:nvSpPr>
          <p:cNvPr id="20" name="TextBox 20"/>
          <p:cNvSpPr txBox="1"/>
          <p:nvPr/>
        </p:nvSpPr>
        <p:spPr>
          <a:xfrm>
            <a:off x="9992343" y="3738562"/>
            <a:ext cx="7877768" cy="37052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Some employees prefer familiar routines and may resist moving away from “the way things have always been done.”</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Leaders can overcome inertia by creating a clear vision of why the change matters and how it will improve the workplace.</a:t>
            </a:r>
          </a:p>
        </p:txBody>
      </p:sp>
      <p:sp>
        <p:nvSpPr>
          <p:cNvPr id="21" name="TextBox 21"/>
          <p:cNvSpPr txBox="1"/>
          <p:nvPr/>
        </p:nvSpPr>
        <p:spPr>
          <a:xfrm>
            <a:off x="9992343" y="2511682"/>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Inertia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16.2</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48652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638925"/>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028700" y="4095751"/>
            <a:ext cx="16334027" cy="5143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HL1 Q5 (d): Analyse four reasons for resistance to change in an organisation.</a:t>
            </a:r>
          </a:p>
        </p:txBody>
      </p:sp>
      <p:sp>
        <p:nvSpPr>
          <p:cNvPr id="15" name="TextBox 15"/>
          <p:cNvSpPr txBox="1"/>
          <p:nvPr/>
        </p:nvSpPr>
        <p:spPr>
          <a:xfrm>
            <a:off x="1028700" y="7876253"/>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Q2</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507" y="7621592"/>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16.3</a:t>
            </a:r>
          </a:p>
        </p:txBody>
      </p:sp>
      <p:sp>
        <p:nvSpPr>
          <p:cNvPr id="4" name="TextBox 4"/>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16.3 Identify the practices that promote innovation and entrepreneurial/intrapreneurial thinking.</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AutoShape 8"/>
          <p:cNvSpPr/>
          <p:nvPr/>
        </p:nvSpPr>
        <p:spPr>
          <a:xfrm flipV="1">
            <a:off x="6" y="6256865"/>
            <a:ext cx="18287994" cy="0"/>
          </a:xfrm>
          <a:prstGeom prst="line">
            <a:avLst/>
          </a:prstGeom>
          <a:ln w="19050" cap="flat">
            <a:solidFill>
              <a:srgbClr val="D6E591"/>
            </a:solidFill>
            <a:prstDash val="solid"/>
            <a:headEnd type="none" w="sm" len="sm"/>
            <a:tailEnd type="none" w="sm" len="sm"/>
          </a:ln>
        </p:spPr>
        <p:txBody>
          <a:bodyPr/>
          <a:lstStyle/>
          <a:p>
            <a:endParaRPr lang="en-US"/>
          </a:p>
        </p:txBody>
      </p:sp>
      <p:sp>
        <p:nvSpPr>
          <p:cNvPr id="9" name="AutoShape 9"/>
          <p:cNvSpPr/>
          <p:nvPr/>
        </p:nvSpPr>
        <p:spPr>
          <a:xfrm flipV="1">
            <a:off x="9144000" y="2089150"/>
            <a:ext cx="0" cy="8197850"/>
          </a:xfrm>
          <a:prstGeom prst="line">
            <a:avLst/>
          </a:prstGeom>
          <a:ln w="19050" cap="flat">
            <a:solidFill>
              <a:srgbClr val="D6E591"/>
            </a:solidFill>
            <a:prstDash val="solid"/>
            <a:headEnd type="none" w="sm" len="sm"/>
            <a:tailEnd type="none" w="sm" len="sm"/>
          </a:ln>
        </p:spPr>
        <p:txBody>
          <a:bodyPr/>
          <a:lstStyle/>
          <a:p>
            <a:endParaRPr lang="en-US"/>
          </a:p>
        </p:txBody>
      </p:sp>
      <p:sp>
        <p:nvSpPr>
          <p:cNvPr id="10" name="Freeform 10"/>
          <p:cNvSpPr/>
          <p:nvPr/>
        </p:nvSpPr>
        <p:spPr>
          <a:xfrm>
            <a:off x="7742124" y="5014688"/>
            <a:ext cx="1108563" cy="1090549"/>
          </a:xfrm>
          <a:custGeom>
            <a:avLst/>
            <a:gdLst/>
            <a:ahLst/>
            <a:cxnLst/>
            <a:rect l="l" t="t" r="r" b="b"/>
            <a:pathLst>
              <a:path w="1108563" h="1090549">
                <a:moveTo>
                  <a:pt x="0" y="0"/>
                </a:moveTo>
                <a:lnTo>
                  <a:pt x="1108563" y="0"/>
                </a:lnTo>
                <a:lnTo>
                  <a:pt x="1108563" y="1090549"/>
                </a:lnTo>
                <a:lnTo>
                  <a:pt x="0" y="10905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16525381" y="4867690"/>
            <a:ext cx="1327128" cy="1237547"/>
          </a:xfrm>
          <a:custGeom>
            <a:avLst/>
            <a:gdLst/>
            <a:ahLst/>
            <a:cxnLst/>
            <a:rect l="l" t="t" r="r" b="b"/>
            <a:pathLst>
              <a:path w="1327128" h="1237547">
                <a:moveTo>
                  <a:pt x="0" y="0"/>
                </a:moveTo>
                <a:lnTo>
                  <a:pt x="1327128" y="0"/>
                </a:lnTo>
                <a:lnTo>
                  <a:pt x="1327128" y="1237547"/>
                </a:lnTo>
                <a:lnTo>
                  <a:pt x="0" y="12375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7645915" y="9106504"/>
            <a:ext cx="1204773" cy="1109897"/>
          </a:xfrm>
          <a:custGeom>
            <a:avLst/>
            <a:gdLst/>
            <a:ahLst/>
            <a:cxnLst/>
            <a:rect l="l" t="t" r="r" b="b"/>
            <a:pathLst>
              <a:path w="1204773" h="1109897">
                <a:moveTo>
                  <a:pt x="0" y="0"/>
                </a:moveTo>
                <a:lnTo>
                  <a:pt x="1204772" y="0"/>
                </a:lnTo>
                <a:lnTo>
                  <a:pt x="1204772" y="1109897"/>
                </a:lnTo>
                <a:lnTo>
                  <a:pt x="0" y="1109897"/>
                </a:lnTo>
                <a:lnTo>
                  <a:pt x="0" y="0"/>
                </a:lnTo>
                <a:close/>
              </a:path>
            </a:pathLst>
          </a:custGeom>
          <a:blipFill>
            <a:blip r:embed="rId8"/>
            <a:stretch>
              <a:fillRect/>
            </a:stretch>
          </a:blipFill>
        </p:spPr>
        <p:txBody>
          <a:bodyPr/>
          <a:lstStyle/>
          <a:p>
            <a:endParaRPr lang="en-US"/>
          </a:p>
        </p:txBody>
      </p:sp>
      <p:sp>
        <p:nvSpPr>
          <p:cNvPr id="13" name="Freeform 13"/>
          <p:cNvSpPr/>
          <p:nvPr/>
        </p:nvSpPr>
        <p:spPr>
          <a:xfrm>
            <a:off x="16005513" y="9047690"/>
            <a:ext cx="1401177" cy="886244"/>
          </a:xfrm>
          <a:custGeom>
            <a:avLst/>
            <a:gdLst/>
            <a:ahLst/>
            <a:cxnLst/>
            <a:rect l="l" t="t" r="r" b="b"/>
            <a:pathLst>
              <a:path w="1401177" h="886244">
                <a:moveTo>
                  <a:pt x="0" y="0"/>
                </a:moveTo>
                <a:lnTo>
                  <a:pt x="1401177" y="0"/>
                </a:lnTo>
                <a:lnTo>
                  <a:pt x="1401177" y="886245"/>
                </a:lnTo>
                <a:lnTo>
                  <a:pt x="0" y="886245"/>
                </a:lnTo>
                <a:lnTo>
                  <a:pt x="0" y="0"/>
                </a:lnTo>
                <a:close/>
              </a:path>
            </a:pathLst>
          </a:custGeom>
          <a:blipFill>
            <a:blip r:embed="rId9"/>
            <a:stretch>
              <a:fillRect/>
            </a:stretch>
          </a:blipFill>
        </p:spPr>
        <p:txBody>
          <a:bodyPr/>
          <a:lstStyle/>
          <a:p>
            <a:endParaRPr lang="en-US"/>
          </a:p>
        </p:txBody>
      </p:sp>
      <p:sp>
        <p:nvSpPr>
          <p:cNvPr id="14" name="TextBox 14"/>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Creating An Environment Where New Ideas Are Supported</a:t>
            </a:r>
          </a:p>
        </p:txBody>
      </p:sp>
      <p:sp>
        <p:nvSpPr>
          <p:cNvPr id="15" name="TextBox 15"/>
          <p:cNvSpPr txBox="1"/>
          <p:nvPr/>
        </p:nvSpPr>
        <p:spPr>
          <a:xfrm>
            <a:off x="555030" y="2251075"/>
            <a:ext cx="7877768" cy="3078226"/>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1. Leadership Culture that Encourages Risk-Taking</a:t>
            </a:r>
          </a:p>
          <a:p>
            <a:pPr algn="l">
              <a:lnSpc>
                <a:spcPts val="4922"/>
              </a:lnSpc>
            </a:pPr>
            <a:r>
              <a:rPr lang="en-US" sz="2300">
                <a:solidFill>
                  <a:srgbClr val="24363D"/>
                </a:solidFill>
                <a:latin typeface="Tabarra Sans"/>
                <a:ea typeface="Tabarra Sans"/>
                <a:cs typeface="Tabarra Sans"/>
                <a:sym typeface="Tabarra Sans"/>
              </a:rPr>
              <a:t>Leaders should promote an environment where employees feel safe to take smart risks and learn from mistakes. This builds confidence and helps creative ideas emerge.</a:t>
            </a:r>
          </a:p>
        </p:txBody>
      </p:sp>
      <p:sp>
        <p:nvSpPr>
          <p:cNvPr id="16" name="TextBox 16"/>
          <p:cNvSpPr txBox="1"/>
          <p:nvPr/>
        </p:nvSpPr>
        <p:spPr>
          <a:xfrm>
            <a:off x="9858375" y="2251075"/>
            <a:ext cx="7877768" cy="3078226"/>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2. Provide Training and Resources to Staff</a:t>
            </a:r>
          </a:p>
          <a:p>
            <a:pPr algn="l">
              <a:lnSpc>
                <a:spcPts val="4922"/>
              </a:lnSpc>
            </a:pPr>
            <a:r>
              <a:rPr lang="en-US" sz="2300">
                <a:solidFill>
                  <a:srgbClr val="24363D"/>
                </a:solidFill>
                <a:latin typeface="Tabarra Sans"/>
                <a:ea typeface="Tabarra Sans"/>
                <a:cs typeface="Tabarra Sans"/>
                <a:sym typeface="Tabarra Sans"/>
              </a:rPr>
              <a:t>Businesses should invest in time, funding, and skills development so employees can explore new ideas and approaches. Proper support gives staff the tools to be more innovative.</a:t>
            </a:r>
          </a:p>
        </p:txBody>
      </p:sp>
      <p:sp>
        <p:nvSpPr>
          <p:cNvPr id="17" name="TextBox 17"/>
          <p:cNvSpPr txBox="1"/>
          <p:nvPr/>
        </p:nvSpPr>
        <p:spPr>
          <a:xfrm>
            <a:off x="555030" y="6583227"/>
            <a:ext cx="7877768" cy="3078226"/>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3. Use of Teamwork and Collaboration</a:t>
            </a:r>
          </a:p>
          <a:p>
            <a:pPr algn="l">
              <a:lnSpc>
                <a:spcPts val="4922"/>
              </a:lnSpc>
            </a:pPr>
            <a:r>
              <a:rPr lang="en-US" sz="2300">
                <a:solidFill>
                  <a:srgbClr val="24363D"/>
                </a:solidFill>
                <a:latin typeface="Tabarra Sans"/>
                <a:ea typeface="Tabarra Sans"/>
                <a:cs typeface="Tabarra Sans"/>
                <a:sym typeface="Tabarra Sans"/>
              </a:rPr>
              <a:t>Working across departments allows people with different skills and perspectives to share ideas. Collaboration helps spark creativity and strengthens problem-solving.</a:t>
            </a:r>
          </a:p>
        </p:txBody>
      </p:sp>
      <p:sp>
        <p:nvSpPr>
          <p:cNvPr id="18" name="TextBox 18"/>
          <p:cNvSpPr txBox="1"/>
          <p:nvPr/>
        </p:nvSpPr>
        <p:spPr>
          <a:xfrm>
            <a:off x="9858375" y="6790265"/>
            <a:ext cx="7877768" cy="2459101"/>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4. Recognition and Rewards for Innovation</a:t>
            </a:r>
          </a:p>
          <a:p>
            <a:pPr algn="l">
              <a:lnSpc>
                <a:spcPts val="4922"/>
              </a:lnSpc>
            </a:pPr>
            <a:r>
              <a:rPr lang="en-US" sz="2300">
                <a:solidFill>
                  <a:srgbClr val="24363D"/>
                </a:solidFill>
                <a:latin typeface="Tabarra Sans"/>
                <a:ea typeface="Tabarra Sans"/>
                <a:cs typeface="Tabarra Sans"/>
                <a:sym typeface="Tabarra Sans"/>
              </a:rPr>
              <a:t>Recognising and rewarding staff for their creative contributions motivates them to keep being innovative. </a:t>
            </a:r>
          </a:p>
          <a:p>
            <a:pPr algn="l">
              <a:lnSpc>
                <a:spcPts val="4922"/>
              </a:lnSpc>
            </a:pPr>
            <a:r>
              <a:rPr lang="en-US" sz="2300">
                <a:solidFill>
                  <a:srgbClr val="24363D"/>
                </a:solidFill>
                <a:latin typeface="Tabarra Sans"/>
                <a:ea typeface="Tabarra Sans"/>
                <a:cs typeface="Tabarra Sans"/>
                <a:sym typeface="Tabarra Sans"/>
              </a:rPr>
              <a:t>E.g. give praise, bonuses, or opportunities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16.3</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48652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638925"/>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028700" y="4095751"/>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a:t>
            </a:r>
          </a:p>
          <a:p>
            <a:pPr algn="l">
              <a:lnSpc>
                <a:spcPts val="4200"/>
              </a:lnSpc>
              <a:spcBef>
                <a:spcPct val="0"/>
              </a:spcBef>
            </a:pPr>
            <a:r>
              <a:rPr lang="en-US" sz="3000" b="1">
                <a:solidFill>
                  <a:srgbClr val="FFFFFF"/>
                </a:solidFill>
                <a:latin typeface="Montserrat Bold"/>
                <a:ea typeface="Montserrat Bold"/>
                <a:cs typeface="Montserrat Bold"/>
                <a:sym typeface="Montserrat Bold"/>
              </a:rPr>
              <a:t>-</a:t>
            </a:r>
          </a:p>
        </p:txBody>
      </p:sp>
      <p:sp>
        <p:nvSpPr>
          <p:cNvPr id="15" name="TextBox 15"/>
          <p:cNvSpPr txBox="1"/>
          <p:nvPr/>
        </p:nvSpPr>
        <p:spPr>
          <a:xfrm>
            <a:off x="1028700" y="7876253"/>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787303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16.4</a:t>
            </a:r>
          </a:p>
        </p:txBody>
      </p:sp>
      <p:sp>
        <p:nvSpPr>
          <p:cNvPr id="4" name="TextBox 4"/>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16.4 Outline a range of approaches which may help to overcome resistance to change.</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Overcoming Resistance To Change</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636190" y="3638867"/>
            <a:ext cx="7607735" cy="683139"/>
            <a:chOff x="0" y="0"/>
            <a:chExt cx="1029169" cy="92415"/>
          </a:xfrm>
        </p:grpSpPr>
        <p:sp>
          <p:nvSpPr>
            <p:cNvPr id="10" name="Freeform 10"/>
            <p:cNvSpPr/>
            <p:nvPr/>
          </p:nvSpPr>
          <p:spPr>
            <a:xfrm>
              <a:off x="0" y="0"/>
              <a:ext cx="1029169" cy="92415"/>
            </a:xfrm>
            <a:custGeom>
              <a:avLst/>
              <a:gdLst/>
              <a:ahLst/>
              <a:cxnLst/>
              <a:rect l="l" t="t" r="r" b="b"/>
              <a:pathLst>
                <a:path w="1029169" h="92415">
                  <a:moveTo>
                    <a:pt x="42741" y="0"/>
                  </a:moveTo>
                  <a:lnTo>
                    <a:pt x="986428" y="0"/>
                  </a:lnTo>
                  <a:cubicBezTo>
                    <a:pt x="1010033" y="0"/>
                    <a:pt x="1029169" y="19136"/>
                    <a:pt x="1029169" y="42741"/>
                  </a:cubicBezTo>
                  <a:lnTo>
                    <a:pt x="1029169" y="49674"/>
                  </a:lnTo>
                  <a:cubicBezTo>
                    <a:pt x="1029169" y="73279"/>
                    <a:pt x="1010033" y="92415"/>
                    <a:pt x="986428" y="92415"/>
                  </a:cubicBezTo>
                  <a:lnTo>
                    <a:pt x="42741" y="92415"/>
                  </a:lnTo>
                  <a:cubicBezTo>
                    <a:pt x="19136" y="92415"/>
                    <a:pt x="0" y="73279"/>
                    <a:pt x="0" y="49674"/>
                  </a:cubicBezTo>
                  <a:lnTo>
                    <a:pt x="0" y="42741"/>
                  </a:lnTo>
                  <a:cubicBezTo>
                    <a:pt x="0" y="19136"/>
                    <a:pt x="19136" y="0"/>
                    <a:pt x="42741" y="0"/>
                  </a:cubicBezTo>
                  <a:close/>
                </a:path>
              </a:pathLst>
            </a:custGeom>
            <a:solidFill>
              <a:srgbClr val="D6E591"/>
            </a:solidFill>
          </p:spPr>
          <p:txBody>
            <a:bodyPr/>
            <a:lstStyle/>
            <a:p>
              <a:endParaRPr lang="en-US"/>
            </a:p>
          </p:txBody>
        </p:sp>
        <p:sp>
          <p:nvSpPr>
            <p:cNvPr id="11" name="TextBox 11"/>
            <p:cNvSpPr txBox="1"/>
            <p:nvPr/>
          </p:nvSpPr>
          <p:spPr>
            <a:xfrm>
              <a:off x="0" y="-28575"/>
              <a:ext cx="1029169" cy="120990"/>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10073503" y="3619817"/>
            <a:ext cx="7877768" cy="683139"/>
            <a:chOff x="0" y="0"/>
            <a:chExt cx="1065698" cy="92415"/>
          </a:xfrm>
        </p:grpSpPr>
        <p:sp>
          <p:nvSpPr>
            <p:cNvPr id="13" name="Freeform 13"/>
            <p:cNvSpPr/>
            <p:nvPr/>
          </p:nvSpPr>
          <p:spPr>
            <a:xfrm>
              <a:off x="0" y="0"/>
              <a:ext cx="1065698" cy="92415"/>
            </a:xfrm>
            <a:custGeom>
              <a:avLst/>
              <a:gdLst/>
              <a:ahLst/>
              <a:cxnLst/>
              <a:rect l="l" t="t" r="r" b="b"/>
              <a:pathLst>
                <a:path w="1065698" h="92415">
                  <a:moveTo>
                    <a:pt x="41276" y="0"/>
                  </a:moveTo>
                  <a:lnTo>
                    <a:pt x="1024423" y="0"/>
                  </a:lnTo>
                  <a:cubicBezTo>
                    <a:pt x="1047219" y="0"/>
                    <a:pt x="1065698" y="18480"/>
                    <a:pt x="1065698" y="41276"/>
                  </a:cubicBezTo>
                  <a:lnTo>
                    <a:pt x="1065698" y="51139"/>
                  </a:lnTo>
                  <a:cubicBezTo>
                    <a:pt x="1065698" y="62086"/>
                    <a:pt x="1061350" y="72584"/>
                    <a:pt x="1053609" y="80325"/>
                  </a:cubicBezTo>
                  <a:cubicBezTo>
                    <a:pt x="1045868" y="88066"/>
                    <a:pt x="1035370" y="92415"/>
                    <a:pt x="1024423" y="92415"/>
                  </a:cubicBezTo>
                  <a:lnTo>
                    <a:pt x="41276" y="92415"/>
                  </a:lnTo>
                  <a:cubicBezTo>
                    <a:pt x="30329" y="92415"/>
                    <a:pt x="19830" y="88066"/>
                    <a:pt x="12089" y="80325"/>
                  </a:cubicBezTo>
                  <a:cubicBezTo>
                    <a:pt x="4349" y="72584"/>
                    <a:pt x="0" y="62086"/>
                    <a:pt x="0" y="51139"/>
                  </a:cubicBezTo>
                  <a:lnTo>
                    <a:pt x="0" y="41276"/>
                  </a:lnTo>
                  <a:cubicBezTo>
                    <a:pt x="0" y="30329"/>
                    <a:pt x="4349" y="19830"/>
                    <a:pt x="12089" y="12089"/>
                  </a:cubicBezTo>
                  <a:cubicBezTo>
                    <a:pt x="19830" y="4349"/>
                    <a:pt x="30329" y="0"/>
                    <a:pt x="41276" y="0"/>
                  </a:cubicBezTo>
                  <a:close/>
                </a:path>
              </a:pathLst>
            </a:custGeom>
            <a:solidFill>
              <a:srgbClr val="D6E591"/>
            </a:solidFill>
          </p:spPr>
          <p:txBody>
            <a:bodyPr/>
            <a:lstStyle/>
            <a:p>
              <a:endParaRPr lang="en-US"/>
            </a:p>
          </p:txBody>
        </p:sp>
        <p:sp>
          <p:nvSpPr>
            <p:cNvPr id="14" name="TextBox 14"/>
            <p:cNvSpPr txBox="1"/>
            <p:nvPr/>
          </p:nvSpPr>
          <p:spPr>
            <a:xfrm>
              <a:off x="0" y="-28575"/>
              <a:ext cx="1065698" cy="120990"/>
            </a:xfrm>
            <a:prstGeom prst="rect">
              <a:avLst/>
            </a:prstGeom>
          </p:spPr>
          <p:txBody>
            <a:bodyPr lIns="50800" tIns="50800" rIns="50800" bIns="50800" rtlCol="0" anchor="ctr"/>
            <a:lstStyle/>
            <a:p>
              <a:pPr algn="ctr">
                <a:lnSpc>
                  <a:spcPts val="2239"/>
                </a:lnSpc>
              </a:pPr>
              <a:endParaRPr/>
            </a:p>
          </p:txBody>
        </p:sp>
      </p:grpSp>
      <p:sp>
        <p:nvSpPr>
          <p:cNvPr id="15" name="AutoShape 15"/>
          <p:cNvSpPr/>
          <p:nvPr/>
        </p:nvSpPr>
        <p:spPr>
          <a:xfrm>
            <a:off x="9191625" y="2727960"/>
            <a:ext cx="0" cy="6492240"/>
          </a:xfrm>
          <a:prstGeom prst="line">
            <a:avLst/>
          </a:prstGeom>
          <a:ln w="95250" cap="flat">
            <a:solidFill>
              <a:srgbClr val="D6E591"/>
            </a:solidFill>
            <a:prstDash val="solid"/>
            <a:headEnd type="none" w="sm" len="sm"/>
            <a:tailEnd type="none" w="sm" len="sm"/>
          </a:ln>
        </p:spPr>
        <p:txBody>
          <a:bodyPr/>
          <a:lstStyle/>
          <a:p>
            <a:endParaRPr lang="en-US"/>
          </a:p>
        </p:txBody>
      </p:sp>
      <p:sp>
        <p:nvSpPr>
          <p:cNvPr id="16" name="TextBox 16"/>
          <p:cNvSpPr txBox="1"/>
          <p:nvPr/>
        </p:nvSpPr>
        <p:spPr>
          <a:xfrm>
            <a:off x="636190" y="4869180"/>
            <a:ext cx="7877768" cy="21336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Leaders should model the behaviour and changes they expect from others. When staff see leadership fully committed, they are more likely to follow.</a:t>
            </a:r>
          </a:p>
        </p:txBody>
      </p:sp>
      <p:sp>
        <p:nvSpPr>
          <p:cNvPr id="17" name="TextBox 17"/>
          <p:cNvSpPr txBox="1"/>
          <p:nvPr/>
        </p:nvSpPr>
        <p:spPr>
          <a:xfrm>
            <a:off x="636190" y="3642299"/>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Lead by Example</a:t>
            </a:r>
          </a:p>
        </p:txBody>
      </p:sp>
      <p:sp>
        <p:nvSpPr>
          <p:cNvPr id="18" name="TextBox 18"/>
          <p:cNvSpPr txBox="1"/>
          <p:nvPr/>
        </p:nvSpPr>
        <p:spPr>
          <a:xfrm>
            <a:off x="10073503" y="4850130"/>
            <a:ext cx="7877768" cy="21336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Explaining why change is happening and involving staff in decisions helps reduce fear. Clear communication makes employees feel informed and valued.</a:t>
            </a:r>
          </a:p>
        </p:txBody>
      </p:sp>
      <p:sp>
        <p:nvSpPr>
          <p:cNvPr id="19" name="TextBox 19"/>
          <p:cNvSpPr txBox="1"/>
          <p:nvPr/>
        </p:nvSpPr>
        <p:spPr>
          <a:xfrm>
            <a:off x="10073503" y="3623249"/>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Open Communication and Consultation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Overcoming Resistance To Change</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486459" y="4038671"/>
            <a:ext cx="7607735" cy="683139"/>
            <a:chOff x="0" y="0"/>
            <a:chExt cx="1029169" cy="92415"/>
          </a:xfrm>
        </p:grpSpPr>
        <p:sp>
          <p:nvSpPr>
            <p:cNvPr id="10" name="Freeform 10"/>
            <p:cNvSpPr/>
            <p:nvPr/>
          </p:nvSpPr>
          <p:spPr>
            <a:xfrm>
              <a:off x="0" y="0"/>
              <a:ext cx="1029169" cy="92415"/>
            </a:xfrm>
            <a:custGeom>
              <a:avLst/>
              <a:gdLst/>
              <a:ahLst/>
              <a:cxnLst/>
              <a:rect l="l" t="t" r="r" b="b"/>
              <a:pathLst>
                <a:path w="1029169" h="92415">
                  <a:moveTo>
                    <a:pt x="42741" y="0"/>
                  </a:moveTo>
                  <a:lnTo>
                    <a:pt x="986428" y="0"/>
                  </a:lnTo>
                  <a:cubicBezTo>
                    <a:pt x="1010033" y="0"/>
                    <a:pt x="1029169" y="19136"/>
                    <a:pt x="1029169" y="42741"/>
                  </a:cubicBezTo>
                  <a:lnTo>
                    <a:pt x="1029169" y="49674"/>
                  </a:lnTo>
                  <a:cubicBezTo>
                    <a:pt x="1029169" y="73279"/>
                    <a:pt x="1010033" y="92415"/>
                    <a:pt x="986428" y="92415"/>
                  </a:cubicBezTo>
                  <a:lnTo>
                    <a:pt x="42741" y="92415"/>
                  </a:lnTo>
                  <a:cubicBezTo>
                    <a:pt x="19136" y="92415"/>
                    <a:pt x="0" y="73279"/>
                    <a:pt x="0" y="49674"/>
                  </a:cubicBezTo>
                  <a:lnTo>
                    <a:pt x="0" y="42741"/>
                  </a:lnTo>
                  <a:cubicBezTo>
                    <a:pt x="0" y="19136"/>
                    <a:pt x="19136" y="0"/>
                    <a:pt x="42741" y="0"/>
                  </a:cubicBezTo>
                  <a:close/>
                </a:path>
              </a:pathLst>
            </a:custGeom>
            <a:solidFill>
              <a:srgbClr val="D6E591"/>
            </a:solidFill>
          </p:spPr>
          <p:txBody>
            <a:bodyPr/>
            <a:lstStyle/>
            <a:p>
              <a:endParaRPr lang="en-US"/>
            </a:p>
          </p:txBody>
        </p:sp>
        <p:sp>
          <p:nvSpPr>
            <p:cNvPr id="11" name="TextBox 11"/>
            <p:cNvSpPr txBox="1"/>
            <p:nvPr/>
          </p:nvSpPr>
          <p:spPr>
            <a:xfrm>
              <a:off x="0" y="-28575"/>
              <a:ext cx="1029169" cy="120990"/>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9923772" y="4019621"/>
            <a:ext cx="7877768" cy="683139"/>
            <a:chOff x="0" y="0"/>
            <a:chExt cx="1065698" cy="92415"/>
          </a:xfrm>
        </p:grpSpPr>
        <p:sp>
          <p:nvSpPr>
            <p:cNvPr id="13" name="Freeform 13"/>
            <p:cNvSpPr/>
            <p:nvPr/>
          </p:nvSpPr>
          <p:spPr>
            <a:xfrm>
              <a:off x="0" y="0"/>
              <a:ext cx="1065698" cy="92415"/>
            </a:xfrm>
            <a:custGeom>
              <a:avLst/>
              <a:gdLst/>
              <a:ahLst/>
              <a:cxnLst/>
              <a:rect l="l" t="t" r="r" b="b"/>
              <a:pathLst>
                <a:path w="1065698" h="92415">
                  <a:moveTo>
                    <a:pt x="41276" y="0"/>
                  </a:moveTo>
                  <a:lnTo>
                    <a:pt x="1024423" y="0"/>
                  </a:lnTo>
                  <a:cubicBezTo>
                    <a:pt x="1047219" y="0"/>
                    <a:pt x="1065698" y="18480"/>
                    <a:pt x="1065698" y="41276"/>
                  </a:cubicBezTo>
                  <a:lnTo>
                    <a:pt x="1065698" y="51139"/>
                  </a:lnTo>
                  <a:cubicBezTo>
                    <a:pt x="1065698" y="62086"/>
                    <a:pt x="1061350" y="72584"/>
                    <a:pt x="1053609" y="80325"/>
                  </a:cubicBezTo>
                  <a:cubicBezTo>
                    <a:pt x="1045868" y="88066"/>
                    <a:pt x="1035370" y="92415"/>
                    <a:pt x="1024423" y="92415"/>
                  </a:cubicBezTo>
                  <a:lnTo>
                    <a:pt x="41276" y="92415"/>
                  </a:lnTo>
                  <a:cubicBezTo>
                    <a:pt x="30329" y="92415"/>
                    <a:pt x="19830" y="88066"/>
                    <a:pt x="12089" y="80325"/>
                  </a:cubicBezTo>
                  <a:cubicBezTo>
                    <a:pt x="4349" y="72584"/>
                    <a:pt x="0" y="62086"/>
                    <a:pt x="0" y="51139"/>
                  </a:cubicBezTo>
                  <a:lnTo>
                    <a:pt x="0" y="41276"/>
                  </a:lnTo>
                  <a:cubicBezTo>
                    <a:pt x="0" y="30329"/>
                    <a:pt x="4349" y="19830"/>
                    <a:pt x="12089" y="12089"/>
                  </a:cubicBezTo>
                  <a:cubicBezTo>
                    <a:pt x="19830" y="4349"/>
                    <a:pt x="30329" y="0"/>
                    <a:pt x="41276" y="0"/>
                  </a:cubicBezTo>
                  <a:close/>
                </a:path>
              </a:pathLst>
            </a:custGeom>
            <a:solidFill>
              <a:srgbClr val="D6E591"/>
            </a:solidFill>
          </p:spPr>
          <p:txBody>
            <a:bodyPr/>
            <a:lstStyle/>
            <a:p>
              <a:endParaRPr lang="en-US"/>
            </a:p>
          </p:txBody>
        </p:sp>
        <p:sp>
          <p:nvSpPr>
            <p:cNvPr id="14" name="TextBox 14"/>
            <p:cNvSpPr txBox="1"/>
            <p:nvPr/>
          </p:nvSpPr>
          <p:spPr>
            <a:xfrm>
              <a:off x="0" y="-28575"/>
              <a:ext cx="1065698" cy="120990"/>
            </a:xfrm>
            <a:prstGeom prst="rect">
              <a:avLst/>
            </a:prstGeom>
          </p:spPr>
          <p:txBody>
            <a:bodyPr lIns="50800" tIns="50800" rIns="50800" bIns="50800" rtlCol="0" anchor="ctr"/>
            <a:lstStyle/>
            <a:p>
              <a:pPr algn="ctr">
                <a:lnSpc>
                  <a:spcPts val="2239"/>
                </a:lnSpc>
              </a:pPr>
              <a:endParaRPr/>
            </a:p>
          </p:txBody>
        </p:sp>
      </p:grpSp>
      <p:sp>
        <p:nvSpPr>
          <p:cNvPr id="15" name="TextBox 15"/>
          <p:cNvSpPr txBox="1"/>
          <p:nvPr/>
        </p:nvSpPr>
        <p:spPr>
          <a:xfrm>
            <a:off x="486459" y="5268983"/>
            <a:ext cx="7877768" cy="21336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Providing the right tools, training, and guidance helps employees feel prepared. Support reduces anxiety about new responsibilities or systems.</a:t>
            </a:r>
          </a:p>
        </p:txBody>
      </p:sp>
      <p:sp>
        <p:nvSpPr>
          <p:cNvPr id="16" name="TextBox 16"/>
          <p:cNvSpPr txBox="1"/>
          <p:nvPr/>
        </p:nvSpPr>
        <p:spPr>
          <a:xfrm>
            <a:off x="486459" y="404210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Training and Resource Support</a:t>
            </a:r>
          </a:p>
        </p:txBody>
      </p:sp>
      <p:sp>
        <p:nvSpPr>
          <p:cNvPr id="17" name="TextBox 17"/>
          <p:cNvSpPr txBox="1"/>
          <p:nvPr/>
        </p:nvSpPr>
        <p:spPr>
          <a:xfrm>
            <a:off x="9923772" y="5249933"/>
            <a:ext cx="7877768" cy="21336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Giving staff ownership over their role in the change process increases engagement. People are less resistant when they feel they have influence and responsibility.</a:t>
            </a:r>
          </a:p>
        </p:txBody>
      </p:sp>
      <p:sp>
        <p:nvSpPr>
          <p:cNvPr id="18" name="TextBox 18"/>
          <p:cNvSpPr txBox="1"/>
          <p:nvPr/>
        </p:nvSpPr>
        <p:spPr>
          <a:xfrm>
            <a:off x="9923772" y="402305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Employee Empowerment</a:t>
            </a:r>
          </a:p>
        </p:txBody>
      </p:sp>
      <p:sp>
        <p:nvSpPr>
          <p:cNvPr id="19" name="AutoShape 19"/>
          <p:cNvSpPr/>
          <p:nvPr/>
        </p:nvSpPr>
        <p:spPr>
          <a:xfrm>
            <a:off x="9191625" y="2727960"/>
            <a:ext cx="0" cy="6492240"/>
          </a:xfrm>
          <a:prstGeom prst="line">
            <a:avLst/>
          </a:prstGeom>
          <a:ln w="95250" cap="flat">
            <a:solidFill>
              <a:srgbClr val="D6E591"/>
            </a:solidFill>
            <a:prstDash val="solid"/>
            <a:headEnd type="none" w="sm" len="sm"/>
            <a:tailEnd type="none" w="sm" len="sm"/>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Overcoming Resistance To Change</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486459" y="4038671"/>
            <a:ext cx="7607735" cy="683139"/>
            <a:chOff x="0" y="0"/>
            <a:chExt cx="1029169" cy="92415"/>
          </a:xfrm>
        </p:grpSpPr>
        <p:sp>
          <p:nvSpPr>
            <p:cNvPr id="10" name="Freeform 10"/>
            <p:cNvSpPr/>
            <p:nvPr/>
          </p:nvSpPr>
          <p:spPr>
            <a:xfrm>
              <a:off x="0" y="0"/>
              <a:ext cx="1029169" cy="92415"/>
            </a:xfrm>
            <a:custGeom>
              <a:avLst/>
              <a:gdLst/>
              <a:ahLst/>
              <a:cxnLst/>
              <a:rect l="l" t="t" r="r" b="b"/>
              <a:pathLst>
                <a:path w="1029169" h="92415">
                  <a:moveTo>
                    <a:pt x="42741" y="0"/>
                  </a:moveTo>
                  <a:lnTo>
                    <a:pt x="986428" y="0"/>
                  </a:lnTo>
                  <a:cubicBezTo>
                    <a:pt x="1010033" y="0"/>
                    <a:pt x="1029169" y="19136"/>
                    <a:pt x="1029169" y="42741"/>
                  </a:cubicBezTo>
                  <a:lnTo>
                    <a:pt x="1029169" y="49674"/>
                  </a:lnTo>
                  <a:cubicBezTo>
                    <a:pt x="1029169" y="73279"/>
                    <a:pt x="1010033" y="92415"/>
                    <a:pt x="986428" y="92415"/>
                  </a:cubicBezTo>
                  <a:lnTo>
                    <a:pt x="42741" y="92415"/>
                  </a:lnTo>
                  <a:cubicBezTo>
                    <a:pt x="19136" y="92415"/>
                    <a:pt x="0" y="73279"/>
                    <a:pt x="0" y="49674"/>
                  </a:cubicBezTo>
                  <a:lnTo>
                    <a:pt x="0" y="42741"/>
                  </a:lnTo>
                  <a:cubicBezTo>
                    <a:pt x="0" y="19136"/>
                    <a:pt x="19136" y="0"/>
                    <a:pt x="42741" y="0"/>
                  </a:cubicBezTo>
                  <a:close/>
                </a:path>
              </a:pathLst>
            </a:custGeom>
            <a:solidFill>
              <a:srgbClr val="D6E591"/>
            </a:solidFill>
          </p:spPr>
          <p:txBody>
            <a:bodyPr/>
            <a:lstStyle/>
            <a:p>
              <a:endParaRPr lang="en-US"/>
            </a:p>
          </p:txBody>
        </p:sp>
        <p:sp>
          <p:nvSpPr>
            <p:cNvPr id="11" name="TextBox 11"/>
            <p:cNvSpPr txBox="1"/>
            <p:nvPr/>
          </p:nvSpPr>
          <p:spPr>
            <a:xfrm>
              <a:off x="0" y="-28575"/>
              <a:ext cx="1029169" cy="120990"/>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9923772" y="4019621"/>
            <a:ext cx="7877768" cy="683139"/>
            <a:chOff x="0" y="0"/>
            <a:chExt cx="1065698" cy="92415"/>
          </a:xfrm>
        </p:grpSpPr>
        <p:sp>
          <p:nvSpPr>
            <p:cNvPr id="13" name="Freeform 13"/>
            <p:cNvSpPr/>
            <p:nvPr/>
          </p:nvSpPr>
          <p:spPr>
            <a:xfrm>
              <a:off x="0" y="0"/>
              <a:ext cx="1065698" cy="92415"/>
            </a:xfrm>
            <a:custGeom>
              <a:avLst/>
              <a:gdLst/>
              <a:ahLst/>
              <a:cxnLst/>
              <a:rect l="l" t="t" r="r" b="b"/>
              <a:pathLst>
                <a:path w="1065698" h="92415">
                  <a:moveTo>
                    <a:pt x="41276" y="0"/>
                  </a:moveTo>
                  <a:lnTo>
                    <a:pt x="1024423" y="0"/>
                  </a:lnTo>
                  <a:cubicBezTo>
                    <a:pt x="1047219" y="0"/>
                    <a:pt x="1065698" y="18480"/>
                    <a:pt x="1065698" y="41276"/>
                  </a:cubicBezTo>
                  <a:lnTo>
                    <a:pt x="1065698" y="51139"/>
                  </a:lnTo>
                  <a:cubicBezTo>
                    <a:pt x="1065698" y="62086"/>
                    <a:pt x="1061350" y="72584"/>
                    <a:pt x="1053609" y="80325"/>
                  </a:cubicBezTo>
                  <a:cubicBezTo>
                    <a:pt x="1045868" y="88066"/>
                    <a:pt x="1035370" y="92415"/>
                    <a:pt x="1024423" y="92415"/>
                  </a:cubicBezTo>
                  <a:lnTo>
                    <a:pt x="41276" y="92415"/>
                  </a:lnTo>
                  <a:cubicBezTo>
                    <a:pt x="30329" y="92415"/>
                    <a:pt x="19830" y="88066"/>
                    <a:pt x="12089" y="80325"/>
                  </a:cubicBezTo>
                  <a:cubicBezTo>
                    <a:pt x="4349" y="72584"/>
                    <a:pt x="0" y="62086"/>
                    <a:pt x="0" y="51139"/>
                  </a:cubicBezTo>
                  <a:lnTo>
                    <a:pt x="0" y="41276"/>
                  </a:lnTo>
                  <a:cubicBezTo>
                    <a:pt x="0" y="30329"/>
                    <a:pt x="4349" y="19830"/>
                    <a:pt x="12089" y="12089"/>
                  </a:cubicBezTo>
                  <a:cubicBezTo>
                    <a:pt x="19830" y="4349"/>
                    <a:pt x="30329" y="0"/>
                    <a:pt x="41276" y="0"/>
                  </a:cubicBezTo>
                  <a:close/>
                </a:path>
              </a:pathLst>
            </a:custGeom>
            <a:solidFill>
              <a:srgbClr val="D6E591"/>
            </a:solidFill>
          </p:spPr>
          <p:txBody>
            <a:bodyPr/>
            <a:lstStyle/>
            <a:p>
              <a:endParaRPr lang="en-US"/>
            </a:p>
          </p:txBody>
        </p:sp>
        <p:sp>
          <p:nvSpPr>
            <p:cNvPr id="14" name="TextBox 14"/>
            <p:cNvSpPr txBox="1"/>
            <p:nvPr/>
          </p:nvSpPr>
          <p:spPr>
            <a:xfrm>
              <a:off x="0" y="-28575"/>
              <a:ext cx="1065698" cy="120990"/>
            </a:xfrm>
            <a:prstGeom prst="rect">
              <a:avLst/>
            </a:prstGeom>
          </p:spPr>
          <p:txBody>
            <a:bodyPr lIns="50800" tIns="50800" rIns="50800" bIns="50800" rtlCol="0" anchor="ctr"/>
            <a:lstStyle/>
            <a:p>
              <a:pPr algn="ctr">
                <a:lnSpc>
                  <a:spcPts val="2239"/>
                </a:lnSpc>
              </a:pPr>
              <a:endParaRPr/>
            </a:p>
          </p:txBody>
        </p:sp>
      </p:grpSp>
      <p:sp>
        <p:nvSpPr>
          <p:cNvPr id="15" name="TextBox 15"/>
          <p:cNvSpPr txBox="1"/>
          <p:nvPr/>
        </p:nvSpPr>
        <p:spPr>
          <a:xfrm>
            <a:off x="486459" y="5268983"/>
            <a:ext cx="7877768" cy="26574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Recognising and rewarding employees who embrace change encourages others to participate. Incentives can help build motivation and reinforce positive behaviour.</a:t>
            </a:r>
          </a:p>
        </p:txBody>
      </p:sp>
      <p:sp>
        <p:nvSpPr>
          <p:cNvPr id="16" name="TextBox 16"/>
          <p:cNvSpPr txBox="1"/>
          <p:nvPr/>
        </p:nvSpPr>
        <p:spPr>
          <a:xfrm>
            <a:off x="486459" y="404210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Rewarding Staff</a:t>
            </a:r>
          </a:p>
        </p:txBody>
      </p:sp>
      <p:sp>
        <p:nvSpPr>
          <p:cNvPr id="17" name="TextBox 17"/>
          <p:cNvSpPr txBox="1"/>
          <p:nvPr/>
        </p:nvSpPr>
        <p:spPr>
          <a:xfrm>
            <a:off x="9923772" y="5249933"/>
            <a:ext cx="7877768" cy="21336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Team-based approaches help staff support one another during change. Working together reduces isolation and allows people to learn from peers.</a:t>
            </a:r>
          </a:p>
        </p:txBody>
      </p:sp>
      <p:sp>
        <p:nvSpPr>
          <p:cNvPr id="18" name="TextBox 18"/>
          <p:cNvSpPr txBox="1"/>
          <p:nvPr/>
        </p:nvSpPr>
        <p:spPr>
          <a:xfrm>
            <a:off x="9923772" y="402305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Use of Teamwork and Collaboration</a:t>
            </a:r>
          </a:p>
        </p:txBody>
      </p:sp>
      <p:sp>
        <p:nvSpPr>
          <p:cNvPr id="19" name="AutoShape 19"/>
          <p:cNvSpPr/>
          <p:nvPr/>
        </p:nvSpPr>
        <p:spPr>
          <a:xfrm>
            <a:off x="9191625" y="2727960"/>
            <a:ext cx="0" cy="6492240"/>
          </a:xfrm>
          <a:prstGeom prst="line">
            <a:avLst/>
          </a:prstGeom>
          <a:ln w="95250" cap="flat">
            <a:solidFill>
              <a:srgbClr val="D6E591"/>
            </a:solidFill>
            <a:prstDash val="solid"/>
            <a:headEnd type="none" w="sm" len="sm"/>
            <a:tailEnd type="none" w="sm" len="sm"/>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16.4</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48652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638925"/>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028700" y="4095751"/>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HL2 Q3 (b): Outline two ways companies like JPMorgan Chase &amp; Co can overcome resistance to change.</a:t>
            </a:r>
          </a:p>
        </p:txBody>
      </p:sp>
      <p:sp>
        <p:nvSpPr>
          <p:cNvPr id="15" name="TextBox 15"/>
          <p:cNvSpPr txBox="1"/>
          <p:nvPr/>
        </p:nvSpPr>
        <p:spPr>
          <a:xfrm>
            <a:off x="1028700" y="7876253"/>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Q2</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787303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16.5</a:t>
            </a:r>
          </a:p>
        </p:txBody>
      </p:sp>
      <p:sp>
        <p:nvSpPr>
          <p:cNvPr id="4" name="TextBox 4"/>
          <p:cNvSpPr txBox="1"/>
          <p:nvPr/>
        </p:nvSpPr>
        <p:spPr>
          <a:xfrm>
            <a:off x="1028507" y="4449371"/>
            <a:ext cx="16230697" cy="2206625"/>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16.5 Outline what is meant by strategic planning and appreciate the importance of strategic planning as an ongoing process.</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TextBox 2"/>
          <p:cNvSpPr txBox="1"/>
          <p:nvPr/>
        </p:nvSpPr>
        <p:spPr>
          <a:xfrm>
            <a:off x="730313" y="8490061"/>
            <a:ext cx="16683706" cy="1450752"/>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Enterprise Ireland’s current strategic plan is to “Accelerate Sustainable Irish Business” over the next five years</a:t>
            </a:r>
          </a:p>
        </p:txBody>
      </p:sp>
      <p:sp>
        <p:nvSpPr>
          <p:cNvPr id="3" name="Freeform 3"/>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4" name="Picture 4"/>
          <p:cNvPicPr>
            <a:picLocks noChangeAspect="1"/>
          </p:cNvPicPr>
          <p:nvPr>
            <a:videoFile r:link="rId1"/>
          </p:nvPr>
        </p:nvPicPr>
        <p:blipFill>
          <a:blip r:embed="rId5"/>
          <a:stretch>
            <a:fillRect/>
          </a:stretch>
        </p:blipFill>
        <p:spPr>
          <a:xfrm>
            <a:off x="730313" y="440857"/>
            <a:ext cx="13799478" cy="7756147"/>
          </a:xfrm>
          <a:prstGeom prst="rect">
            <a:avLst/>
          </a:prstGeom>
        </p:spPr>
      </p:pic>
      <p:sp>
        <p:nvSpPr>
          <p:cNvPr id="5" name="TextBox 5"/>
          <p:cNvSpPr txBox="1"/>
          <p:nvPr/>
        </p:nvSpPr>
        <p:spPr>
          <a:xfrm>
            <a:off x="14885507" y="5679434"/>
            <a:ext cx="2343922" cy="715447"/>
          </a:xfrm>
          <a:prstGeom prst="rect">
            <a:avLst/>
          </a:prstGeom>
        </p:spPr>
        <p:txBody>
          <a:bodyPr lIns="0" tIns="0" rIns="0" bIns="0" rtlCol="0" anchor="t">
            <a:spAutoFit/>
          </a:bodyPr>
          <a:lstStyle/>
          <a:p>
            <a:pPr algn="ctr">
              <a:lnSpc>
                <a:spcPts val="5819"/>
              </a:lnSpc>
            </a:pPr>
            <a:r>
              <a:rPr lang="en-US" sz="4156" u="sng">
                <a:solidFill>
                  <a:srgbClr val="D6E591"/>
                </a:solidFill>
                <a:latin typeface="League Spartan"/>
                <a:ea typeface="League Spartan"/>
                <a:cs typeface="League Spartan"/>
                <a:sym typeface="League Spartan"/>
                <a:hlinkClick r:id="rId6" tooltip="https://www.youtube.com/watch?v=Yl2He72biw0"/>
              </a:rPr>
              <a:t>LINK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Strategic Planning: What It Means</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4566820"/>
            <a:ext cx="15349387" cy="3650120"/>
            <a:chOff x="0" y="0"/>
            <a:chExt cx="2076453" cy="493785"/>
          </a:xfrm>
        </p:grpSpPr>
        <p:sp>
          <p:nvSpPr>
            <p:cNvPr id="10" name="Freeform 10"/>
            <p:cNvSpPr/>
            <p:nvPr/>
          </p:nvSpPr>
          <p:spPr>
            <a:xfrm>
              <a:off x="0" y="0"/>
              <a:ext cx="2076453" cy="493785"/>
            </a:xfrm>
            <a:custGeom>
              <a:avLst/>
              <a:gdLst/>
              <a:ahLst/>
              <a:cxnLst/>
              <a:rect l="l" t="t" r="r" b="b"/>
              <a:pathLst>
                <a:path w="2076453" h="493785">
                  <a:moveTo>
                    <a:pt x="21184" y="0"/>
                  </a:moveTo>
                  <a:lnTo>
                    <a:pt x="2055269" y="0"/>
                  </a:lnTo>
                  <a:cubicBezTo>
                    <a:pt x="2060888" y="0"/>
                    <a:pt x="2066276" y="2232"/>
                    <a:pt x="2070249" y="6205"/>
                  </a:cubicBezTo>
                  <a:cubicBezTo>
                    <a:pt x="2074221" y="10177"/>
                    <a:pt x="2076453" y="15566"/>
                    <a:pt x="2076453" y="21184"/>
                  </a:cubicBezTo>
                  <a:lnTo>
                    <a:pt x="2076453" y="472602"/>
                  </a:lnTo>
                  <a:cubicBezTo>
                    <a:pt x="2076453" y="484301"/>
                    <a:pt x="2066969" y="493785"/>
                    <a:pt x="2055269" y="493785"/>
                  </a:cubicBezTo>
                  <a:lnTo>
                    <a:pt x="21184" y="493785"/>
                  </a:lnTo>
                  <a:cubicBezTo>
                    <a:pt x="15566" y="493785"/>
                    <a:pt x="10177" y="491554"/>
                    <a:pt x="6205" y="487581"/>
                  </a:cubicBezTo>
                  <a:cubicBezTo>
                    <a:pt x="2232" y="483608"/>
                    <a:pt x="0" y="478220"/>
                    <a:pt x="0" y="472602"/>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522360"/>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4783957"/>
            <a:ext cx="14264320" cy="26574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Strategic planning is the ongoing process of </a:t>
            </a:r>
            <a:r>
              <a:rPr lang="en-US" sz="2999" b="1">
                <a:solidFill>
                  <a:srgbClr val="24363D"/>
                </a:solidFill>
                <a:latin typeface="Tabarra Sans Bold"/>
                <a:ea typeface="Tabarra Sans Bold"/>
                <a:cs typeface="Tabarra Sans Bold"/>
                <a:sym typeface="Tabarra Sans Bold"/>
              </a:rPr>
              <a:t>setting long-term goals</a:t>
            </a:r>
            <a:r>
              <a:rPr lang="en-US" sz="2999">
                <a:solidFill>
                  <a:srgbClr val="24363D"/>
                </a:solidFill>
                <a:latin typeface="Tabarra Sans"/>
                <a:ea typeface="Tabarra Sans"/>
                <a:cs typeface="Tabarra Sans"/>
                <a:sym typeface="Tabarra Sans"/>
              </a:rPr>
              <a:t> and </a:t>
            </a:r>
            <a:r>
              <a:rPr lang="en-US" sz="2999" b="1">
                <a:solidFill>
                  <a:srgbClr val="24363D"/>
                </a:solidFill>
                <a:latin typeface="Tabarra Sans Bold"/>
                <a:ea typeface="Tabarra Sans Bold"/>
                <a:cs typeface="Tabarra Sans Bold"/>
                <a:sym typeface="Tabarra Sans Bold"/>
              </a:rPr>
              <a:t>deciding how the business will achieve them</a:t>
            </a:r>
            <a:r>
              <a:rPr lang="en-US" sz="2999">
                <a:solidFill>
                  <a:srgbClr val="24363D"/>
                </a:solidFill>
                <a:latin typeface="Tabarra Sans"/>
                <a:ea typeface="Tabarra Sans"/>
                <a:cs typeface="Tabarra Sans"/>
                <a:sym typeface="Tabarra Sans"/>
              </a:rPr>
              <a:t>.</a:t>
            </a:r>
          </a:p>
          <a:p>
            <a:pPr algn="l">
              <a:lnSpc>
                <a:spcPts val="4199"/>
              </a:lnSpc>
            </a:pPr>
            <a:r>
              <a:rPr lang="en-US" sz="2999">
                <a:solidFill>
                  <a:srgbClr val="24363D"/>
                </a:solidFill>
                <a:latin typeface="Tabarra Sans"/>
                <a:ea typeface="Tabarra Sans"/>
                <a:cs typeface="Tabarra Sans"/>
                <a:sym typeface="Tabarra Sans"/>
              </a:rPr>
              <a:t>It acts as a roadmap that guides the organisation’s direction and helps it prepare for change.</a:t>
            </a:r>
          </a:p>
          <a:p>
            <a:pPr algn="l">
              <a:lnSpc>
                <a:spcPts val="4199"/>
              </a:lnSpc>
            </a:pPr>
            <a:r>
              <a:rPr lang="en-US" sz="2999">
                <a:solidFill>
                  <a:srgbClr val="24363D"/>
                </a:solidFill>
                <a:latin typeface="Tabarra Sans"/>
                <a:ea typeface="Tabarra Sans"/>
                <a:cs typeface="Tabarra Sans"/>
                <a:sym typeface="Tabarra Sans"/>
              </a:rPr>
              <a:t>It sets a </a:t>
            </a:r>
            <a:r>
              <a:rPr lang="en-US" sz="2999" b="1">
                <a:solidFill>
                  <a:srgbClr val="24363D"/>
                </a:solidFill>
                <a:latin typeface="Tabarra Sans Bold"/>
                <a:ea typeface="Tabarra Sans Bold"/>
                <a:cs typeface="Tabarra Sans Bold"/>
                <a:sym typeface="Tabarra Sans Bold"/>
              </a:rPr>
              <a:t>clear vision</a:t>
            </a:r>
            <a:r>
              <a:rPr lang="en-US" sz="2999">
                <a:solidFill>
                  <a:srgbClr val="24363D"/>
                </a:solidFill>
                <a:latin typeface="Tabarra Sans"/>
                <a:ea typeface="Tabarra Sans"/>
                <a:cs typeface="Tabarra Sans"/>
                <a:sym typeface="Tabarra Sans"/>
              </a:rPr>
              <a:t> and </a:t>
            </a:r>
            <a:r>
              <a:rPr lang="en-US" sz="2999" b="1">
                <a:solidFill>
                  <a:srgbClr val="24363D"/>
                </a:solidFill>
                <a:latin typeface="Tabarra Sans Bold"/>
                <a:ea typeface="Tabarra Sans Bold"/>
                <a:cs typeface="Tabarra Sans Bold"/>
                <a:sym typeface="Tabarra Sans Bold"/>
              </a:rPr>
              <a:t>aligns people and resources around shared goals</a:t>
            </a:r>
            <a:r>
              <a:rPr lang="en-US" sz="2999">
                <a:solidFill>
                  <a:srgbClr val="24363D"/>
                </a:solidFill>
                <a:latin typeface="Tabarra Sans"/>
                <a:ea typeface="Tabarra Sans"/>
                <a:cs typeface="Tabarra Sans"/>
                <a:sym typeface="Tabarra Sans"/>
              </a:rPr>
              <a:t>.</a:t>
            </a:r>
          </a:p>
        </p:txBody>
      </p:sp>
      <p:sp>
        <p:nvSpPr>
          <p:cNvPr id="13" name="TextBox 13"/>
          <p:cNvSpPr txBox="1"/>
          <p:nvPr/>
        </p:nvSpPr>
        <p:spPr>
          <a:xfrm>
            <a:off x="1693615" y="3673204"/>
            <a:ext cx="15349387" cy="599441"/>
          </a:xfrm>
          <a:prstGeom prst="rect">
            <a:avLst/>
          </a:prstGeom>
        </p:spPr>
        <p:txBody>
          <a:bodyPr lIns="0" tIns="0" rIns="0" bIns="0" rtlCol="0" anchor="t">
            <a:spAutoFit/>
          </a:bodyPr>
          <a:lstStyle/>
          <a:p>
            <a:pPr algn="l">
              <a:lnSpc>
                <a:spcPts val="4070"/>
              </a:lnSpc>
            </a:pPr>
            <a:r>
              <a:rPr lang="en-US" sz="3700" b="1">
                <a:solidFill>
                  <a:srgbClr val="274165"/>
                </a:solidFill>
                <a:latin typeface="Tabarra Sans Heavy"/>
                <a:ea typeface="Tabarra Sans Heavy"/>
                <a:cs typeface="Tabarra Sans Heavy"/>
                <a:sym typeface="Tabarra Sans Heavy"/>
              </a:rPr>
              <a:t>Strategic Planning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Steps Involved In Strategic Planning</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494013"/>
            <a:ext cx="15349387" cy="1557798"/>
            <a:chOff x="0" y="0"/>
            <a:chExt cx="2076453" cy="210738"/>
          </a:xfrm>
        </p:grpSpPr>
        <p:sp>
          <p:nvSpPr>
            <p:cNvPr id="10" name="Freeform 10"/>
            <p:cNvSpPr/>
            <p:nvPr/>
          </p:nvSpPr>
          <p:spPr>
            <a:xfrm>
              <a:off x="0" y="0"/>
              <a:ext cx="2076453" cy="210738"/>
            </a:xfrm>
            <a:custGeom>
              <a:avLst/>
              <a:gdLst/>
              <a:ahLst/>
              <a:cxnLst/>
              <a:rect l="l" t="t" r="r" b="b"/>
              <a:pathLst>
                <a:path w="2076453" h="210738">
                  <a:moveTo>
                    <a:pt x="21184" y="0"/>
                  </a:moveTo>
                  <a:lnTo>
                    <a:pt x="2055269" y="0"/>
                  </a:lnTo>
                  <a:cubicBezTo>
                    <a:pt x="2060888" y="0"/>
                    <a:pt x="2066276" y="2232"/>
                    <a:pt x="2070249" y="6205"/>
                  </a:cubicBezTo>
                  <a:cubicBezTo>
                    <a:pt x="2074221" y="10177"/>
                    <a:pt x="2076453" y="15566"/>
                    <a:pt x="2076453" y="21184"/>
                  </a:cubicBezTo>
                  <a:lnTo>
                    <a:pt x="2076453" y="189554"/>
                  </a:lnTo>
                  <a:cubicBezTo>
                    <a:pt x="2076453" y="195172"/>
                    <a:pt x="2074221" y="200560"/>
                    <a:pt x="2070249" y="204533"/>
                  </a:cubicBezTo>
                  <a:cubicBezTo>
                    <a:pt x="2066276" y="208506"/>
                    <a:pt x="2060888" y="210738"/>
                    <a:pt x="2055269" y="210738"/>
                  </a:cubicBezTo>
                  <a:lnTo>
                    <a:pt x="21184" y="210738"/>
                  </a:lnTo>
                  <a:cubicBezTo>
                    <a:pt x="9484" y="210738"/>
                    <a:pt x="0" y="201253"/>
                    <a:pt x="0" y="189554"/>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239313"/>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711150"/>
            <a:ext cx="14264320" cy="10858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A mission statement outlines the business’s values, purpose, and long-term ambition.</a:t>
            </a:r>
          </a:p>
        </p:txBody>
      </p:sp>
      <p:grpSp>
        <p:nvGrpSpPr>
          <p:cNvPr id="13" name="Group 13"/>
          <p:cNvGrpSpPr/>
          <p:nvPr/>
        </p:nvGrpSpPr>
        <p:grpSpPr>
          <a:xfrm>
            <a:off x="-758583" y="2527300"/>
            <a:ext cx="10698840" cy="683139"/>
            <a:chOff x="0" y="0"/>
            <a:chExt cx="1447331" cy="92415"/>
          </a:xfrm>
        </p:grpSpPr>
        <p:sp>
          <p:nvSpPr>
            <p:cNvPr id="14" name="Freeform 14"/>
            <p:cNvSpPr/>
            <p:nvPr/>
          </p:nvSpPr>
          <p:spPr>
            <a:xfrm>
              <a:off x="0" y="0"/>
              <a:ext cx="1447331" cy="92415"/>
            </a:xfrm>
            <a:custGeom>
              <a:avLst/>
              <a:gdLst/>
              <a:ahLst/>
              <a:cxnLst/>
              <a:rect l="l" t="t" r="r" b="b"/>
              <a:pathLst>
                <a:path w="1447331" h="92415">
                  <a:moveTo>
                    <a:pt x="30392" y="0"/>
                  </a:moveTo>
                  <a:lnTo>
                    <a:pt x="1416939" y="0"/>
                  </a:lnTo>
                  <a:cubicBezTo>
                    <a:pt x="1433724" y="0"/>
                    <a:pt x="1447331" y="13607"/>
                    <a:pt x="1447331" y="30392"/>
                  </a:cubicBezTo>
                  <a:lnTo>
                    <a:pt x="1447331" y="62022"/>
                  </a:lnTo>
                  <a:cubicBezTo>
                    <a:pt x="1447331" y="78808"/>
                    <a:pt x="1433724" y="92415"/>
                    <a:pt x="1416939" y="92415"/>
                  </a:cubicBezTo>
                  <a:lnTo>
                    <a:pt x="30392" y="92415"/>
                  </a:lnTo>
                  <a:cubicBezTo>
                    <a:pt x="13607" y="92415"/>
                    <a:pt x="0" y="78808"/>
                    <a:pt x="0" y="62022"/>
                  </a:cubicBezTo>
                  <a:lnTo>
                    <a:pt x="0" y="30392"/>
                  </a:lnTo>
                  <a:cubicBezTo>
                    <a:pt x="0" y="13607"/>
                    <a:pt x="13607" y="0"/>
                    <a:pt x="30392" y="0"/>
                  </a:cubicBezTo>
                  <a:close/>
                </a:path>
              </a:pathLst>
            </a:custGeom>
            <a:solidFill>
              <a:srgbClr val="D6E591"/>
            </a:solidFill>
          </p:spPr>
          <p:txBody>
            <a:bodyPr/>
            <a:lstStyle/>
            <a:p>
              <a:endParaRPr lang="en-US"/>
            </a:p>
          </p:txBody>
        </p:sp>
        <p:sp>
          <p:nvSpPr>
            <p:cNvPr id="15" name="TextBox 15"/>
            <p:cNvSpPr txBox="1"/>
            <p:nvPr/>
          </p:nvSpPr>
          <p:spPr>
            <a:xfrm>
              <a:off x="0" y="-28575"/>
              <a:ext cx="1447331"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1. Define the Vision through the Mission Statement</a:t>
            </a:r>
          </a:p>
        </p:txBody>
      </p:sp>
      <p:grpSp>
        <p:nvGrpSpPr>
          <p:cNvPr id="17" name="Group 17"/>
          <p:cNvGrpSpPr/>
          <p:nvPr/>
        </p:nvGrpSpPr>
        <p:grpSpPr>
          <a:xfrm>
            <a:off x="1469307" y="6593290"/>
            <a:ext cx="15349387" cy="2665010"/>
            <a:chOff x="0" y="0"/>
            <a:chExt cx="2076453" cy="360521"/>
          </a:xfrm>
        </p:grpSpPr>
        <p:sp>
          <p:nvSpPr>
            <p:cNvPr id="18" name="Freeform 18"/>
            <p:cNvSpPr/>
            <p:nvPr/>
          </p:nvSpPr>
          <p:spPr>
            <a:xfrm>
              <a:off x="0" y="0"/>
              <a:ext cx="2076453" cy="360521"/>
            </a:xfrm>
            <a:custGeom>
              <a:avLst/>
              <a:gdLst/>
              <a:ahLst/>
              <a:cxnLst/>
              <a:rect l="l" t="t" r="r" b="b"/>
              <a:pathLst>
                <a:path w="2076453" h="360521">
                  <a:moveTo>
                    <a:pt x="21184" y="0"/>
                  </a:moveTo>
                  <a:lnTo>
                    <a:pt x="2055269" y="0"/>
                  </a:lnTo>
                  <a:cubicBezTo>
                    <a:pt x="2060888" y="0"/>
                    <a:pt x="2066276" y="2232"/>
                    <a:pt x="2070249" y="6205"/>
                  </a:cubicBezTo>
                  <a:cubicBezTo>
                    <a:pt x="2074221" y="10177"/>
                    <a:pt x="2076453" y="15566"/>
                    <a:pt x="2076453" y="21184"/>
                  </a:cubicBezTo>
                  <a:lnTo>
                    <a:pt x="2076453" y="339337"/>
                  </a:lnTo>
                  <a:cubicBezTo>
                    <a:pt x="2076453" y="344955"/>
                    <a:pt x="2074221" y="350343"/>
                    <a:pt x="2070249" y="354316"/>
                  </a:cubicBezTo>
                  <a:cubicBezTo>
                    <a:pt x="2066276" y="358289"/>
                    <a:pt x="2060888" y="360521"/>
                    <a:pt x="2055269" y="360521"/>
                  </a:cubicBezTo>
                  <a:lnTo>
                    <a:pt x="21184" y="360521"/>
                  </a:lnTo>
                  <a:cubicBezTo>
                    <a:pt x="15566" y="360521"/>
                    <a:pt x="10177" y="358289"/>
                    <a:pt x="6205" y="354316"/>
                  </a:cubicBezTo>
                  <a:cubicBezTo>
                    <a:pt x="2232" y="350343"/>
                    <a:pt x="0" y="344955"/>
                    <a:pt x="0" y="339337"/>
                  </a:cubicBezTo>
                  <a:lnTo>
                    <a:pt x="0" y="21184"/>
                  </a:lnTo>
                  <a:cubicBezTo>
                    <a:pt x="0" y="15566"/>
                    <a:pt x="2232" y="10177"/>
                    <a:pt x="6205" y="6205"/>
                  </a:cubicBezTo>
                  <a:cubicBezTo>
                    <a:pt x="10177" y="2232"/>
                    <a:pt x="15566" y="0"/>
                    <a:pt x="21184" y="0"/>
                  </a:cubicBezTo>
                  <a:close/>
                </a:path>
              </a:pathLst>
            </a:custGeom>
            <a:solidFill>
              <a:srgbClr val="24363D"/>
            </a:solidFill>
          </p:spPr>
          <p:txBody>
            <a:bodyPr/>
            <a:lstStyle/>
            <a:p>
              <a:endParaRPr lang="en-US"/>
            </a:p>
          </p:txBody>
        </p:sp>
        <p:sp>
          <p:nvSpPr>
            <p:cNvPr id="19" name="TextBox 19"/>
            <p:cNvSpPr txBox="1"/>
            <p:nvPr/>
          </p:nvSpPr>
          <p:spPr>
            <a:xfrm>
              <a:off x="0" y="-28575"/>
              <a:ext cx="2076453" cy="389096"/>
            </a:xfrm>
            <a:prstGeom prst="rect">
              <a:avLst/>
            </a:prstGeom>
          </p:spPr>
          <p:txBody>
            <a:bodyPr lIns="50800" tIns="50800" rIns="50800" bIns="50800" rtlCol="0" anchor="ctr"/>
            <a:lstStyle/>
            <a:p>
              <a:pPr algn="ctr">
                <a:lnSpc>
                  <a:spcPts val="2239"/>
                </a:lnSpc>
              </a:pPr>
              <a:endParaRPr/>
            </a:p>
          </p:txBody>
        </p:sp>
      </p:grpSp>
      <p:sp>
        <p:nvSpPr>
          <p:cNvPr id="20" name="TextBox 20"/>
          <p:cNvSpPr txBox="1"/>
          <p:nvPr/>
        </p:nvSpPr>
        <p:spPr>
          <a:xfrm>
            <a:off x="2011840" y="6776876"/>
            <a:ext cx="14264320" cy="2133600"/>
          </a:xfrm>
          <a:prstGeom prst="rect">
            <a:avLst/>
          </a:prstGeom>
        </p:spPr>
        <p:txBody>
          <a:bodyPr lIns="0" tIns="0" rIns="0" bIns="0" rtlCol="0" anchor="t">
            <a:spAutoFit/>
          </a:bodyPr>
          <a:lstStyle/>
          <a:p>
            <a:pPr algn="l">
              <a:lnSpc>
                <a:spcPts val="4199"/>
              </a:lnSpc>
            </a:pPr>
            <a:r>
              <a:rPr lang="en-US" sz="2999">
                <a:solidFill>
                  <a:srgbClr val="D6E591"/>
                </a:solidFill>
                <a:latin typeface="Tabarra Sans"/>
                <a:ea typeface="Tabarra Sans"/>
                <a:cs typeface="Tabarra Sans"/>
                <a:sym typeface="Tabarra Sans"/>
              </a:rPr>
              <a:t>Before setting long-term goals, a business needs a clear picture of its strengths, weaknesses, opportunities, and threats.</a:t>
            </a:r>
          </a:p>
          <a:p>
            <a:pPr algn="l">
              <a:lnSpc>
                <a:spcPts val="4199"/>
              </a:lnSpc>
            </a:pPr>
            <a:r>
              <a:rPr lang="en-US" sz="2999">
                <a:solidFill>
                  <a:srgbClr val="D6E591"/>
                </a:solidFill>
                <a:latin typeface="Tabarra Sans"/>
                <a:ea typeface="Tabarra Sans"/>
                <a:cs typeface="Tabarra Sans"/>
                <a:sym typeface="Tabarra Sans"/>
              </a:rPr>
              <a:t>Tools such as SWOT and STEEPLE help the business understand what is happening inside the organisation and in the wider market.</a:t>
            </a:r>
          </a:p>
        </p:txBody>
      </p:sp>
      <p:grpSp>
        <p:nvGrpSpPr>
          <p:cNvPr id="21" name="Group 21"/>
          <p:cNvGrpSpPr/>
          <p:nvPr/>
        </p:nvGrpSpPr>
        <p:grpSpPr>
          <a:xfrm>
            <a:off x="-758583" y="5489961"/>
            <a:ext cx="10698840" cy="683139"/>
            <a:chOff x="0" y="0"/>
            <a:chExt cx="1447331" cy="92415"/>
          </a:xfrm>
        </p:grpSpPr>
        <p:sp>
          <p:nvSpPr>
            <p:cNvPr id="22" name="Freeform 22"/>
            <p:cNvSpPr/>
            <p:nvPr/>
          </p:nvSpPr>
          <p:spPr>
            <a:xfrm>
              <a:off x="0" y="0"/>
              <a:ext cx="1447331" cy="92415"/>
            </a:xfrm>
            <a:custGeom>
              <a:avLst/>
              <a:gdLst/>
              <a:ahLst/>
              <a:cxnLst/>
              <a:rect l="l" t="t" r="r" b="b"/>
              <a:pathLst>
                <a:path w="1447331" h="92415">
                  <a:moveTo>
                    <a:pt x="30392" y="0"/>
                  </a:moveTo>
                  <a:lnTo>
                    <a:pt x="1416939" y="0"/>
                  </a:lnTo>
                  <a:cubicBezTo>
                    <a:pt x="1433724" y="0"/>
                    <a:pt x="1447331" y="13607"/>
                    <a:pt x="1447331" y="30392"/>
                  </a:cubicBezTo>
                  <a:lnTo>
                    <a:pt x="1447331" y="62022"/>
                  </a:lnTo>
                  <a:cubicBezTo>
                    <a:pt x="1447331" y="78808"/>
                    <a:pt x="1433724" y="92415"/>
                    <a:pt x="1416939" y="92415"/>
                  </a:cubicBezTo>
                  <a:lnTo>
                    <a:pt x="30392" y="92415"/>
                  </a:lnTo>
                  <a:cubicBezTo>
                    <a:pt x="13607" y="92415"/>
                    <a:pt x="0" y="78808"/>
                    <a:pt x="0" y="62022"/>
                  </a:cubicBezTo>
                  <a:lnTo>
                    <a:pt x="0" y="30392"/>
                  </a:lnTo>
                  <a:cubicBezTo>
                    <a:pt x="0" y="13607"/>
                    <a:pt x="13607" y="0"/>
                    <a:pt x="30392" y="0"/>
                  </a:cubicBezTo>
                  <a:close/>
                </a:path>
              </a:pathLst>
            </a:custGeom>
            <a:solidFill>
              <a:srgbClr val="24363D"/>
            </a:solidFill>
          </p:spPr>
          <p:txBody>
            <a:bodyPr/>
            <a:lstStyle/>
            <a:p>
              <a:endParaRPr lang="en-US"/>
            </a:p>
          </p:txBody>
        </p:sp>
        <p:sp>
          <p:nvSpPr>
            <p:cNvPr id="23" name="TextBox 23"/>
            <p:cNvSpPr txBox="1"/>
            <p:nvPr/>
          </p:nvSpPr>
          <p:spPr>
            <a:xfrm>
              <a:off x="0" y="-28575"/>
              <a:ext cx="1447331" cy="120990"/>
            </a:xfrm>
            <a:prstGeom prst="rect">
              <a:avLst/>
            </a:prstGeom>
          </p:spPr>
          <p:txBody>
            <a:bodyPr lIns="50800" tIns="50800" rIns="50800" bIns="50800" rtlCol="0" anchor="ctr"/>
            <a:lstStyle/>
            <a:p>
              <a:pPr algn="ctr">
                <a:lnSpc>
                  <a:spcPts val="2239"/>
                </a:lnSpc>
              </a:pPr>
              <a:endParaRPr/>
            </a:p>
          </p:txBody>
        </p:sp>
      </p:grpSp>
      <p:sp>
        <p:nvSpPr>
          <p:cNvPr id="24" name="TextBox 24"/>
          <p:cNvSpPr txBox="1"/>
          <p:nvPr/>
        </p:nvSpPr>
        <p:spPr>
          <a:xfrm>
            <a:off x="555030" y="5493393"/>
            <a:ext cx="15102450" cy="561975"/>
          </a:xfrm>
          <a:prstGeom prst="rect">
            <a:avLst/>
          </a:prstGeom>
        </p:spPr>
        <p:txBody>
          <a:bodyPr lIns="0" tIns="0" rIns="0" bIns="0" rtlCol="0" anchor="t">
            <a:spAutoFit/>
          </a:bodyPr>
          <a:lstStyle/>
          <a:p>
            <a:pPr algn="l">
              <a:lnSpc>
                <a:spcPts val="4199"/>
              </a:lnSpc>
            </a:pPr>
            <a:r>
              <a:rPr lang="en-US" sz="2999" b="1">
                <a:solidFill>
                  <a:srgbClr val="D6E591"/>
                </a:solidFill>
                <a:latin typeface="Tabarra Sans Bold"/>
                <a:ea typeface="Tabarra Sans Bold"/>
                <a:cs typeface="Tabarra Sans Bold"/>
                <a:sym typeface="Tabarra Sans Bold"/>
              </a:rPr>
              <a:t>2. Analyse the Internal and External Environment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Steps Involved In Strategic Planning</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4296289"/>
            <a:ext cx="15349387" cy="3554879"/>
            <a:chOff x="0" y="0"/>
            <a:chExt cx="2076453" cy="480901"/>
          </a:xfrm>
        </p:grpSpPr>
        <p:sp>
          <p:nvSpPr>
            <p:cNvPr id="10" name="Freeform 10"/>
            <p:cNvSpPr/>
            <p:nvPr/>
          </p:nvSpPr>
          <p:spPr>
            <a:xfrm>
              <a:off x="0" y="0"/>
              <a:ext cx="2076453" cy="480901"/>
            </a:xfrm>
            <a:custGeom>
              <a:avLst/>
              <a:gdLst/>
              <a:ahLst/>
              <a:cxnLst/>
              <a:rect l="l" t="t" r="r" b="b"/>
              <a:pathLst>
                <a:path w="2076453" h="480901">
                  <a:moveTo>
                    <a:pt x="21184" y="0"/>
                  </a:moveTo>
                  <a:lnTo>
                    <a:pt x="2055269" y="0"/>
                  </a:lnTo>
                  <a:cubicBezTo>
                    <a:pt x="2060888" y="0"/>
                    <a:pt x="2066276" y="2232"/>
                    <a:pt x="2070249" y="6205"/>
                  </a:cubicBezTo>
                  <a:cubicBezTo>
                    <a:pt x="2074221" y="10177"/>
                    <a:pt x="2076453" y="15566"/>
                    <a:pt x="2076453" y="21184"/>
                  </a:cubicBezTo>
                  <a:lnTo>
                    <a:pt x="2076453" y="459717"/>
                  </a:lnTo>
                  <a:cubicBezTo>
                    <a:pt x="2076453" y="465336"/>
                    <a:pt x="2074221" y="470724"/>
                    <a:pt x="2070249" y="474697"/>
                  </a:cubicBezTo>
                  <a:cubicBezTo>
                    <a:pt x="2066276" y="478669"/>
                    <a:pt x="2060888" y="480901"/>
                    <a:pt x="2055269" y="480901"/>
                  </a:cubicBezTo>
                  <a:lnTo>
                    <a:pt x="21184" y="480901"/>
                  </a:lnTo>
                  <a:cubicBezTo>
                    <a:pt x="15566" y="480901"/>
                    <a:pt x="10177" y="478669"/>
                    <a:pt x="6205" y="474697"/>
                  </a:cubicBezTo>
                  <a:cubicBezTo>
                    <a:pt x="2232" y="470724"/>
                    <a:pt x="0" y="465336"/>
                    <a:pt x="0" y="459717"/>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509476"/>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4450865"/>
            <a:ext cx="14264320" cy="31813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Senior management create the strategic plan by </a:t>
            </a:r>
            <a:r>
              <a:rPr lang="en-US" sz="2999" b="1">
                <a:solidFill>
                  <a:srgbClr val="24363D"/>
                </a:solidFill>
                <a:latin typeface="Tabarra Sans Bold"/>
                <a:ea typeface="Tabarra Sans Bold"/>
                <a:cs typeface="Tabarra Sans Bold"/>
                <a:sym typeface="Tabarra Sans Bold"/>
              </a:rPr>
              <a:t>setting long-term goals</a:t>
            </a:r>
            <a:r>
              <a:rPr lang="en-US" sz="2999">
                <a:solidFill>
                  <a:srgbClr val="24363D"/>
                </a:solidFill>
                <a:latin typeface="Tabarra Sans"/>
                <a:ea typeface="Tabarra Sans"/>
                <a:cs typeface="Tabarra Sans"/>
                <a:sym typeface="Tabarra Sans"/>
              </a:rPr>
              <a:t> based on the mission statement.</a:t>
            </a:r>
          </a:p>
          <a:p>
            <a:pPr algn="l">
              <a:lnSpc>
                <a:spcPts val="4199"/>
              </a:lnSpc>
            </a:pPr>
            <a:r>
              <a:rPr lang="en-US" sz="2999">
                <a:solidFill>
                  <a:srgbClr val="24363D"/>
                </a:solidFill>
                <a:latin typeface="Tabarra Sans"/>
                <a:ea typeface="Tabarra Sans"/>
                <a:cs typeface="Tabarra Sans"/>
                <a:sym typeface="Tabarra Sans"/>
              </a:rPr>
              <a:t>These goals usually </a:t>
            </a:r>
            <a:r>
              <a:rPr lang="en-US" sz="2999" b="1">
                <a:solidFill>
                  <a:srgbClr val="24363D"/>
                </a:solidFill>
                <a:latin typeface="Tabarra Sans Bold"/>
                <a:ea typeface="Tabarra Sans Bold"/>
                <a:cs typeface="Tabarra Sans Bold"/>
                <a:sym typeface="Tabarra Sans Bold"/>
              </a:rPr>
              <a:t>cover a five to ten year period</a:t>
            </a:r>
            <a:r>
              <a:rPr lang="en-US" sz="2999">
                <a:solidFill>
                  <a:srgbClr val="24363D"/>
                </a:solidFill>
                <a:latin typeface="Tabarra Sans"/>
                <a:ea typeface="Tabarra Sans"/>
                <a:cs typeface="Tabarra Sans"/>
                <a:sym typeface="Tabarra Sans"/>
              </a:rPr>
              <a:t> and </a:t>
            </a:r>
            <a:r>
              <a:rPr lang="en-US" sz="2999" b="1">
                <a:solidFill>
                  <a:srgbClr val="24363D"/>
                </a:solidFill>
                <a:latin typeface="Tabarra Sans Bold"/>
                <a:ea typeface="Tabarra Sans Bold"/>
                <a:cs typeface="Tabarra Sans Bold"/>
                <a:sym typeface="Tabarra Sans Bold"/>
              </a:rPr>
              <a:t>give direction to the whole organisation.</a:t>
            </a:r>
          </a:p>
          <a:p>
            <a:pPr algn="l">
              <a:lnSpc>
                <a:spcPts val="4199"/>
              </a:lnSpc>
            </a:pPr>
            <a:r>
              <a:rPr lang="en-US" sz="2999">
                <a:solidFill>
                  <a:srgbClr val="24363D"/>
                </a:solidFill>
                <a:latin typeface="Tabarra Sans"/>
                <a:ea typeface="Tabarra Sans"/>
                <a:cs typeface="Tabarra Sans"/>
                <a:sym typeface="Tabarra Sans"/>
              </a:rPr>
              <a:t>Strategic objectives should follow the SMART approach so that progress can be tracked and measured.</a:t>
            </a:r>
          </a:p>
        </p:txBody>
      </p:sp>
      <p:grpSp>
        <p:nvGrpSpPr>
          <p:cNvPr id="13" name="Group 13"/>
          <p:cNvGrpSpPr/>
          <p:nvPr/>
        </p:nvGrpSpPr>
        <p:grpSpPr>
          <a:xfrm>
            <a:off x="-758583" y="2527300"/>
            <a:ext cx="10698840" cy="683139"/>
            <a:chOff x="0" y="0"/>
            <a:chExt cx="1447331" cy="92415"/>
          </a:xfrm>
        </p:grpSpPr>
        <p:sp>
          <p:nvSpPr>
            <p:cNvPr id="14" name="Freeform 14"/>
            <p:cNvSpPr/>
            <p:nvPr/>
          </p:nvSpPr>
          <p:spPr>
            <a:xfrm>
              <a:off x="0" y="0"/>
              <a:ext cx="1447331" cy="92415"/>
            </a:xfrm>
            <a:custGeom>
              <a:avLst/>
              <a:gdLst/>
              <a:ahLst/>
              <a:cxnLst/>
              <a:rect l="l" t="t" r="r" b="b"/>
              <a:pathLst>
                <a:path w="1447331" h="92415">
                  <a:moveTo>
                    <a:pt x="30392" y="0"/>
                  </a:moveTo>
                  <a:lnTo>
                    <a:pt x="1416939" y="0"/>
                  </a:lnTo>
                  <a:cubicBezTo>
                    <a:pt x="1433724" y="0"/>
                    <a:pt x="1447331" y="13607"/>
                    <a:pt x="1447331" y="30392"/>
                  </a:cubicBezTo>
                  <a:lnTo>
                    <a:pt x="1447331" y="62022"/>
                  </a:lnTo>
                  <a:cubicBezTo>
                    <a:pt x="1447331" y="78808"/>
                    <a:pt x="1433724" y="92415"/>
                    <a:pt x="1416939" y="92415"/>
                  </a:cubicBezTo>
                  <a:lnTo>
                    <a:pt x="30392" y="92415"/>
                  </a:lnTo>
                  <a:cubicBezTo>
                    <a:pt x="13607" y="92415"/>
                    <a:pt x="0" y="78808"/>
                    <a:pt x="0" y="62022"/>
                  </a:cubicBezTo>
                  <a:lnTo>
                    <a:pt x="0" y="30392"/>
                  </a:lnTo>
                  <a:cubicBezTo>
                    <a:pt x="0" y="13607"/>
                    <a:pt x="13607" y="0"/>
                    <a:pt x="30392" y="0"/>
                  </a:cubicBezTo>
                  <a:close/>
                </a:path>
              </a:pathLst>
            </a:custGeom>
            <a:solidFill>
              <a:srgbClr val="D6E591"/>
            </a:solidFill>
          </p:spPr>
          <p:txBody>
            <a:bodyPr/>
            <a:lstStyle/>
            <a:p>
              <a:endParaRPr lang="en-US"/>
            </a:p>
          </p:txBody>
        </p:sp>
        <p:sp>
          <p:nvSpPr>
            <p:cNvPr id="15" name="TextBox 15"/>
            <p:cNvSpPr txBox="1"/>
            <p:nvPr/>
          </p:nvSpPr>
          <p:spPr>
            <a:xfrm>
              <a:off x="0" y="-28575"/>
              <a:ext cx="1447331"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3. Set the Long-Term Plan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Steps Involved In Strategic Planning</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629539"/>
            <a:ext cx="15349387" cy="2026915"/>
            <a:chOff x="0" y="0"/>
            <a:chExt cx="2076453" cy="274200"/>
          </a:xfrm>
        </p:grpSpPr>
        <p:sp>
          <p:nvSpPr>
            <p:cNvPr id="10" name="Freeform 10"/>
            <p:cNvSpPr/>
            <p:nvPr/>
          </p:nvSpPr>
          <p:spPr>
            <a:xfrm>
              <a:off x="0" y="0"/>
              <a:ext cx="2076453" cy="274200"/>
            </a:xfrm>
            <a:custGeom>
              <a:avLst/>
              <a:gdLst/>
              <a:ahLst/>
              <a:cxnLst/>
              <a:rect l="l" t="t" r="r" b="b"/>
              <a:pathLst>
                <a:path w="2076453" h="274200">
                  <a:moveTo>
                    <a:pt x="21184" y="0"/>
                  </a:moveTo>
                  <a:lnTo>
                    <a:pt x="2055269" y="0"/>
                  </a:lnTo>
                  <a:cubicBezTo>
                    <a:pt x="2060888" y="0"/>
                    <a:pt x="2066276" y="2232"/>
                    <a:pt x="2070249" y="6205"/>
                  </a:cubicBezTo>
                  <a:cubicBezTo>
                    <a:pt x="2074221" y="10177"/>
                    <a:pt x="2076453" y="15566"/>
                    <a:pt x="2076453" y="21184"/>
                  </a:cubicBezTo>
                  <a:lnTo>
                    <a:pt x="2076453" y="253016"/>
                  </a:lnTo>
                  <a:cubicBezTo>
                    <a:pt x="2076453" y="264715"/>
                    <a:pt x="2066969" y="274200"/>
                    <a:pt x="2055269" y="274200"/>
                  </a:cubicBezTo>
                  <a:lnTo>
                    <a:pt x="21184" y="274200"/>
                  </a:lnTo>
                  <a:cubicBezTo>
                    <a:pt x="15566" y="274200"/>
                    <a:pt x="10177" y="271968"/>
                    <a:pt x="6205" y="267995"/>
                  </a:cubicBezTo>
                  <a:cubicBezTo>
                    <a:pt x="2232" y="264022"/>
                    <a:pt x="0" y="258634"/>
                    <a:pt x="0" y="253016"/>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302775"/>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846676"/>
            <a:ext cx="14264320" cy="16097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Tactical plans break the long-term strategic plan into smaller, achievable steps.</a:t>
            </a:r>
          </a:p>
          <a:p>
            <a:pPr algn="l">
              <a:lnSpc>
                <a:spcPts val="4199"/>
              </a:lnSpc>
            </a:pPr>
            <a:r>
              <a:rPr lang="en-US" sz="2999">
                <a:solidFill>
                  <a:srgbClr val="24363D"/>
                </a:solidFill>
                <a:latin typeface="Tabarra Sans"/>
                <a:ea typeface="Tabarra Sans"/>
                <a:cs typeface="Tabarra Sans"/>
                <a:sym typeface="Tabarra Sans"/>
              </a:rPr>
              <a:t>They guide departments on what needs to be done in the next one to two years to support the overall strategy.</a:t>
            </a:r>
          </a:p>
        </p:txBody>
      </p:sp>
      <p:grpSp>
        <p:nvGrpSpPr>
          <p:cNvPr id="13" name="Group 13"/>
          <p:cNvGrpSpPr/>
          <p:nvPr/>
        </p:nvGrpSpPr>
        <p:grpSpPr>
          <a:xfrm>
            <a:off x="-758583" y="2527300"/>
            <a:ext cx="15149879" cy="683139"/>
            <a:chOff x="0" y="0"/>
            <a:chExt cx="2049464" cy="92415"/>
          </a:xfrm>
        </p:grpSpPr>
        <p:sp>
          <p:nvSpPr>
            <p:cNvPr id="14" name="Freeform 14"/>
            <p:cNvSpPr/>
            <p:nvPr/>
          </p:nvSpPr>
          <p:spPr>
            <a:xfrm>
              <a:off x="0" y="0"/>
              <a:ext cx="2049464" cy="92415"/>
            </a:xfrm>
            <a:custGeom>
              <a:avLst/>
              <a:gdLst/>
              <a:ahLst/>
              <a:cxnLst/>
              <a:rect l="l" t="t" r="r" b="b"/>
              <a:pathLst>
                <a:path w="2049464" h="92415">
                  <a:moveTo>
                    <a:pt x="21463" y="0"/>
                  </a:moveTo>
                  <a:lnTo>
                    <a:pt x="2028001" y="0"/>
                  </a:lnTo>
                  <a:cubicBezTo>
                    <a:pt x="2039855" y="0"/>
                    <a:pt x="2049464" y="9609"/>
                    <a:pt x="2049464" y="21463"/>
                  </a:cubicBezTo>
                  <a:lnTo>
                    <a:pt x="2049464" y="70952"/>
                  </a:lnTo>
                  <a:cubicBezTo>
                    <a:pt x="2049464" y="82805"/>
                    <a:pt x="2039855" y="92415"/>
                    <a:pt x="2028001" y="92415"/>
                  </a:cubicBezTo>
                  <a:lnTo>
                    <a:pt x="21463" y="92415"/>
                  </a:lnTo>
                  <a:cubicBezTo>
                    <a:pt x="9609" y="92415"/>
                    <a:pt x="0" y="82805"/>
                    <a:pt x="0" y="70952"/>
                  </a:cubicBezTo>
                  <a:lnTo>
                    <a:pt x="0" y="21463"/>
                  </a:lnTo>
                  <a:cubicBezTo>
                    <a:pt x="0" y="9609"/>
                    <a:pt x="9609" y="0"/>
                    <a:pt x="21463" y="0"/>
                  </a:cubicBezTo>
                  <a:close/>
                </a:path>
              </a:pathLst>
            </a:custGeom>
            <a:solidFill>
              <a:srgbClr val="D6E591"/>
            </a:solidFill>
          </p:spPr>
          <p:txBody>
            <a:bodyPr/>
            <a:lstStyle/>
            <a:p>
              <a:endParaRPr lang="en-US"/>
            </a:p>
          </p:txBody>
        </p:sp>
        <p:sp>
          <p:nvSpPr>
            <p:cNvPr id="15" name="TextBox 15"/>
            <p:cNvSpPr txBox="1"/>
            <p:nvPr/>
          </p:nvSpPr>
          <p:spPr>
            <a:xfrm>
              <a:off x="0" y="-28575"/>
              <a:ext cx="2049464"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4. Break Long-Term Plans Into Smaller Chunks - Tactical Plans (1-2 Years)</a:t>
            </a:r>
          </a:p>
        </p:txBody>
      </p:sp>
      <p:grpSp>
        <p:nvGrpSpPr>
          <p:cNvPr id="17" name="Group 17"/>
          <p:cNvGrpSpPr/>
          <p:nvPr/>
        </p:nvGrpSpPr>
        <p:grpSpPr>
          <a:xfrm>
            <a:off x="1545507" y="7511169"/>
            <a:ext cx="15349387" cy="2026915"/>
            <a:chOff x="0" y="0"/>
            <a:chExt cx="2076453" cy="274200"/>
          </a:xfrm>
        </p:grpSpPr>
        <p:sp>
          <p:nvSpPr>
            <p:cNvPr id="18" name="Freeform 18"/>
            <p:cNvSpPr/>
            <p:nvPr/>
          </p:nvSpPr>
          <p:spPr>
            <a:xfrm>
              <a:off x="0" y="0"/>
              <a:ext cx="2076453" cy="274200"/>
            </a:xfrm>
            <a:custGeom>
              <a:avLst/>
              <a:gdLst/>
              <a:ahLst/>
              <a:cxnLst/>
              <a:rect l="l" t="t" r="r" b="b"/>
              <a:pathLst>
                <a:path w="2076453" h="274200">
                  <a:moveTo>
                    <a:pt x="21184" y="0"/>
                  </a:moveTo>
                  <a:lnTo>
                    <a:pt x="2055269" y="0"/>
                  </a:lnTo>
                  <a:cubicBezTo>
                    <a:pt x="2060888" y="0"/>
                    <a:pt x="2066276" y="2232"/>
                    <a:pt x="2070249" y="6205"/>
                  </a:cubicBezTo>
                  <a:cubicBezTo>
                    <a:pt x="2074221" y="10177"/>
                    <a:pt x="2076453" y="15566"/>
                    <a:pt x="2076453" y="21184"/>
                  </a:cubicBezTo>
                  <a:lnTo>
                    <a:pt x="2076453" y="253016"/>
                  </a:lnTo>
                  <a:cubicBezTo>
                    <a:pt x="2076453" y="264715"/>
                    <a:pt x="2066969" y="274200"/>
                    <a:pt x="2055269" y="274200"/>
                  </a:cubicBezTo>
                  <a:lnTo>
                    <a:pt x="21184" y="274200"/>
                  </a:lnTo>
                  <a:cubicBezTo>
                    <a:pt x="15566" y="274200"/>
                    <a:pt x="10177" y="271968"/>
                    <a:pt x="6205" y="267995"/>
                  </a:cubicBezTo>
                  <a:cubicBezTo>
                    <a:pt x="2232" y="264022"/>
                    <a:pt x="0" y="258634"/>
                    <a:pt x="0" y="253016"/>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9" name="TextBox 19"/>
            <p:cNvSpPr txBox="1"/>
            <p:nvPr/>
          </p:nvSpPr>
          <p:spPr>
            <a:xfrm>
              <a:off x="0" y="-28575"/>
              <a:ext cx="2076453" cy="302775"/>
            </a:xfrm>
            <a:prstGeom prst="rect">
              <a:avLst/>
            </a:prstGeom>
          </p:spPr>
          <p:txBody>
            <a:bodyPr lIns="50800" tIns="50800" rIns="50800" bIns="50800" rtlCol="0" anchor="ctr"/>
            <a:lstStyle/>
            <a:p>
              <a:pPr algn="ctr">
                <a:lnSpc>
                  <a:spcPts val="2239"/>
                </a:lnSpc>
              </a:pPr>
              <a:endParaRPr/>
            </a:p>
          </p:txBody>
        </p:sp>
      </p:grpSp>
      <p:sp>
        <p:nvSpPr>
          <p:cNvPr id="20" name="TextBox 20"/>
          <p:cNvSpPr txBox="1"/>
          <p:nvPr/>
        </p:nvSpPr>
        <p:spPr>
          <a:xfrm>
            <a:off x="2088040" y="7892169"/>
            <a:ext cx="14264320" cy="10858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The strategic plan is then implemented in the day to day running of the business through its operational model or planning.</a:t>
            </a:r>
          </a:p>
        </p:txBody>
      </p:sp>
      <p:grpSp>
        <p:nvGrpSpPr>
          <p:cNvPr id="21" name="Group 21"/>
          <p:cNvGrpSpPr/>
          <p:nvPr/>
        </p:nvGrpSpPr>
        <p:grpSpPr>
          <a:xfrm>
            <a:off x="-682383" y="6408930"/>
            <a:ext cx="15149879" cy="683139"/>
            <a:chOff x="0" y="0"/>
            <a:chExt cx="2049464" cy="92415"/>
          </a:xfrm>
        </p:grpSpPr>
        <p:sp>
          <p:nvSpPr>
            <p:cNvPr id="22" name="Freeform 22"/>
            <p:cNvSpPr/>
            <p:nvPr/>
          </p:nvSpPr>
          <p:spPr>
            <a:xfrm>
              <a:off x="0" y="0"/>
              <a:ext cx="2049464" cy="92415"/>
            </a:xfrm>
            <a:custGeom>
              <a:avLst/>
              <a:gdLst/>
              <a:ahLst/>
              <a:cxnLst/>
              <a:rect l="l" t="t" r="r" b="b"/>
              <a:pathLst>
                <a:path w="2049464" h="92415">
                  <a:moveTo>
                    <a:pt x="21463" y="0"/>
                  </a:moveTo>
                  <a:lnTo>
                    <a:pt x="2028001" y="0"/>
                  </a:lnTo>
                  <a:cubicBezTo>
                    <a:pt x="2039855" y="0"/>
                    <a:pt x="2049464" y="9609"/>
                    <a:pt x="2049464" y="21463"/>
                  </a:cubicBezTo>
                  <a:lnTo>
                    <a:pt x="2049464" y="70952"/>
                  </a:lnTo>
                  <a:cubicBezTo>
                    <a:pt x="2049464" y="82805"/>
                    <a:pt x="2039855" y="92415"/>
                    <a:pt x="2028001" y="92415"/>
                  </a:cubicBezTo>
                  <a:lnTo>
                    <a:pt x="21463" y="92415"/>
                  </a:lnTo>
                  <a:cubicBezTo>
                    <a:pt x="9609" y="92415"/>
                    <a:pt x="0" y="82805"/>
                    <a:pt x="0" y="70952"/>
                  </a:cubicBezTo>
                  <a:lnTo>
                    <a:pt x="0" y="21463"/>
                  </a:lnTo>
                  <a:cubicBezTo>
                    <a:pt x="0" y="9609"/>
                    <a:pt x="9609" y="0"/>
                    <a:pt x="21463" y="0"/>
                  </a:cubicBezTo>
                  <a:close/>
                </a:path>
              </a:pathLst>
            </a:custGeom>
            <a:solidFill>
              <a:srgbClr val="D6E591"/>
            </a:solidFill>
          </p:spPr>
          <p:txBody>
            <a:bodyPr/>
            <a:lstStyle/>
            <a:p>
              <a:endParaRPr lang="en-US"/>
            </a:p>
          </p:txBody>
        </p:sp>
        <p:sp>
          <p:nvSpPr>
            <p:cNvPr id="23" name="TextBox 23"/>
            <p:cNvSpPr txBox="1"/>
            <p:nvPr/>
          </p:nvSpPr>
          <p:spPr>
            <a:xfrm>
              <a:off x="0" y="-28575"/>
              <a:ext cx="2049464" cy="120990"/>
            </a:xfrm>
            <a:prstGeom prst="rect">
              <a:avLst/>
            </a:prstGeom>
          </p:spPr>
          <p:txBody>
            <a:bodyPr lIns="50800" tIns="50800" rIns="50800" bIns="50800" rtlCol="0" anchor="ctr"/>
            <a:lstStyle/>
            <a:p>
              <a:pPr algn="ctr">
                <a:lnSpc>
                  <a:spcPts val="2239"/>
                </a:lnSpc>
              </a:pPr>
              <a:endParaRPr/>
            </a:p>
          </p:txBody>
        </p:sp>
      </p:grpSp>
      <p:sp>
        <p:nvSpPr>
          <p:cNvPr id="24" name="TextBox 24"/>
          <p:cNvSpPr txBox="1"/>
          <p:nvPr/>
        </p:nvSpPr>
        <p:spPr>
          <a:xfrm>
            <a:off x="631230" y="641236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5. Operational Plans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1121180"/>
            <a:ext cx="15349387" cy="610236"/>
          </a:xfrm>
          <a:prstGeom prst="rect">
            <a:avLst/>
          </a:prstGeom>
        </p:spPr>
        <p:txBody>
          <a:bodyPr lIns="0" tIns="0" rIns="0" bIns="0" rtlCol="0" anchor="t">
            <a:spAutoFit/>
          </a:bodyPr>
          <a:lstStyle/>
          <a:p>
            <a:pPr algn="l">
              <a:lnSpc>
                <a:spcPts val="4180"/>
              </a:lnSpc>
            </a:pPr>
            <a:r>
              <a:rPr lang="en-US" sz="3800" b="1">
                <a:solidFill>
                  <a:srgbClr val="D6E591"/>
                </a:solidFill>
                <a:latin typeface="Tabarra Sans Heavy"/>
                <a:ea typeface="Tabarra Sans Heavy"/>
                <a:cs typeface="Tabarra Sans Heavy"/>
                <a:sym typeface="Tabarra Sans Heavy"/>
              </a:rPr>
              <a:t>The Importance Of Strategic Planning As An Ongoing Process</a:t>
            </a:r>
          </a:p>
        </p:txBody>
      </p:sp>
      <p:sp>
        <p:nvSpPr>
          <p:cNvPr id="9" name="TextBox 9"/>
          <p:cNvSpPr txBox="1"/>
          <p:nvPr/>
        </p:nvSpPr>
        <p:spPr>
          <a:xfrm>
            <a:off x="1175994" y="2794878"/>
            <a:ext cx="15874796" cy="6233669"/>
          </a:xfrm>
          <a:prstGeom prst="rect">
            <a:avLst/>
          </a:prstGeom>
        </p:spPr>
        <p:txBody>
          <a:bodyPr lIns="0" tIns="0" rIns="0" bIns="0" rtlCol="0" anchor="t">
            <a:spAutoFit/>
          </a:bodyPr>
          <a:lstStyle/>
          <a:p>
            <a:pPr algn="l">
              <a:lnSpc>
                <a:spcPts val="5485"/>
              </a:lnSpc>
            </a:pPr>
            <a:r>
              <a:rPr lang="en-US" sz="2599" b="1">
                <a:solidFill>
                  <a:srgbClr val="24363D"/>
                </a:solidFill>
                <a:latin typeface="Tabarra Sans Bold"/>
                <a:ea typeface="Tabarra Sans Bold"/>
                <a:cs typeface="Tabarra Sans Bold"/>
                <a:sym typeface="Tabarra Sans Bold"/>
              </a:rPr>
              <a:t>Strategic planning is not a one-off task</a:t>
            </a:r>
          </a:p>
          <a:p>
            <a:pPr algn="l">
              <a:lnSpc>
                <a:spcPts val="5485"/>
              </a:lnSpc>
            </a:pPr>
            <a:r>
              <a:rPr lang="en-US" sz="2599">
                <a:solidFill>
                  <a:srgbClr val="24363D"/>
                </a:solidFill>
                <a:latin typeface="Tabarra Sans"/>
                <a:ea typeface="Tabarra Sans"/>
                <a:cs typeface="Tabarra Sans"/>
                <a:sym typeface="Tabarra Sans"/>
              </a:rPr>
              <a:t>It must be reviewed and updated regularly as new information and challenges appear.</a:t>
            </a:r>
          </a:p>
          <a:p>
            <a:pPr algn="l">
              <a:lnSpc>
                <a:spcPts val="5485"/>
              </a:lnSpc>
            </a:pPr>
            <a:r>
              <a:rPr lang="en-US" sz="2599">
                <a:solidFill>
                  <a:srgbClr val="24363D"/>
                </a:solidFill>
                <a:latin typeface="Tabarra Sans"/>
                <a:ea typeface="Tabarra Sans"/>
                <a:cs typeface="Tabarra Sans"/>
                <a:sym typeface="Tabarra Sans"/>
              </a:rPr>
              <a:t>This helps the organisation stay flexible and responsive in a changing environment.</a:t>
            </a:r>
          </a:p>
          <a:p>
            <a:pPr algn="l">
              <a:lnSpc>
                <a:spcPts val="5485"/>
              </a:lnSpc>
            </a:pPr>
            <a:endParaRPr lang="en-US" sz="2599">
              <a:solidFill>
                <a:srgbClr val="24363D"/>
              </a:solidFill>
              <a:latin typeface="Tabarra Sans"/>
              <a:ea typeface="Tabarra Sans"/>
              <a:cs typeface="Tabarra Sans"/>
              <a:sym typeface="Tabarra Sans"/>
            </a:endParaRPr>
          </a:p>
          <a:p>
            <a:pPr algn="l">
              <a:lnSpc>
                <a:spcPts val="5485"/>
              </a:lnSpc>
            </a:pPr>
            <a:r>
              <a:rPr lang="en-US" sz="2599" b="1">
                <a:solidFill>
                  <a:srgbClr val="24363D"/>
                </a:solidFill>
                <a:latin typeface="Tabarra Sans Bold"/>
                <a:ea typeface="Tabarra Sans Bold"/>
                <a:cs typeface="Tabarra Sans Bold"/>
                <a:sym typeface="Tabarra Sans Bold"/>
              </a:rPr>
              <a:t>Why Strategic Planning Must Be Ongoing</a:t>
            </a:r>
          </a:p>
          <a:p>
            <a:pPr algn="l">
              <a:lnSpc>
                <a:spcPts val="5485"/>
              </a:lnSpc>
            </a:pPr>
            <a:r>
              <a:rPr lang="en-US" sz="2599">
                <a:solidFill>
                  <a:srgbClr val="24363D"/>
                </a:solidFill>
                <a:latin typeface="Tabarra Sans"/>
                <a:ea typeface="Tabarra Sans"/>
                <a:cs typeface="Tabarra Sans"/>
                <a:sym typeface="Tabarra Sans"/>
              </a:rPr>
              <a:t>• Regular reviews help track progress and adjust goals when needed.</a:t>
            </a:r>
          </a:p>
          <a:p>
            <a:pPr algn="l">
              <a:lnSpc>
                <a:spcPts val="5485"/>
              </a:lnSpc>
            </a:pPr>
            <a:r>
              <a:rPr lang="en-US" sz="2599">
                <a:solidFill>
                  <a:srgbClr val="24363D"/>
                </a:solidFill>
                <a:latin typeface="Tabarra Sans"/>
                <a:ea typeface="Tabarra Sans"/>
                <a:cs typeface="Tabarra Sans"/>
                <a:sym typeface="Tabarra Sans"/>
              </a:rPr>
              <a:t>• Changing customer needs and market conditions require updated plans.</a:t>
            </a:r>
          </a:p>
          <a:p>
            <a:pPr algn="l">
              <a:lnSpc>
                <a:spcPts val="5485"/>
              </a:lnSpc>
            </a:pPr>
            <a:r>
              <a:rPr lang="en-US" sz="2599">
                <a:solidFill>
                  <a:srgbClr val="24363D"/>
                </a:solidFill>
                <a:latin typeface="Tabarra Sans"/>
                <a:ea typeface="Tabarra Sans"/>
                <a:cs typeface="Tabarra Sans"/>
                <a:sym typeface="Tabarra Sans"/>
              </a:rPr>
              <a:t>• Reviewing plans improves decision-making and supports continuous improvement.</a:t>
            </a:r>
          </a:p>
          <a:p>
            <a:pPr algn="l">
              <a:lnSpc>
                <a:spcPts val="5485"/>
              </a:lnSpc>
            </a:pPr>
            <a:r>
              <a:rPr lang="en-US" sz="2599">
                <a:solidFill>
                  <a:srgbClr val="24363D"/>
                </a:solidFill>
                <a:latin typeface="Tabarra Sans"/>
                <a:ea typeface="Tabarra Sans"/>
                <a:cs typeface="Tabarra Sans"/>
                <a:sym typeface="Tabarra Sans"/>
              </a:rPr>
              <a:t>• Ongoing planning identifies new risks early so the business can adapt.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74165"/>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74165"/>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175994" y="2622550"/>
            <a:ext cx="15349387" cy="5947887"/>
          </a:xfrm>
          <a:custGeom>
            <a:avLst/>
            <a:gdLst/>
            <a:ahLst/>
            <a:cxnLst/>
            <a:rect l="l" t="t" r="r" b="b"/>
            <a:pathLst>
              <a:path w="15349387" h="5947887">
                <a:moveTo>
                  <a:pt x="0" y="0"/>
                </a:moveTo>
                <a:lnTo>
                  <a:pt x="15349387" y="0"/>
                </a:lnTo>
                <a:lnTo>
                  <a:pt x="15349387" y="5947887"/>
                </a:lnTo>
                <a:lnTo>
                  <a:pt x="0" y="5947887"/>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175994" y="1301772"/>
            <a:ext cx="14983575"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Reflect &amp; Research Pg 294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16.5</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48652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638925"/>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028700" y="4095751"/>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a:t>
            </a:r>
          </a:p>
          <a:p>
            <a:pPr algn="l">
              <a:lnSpc>
                <a:spcPts val="4200"/>
              </a:lnSpc>
              <a:spcBef>
                <a:spcPct val="0"/>
              </a:spcBef>
            </a:pPr>
            <a:r>
              <a:rPr lang="en-US" sz="3000" b="1">
                <a:solidFill>
                  <a:srgbClr val="FFFFFF"/>
                </a:solidFill>
                <a:latin typeface="Montserrat Bold"/>
                <a:ea typeface="Montserrat Bold"/>
                <a:cs typeface="Montserrat Bold"/>
                <a:sym typeface="Montserrat Bold"/>
              </a:rPr>
              <a:t>-</a:t>
            </a:r>
          </a:p>
        </p:txBody>
      </p:sp>
      <p:sp>
        <p:nvSpPr>
          <p:cNvPr id="15" name="TextBox 15"/>
          <p:cNvSpPr txBox="1"/>
          <p:nvPr/>
        </p:nvSpPr>
        <p:spPr>
          <a:xfrm>
            <a:off x="1028700" y="7876253"/>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Q3</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787303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16.6</a:t>
            </a:r>
          </a:p>
        </p:txBody>
      </p:sp>
      <p:sp>
        <p:nvSpPr>
          <p:cNvPr id="4" name="TextBox 4"/>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16.6 Describe the benefit of strategic planning for an organisation.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AutoShape 8"/>
          <p:cNvSpPr/>
          <p:nvPr/>
        </p:nvSpPr>
        <p:spPr>
          <a:xfrm flipV="1">
            <a:off x="6" y="6256865"/>
            <a:ext cx="18287994" cy="0"/>
          </a:xfrm>
          <a:prstGeom prst="line">
            <a:avLst/>
          </a:prstGeom>
          <a:ln w="19050" cap="flat">
            <a:solidFill>
              <a:srgbClr val="D6E591"/>
            </a:solidFill>
            <a:prstDash val="solid"/>
            <a:headEnd type="none" w="sm" len="sm"/>
            <a:tailEnd type="none" w="sm" len="sm"/>
          </a:ln>
        </p:spPr>
        <p:txBody>
          <a:bodyPr/>
          <a:lstStyle/>
          <a:p>
            <a:endParaRPr lang="en-US"/>
          </a:p>
        </p:txBody>
      </p:sp>
      <p:sp>
        <p:nvSpPr>
          <p:cNvPr id="9" name="AutoShape 9"/>
          <p:cNvSpPr/>
          <p:nvPr/>
        </p:nvSpPr>
        <p:spPr>
          <a:xfrm flipV="1">
            <a:off x="9144000" y="2089150"/>
            <a:ext cx="0" cy="8197850"/>
          </a:xfrm>
          <a:prstGeom prst="line">
            <a:avLst/>
          </a:prstGeom>
          <a:ln w="19050" cap="flat">
            <a:solidFill>
              <a:srgbClr val="D6E591"/>
            </a:solidFill>
            <a:prstDash val="solid"/>
            <a:headEnd type="none" w="sm" len="sm"/>
            <a:tailEnd type="none" w="sm" len="sm"/>
          </a:ln>
        </p:spPr>
        <p:txBody>
          <a:bodyPr/>
          <a:lstStyle/>
          <a:p>
            <a:endParaRPr lang="en-US"/>
          </a:p>
        </p:txBody>
      </p:sp>
      <p:sp>
        <p:nvSpPr>
          <p:cNvPr id="10" name="Freeform 10"/>
          <p:cNvSpPr/>
          <p:nvPr/>
        </p:nvSpPr>
        <p:spPr>
          <a:xfrm>
            <a:off x="8014870" y="4902060"/>
            <a:ext cx="2258260" cy="2258260"/>
          </a:xfrm>
          <a:custGeom>
            <a:avLst/>
            <a:gdLst/>
            <a:ahLst/>
            <a:cxnLst/>
            <a:rect l="l" t="t" r="r" b="b"/>
            <a:pathLst>
              <a:path w="2258260" h="2258260">
                <a:moveTo>
                  <a:pt x="0" y="0"/>
                </a:moveTo>
                <a:lnTo>
                  <a:pt x="2258260" y="0"/>
                </a:lnTo>
                <a:lnTo>
                  <a:pt x="2258260" y="2258260"/>
                </a:lnTo>
                <a:lnTo>
                  <a:pt x="0" y="22582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1175994" y="1126577"/>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Benefits of Strategic Planning</a:t>
            </a:r>
          </a:p>
        </p:txBody>
      </p:sp>
      <p:sp>
        <p:nvSpPr>
          <p:cNvPr id="12" name="TextBox 12"/>
          <p:cNvSpPr txBox="1"/>
          <p:nvPr/>
        </p:nvSpPr>
        <p:spPr>
          <a:xfrm>
            <a:off x="555030" y="2251075"/>
            <a:ext cx="7877768" cy="2459101"/>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1. Increased Clarity and Direction</a:t>
            </a:r>
          </a:p>
          <a:p>
            <a:pPr algn="l">
              <a:lnSpc>
                <a:spcPts val="4922"/>
              </a:lnSpc>
            </a:pPr>
            <a:r>
              <a:rPr lang="en-US" sz="2300">
                <a:solidFill>
                  <a:srgbClr val="24363D"/>
                </a:solidFill>
                <a:latin typeface="Tabarra Sans"/>
                <a:ea typeface="Tabarra Sans"/>
                <a:cs typeface="Tabarra Sans"/>
                <a:sym typeface="Tabarra Sans"/>
              </a:rPr>
              <a:t>• Gives the business a clear long-term goal.</a:t>
            </a:r>
          </a:p>
          <a:p>
            <a:pPr algn="l">
              <a:lnSpc>
                <a:spcPts val="4922"/>
              </a:lnSpc>
            </a:pPr>
            <a:r>
              <a:rPr lang="en-US" sz="2300">
                <a:solidFill>
                  <a:srgbClr val="24363D"/>
                </a:solidFill>
                <a:latin typeface="Tabarra Sans"/>
                <a:ea typeface="Tabarra Sans"/>
                <a:cs typeface="Tabarra Sans"/>
                <a:sym typeface="Tabarra Sans"/>
              </a:rPr>
              <a:t>• Helps leaders and departments make consistent decisions and avoid short-term distractions.</a:t>
            </a:r>
          </a:p>
        </p:txBody>
      </p:sp>
      <p:sp>
        <p:nvSpPr>
          <p:cNvPr id="13" name="TextBox 13"/>
          <p:cNvSpPr txBox="1"/>
          <p:nvPr/>
        </p:nvSpPr>
        <p:spPr>
          <a:xfrm>
            <a:off x="9858375" y="2251075"/>
            <a:ext cx="7877768" cy="3078226"/>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2. Increased Ability to Manage Change</a:t>
            </a:r>
          </a:p>
          <a:p>
            <a:pPr algn="l">
              <a:lnSpc>
                <a:spcPts val="4922"/>
              </a:lnSpc>
            </a:pPr>
            <a:r>
              <a:rPr lang="en-US" sz="2300">
                <a:solidFill>
                  <a:srgbClr val="24363D"/>
                </a:solidFill>
                <a:latin typeface="Tabarra Sans"/>
                <a:ea typeface="Tabarra Sans"/>
                <a:cs typeface="Tabarra Sans"/>
                <a:sym typeface="Tabarra Sans"/>
              </a:rPr>
              <a:t>• Allows the organisation to respond to unexpected challenges without losing focus.</a:t>
            </a:r>
          </a:p>
          <a:p>
            <a:pPr algn="l">
              <a:lnSpc>
                <a:spcPts val="4922"/>
              </a:lnSpc>
            </a:pPr>
            <a:r>
              <a:rPr lang="en-US" sz="2300">
                <a:solidFill>
                  <a:srgbClr val="24363D"/>
                </a:solidFill>
                <a:latin typeface="Tabarra Sans"/>
                <a:ea typeface="Tabarra Sans"/>
                <a:cs typeface="Tabarra Sans"/>
                <a:sym typeface="Tabarra Sans"/>
              </a:rPr>
              <a:t>• Plans can be reviewed and adjusted when the environment changes.</a:t>
            </a:r>
          </a:p>
        </p:txBody>
      </p:sp>
      <p:sp>
        <p:nvSpPr>
          <p:cNvPr id="14" name="TextBox 14"/>
          <p:cNvSpPr txBox="1"/>
          <p:nvPr/>
        </p:nvSpPr>
        <p:spPr>
          <a:xfrm>
            <a:off x="555030" y="6583227"/>
            <a:ext cx="7877768" cy="3078226"/>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3. Increased Resource Efficiency</a:t>
            </a:r>
          </a:p>
          <a:p>
            <a:pPr algn="l">
              <a:lnSpc>
                <a:spcPts val="4922"/>
              </a:lnSpc>
            </a:pPr>
            <a:r>
              <a:rPr lang="en-US" sz="2300">
                <a:solidFill>
                  <a:srgbClr val="24363D"/>
                </a:solidFill>
                <a:latin typeface="Tabarra Sans"/>
                <a:ea typeface="Tabarra Sans"/>
                <a:cs typeface="Tabarra Sans"/>
                <a:sym typeface="Tabarra Sans"/>
              </a:rPr>
              <a:t>• Helps the business allocate staff, money and time to its most important priorities.</a:t>
            </a:r>
          </a:p>
          <a:p>
            <a:pPr algn="l">
              <a:lnSpc>
                <a:spcPts val="4922"/>
              </a:lnSpc>
            </a:pPr>
            <a:r>
              <a:rPr lang="en-US" sz="2300">
                <a:solidFill>
                  <a:srgbClr val="24363D"/>
                </a:solidFill>
                <a:latin typeface="Tabarra Sans"/>
                <a:ea typeface="Tabarra Sans"/>
                <a:cs typeface="Tabarra Sans"/>
                <a:sym typeface="Tabarra Sans"/>
              </a:rPr>
              <a:t>• Reduces wasted effort by aligning resources with long-term goals.</a:t>
            </a:r>
          </a:p>
        </p:txBody>
      </p:sp>
      <p:sp>
        <p:nvSpPr>
          <p:cNvPr id="15" name="TextBox 15"/>
          <p:cNvSpPr txBox="1"/>
          <p:nvPr/>
        </p:nvSpPr>
        <p:spPr>
          <a:xfrm>
            <a:off x="9858375" y="6447365"/>
            <a:ext cx="7877768" cy="3078226"/>
          </a:xfrm>
          <a:prstGeom prst="rect">
            <a:avLst/>
          </a:prstGeom>
        </p:spPr>
        <p:txBody>
          <a:bodyPr lIns="0" tIns="0" rIns="0" bIns="0" rtlCol="0" anchor="t">
            <a:spAutoFit/>
          </a:bodyPr>
          <a:lstStyle/>
          <a:p>
            <a:pPr algn="l">
              <a:lnSpc>
                <a:spcPts val="4922"/>
              </a:lnSpc>
            </a:pPr>
            <a:r>
              <a:rPr lang="en-US" sz="2300" b="1">
                <a:solidFill>
                  <a:srgbClr val="24363D"/>
                </a:solidFill>
                <a:latin typeface="Tabarra Sans Bold"/>
                <a:ea typeface="Tabarra Sans Bold"/>
                <a:cs typeface="Tabarra Sans Bold"/>
                <a:sym typeface="Tabarra Sans Bold"/>
              </a:rPr>
              <a:t>4. Increased Competitive Advantage</a:t>
            </a:r>
          </a:p>
          <a:p>
            <a:pPr algn="l">
              <a:lnSpc>
                <a:spcPts val="4922"/>
              </a:lnSpc>
            </a:pPr>
            <a:r>
              <a:rPr lang="en-US" sz="2300">
                <a:solidFill>
                  <a:srgbClr val="24363D"/>
                </a:solidFill>
                <a:latin typeface="Tabarra Sans"/>
                <a:ea typeface="Tabarra Sans"/>
                <a:cs typeface="Tabarra Sans"/>
                <a:sym typeface="Tabarra Sans"/>
              </a:rPr>
              <a:t>• Regular review of strengths, weaknesses, opportunities and threats helps the business stay ahead.</a:t>
            </a:r>
          </a:p>
          <a:p>
            <a:pPr algn="l">
              <a:lnSpc>
                <a:spcPts val="4922"/>
              </a:lnSpc>
            </a:pPr>
            <a:r>
              <a:rPr lang="en-US" sz="2300">
                <a:solidFill>
                  <a:srgbClr val="24363D"/>
                </a:solidFill>
                <a:latin typeface="Tabarra Sans"/>
                <a:ea typeface="Tabarra Sans"/>
                <a:cs typeface="Tabarra Sans"/>
                <a:sym typeface="Tabarra Sans"/>
              </a:rPr>
              <a:t>• Supports innovation, differentiation and early identification of opportunities.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16.6</a:t>
            </a:r>
          </a:p>
        </p:txBody>
      </p:sp>
      <p:grpSp>
        <p:nvGrpSpPr>
          <p:cNvPr id="6" name="Group 6"/>
          <p:cNvGrpSpPr/>
          <p:nvPr/>
        </p:nvGrpSpPr>
        <p:grpSpPr>
          <a:xfrm>
            <a:off x="1028700" y="2708801"/>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534305" y="2854708"/>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6486525"/>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6638925"/>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1028700" y="4095751"/>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a:t>
            </a:r>
          </a:p>
          <a:p>
            <a:pPr algn="l">
              <a:lnSpc>
                <a:spcPts val="4200"/>
              </a:lnSpc>
              <a:spcBef>
                <a:spcPct val="0"/>
              </a:spcBef>
            </a:pPr>
            <a:r>
              <a:rPr lang="en-US" sz="3000" b="1">
                <a:solidFill>
                  <a:srgbClr val="FFFFFF"/>
                </a:solidFill>
                <a:latin typeface="Montserrat Bold"/>
                <a:ea typeface="Montserrat Bold"/>
                <a:cs typeface="Montserrat Bold"/>
                <a:sym typeface="Montserrat Bold"/>
              </a:rPr>
              <a:t>-</a:t>
            </a:r>
          </a:p>
        </p:txBody>
      </p:sp>
      <p:sp>
        <p:nvSpPr>
          <p:cNvPr id="15" name="TextBox 15"/>
          <p:cNvSpPr txBox="1"/>
          <p:nvPr/>
        </p:nvSpPr>
        <p:spPr>
          <a:xfrm>
            <a:off x="1028700" y="7876253"/>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HL Q3</a:t>
            </a:r>
          </a:p>
          <a:p>
            <a:pPr algn="l">
              <a:lnSpc>
                <a:spcPts val="4200"/>
              </a:lnSpc>
              <a:spcBef>
                <a:spcPct val="0"/>
              </a:spcBef>
            </a:pPr>
            <a:r>
              <a:rPr lang="en-US" sz="3000" b="1">
                <a:solidFill>
                  <a:srgbClr val="FFFFFF"/>
                </a:solidFill>
                <a:latin typeface="Montserrat Bold"/>
                <a:ea typeface="Montserrat Bold"/>
                <a:cs typeface="Montserrat Bold"/>
                <a:sym typeface="Montserrat Bold"/>
              </a:rPr>
              <a:t>OL Q5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787303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16.7</a:t>
            </a:r>
          </a:p>
        </p:txBody>
      </p:sp>
      <p:sp>
        <p:nvSpPr>
          <p:cNvPr id="4" name="TextBox 4"/>
          <p:cNvSpPr txBox="1"/>
          <p:nvPr/>
        </p:nvSpPr>
        <p:spPr>
          <a:xfrm>
            <a:off x="1028507" y="4449371"/>
            <a:ext cx="16230697" cy="290195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16.7 Explain the importance of planning for change and discuss how a force-field analysis could support strategically planning for change in an organisation.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The Importance Of Planning For Change</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486459" y="4038671"/>
            <a:ext cx="7607735" cy="683139"/>
            <a:chOff x="0" y="0"/>
            <a:chExt cx="1029169" cy="92415"/>
          </a:xfrm>
        </p:grpSpPr>
        <p:sp>
          <p:nvSpPr>
            <p:cNvPr id="10" name="Freeform 10"/>
            <p:cNvSpPr/>
            <p:nvPr/>
          </p:nvSpPr>
          <p:spPr>
            <a:xfrm>
              <a:off x="0" y="0"/>
              <a:ext cx="1029169" cy="92415"/>
            </a:xfrm>
            <a:custGeom>
              <a:avLst/>
              <a:gdLst/>
              <a:ahLst/>
              <a:cxnLst/>
              <a:rect l="l" t="t" r="r" b="b"/>
              <a:pathLst>
                <a:path w="1029169" h="92415">
                  <a:moveTo>
                    <a:pt x="42741" y="0"/>
                  </a:moveTo>
                  <a:lnTo>
                    <a:pt x="986428" y="0"/>
                  </a:lnTo>
                  <a:cubicBezTo>
                    <a:pt x="1010033" y="0"/>
                    <a:pt x="1029169" y="19136"/>
                    <a:pt x="1029169" y="42741"/>
                  </a:cubicBezTo>
                  <a:lnTo>
                    <a:pt x="1029169" y="49674"/>
                  </a:lnTo>
                  <a:cubicBezTo>
                    <a:pt x="1029169" y="73279"/>
                    <a:pt x="1010033" y="92415"/>
                    <a:pt x="986428" y="92415"/>
                  </a:cubicBezTo>
                  <a:lnTo>
                    <a:pt x="42741" y="92415"/>
                  </a:lnTo>
                  <a:cubicBezTo>
                    <a:pt x="19136" y="92415"/>
                    <a:pt x="0" y="73279"/>
                    <a:pt x="0" y="49674"/>
                  </a:cubicBezTo>
                  <a:lnTo>
                    <a:pt x="0" y="42741"/>
                  </a:lnTo>
                  <a:cubicBezTo>
                    <a:pt x="0" y="19136"/>
                    <a:pt x="19136" y="0"/>
                    <a:pt x="42741" y="0"/>
                  </a:cubicBezTo>
                  <a:close/>
                </a:path>
              </a:pathLst>
            </a:custGeom>
            <a:solidFill>
              <a:srgbClr val="D6E591"/>
            </a:solidFill>
          </p:spPr>
          <p:txBody>
            <a:bodyPr/>
            <a:lstStyle/>
            <a:p>
              <a:endParaRPr lang="en-US"/>
            </a:p>
          </p:txBody>
        </p:sp>
        <p:sp>
          <p:nvSpPr>
            <p:cNvPr id="11" name="TextBox 11"/>
            <p:cNvSpPr txBox="1"/>
            <p:nvPr/>
          </p:nvSpPr>
          <p:spPr>
            <a:xfrm>
              <a:off x="0" y="-28575"/>
              <a:ext cx="1029169" cy="120990"/>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9923772" y="4019621"/>
            <a:ext cx="7877768" cy="683139"/>
            <a:chOff x="0" y="0"/>
            <a:chExt cx="1065698" cy="92415"/>
          </a:xfrm>
        </p:grpSpPr>
        <p:sp>
          <p:nvSpPr>
            <p:cNvPr id="13" name="Freeform 13"/>
            <p:cNvSpPr/>
            <p:nvPr/>
          </p:nvSpPr>
          <p:spPr>
            <a:xfrm>
              <a:off x="0" y="0"/>
              <a:ext cx="1065698" cy="92415"/>
            </a:xfrm>
            <a:custGeom>
              <a:avLst/>
              <a:gdLst/>
              <a:ahLst/>
              <a:cxnLst/>
              <a:rect l="l" t="t" r="r" b="b"/>
              <a:pathLst>
                <a:path w="1065698" h="92415">
                  <a:moveTo>
                    <a:pt x="41276" y="0"/>
                  </a:moveTo>
                  <a:lnTo>
                    <a:pt x="1024423" y="0"/>
                  </a:lnTo>
                  <a:cubicBezTo>
                    <a:pt x="1047219" y="0"/>
                    <a:pt x="1065698" y="18480"/>
                    <a:pt x="1065698" y="41276"/>
                  </a:cubicBezTo>
                  <a:lnTo>
                    <a:pt x="1065698" y="51139"/>
                  </a:lnTo>
                  <a:cubicBezTo>
                    <a:pt x="1065698" y="62086"/>
                    <a:pt x="1061350" y="72584"/>
                    <a:pt x="1053609" y="80325"/>
                  </a:cubicBezTo>
                  <a:cubicBezTo>
                    <a:pt x="1045868" y="88066"/>
                    <a:pt x="1035370" y="92415"/>
                    <a:pt x="1024423" y="92415"/>
                  </a:cubicBezTo>
                  <a:lnTo>
                    <a:pt x="41276" y="92415"/>
                  </a:lnTo>
                  <a:cubicBezTo>
                    <a:pt x="30329" y="92415"/>
                    <a:pt x="19830" y="88066"/>
                    <a:pt x="12089" y="80325"/>
                  </a:cubicBezTo>
                  <a:cubicBezTo>
                    <a:pt x="4349" y="72584"/>
                    <a:pt x="0" y="62086"/>
                    <a:pt x="0" y="51139"/>
                  </a:cubicBezTo>
                  <a:lnTo>
                    <a:pt x="0" y="41276"/>
                  </a:lnTo>
                  <a:cubicBezTo>
                    <a:pt x="0" y="30329"/>
                    <a:pt x="4349" y="19830"/>
                    <a:pt x="12089" y="12089"/>
                  </a:cubicBezTo>
                  <a:cubicBezTo>
                    <a:pt x="19830" y="4349"/>
                    <a:pt x="30329" y="0"/>
                    <a:pt x="41276" y="0"/>
                  </a:cubicBezTo>
                  <a:close/>
                </a:path>
              </a:pathLst>
            </a:custGeom>
            <a:solidFill>
              <a:srgbClr val="D6E591"/>
            </a:solidFill>
          </p:spPr>
          <p:txBody>
            <a:bodyPr/>
            <a:lstStyle/>
            <a:p>
              <a:endParaRPr lang="en-US"/>
            </a:p>
          </p:txBody>
        </p:sp>
        <p:sp>
          <p:nvSpPr>
            <p:cNvPr id="14" name="TextBox 14"/>
            <p:cNvSpPr txBox="1"/>
            <p:nvPr/>
          </p:nvSpPr>
          <p:spPr>
            <a:xfrm>
              <a:off x="0" y="-28575"/>
              <a:ext cx="1065698" cy="120990"/>
            </a:xfrm>
            <a:prstGeom prst="rect">
              <a:avLst/>
            </a:prstGeom>
          </p:spPr>
          <p:txBody>
            <a:bodyPr lIns="50800" tIns="50800" rIns="50800" bIns="50800" rtlCol="0" anchor="ctr"/>
            <a:lstStyle/>
            <a:p>
              <a:pPr algn="ctr">
                <a:lnSpc>
                  <a:spcPts val="2239"/>
                </a:lnSpc>
              </a:pPr>
              <a:endParaRPr/>
            </a:p>
          </p:txBody>
        </p:sp>
      </p:grpSp>
      <p:sp>
        <p:nvSpPr>
          <p:cNvPr id="15" name="TextBox 15"/>
          <p:cNvSpPr txBox="1"/>
          <p:nvPr/>
        </p:nvSpPr>
        <p:spPr>
          <a:xfrm>
            <a:off x="486459" y="5268983"/>
            <a:ext cx="7877768" cy="26574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 Planning prepares the business for unexpected events.</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Contingency plans help the business continue operating during disruptions.</a:t>
            </a:r>
          </a:p>
        </p:txBody>
      </p:sp>
      <p:sp>
        <p:nvSpPr>
          <p:cNvPr id="16" name="TextBox 16"/>
          <p:cNvSpPr txBox="1"/>
          <p:nvPr/>
        </p:nvSpPr>
        <p:spPr>
          <a:xfrm>
            <a:off x="486459" y="404210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1. Reduces Uncertainty and Risk</a:t>
            </a:r>
          </a:p>
        </p:txBody>
      </p:sp>
      <p:sp>
        <p:nvSpPr>
          <p:cNvPr id="17" name="TextBox 17"/>
          <p:cNvSpPr txBox="1"/>
          <p:nvPr/>
        </p:nvSpPr>
        <p:spPr>
          <a:xfrm>
            <a:off x="9923772" y="5249933"/>
            <a:ext cx="7877768" cy="26574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 Leaders can make clearer decisions when priorities are defined.</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A strategic plan gives direction during periods of change.</a:t>
            </a:r>
          </a:p>
        </p:txBody>
      </p:sp>
      <p:sp>
        <p:nvSpPr>
          <p:cNvPr id="18" name="TextBox 18"/>
          <p:cNvSpPr txBox="1"/>
          <p:nvPr/>
        </p:nvSpPr>
        <p:spPr>
          <a:xfrm>
            <a:off x="9923772" y="402305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2. Improves Decision-Making</a:t>
            </a:r>
          </a:p>
        </p:txBody>
      </p:sp>
      <p:sp>
        <p:nvSpPr>
          <p:cNvPr id="19" name="AutoShape 19"/>
          <p:cNvSpPr/>
          <p:nvPr/>
        </p:nvSpPr>
        <p:spPr>
          <a:xfrm>
            <a:off x="9191625" y="2727960"/>
            <a:ext cx="0" cy="6492240"/>
          </a:xfrm>
          <a:prstGeom prst="line">
            <a:avLst/>
          </a:prstGeom>
          <a:ln w="95250" cap="flat">
            <a:solidFill>
              <a:srgbClr val="D6E591"/>
            </a:solidFill>
            <a:prstDash val="solid"/>
            <a:headEnd type="none" w="sm" len="sm"/>
            <a:tailEnd type="none" w="sm" len="sm"/>
          </a:ln>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The Importance Of Planning For Change</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486459" y="4038671"/>
            <a:ext cx="7607735" cy="683139"/>
            <a:chOff x="0" y="0"/>
            <a:chExt cx="1029169" cy="92415"/>
          </a:xfrm>
        </p:grpSpPr>
        <p:sp>
          <p:nvSpPr>
            <p:cNvPr id="10" name="Freeform 10"/>
            <p:cNvSpPr/>
            <p:nvPr/>
          </p:nvSpPr>
          <p:spPr>
            <a:xfrm>
              <a:off x="0" y="0"/>
              <a:ext cx="1029169" cy="92415"/>
            </a:xfrm>
            <a:custGeom>
              <a:avLst/>
              <a:gdLst/>
              <a:ahLst/>
              <a:cxnLst/>
              <a:rect l="l" t="t" r="r" b="b"/>
              <a:pathLst>
                <a:path w="1029169" h="92415">
                  <a:moveTo>
                    <a:pt x="42741" y="0"/>
                  </a:moveTo>
                  <a:lnTo>
                    <a:pt x="986428" y="0"/>
                  </a:lnTo>
                  <a:cubicBezTo>
                    <a:pt x="1010033" y="0"/>
                    <a:pt x="1029169" y="19136"/>
                    <a:pt x="1029169" y="42741"/>
                  </a:cubicBezTo>
                  <a:lnTo>
                    <a:pt x="1029169" y="49674"/>
                  </a:lnTo>
                  <a:cubicBezTo>
                    <a:pt x="1029169" y="73279"/>
                    <a:pt x="1010033" y="92415"/>
                    <a:pt x="986428" y="92415"/>
                  </a:cubicBezTo>
                  <a:lnTo>
                    <a:pt x="42741" y="92415"/>
                  </a:lnTo>
                  <a:cubicBezTo>
                    <a:pt x="19136" y="92415"/>
                    <a:pt x="0" y="73279"/>
                    <a:pt x="0" y="49674"/>
                  </a:cubicBezTo>
                  <a:lnTo>
                    <a:pt x="0" y="42741"/>
                  </a:lnTo>
                  <a:cubicBezTo>
                    <a:pt x="0" y="19136"/>
                    <a:pt x="19136" y="0"/>
                    <a:pt x="42741" y="0"/>
                  </a:cubicBezTo>
                  <a:close/>
                </a:path>
              </a:pathLst>
            </a:custGeom>
            <a:solidFill>
              <a:srgbClr val="D6E591"/>
            </a:solidFill>
          </p:spPr>
          <p:txBody>
            <a:bodyPr/>
            <a:lstStyle/>
            <a:p>
              <a:endParaRPr lang="en-US"/>
            </a:p>
          </p:txBody>
        </p:sp>
        <p:sp>
          <p:nvSpPr>
            <p:cNvPr id="11" name="TextBox 11"/>
            <p:cNvSpPr txBox="1"/>
            <p:nvPr/>
          </p:nvSpPr>
          <p:spPr>
            <a:xfrm>
              <a:off x="0" y="-28575"/>
              <a:ext cx="1029169" cy="120990"/>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9923772" y="4019621"/>
            <a:ext cx="7877768" cy="683139"/>
            <a:chOff x="0" y="0"/>
            <a:chExt cx="1065698" cy="92415"/>
          </a:xfrm>
        </p:grpSpPr>
        <p:sp>
          <p:nvSpPr>
            <p:cNvPr id="13" name="Freeform 13"/>
            <p:cNvSpPr/>
            <p:nvPr/>
          </p:nvSpPr>
          <p:spPr>
            <a:xfrm>
              <a:off x="0" y="0"/>
              <a:ext cx="1065698" cy="92415"/>
            </a:xfrm>
            <a:custGeom>
              <a:avLst/>
              <a:gdLst/>
              <a:ahLst/>
              <a:cxnLst/>
              <a:rect l="l" t="t" r="r" b="b"/>
              <a:pathLst>
                <a:path w="1065698" h="92415">
                  <a:moveTo>
                    <a:pt x="41276" y="0"/>
                  </a:moveTo>
                  <a:lnTo>
                    <a:pt x="1024423" y="0"/>
                  </a:lnTo>
                  <a:cubicBezTo>
                    <a:pt x="1047219" y="0"/>
                    <a:pt x="1065698" y="18480"/>
                    <a:pt x="1065698" y="41276"/>
                  </a:cubicBezTo>
                  <a:lnTo>
                    <a:pt x="1065698" y="51139"/>
                  </a:lnTo>
                  <a:cubicBezTo>
                    <a:pt x="1065698" y="62086"/>
                    <a:pt x="1061350" y="72584"/>
                    <a:pt x="1053609" y="80325"/>
                  </a:cubicBezTo>
                  <a:cubicBezTo>
                    <a:pt x="1045868" y="88066"/>
                    <a:pt x="1035370" y="92415"/>
                    <a:pt x="1024423" y="92415"/>
                  </a:cubicBezTo>
                  <a:lnTo>
                    <a:pt x="41276" y="92415"/>
                  </a:lnTo>
                  <a:cubicBezTo>
                    <a:pt x="30329" y="92415"/>
                    <a:pt x="19830" y="88066"/>
                    <a:pt x="12089" y="80325"/>
                  </a:cubicBezTo>
                  <a:cubicBezTo>
                    <a:pt x="4349" y="72584"/>
                    <a:pt x="0" y="62086"/>
                    <a:pt x="0" y="51139"/>
                  </a:cubicBezTo>
                  <a:lnTo>
                    <a:pt x="0" y="41276"/>
                  </a:lnTo>
                  <a:cubicBezTo>
                    <a:pt x="0" y="30329"/>
                    <a:pt x="4349" y="19830"/>
                    <a:pt x="12089" y="12089"/>
                  </a:cubicBezTo>
                  <a:cubicBezTo>
                    <a:pt x="19830" y="4349"/>
                    <a:pt x="30329" y="0"/>
                    <a:pt x="41276" y="0"/>
                  </a:cubicBezTo>
                  <a:close/>
                </a:path>
              </a:pathLst>
            </a:custGeom>
            <a:solidFill>
              <a:srgbClr val="D6E591"/>
            </a:solidFill>
          </p:spPr>
          <p:txBody>
            <a:bodyPr/>
            <a:lstStyle/>
            <a:p>
              <a:endParaRPr lang="en-US"/>
            </a:p>
          </p:txBody>
        </p:sp>
        <p:sp>
          <p:nvSpPr>
            <p:cNvPr id="14" name="TextBox 14"/>
            <p:cNvSpPr txBox="1"/>
            <p:nvPr/>
          </p:nvSpPr>
          <p:spPr>
            <a:xfrm>
              <a:off x="0" y="-28575"/>
              <a:ext cx="1065698" cy="120990"/>
            </a:xfrm>
            <a:prstGeom prst="rect">
              <a:avLst/>
            </a:prstGeom>
          </p:spPr>
          <p:txBody>
            <a:bodyPr lIns="50800" tIns="50800" rIns="50800" bIns="50800" rtlCol="0" anchor="ctr"/>
            <a:lstStyle/>
            <a:p>
              <a:pPr algn="ctr">
                <a:lnSpc>
                  <a:spcPts val="2239"/>
                </a:lnSpc>
              </a:pPr>
              <a:endParaRPr/>
            </a:p>
          </p:txBody>
        </p:sp>
      </p:grpSp>
      <p:sp>
        <p:nvSpPr>
          <p:cNvPr id="15" name="TextBox 15"/>
          <p:cNvSpPr txBox="1"/>
          <p:nvPr/>
        </p:nvSpPr>
        <p:spPr>
          <a:xfrm>
            <a:off x="486459" y="5268983"/>
            <a:ext cx="7877768" cy="26574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 Breaking change into steps makes it easier to manage.</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Tactical plans help teams coordinate and track progress.</a:t>
            </a:r>
          </a:p>
        </p:txBody>
      </p:sp>
      <p:sp>
        <p:nvSpPr>
          <p:cNvPr id="16" name="TextBox 16"/>
          <p:cNvSpPr txBox="1"/>
          <p:nvPr/>
        </p:nvSpPr>
        <p:spPr>
          <a:xfrm>
            <a:off x="486459" y="404210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3. Increases Chances of Success</a:t>
            </a:r>
          </a:p>
        </p:txBody>
      </p:sp>
      <p:sp>
        <p:nvSpPr>
          <p:cNvPr id="17" name="TextBox 17"/>
          <p:cNvSpPr txBox="1"/>
          <p:nvPr/>
        </p:nvSpPr>
        <p:spPr>
          <a:xfrm>
            <a:off x="9923772" y="5249933"/>
            <a:ext cx="7877768" cy="26574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 Staff are more open to change when they understand the purpose.</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Linking change to the mission statement helps staff see the bigger picture.</a:t>
            </a:r>
          </a:p>
        </p:txBody>
      </p:sp>
      <p:sp>
        <p:nvSpPr>
          <p:cNvPr id="18" name="TextBox 18"/>
          <p:cNvSpPr txBox="1"/>
          <p:nvPr/>
        </p:nvSpPr>
        <p:spPr>
          <a:xfrm>
            <a:off x="9923772" y="4023053"/>
            <a:ext cx="7877768" cy="561975"/>
          </a:xfrm>
          <a:prstGeom prst="rect">
            <a:avLst/>
          </a:prstGeom>
        </p:spPr>
        <p:txBody>
          <a:bodyPr lIns="0" tIns="0" rIns="0" bIns="0" rtlCol="0" anchor="t">
            <a:spAutoFit/>
          </a:bodyPr>
          <a:lstStyle/>
          <a:p>
            <a:pPr algn="ctr">
              <a:lnSpc>
                <a:spcPts val="4199"/>
              </a:lnSpc>
            </a:pPr>
            <a:r>
              <a:rPr lang="en-US" sz="2999" b="1">
                <a:solidFill>
                  <a:srgbClr val="24363D"/>
                </a:solidFill>
                <a:latin typeface="Tabarra Sans Bold"/>
                <a:ea typeface="Tabarra Sans Bold"/>
                <a:cs typeface="Tabarra Sans Bold"/>
                <a:sym typeface="Tabarra Sans Bold"/>
              </a:rPr>
              <a:t>4. Supports Employee Engagement</a:t>
            </a:r>
          </a:p>
        </p:txBody>
      </p:sp>
      <p:sp>
        <p:nvSpPr>
          <p:cNvPr id="19" name="AutoShape 19"/>
          <p:cNvSpPr/>
          <p:nvPr/>
        </p:nvSpPr>
        <p:spPr>
          <a:xfrm>
            <a:off x="9191625" y="2727960"/>
            <a:ext cx="0" cy="6492240"/>
          </a:xfrm>
          <a:prstGeom prst="line">
            <a:avLst/>
          </a:prstGeom>
          <a:ln w="95250" cap="flat">
            <a:solidFill>
              <a:srgbClr val="D6E591"/>
            </a:solidFill>
            <a:prstDash val="solid"/>
            <a:headEnd type="none" w="sm" len="sm"/>
            <a:tailEnd type="none" w="sm" len="sm"/>
          </a:ln>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Force-Field Analysis</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a:off x="1028700" y="2782260"/>
            <a:ext cx="4818847" cy="4872614"/>
            <a:chOff x="0" y="0"/>
            <a:chExt cx="651890" cy="659163"/>
          </a:xfrm>
        </p:grpSpPr>
        <p:sp>
          <p:nvSpPr>
            <p:cNvPr id="10" name="Freeform 10"/>
            <p:cNvSpPr/>
            <p:nvPr/>
          </p:nvSpPr>
          <p:spPr>
            <a:xfrm>
              <a:off x="0" y="0"/>
              <a:ext cx="651890" cy="659163"/>
            </a:xfrm>
            <a:custGeom>
              <a:avLst/>
              <a:gdLst/>
              <a:ahLst/>
              <a:cxnLst/>
              <a:rect l="l" t="t" r="r" b="b"/>
              <a:pathLst>
                <a:path w="651890" h="659163">
                  <a:moveTo>
                    <a:pt x="67477" y="0"/>
                  </a:moveTo>
                  <a:lnTo>
                    <a:pt x="584413" y="0"/>
                  </a:lnTo>
                  <a:cubicBezTo>
                    <a:pt x="602309" y="0"/>
                    <a:pt x="619472" y="7109"/>
                    <a:pt x="632126" y="19764"/>
                  </a:cubicBezTo>
                  <a:cubicBezTo>
                    <a:pt x="644781" y="32418"/>
                    <a:pt x="651890" y="49581"/>
                    <a:pt x="651890" y="67477"/>
                  </a:cubicBezTo>
                  <a:lnTo>
                    <a:pt x="651890" y="591687"/>
                  </a:lnTo>
                  <a:cubicBezTo>
                    <a:pt x="651890" y="609583"/>
                    <a:pt x="644781" y="626746"/>
                    <a:pt x="632126" y="639400"/>
                  </a:cubicBezTo>
                  <a:cubicBezTo>
                    <a:pt x="619472" y="652054"/>
                    <a:pt x="602309" y="659163"/>
                    <a:pt x="584413" y="659163"/>
                  </a:cubicBezTo>
                  <a:lnTo>
                    <a:pt x="67477" y="659163"/>
                  </a:lnTo>
                  <a:cubicBezTo>
                    <a:pt x="49581" y="659163"/>
                    <a:pt x="32418" y="652054"/>
                    <a:pt x="19764" y="639400"/>
                  </a:cubicBezTo>
                  <a:cubicBezTo>
                    <a:pt x="7109" y="626746"/>
                    <a:pt x="0" y="609583"/>
                    <a:pt x="0" y="591687"/>
                  </a:cubicBezTo>
                  <a:lnTo>
                    <a:pt x="0" y="67477"/>
                  </a:lnTo>
                  <a:cubicBezTo>
                    <a:pt x="0" y="49581"/>
                    <a:pt x="7109" y="32418"/>
                    <a:pt x="19764" y="19764"/>
                  </a:cubicBezTo>
                  <a:cubicBezTo>
                    <a:pt x="32418" y="7109"/>
                    <a:pt x="49581" y="0"/>
                    <a:pt x="67477" y="0"/>
                  </a:cubicBezTo>
                  <a:close/>
                </a:path>
              </a:pathLst>
            </a:custGeom>
            <a:solidFill>
              <a:srgbClr val="D6E591"/>
            </a:solidFill>
          </p:spPr>
          <p:txBody>
            <a:bodyPr/>
            <a:lstStyle/>
            <a:p>
              <a:endParaRPr lang="en-US"/>
            </a:p>
          </p:txBody>
        </p:sp>
        <p:sp>
          <p:nvSpPr>
            <p:cNvPr id="11" name="TextBox 11"/>
            <p:cNvSpPr txBox="1"/>
            <p:nvPr/>
          </p:nvSpPr>
          <p:spPr>
            <a:xfrm>
              <a:off x="0" y="-28575"/>
              <a:ext cx="651890" cy="687738"/>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1337898" y="3046867"/>
            <a:ext cx="4200451" cy="422910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A Force-Field Analysis is an approach used to identify and analyse forces</a:t>
            </a:r>
          </a:p>
          <a:p>
            <a:pPr algn="l">
              <a:lnSpc>
                <a:spcPts val="4199"/>
              </a:lnSpc>
            </a:pPr>
            <a:r>
              <a:rPr lang="en-US" sz="2999">
                <a:solidFill>
                  <a:srgbClr val="24363D"/>
                </a:solidFill>
                <a:latin typeface="Tabarra Sans"/>
                <a:ea typeface="Tabarra Sans"/>
                <a:cs typeface="Tabarra Sans"/>
                <a:sym typeface="Tabarra Sans"/>
              </a:rPr>
              <a:t>which drive and inhibit change. Forces can be both internal and external.</a:t>
            </a:r>
          </a:p>
        </p:txBody>
      </p:sp>
      <p:pic>
        <p:nvPicPr>
          <p:cNvPr id="13" name="Picture 13"/>
          <p:cNvPicPr>
            <a:picLocks noChangeAspect="1"/>
          </p:cNvPicPr>
          <p:nvPr>
            <a:videoFile r:link="rId1"/>
          </p:nvPr>
        </p:nvPicPr>
        <p:blipFill>
          <a:blip r:embed="rId5"/>
          <a:stretch>
            <a:fillRect/>
          </a:stretch>
        </p:blipFill>
        <p:spPr>
          <a:xfrm>
            <a:off x="6425318" y="2413000"/>
            <a:ext cx="10981372" cy="6172200"/>
          </a:xfrm>
          <a:prstGeom prst="rect">
            <a:avLst/>
          </a:prstGeom>
        </p:spPr>
      </p:pic>
      <p:sp>
        <p:nvSpPr>
          <p:cNvPr id="14" name="TextBox 14"/>
          <p:cNvSpPr txBox="1"/>
          <p:nvPr/>
        </p:nvSpPr>
        <p:spPr>
          <a:xfrm>
            <a:off x="6425318" y="9082763"/>
            <a:ext cx="10981372" cy="713106"/>
          </a:xfrm>
          <a:prstGeom prst="rect">
            <a:avLst/>
          </a:prstGeom>
        </p:spPr>
        <p:txBody>
          <a:bodyPr lIns="0" tIns="0" rIns="0" bIns="0" rtlCol="0" anchor="t">
            <a:spAutoFit/>
          </a:bodyPr>
          <a:lstStyle/>
          <a:p>
            <a:pPr algn="l">
              <a:lnSpc>
                <a:spcPts val="4840"/>
              </a:lnSpc>
            </a:pPr>
            <a:r>
              <a:rPr lang="en-US" sz="4400" b="1" u="sng">
                <a:solidFill>
                  <a:srgbClr val="D6E591"/>
                </a:solidFill>
                <a:latin typeface="Tabarra Sans Heavy"/>
                <a:ea typeface="Tabarra Sans Heavy"/>
                <a:cs typeface="Tabarra Sans Heavy"/>
                <a:sym typeface="Tabarra Sans Heavy"/>
                <a:hlinkClick r:id="rId6" tooltip="https://www.youtube.com/watch?v=HCe2H3AsHio"/>
              </a:rPr>
              <a:t>LINK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353485" y="3072003"/>
            <a:ext cx="12905815" cy="3853057"/>
            <a:chOff x="0" y="0"/>
            <a:chExt cx="1745889" cy="521239"/>
          </a:xfrm>
        </p:grpSpPr>
        <p:sp>
          <p:nvSpPr>
            <p:cNvPr id="9" name="Freeform 9"/>
            <p:cNvSpPr/>
            <p:nvPr/>
          </p:nvSpPr>
          <p:spPr>
            <a:xfrm>
              <a:off x="0" y="0"/>
              <a:ext cx="1745889" cy="521239"/>
            </a:xfrm>
            <a:custGeom>
              <a:avLst/>
              <a:gdLst/>
              <a:ahLst/>
              <a:cxnLst/>
              <a:rect l="l" t="t" r="r" b="b"/>
              <a:pathLst>
                <a:path w="1745889" h="521239">
                  <a:moveTo>
                    <a:pt x="25195" y="0"/>
                  </a:moveTo>
                  <a:lnTo>
                    <a:pt x="1720694" y="0"/>
                  </a:lnTo>
                  <a:cubicBezTo>
                    <a:pt x="1727376" y="0"/>
                    <a:pt x="1733784" y="2654"/>
                    <a:pt x="1738509" y="7379"/>
                  </a:cubicBezTo>
                  <a:cubicBezTo>
                    <a:pt x="1743234" y="12104"/>
                    <a:pt x="1745889" y="18513"/>
                    <a:pt x="1745889" y="25195"/>
                  </a:cubicBezTo>
                  <a:lnTo>
                    <a:pt x="1745889" y="496044"/>
                  </a:lnTo>
                  <a:cubicBezTo>
                    <a:pt x="1745889" y="509958"/>
                    <a:pt x="1734609" y="521239"/>
                    <a:pt x="1720694" y="521239"/>
                  </a:cubicBezTo>
                  <a:lnTo>
                    <a:pt x="25195" y="521239"/>
                  </a:lnTo>
                  <a:cubicBezTo>
                    <a:pt x="11280" y="521239"/>
                    <a:pt x="0" y="509958"/>
                    <a:pt x="0" y="496044"/>
                  </a:cubicBezTo>
                  <a:lnTo>
                    <a:pt x="0" y="25195"/>
                  </a:lnTo>
                  <a:cubicBezTo>
                    <a:pt x="0" y="18513"/>
                    <a:pt x="2654" y="12104"/>
                    <a:pt x="7379" y="7379"/>
                  </a:cubicBezTo>
                  <a:cubicBezTo>
                    <a:pt x="12104" y="2654"/>
                    <a:pt x="18513" y="0"/>
                    <a:pt x="25195" y="0"/>
                  </a:cubicBezTo>
                  <a:close/>
                </a:path>
              </a:pathLst>
            </a:custGeom>
            <a:solidFill>
              <a:srgbClr val="24363D"/>
            </a:solidFill>
          </p:spPr>
          <p:txBody>
            <a:bodyPr/>
            <a:lstStyle/>
            <a:p>
              <a:endParaRPr lang="en-US"/>
            </a:p>
          </p:txBody>
        </p:sp>
        <p:sp>
          <p:nvSpPr>
            <p:cNvPr id="10" name="TextBox 10"/>
            <p:cNvSpPr txBox="1"/>
            <p:nvPr/>
          </p:nvSpPr>
          <p:spPr>
            <a:xfrm>
              <a:off x="0" y="-28575"/>
              <a:ext cx="1745889" cy="549814"/>
            </a:xfrm>
            <a:prstGeom prst="rect">
              <a:avLst/>
            </a:prstGeom>
          </p:spPr>
          <p:txBody>
            <a:bodyPr lIns="50800" tIns="50800" rIns="50800" bIns="50800" rtlCol="0" anchor="ctr"/>
            <a:lstStyle/>
            <a:p>
              <a:pPr algn="ctr">
                <a:lnSpc>
                  <a:spcPts val="2239"/>
                </a:lnSpc>
              </a:pPr>
              <a:endParaRPr/>
            </a:p>
          </p:txBody>
        </p:sp>
      </p:grpSp>
      <p:sp>
        <p:nvSpPr>
          <p:cNvPr id="11" name="Freeform 11"/>
          <p:cNvSpPr/>
          <p:nvPr/>
        </p:nvSpPr>
        <p:spPr>
          <a:xfrm>
            <a:off x="1028700" y="3711129"/>
            <a:ext cx="3173642" cy="2529247"/>
          </a:xfrm>
          <a:custGeom>
            <a:avLst/>
            <a:gdLst/>
            <a:ahLst/>
            <a:cxnLst/>
            <a:rect l="l" t="t" r="r" b="b"/>
            <a:pathLst>
              <a:path w="3173642" h="2529247">
                <a:moveTo>
                  <a:pt x="0" y="0"/>
                </a:moveTo>
                <a:lnTo>
                  <a:pt x="3173642" y="0"/>
                </a:lnTo>
                <a:lnTo>
                  <a:pt x="3173642" y="2529247"/>
                </a:lnTo>
                <a:lnTo>
                  <a:pt x="0" y="2529247"/>
                </a:lnTo>
                <a:lnTo>
                  <a:pt x="0" y="0"/>
                </a:lnTo>
                <a:close/>
              </a:path>
            </a:pathLst>
          </a:custGeom>
          <a:blipFill>
            <a:blip r:embed="rId4"/>
            <a:stretch>
              <a:fillRect/>
            </a:stretch>
          </a:blipFill>
        </p:spPr>
        <p:txBody>
          <a:bodyPr/>
          <a:lstStyle/>
          <a:p>
            <a:endParaRPr lang="en-US"/>
          </a:p>
        </p:txBody>
      </p:sp>
      <p:sp>
        <p:nvSpPr>
          <p:cNvPr id="12" name="TextBox 12"/>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Steps Involved In Conducting A Force-Field Analysis</a:t>
            </a:r>
          </a:p>
        </p:txBody>
      </p:sp>
      <p:sp>
        <p:nvSpPr>
          <p:cNvPr id="13" name="TextBox 13"/>
          <p:cNvSpPr txBox="1"/>
          <p:nvPr/>
        </p:nvSpPr>
        <p:spPr>
          <a:xfrm>
            <a:off x="4886321" y="3327927"/>
            <a:ext cx="11840142" cy="3181350"/>
          </a:xfrm>
          <a:prstGeom prst="rect">
            <a:avLst/>
          </a:prstGeom>
        </p:spPr>
        <p:txBody>
          <a:bodyPr lIns="0" tIns="0" rIns="0" bIns="0" rtlCol="0" anchor="t">
            <a:spAutoFit/>
          </a:bodyPr>
          <a:lstStyle/>
          <a:p>
            <a:pPr algn="l">
              <a:lnSpc>
                <a:spcPts val="4199"/>
              </a:lnSpc>
            </a:pPr>
            <a:r>
              <a:rPr lang="en-US" sz="2999">
                <a:solidFill>
                  <a:srgbClr val="D6E591"/>
                </a:solidFill>
                <a:latin typeface="Tabarra Sans"/>
                <a:ea typeface="Tabarra Sans"/>
                <a:cs typeface="Tabarra Sans"/>
                <a:sym typeface="Tabarra Sans"/>
              </a:rPr>
              <a:t>Step 1: Define the strategic change clearly</a:t>
            </a:r>
          </a:p>
          <a:p>
            <a:pPr algn="l">
              <a:lnSpc>
                <a:spcPts val="4199"/>
              </a:lnSpc>
            </a:pPr>
            <a:endParaRPr lang="en-US" sz="2999">
              <a:solidFill>
                <a:srgbClr val="D6E591"/>
              </a:solidFill>
              <a:latin typeface="Tabarra Sans"/>
              <a:ea typeface="Tabarra Sans"/>
              <a:cs typeface="Tabarra Sans"/>
              <a:sym typeface="Tabarra Sans"/>
            </a:endParaRPr>
          </a:p>
          <a:p>
            <a:pPr algn="l">
              <a:lnSpc>
                <a:spcPts val="4199"/>
              </a:lnSpc>
            </a:pPr>
            <a:r>
              <a:rPr lang="en-US" sz="2999">
                <a:solidFill>
                  <a:srgbClr val="D6E591"/>
                </a:solidFill>
                <a:latin typeface="Tabarra Sans"/>
                <a:ea typeface="Tabarra Sans"/>
                <a:cs typeface="Tabarra Sans"/>
                <a:sym typeface="Tabarra Sans"/>
              </a:rPr>
              <a:t>A business needs to clearly state the proposed change in strategy, e.g. launching a new product, moving all operations online, moving all staff back to the office from a hybrid working arrangement.</a:t>
            </a:r>
          </a:p>
        </p:txBody>
      </p:sp>
      <p:sp>
        <p:nvSpPr>
          <p:cNvPr id="14" name="Freeform 14"/>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353484" y="2652055"/>
            <a:ext cx="12905815" cy="6912271"/>
            <a:chOff x="0" y="0"/>
            <a:chExt cx="1745889" cy="935087"/>
          </a:xfrm>
        </p:grpSpPr>
        <p:sp>
          <p:nvSpPr>
            <p:cNvPr id="9" name="Freeform 9"/>
            <p:cNvSpPr/>
            <p:nvPr/>
          </p:nvSpPr>
          <p:spPr>
            <a:xfrm>
              <a:off x="0" y="0"/>
              <a:ext cx="1745889" cy="935087"/>
            </a:xfrm>
            <a:custGeom>
              <a:avLst/>
              <a:gdLst/>
              <a:ahLst/>
              <a:cxnLst/>
              <a:rect l="l" t="t" r="r" b="b"/>
              <a:pathLst>
                <a:path w="1745889" h="935087">
                  <a:moveTo>
                    <a:pt x="25195" y="0"/>
                  </a:moveTo>
                  <a:lnTo>
                    <a:pt x="1720694" y="0"/>
                  </a:lnTo>
                  <a:cubicBezTo>
                    <a:pt x="1727376" y="0"/>
                    <a:pt x="1733784" y="2654"/>
                    <a:pt x="1738509" y="7379"/>
                  </a:cubicBezTo>
                  <a:cubicBezTo>
                    <a:pt x="1743234" y="12104"/>
                    <a:pt x="1745889" y="18513"/>
                    <a:pt x="1745889" y="25195"/>
                  </a:cubicBezTo>
                  <a:lnTo>
                    <a:pt x="1745889" y="909892"/>
                  </a:lnTo>
                  <a:cubicBezTo>
                    <a:pt x="1745889" y="923807"/>
                    <a:pt x="1734609" y="935087"/>
                    <a:pt x="1720694" y="935087"/>
                  </a:cubicBezTo>
                  <a:lnTo>
                    <a:pt x="25195" y="935087"/>
                  </a:lnTo>
                  <a:cubicBezTo>
                    <a:pt x="18513" y="935087"/>
                    <a:pt x="12104" y="932432"/>
                    <a:pt x="7379" y="927707"/>
                  </a:cubicBezTo>
                  <a:cubicBezTo>
                    <a:pt x="2654" y="922982"/>
                    <a:pt x="0" y="916574"/>
                    <a:pt x="0" y="909892"/>
                  </a:cubicBezTo>
                  <a:lnTo>
                    <a:pt x="0" y="25195"/>
                  </a:lnTo>
                  <a:cubicBezTo>
                    <a:pt x="0" y="18513"/>
                    <a:pt x="2654" y="12104"/>
                    <a:pt x="7379" y="7379"/>
                  </a:cubicBezTo>
                  <a:cubicBezTo>
                    <a:pt x="12104" y="2654"/>
                    <a:pt x="18513" y="0"/>
                    <a:pt x="25195" y="0"/>
                  </a:cubicBezTo>
                  <a:close/>
                </a:path>
              </a:pathLst>
            </a:custGeom>
            <a:solidFill>
              <a:srgbClr val="24363D"/>
            </a:solidFill>
          </p:spPr>
          <p:txBody>
            <a:bodyPr/>
            <a:lstStyle/>
            <a:p>
              <a:endParaRPr lang="en-US"/>
            </a:p>
          </p:txBody>
        </p:sp>
        <p:sp>
          <p:nvSpPr>
            <p:cNvPr id="10" name="TextBox 10"/>
            <p:cNvSpPr txBox="1"/>
            <p:nvPr/>
          </p:nvSpPr>
          <p:spPr>
            <a:xfrm>
              <a:off x="0" y="-28575"/>
              <a:ext cx="1745889" cy="963662"/>
            </a:xfrm>
            <a:prstGeom prst="rect">
              <a:avLst/>
            </a:prstGeom>
          </p:spPr>
          <p:txBody>
            <a:bodyPr lIns="50800" tIns="50800" rIns="50800" bIns="50800" rtlCol="0" anchor="ctr"/>
            <a:lstStyle/>
            <a:p>
              <a:pPr algn="ctr">
                <a:lnSpc>
                  <a:spcPts val="2239"/>
                </a:lnSpc>
              </a:pPr>
              <a:endParaRPr/>
            </a:p>
          </p:txBody>
        </p:sp>
      </p:grpSp>
      <p:sp>
        <p:nvSpPr>
          <p:cNvPr id="11" name="Freeform 11"/>
          <p:cNvSpPr/>
          <p:nvPr/>
        </p:nvSpPr>
        <p:spPr>
          <a:xfrm>
            <a:off x="757192" y="5194206"/>
            <a:ext cx="3425783" cy="2667866"/>
          </a:xfrm>
          <a:custGeom>
            <a:avLst/>
            <a:gdLst/>
            <a:ahLst/>
            <a:cxnLst/>
            <a:rect l="l" t="t" r="r" b="b"/>
            <a:pathLst>
              <a:path w="3425783" h="2667866">
                <a:moveTo>
                  <a:pt x="0" y="0"/>
                </a:moveTo>
                <a:lnTo>
                  <a:pt x="3425783" y="0"/>
                </a:lnTo>
                <a:lnTo>
                  <a:pt x="3425783" y="2667866"/>
                </a:lnTo>
                <a:lnTo>
                  <a:pt x="0" y="2667866"/>
                </a:lnTo>
                <a:lnTo>
                  <a:pt x="0" y="0"/>
                </a:lnTo>
                <a:close/>
              </a:path>
            </a:pathLst>
          </a:custGeom>
          <a:blipFill>
            <a:blip r:embed="rId4"/>
            <a:stretch>
              <a:fillRect/>
            </a:stretch>
          </a:blipFill>
        </p:spPr>
        <p:txBody>
          <a:bodyPr/>
          <a:lstStyle/>
          <a:p>
            <a:endParaRPr lang="en-US"/>
          </a:p>
        </p:txBody>
      </p:sp>
      <p:sp>
        <p:nvSpPr>
          <p:cNvPr id="12" name="TextBox 12"/>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Steps Involved In Conducting A Force-Field Analysis</a:t>
            </a:r>
          </a:p>
        </p:txBody>
      </p:sp>
      <p:sp>
        <p:nvSpPr>
          <p:cNvPr id="13" name="TextBox 13"/>
          <p:cNvSpPr txBox="1"/>
          <p:nvPr/>
        </p:nvSpPr>
        <p:spPr>
          <a:xfrm>
            <a:off x="4886320" y="2893670"/>
            <a:ext cx="12182480" cy="6432980"/>
          </a:xfrm>
          <a:prstGeom prst="rect">
            <a:avLst/>
          </a:prstGeom>
        </p:spPr>
        <p:txBody>
          <a:bodyPr wrap="square" lIns="0" tIns="0" rIns="0" bIns="0" rtlCol="0" anchor="t">
            <a:spAutoFit/>
          </a:bodyPr>
          <a:lstStyle/>
          <a:p>
            <a:pPr algn="l">
              <a:lnSpc>
                <a:spcPts val="4199"/>
              </a:lnSpc>
            </a:pPr>
            <a:r>
              <a:rPr lang="en-US" sz="2999" dirty="0">
                <a:solidFill>
                  <a:srgbClr val="D6E591"/>
                </a:solidFill>
                <a:latin typeface="Tabarra Sans"/>
                <a:ea typeface="Tabarra Sans"/>
                <a:cs typeface="Tabarra Sans"/>
                <a:sym typeface="Tabarra Sans"/>
              </a:rPr>
              <a:t>Step 2: Identify the driving and restraining forces for that change</a:t>
            </a:r>
          </a:p>
          <a:p>
            <a:pPr algn="l">
              <a:lnSpc>
                <a:spcPts val="4199"/>
              </a:lnSpc>
            </a:pPr>
            <a:endParaRPr lang="en-US" sz="2999" dirty="0">
              <a:solidFill>
                <a:srgbClr val="D6E591"/>
              </a:solidFill>
              <a:latin typeface="Tabarra Sans"/>
              <a:ea typeface="Tabarra Sans"/>
              <a:cs typeface="Tabarra Sans"/>
              <a:sym typeface="Tabarra Sans"/>
            </a:endParaRPr>
          </a:p>
          <a:p>
            <a:pPr algn="l">
              <a:lnSpc>
                <a:spcPts val="4199"/>
              </a:lnSpc>
            </a:pPr>
            <a:r>
              <a:rPr lang="en-US" sz="2999" dirty="0">
                <a:solidFill>
                  <a:srgbClr val="D6E591"/>
                </a:solidFill>
                <a:latin typeface="Tabarra Sans"/>
                <a:ea typeface="Tabarra Sans"/>
                <a:cs typeface="Tabarra Sans"/>
                <a:sym typeface="Tabarra Sans"/>
              </a:rPr>
              <a:t>A business should then list all the driving forces on one side and all the restraining forces on another side to help weigh up their impact on the decision. </a:t>
            </a:r>
          </a:p>
          <a:p>
            <a:pPr algn="l">
              <a:lnSpc>
                <a:spcPts val="4199"/>
              </a:lnSpc>
            </a:pPr>
            <a:endParaRPr lang="en-US" sz="2999" dirty="0">
              <a:solidFill>
                <a:srgbClr val="D6E591"/>
              </a:solidFill>
              <a:latin typeface="Tabarra Sans"/>
              <a:ea typeface="Tabarra Sans"/>
              <a:cs typeface="Tabarra Sans"/>
              <a:sym typeface="Tabarra Sans"/>
            </a:endParaRPr>
          </a:p>
          <a:p>
            <a:pPr algn="l">
              <a:lnSpc>
                <a:spcPts val="4199"/>
              </a:lnSpc>
            </a:pPr>
            <a:r>
              <a:rPr lang="en-US" sz="2999" dirty="0">
                <a:solidFill>
                  <a:srgbClr val="D6E591"/>
                </a:solidFill>
                <a:latin typeface="Tabarra Sans"/>
                <a:ea typeface="Tabarra Sans"/>
                <a:cs typeface="Tabarra Sans"/>
                <a:sym typeface="Tabarra Sans"/>
              </a:rPr>
              <a:t>Internal forces include the potential impact of any change on employee morale, skills required, and the workplace culture. </a:t>
            </a:r>
          </a:p>
          <a:p>
            <a:pPr algn="l">
              <a:lnSpc>
                <a:spcPts val="4199"/>
              </a:lnSpc>
            </a:pPr>
            <a:endParaRPr lang="en-US" sz="2999" dirty="0">
              <a:solidFill>
                <a:srgbClr val="D6E591"/>
              </a:solidFill>
              <a:latin typeface="Tabarra Sans"/>
              <a:ea typeface="Tabarra Sans"/>
              <a:cs typeface="Tabarra Sans"/>
              <a:sym typeface="Tabarra Sans"/>
            </a:endParaRPr>
          </a:p>
          <a:p>
            <a:pPr algn="l">
              <a:lnSpc>
                <a:spcPts val="4199"/>
              </a:lnSpc>
            </a:pPr>
            <a:r>
              <a:rPr lang="en-US" sz="2999" dirty="0">
                <a:solidFill>
                  <a:srgbClr val="D6E591"/>
                </a:solidFill>
                <a:latin typeface="Tabarra Sans"/>
                <a:ea typeface="Tabarra Sans"/>
                <a:cs typeface="Tabarra Sans"/>
                <a:sym typeface="Tabarra Sans"/>
              </a:rPr>
              <a:t>External forces include the potential impact proposed changes would have on any laws, technology, or customers expectations/experience.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353485" y="3072003"/>
            <a:ext cx="12905815" cy="3853057"/>
            <a:chOff x="0" y="0"/>
            <a:chExt cx="1745889" cy="521239"/>
          </a:xfrm>
        </p:grpSpPr>
        <p:sp>
          <p:nvSpPr>
            <p:cNvPr id="9" name="Freeform 9"/>
            <p:cNvSpPr/>
            <p:nvPr/>
          </p:nvSpPr>
          <p:spPr>
            <a:xfrm>
              <a:off x="0" y="0"/>
              <a:ext cx="1745889" cy="521239"/>
            </a:xfrm>
            <a:custGeom>
              <a:avLst/>
              <a:gdLst/>
              <a:ahLst/>
              <a:cxnLst/>
              <a:rect l="l" t="t" r="r" b="b"/>
              <a:pathLst>
                <a:path w="1745889" h="521239">
                  <a:moveTo>
                    <a:pt x="25195" y="0"/>
                  </a:moveTo>
                  <a:lnTo>
                    <a:pt x="1720694" y="0"/>
                  </a:lnTo>
                  <a:cubicBezTo>
                    <a:pt x="1727376" y="0"/>
                    <a:pt x="1733784" y="2654"/>
                    <a:pt x="1738509" y="7379"/>
                  </a:cubicBezTo>
                  <a:cubicBezTo>
                    <a:pt x="1743234" y="12104"/>
                    <a:pt x="1745889" y="18513"/>
                    <a:pt x="1745889" y="25195"/>
                  </a:cubicBezTo>
                  <a:lnTo>
                    <a:pt x="1745889" y="496044"/>
                  </a:lnTo>
                  <a:cubicBezTo>
                    <a:pt x="1745889" y="509958"/>
                    <a:pt x="1734609" y="521239"/>
                    <a:pt x="1720694" y="521239"/>
                  </a:cubicBezTo>
                  <a:lnTo>
                    <a:pt x="25195" y="521239"/>
                  </a:lnTo>
                  <a:cubicBezTo>
                    <a:pt x="11280" y="521239"/>
                    <a:pt x="0" y="509958"/>
                    <a:pt x="0" y="496044"/>
                  </a:cubicBezTo>
                  <a:lnTo>
                    <a:pt x="0" y="25195"/>
                  </a:lnTo>
                  <a:cubicBezTo>
                    <a:pt x="0" y="18513"/>
                    <a:pt x="2654" y="12104"/>
                    <a:pt x="7379" y="7379"/>
                  </a:cubicBezTo>
                  <a:cubicBezTo>
                    <a:pt x="12104" y="2654"/>
                    <a:pt x="18513" y="0"/>
                    <a:pt x="25195" y="0"/>
                  </a:cubicBezTo>
                  <a:close/>
                </a:path>
              </a:pathLst>
            </a:custGeom>
            <a:solidFill>
              <a:srgbClr val="24363D"/>
            </a:solidFill>
          </p:spPr>
          <p:txBody>
            <a:bodyPr/>
            <a:lstStyle/>
            <a:p>
              <a:endParaRPr lang="en-US"/>
            </a:p>
          </p:txBody>
        </p:sp>
        <p:sp>
          <p:nvSpPr>
            <p:cNvPr id="10" name="TextBox 10"/>
            <p:cNvSpPr txBox="1"/>
            <p:nvPr/>
          </p:nvSpPr>
          <p:spPr>
            <a:xfrm>
              <a:off x="0" y="-28575"/>
              <a:ext cx="1745889" cy="549814"/>
            </a:xfrm>
            <a:prstGeom prst="rect">
              <a:avLst/>
            </a:prstGeom>
          </p:spPr>
          <p:txBody>
            <a:bodyPr lIns="50800" tIns="50800" rIns="50800" bIns="50800" rtlCol="0" anchor="ctr"/>
            <a:lstStyle/>
            <a:p>
              <a:pPr algn="ctr">
                <a:lnSpc>
                  <a:spcPts val="2239"/>
                </a:lnSpc>
              </a:pPr>
              <a:endParaRPr/>
            </a:p>
          </p:txBody>
        </p:sp>
      </p:grpSp>
      <p:sp>
        <p:nvSpPr>
          <p:cNvPr id="11" name="Freeform 11"/>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1028700" y="3476001"/>
            <a:ext cx="3173275" cy="3045062"/>
          </a:xfrm>
          <a:custGeom>
            <a:avLst/>
            <a:gdLst/>
            <a:ahLst/>
            <a:cxnLst/>
            <a:rect l="l" t="t" r="r" b="b"/>
            <a:pathLst>
              <a:path w="3173275" h="3045062">
                <a:moveTo>
                  <a:pt x="0" y="0"/>
                </a:moveTo>
                <a:lnTo>
                  <a:pt x="3173275" y="0"/>
                </a:lnTo>
                <a:lnTo>
                  <a:pt x="3173275" y="3045062"/>
                </a:lnTo>
                <a:lnTo>
                  <a:pt x="0" y="3045062"/>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Steps Involved In Conducting A Force-Field Analysis</a:t>
            </a:r>
          </a:p>
        </p:txBody>
      </p:sp>
      <p:sp>
        <p:nvSpPr>
          <p:cNvPr id="14" name="TextBox 14"/>
          <p:cNvSpPr txBox="1"/>
          <p:nvPr/>
        </p:nvSpPr>
        <p:spPr>
          <a:xfrm>
            <a:off x="4886321" y="3327927"/>
            <a:ext cx="11840142" cy="3181350"/>
          </a:xfrm>
          <a:prstGeom prst="rect">
            <a:avLst/>
          </a:prstGeom>
        </p:spPr>
        <p:txBody>
          <a:bodyPr lIns="0" tIns="0" rIns="0" bIns="0" rtlCol="0" anchor="t">
            <a:spAutoFit/>
          </a:bodyPr>
          <a:lstStyle/>
          <a:p>
            <a:pPr algn="l">
              <a:lnSpc>
                <a:spcPts val="4199"/>
              </a:lnSpc>
            </a:pPr>
            <a:r>
              <a:rPr lang="en-US" sz="2999">
                <a:solidFill>
                  <a:srgbClr val="D6E591"/>
                </a:solidFill>
                <a:latin typeface="Tabarra Sans"/>
                <a:ea typeface="Tabarra Sans"/>
                <a:cs typeface="Tabarra Sans"/>
                <a:sym typeface="Tabarra Sans"/>
              </a:rPr>
              <a:t>Step 3: Assign a score or weight to each force</a:t>
            </a:r>
          </a:p>
          <a:p>
            <a:pPr algn="l">
              <a:lnSpc>
                <a:spcPts val="4199"/>
              </a:lnSpc>
            </a:pPr>
            <a:endParaRPr lang="en-US" sz="2999">
              <a:solidFill>
                <a:srgbClr val="D6E591"/>
              </a:solidFill>
              <a:latin typeface="Tabarra Sans"/>
              <a:ea typeface="Tabarra Sans"/>
              <a:cs typeface="Tabarra Sans"/>
              <a:sym typeface="Tabarra Sans"/>
            </a:endParaRPr>
          </a:p>
          <a:p>
            <a:pPr algn="l">
              <a:lnSpc>
                <a:spcPts val="4199"/>
              </a:lnSpc>
            </a:pPr>
            <a:r>
              <a:rPr lang="en-US" sz="2999">
                <a:solidFill>
                  <a:srgbClr val="D6E591"/>
                </a:solidFill>
                <a:latin typeface="Tabarra Sans"/>
                <a:ea typeface="Tabarra Sans"/>
                <a:cs typeface="Tabarra Sans"/>
                <a:sym typeface="Tabarra Sans"/>
              </a:rPr>
              <a:t>Assign a weight or score to each force based on how strong the influence is. This is generally done using a scale from 1 (weak force) to 5 (strong force) for each factor, depending on its strength or influence as a force.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4353485" y="3072003"/>
            <a:ext cx="12905815" cy="6684497"/>
            <a:chOff x="0" y="0"/>
            <a:chExt cx="1745889" cy="904274"/>
          </a:xfrm>
        </p:grpSpPr>
        <p:sp>
          <p:nvSpPr>
            <p:cNvPr id="9" name="Freeform 9"/>
            <p:cNvSpPr/>
            <p:nvPr/>
          </p:nvSpPr>
          <p:spPr>
            <a:xfrm>
              <a:off x="0" y="0"/>
              <a:ext cx="1745889" cy="904274"/>
            </a:xfrm>
            <a:custGeom>
              <a:avLst/>
              <a:gdLst/>
              <a:ahLst/>
              <a:cxnLst/>
              <a:rect l="l" t="t" r="r" b="b"/>
              <a:pathLst>
                <a:path w="1745889" h="904274">
                  <a:moveTo>
                    <a:pt x="25195" y="0"/>
                  </a:moveTo>
                  <a:lnTo>
                    <a:pt x="1720694" y="0"/>
                  </a:lnTo>
                  <a:cubicBezTo>
                    <a:pt x="1727376" y="0"/>
                    <a:pt x="1733784" y="2654"/>
                    <a:pt x="1738509" y="7379"/>
                  </a:cubicBezTo>
                  <a:cubicBezTo>
                    <a:pt x="1743234" y="12104"/>
                    <a:pt x="1745889" y="18513"/>
                    <a:pt x="1745889" y="25195"/>
                  </a:cubicBezTo>
                  <a:lnTo>
                    <a:pt x="1745889" y="879079"/>
                  </a:lnTo>
                  <a:cubicBezTo>
                    <a:pt x="1745889" y="892993"/>
                    <a:pt x="1734609" y="904274"/>
                    <a:pt x="1720694" y="904274"/>
                  </a:cubicBezTo>
                  <a:lnTo>
                    <a:pt x="25195" y="904274"/>
                  </a:lnTo>
                  <a:cubicBezTo>
                    <a:pt x="11280" y="904274"/>
                    <a:pt x="0" y="892993"/>
                    <a:pt x="0" y="879079"/>
                  </a:cubicBezTo>
                  <a:lnTo>
                    <a:pt x="0" y="25195"/>
                  </a:lnTo>
                  <a:cubicBezTo>
                    <a:pt x="0" y="18513"/>
                    <a:pt x="2654" y="12104"/>
                    <a:pt x="7379" y="7379"/>
                  </a:cubicBezTo>
                  <a:cubicBezTo>
                    <a:pt x="12104" y="2654"/>
                    <a:pt x="18513" y="0"/>
                    <a:pt x="25195" y="0"/>
                  </a:cubicBezTo>
                  <a:close/>
                </a:path>
              </a:pathLst>
            </a:custGeom>
            <a:solidFill>
              <a:srgbClr val="24363D"/>
            </a:solidFill>
          </p:spPr>
          <p:txBody>
            <a:bodyPr/>
            <a:lstStyle/>
            <a:p>
              <a:endParaRPr lang="en-US"/>
            </a:p>
          </p:txBody>
        </p:sp>
        <p:sp>
          <p:nvSpPr>
            <p:cNvPr id="10" name="TextBox 10"/>
            <p:cNvSpPr txBox="1"/>
            <p:nvPr/>
          </p:nvSpPr>
          <p:spPr>
            <a:xfrm>
              <a:off x="0" y="-28575"/>
              <a:ext cx="1745889" cy="932849"/>
            </a:xfrm>
            <a:prstGeom prst="rect">
              <a:avLst/>
            </a:prstGeom>
          </p:spPr>
          <p:txBody>
            <a:bodyPr lIns="50800" tIns="50800" rIns="50800" bIns="50800" rtlCol="0" anchor="ctr"/>
            <a:lstStyle/>
            <a:p>
              <a:pPr algn="ctr">
                <a:lnSpc>
                  <a:spcPts val="2239"/>
                </a:lnSpc>
              </a:pPr>
              <a:endParaRPr/>
            </a:p>
          </p:txBody>
        </p:sp>
      </p:grpSp>
      <p:sp>
        <p:nvSpPr>
          <p:cNvPr id="11" name="Freeform 11"/>
          <p:cNvSpPr/>
          <p:nvPr/>
        </p:nvSpPr>
        <p:spPr>
          <a:xfrm>
            <a:off x="1028700" y="3532793"/>
            <a:ext cx="3198849" cy="2885918"/>
          </a:xfrm>
          <a:custGeom>
            <a:avLst/>
            <a:gdLst/>
            <a:ahLst/>
            <a:cxnLst/>
            <a:rect l="l" t="t" r="r" b="b"/>
            <a:pathLst>
              <a:path w="3198849" h="2885918">
                <a:moveTo>
                  <a:pt x="0" y="0"/>
                </a:moveTo>
                <a:lnTo>
                  <a:pt x="3198849" y="0"/>
                </a:lnTo>
                <a:lnTo>
                  <a:pt x="3198849" y="2885918"/>
                </a:lnTo>
                <a:lnTo>
                  <a:pt x="0" y="2885918"/>
                </a:lnTo>
                <a:lnTo>
                  <a:pt x="0" y="0"/>
                </a:lnTo>
                <a:close/>
              </a:path>
            </a:pathLst>
          </a:custGeom>
          <a:blipFill>
            <a:blip r:embed="rId4"/>
            <a:stretch>
              <a:fillRect/>
            </a:stretch>
          </a:blipFill>
        </p:spPr>
        <p:txBody>
          <a:bodyPr/>
          <a:lstStyle/>
          <a:p>
            <a:endParaRPr lang="en-US"/>
          </a:p>
        </p:txBody>
      </p:sp>
      <p:sp>
        <p:nvSpPr>
          <p:cNvPr id="12" name="TextBox 12"/>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Steps Involved In Conducting A Force-Field Analysis</a:t>
            </a:r>
          </a:p>
        </p:txBody>
      </p:sp>
      <p:sp>
        <p:nvSpPr>
          <p:cNvPr id="13" name="TextBox 13"/>
          <p:cNvSpPr txBox="1"/>
          <p:nvPr/>
        </p:nvSpPr>
        <p:spPr>
          <a:xfrm>
            <a:off x="4886321" y="3438525"/>
            <a:ext cx="11840142" cy="5800725"/>
          </a:xfrm>
          <a:prstGeom prst="rect">
            <a:avLst/>
          </a:prstGeom>
        </p:spPr>
        <p:txBody>
          <a:bodyPr lIns="0" tIns="0" rIns="0" bIns="0" rtlCol="0" anchor="t">
            <a:spAutoFit/>
          </a:bodyPr>
          <a:lstStyle/>
          <a:p>
            <a:pPr algn="l">
              <a:lnSpc>
                <a:spcPts val="4199"/>
              </a:lnSpc>
            </a:pPr>
            <a:r>
              <a:rPr lang="en-US" sz="2999">
                <a:solidFill>
                  <a:srgbClr val="D6E591"/>
                </a:solidFill>
                <a:latin typeface="Tabarra Sans"/>
                <a:ea typeface="Tabarra Sans"/>
                <a:cs typeface="Tabarra Sans"/>
                <a:sym typeface="Tabarra Sans"/>
              </a:rPr>
              <a:t>Step 4: Analyse the results</a:t>
            </a:r>
          </a:p>
          <a:p>
            <a:pPr algn="l">
              <a:lnSpc>
                <a:spcPts val="4199"/>
              </a:lnSpc>
            </a:pPr>
            <a:endParaRPr lang="en-US" sz="2999">
              <a:solidFill>
                <a:srgbClr val="D6E591"/>
              </a:solidFill>
              <a:latin typeface="Tabarra Sans"/>
              <a:ea typeface="Tabarra Sans"/>
              <a:cs typeface="Tabarra Sans"/>
              <a:sym typeface="Tabarra Sans"/>
            </a:endParaRPr>
          </a:p>
          <a:p>
            <a:pPr algn="l">
              <a:lnSpc>
                <a:spcPts val="4199"/>
              </a:lnSpc>
            </a:pPr>
            <a:r>
              <a:rPr lang="en-US" sz="2999">
                <a:solidFill>
                  <a:srgbClr val="D6E591"/>
                </a:solidFill>
                <a:latin typeface="Tabarra Sans"/>
                <a:ea typeface="Tabarra Sans"/>
                <a:cs typeface="Tabarra Sans"/>
                <a:sym typeface="Tabarra Sans"/>
              </a:rPr>
              <a:t>To make an informed decision, a business should evaluate if the driving forces outweigh the restraining forces for the proposed p!an. If restraining forces outweigh driving forces, the business could:</a:t>
            </a:r>
          </a:p>
          <a:p>
            <a:pPr algn="l">
              <a:lnSpc>
                <a:spcPts val="4199"/>
              </a:lnSpc>
            </a:pPr>
            <a:r>
              <a:rPr lang="en-US" sz="2999">
                <a:solidFill>
                  <a:srgbClr val="D6E591"/>
                </a:solidFill>
                <a:latin typeface="Tabarra Sans"/>
                <a:ea typeface="Tabarra Sans"/>
                <a:cs typeface="Tabarra Sans"/>
                <a:sym typeface="Tabarra Sans"/>
              </a:rPr>
              <a:t>• Try to strengthen or increase some of the driving forces</a:t>
            </a:r>
          </a:p>
          <a:p>
            <a:pPr algn="l">
              <a:lnSpc>
                <a:spcPts val="4199"/>
              </a:lnSpc>
            </a:pPr>
            <a:r>
              <a:rPr lang="en-US" sz="2999">
                <a:solidFill>
                  <a:srgbClr val="D6E591"/>
                </a:solidFill>
                <a:latin typeface="Tabarra Sans"/>
                <a:ea typeface="Tabarra Sans"/>
                <a:cs typeface="Tabarra Sans"/>
                <a:sym typeface="Tabarra Sans"/>
              </a:rPr>
              <a:t>• Try to reduce or remove the impact of some of the restraining forces</a:t>
            </a:r>
          </a:p>
          <a:p>
            <a:pPr algn="l">
              <a:lnSpc>
                <a:spcPts val="4199"/>
              </a:lnSpc>
            </a:pPr>
            <a:r>
              <a:rPr lang="en-US" sz="2999">
                <a:solidFill>
                  <a:srgbClr val="D6E591"/>
                </a:solidFill>
                <a:latin typeface="Tabarra Sans"/>
                <a:ea typeface="Tabarra Sans"/>
                <a:cs typeface="Tabarra Sans"/>
                <a:sym typeface="Tabarra Sans"/>
              </a:rPr>
              <a:t>• Delay or cancel the decision or revise the strategy and perform another force-field analysis.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Force-Field Analysis Example</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6" y="3771900"/>
            <a:ext cx="15349387" cy="4302485"/>
            <a:chOff x="0" y="0"/>
            <a:chExt cx="2076453" cy="582037"/>
          </a:xfrm>
        </p:grpSpPr>
        <p:sp>
          <p:nvSpPr>
            <p:cNvPr id="10" name="Freeform 10"/>
            <p:cNvSpPr/>
            <p:nvPr/>
          </p:nvSpPr>
          <p:spPr>
            <a:xfrm>
              <a:off x="0" y="0"/>
              <a:ext cx="2076453" cy="582037"/>
            </a:xfrm>
            <a:custGeom>
              <a:avLst/>
              <a:gdLst/>
              <a:ahLst/>
              <a:cxnLst/>
              <a:rect l="l" t="t" r="r" b="b"/>
              <a:pathLst>
                <a:path w="2076453" h="582037">
                  <a:moveTo>
                    <a:pt x="21184" y="0"/>
                  </a:moveTo>
                  <a:lnTo>
                    <a:pt x="2055269" y="0"/>
                  </a:lnTo>
                  <a:cubicBezTo>
                    <a:pt x="2060888" y="0"/>
                    <a:pt x="2066276" y="2232"/>
                    <a:pt x="2070249" y="6205"/>
                  </a:cubicBezTo>
                  <a:cubicBezTo>
                    <a:pt x="2074221" y="10177"/>
                    <a:pt x="2076453" y="15566"/>
                    <a:pt x="2076453" y="21184"/>
                  </a:cubicBezTo>
                  <a:lnTo>
                    <a:pt x="2076453" y="560853"/>
                  </a:lnTo>
                  <a:cubicBezTo>
                    <a:pt x="2076453" y="566471"/>
                    <a:pt x="2074221" y="571859"/>
                    <a:pt x="2070249" y="575832"/>
                  </a:cubicBezTo>
                  <a:cubicBezTo>
                    <a:pt x="2066276" y="579805"/>
                    <a:pt x="2060888" y="582037"/>
                    <a:pt x="2055269" y="582037"/>
                  </a:cubicBezTo>
                  <a:lnTo>
                    <a:pt x="21184" y="582037"/>
                  </a:lnTo>
                  <a:cubicBezTo>
                    <a:pt x="9484" y="582037"/>
                    <a:pt x="0" y="572553"/>
                    <a:pt x="0" y="560853"/>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610612"/>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39" y="3989037"/>
            <a:ext cx="14264320" cy="4817153"/>
          </a:xfrm>
          <a:prstGeom prst="rect">
            <a:avLst/>
          </a:prstGeom>
        </p:spPr>
        <p:txBody>
          <a:bodyPr lIns="0" tIns="0" rIns="0" bIns="0" rtlCol="0" anchor="t">
            <a:spAutoFit/>
          </a:bodyPr>
          <a:lstStyle/>
          <a:p>
            <a:pPr algn="l">
              <a:lnSpc>
                <a:spcPts val="4199"/>
              </a:lnSpc>
            </a:pPr>
            <a:r>
              <a:rPr lang="en-US" sz="2999" dirty="0">
                <a:solidFill>
                  <a:srgbClr val="24363D"/>
                </a:solidFill>
                <a:latin typeface="Tabarra Sans"/>
                <a:ea typeface="Tabarra Sans"/>
                <a:cs typeface="Tabarra Sans"/>
                <a:sym typeface="Tabarra Sans"/>
              </a:rPr>
              <a:t>A business is considering a shift away from a hybrid working model and back to a full-time office-based approach to work for their staff. </a:t>
            </a:r>
          </a:p>
          <a:p>
            <a:pPr algn="l">
              <a:lnSpc>
                <a:spcPts val="4199"/>
              </a:lnSpc>
            </a:pPr>
            <a:endParaRPr lang="en-US" sz="2999" dirty="0">
              <a:solidFill>
                <a:srgbClr val="24363D"/>
              </a:solidFill>
              <a:latin typeface="Tabarra Sans"/>
              <a:ea typeface="Tabarra Sans"/>
              <a:cs typeface="Tabarra Sans"/>
              <a:sym typeface="Tabarra Sans"/>
            </a:endParaRPr>
          </a:p>
          <a:p>
            <a:pPr algn="l">
              <a:lnSpc>
                <a:spcPts val="4199"/>
              </a:lnSpc>
            </a:pPr>
            <a:r>
              <a:rPr lang="en-US" sz="2999" dirty="0">
                <a:solidFill>
                  <a:srgbClr val="24363D"/>
                </a:solidFill>
                <a:latin typeface="Tabarra Sans"/>
                <a:ea typeface="Tabarra Sans"/>
                <a:cs typeface="Tabarra Sans"/>
                <a:sym typeface="Tabarra Sans"/>
              </a:rPr>
              <a:t>The business performs a force-field analysis to assist with the decision. </a:t>
            </a:r>
          </a:p>
          <a:p>
            <a:pPr algn="l">
              <a:lnSpc>
                <a:spcPts val="4199"/>
              </a:lnSpc>
            </a:pPr>
            <a:endParaRPr lang="en-US" sz="2999" dirty="0">
              <a:solidFill>
                <a:srgbClr val="24363D"/>
              </a:solidFill>
              <a:latin typeface="Tabarra Sans"/>
              <a:ea typeface="Tabarra Sans"/>
              <a:cs typeface="Tabarra Sans"/>
              <a:sym typeface="Tabarra Sans"/>
            </a:endParaRPr>
          </a:p>
          <a:p>
            <a:pPr algn="l">
              <a:lnSpc>
                <a:spcPts val="4199"/>
              </a:lnSpc>
            </a:pPr>
            <a:r>
              <a:rPr lang="en-US" sz="2999" dirty="0">
                <a:solidFill>
                  <a:srgbClr val="24363D"/>
                </a:solidFill>
                <a:latin typeface="Tabarra Sans"/>
                <a:ea typeface="Tabarra Sans"/>
                <a:cs typeface="Tabarra Sans"/>
                <a:sym typeface="Tabarra Sans"/>
              </a:rPr>
              <a:t>Below are the driving and restraining forces that the business has identified, with weights attached, to help them reach a decision.</a:t>
            </a:r>
          </a:p>
          <a:p>
            <a:pPr algn="l">
              <a:lnSpc>
                <a:spcPts val="4199"/>
              </a:lnSpc>
            </a:pPr>
            <a:endParaRPr lang="en-US" sz="2999" dirty="0">
              <a:solidFill>
                <a:srgbClr val="24363D"/>
              </a:solidFill>
              <a:latin typeface="Tabarra Sans"/>
              <a:ea typeface="Tabarra Sans"/>
              <a:cs typeface="Tabarra Sans"/>
              <a:sym typeface="Tabarra Sans"/>
            </a:endParaRPr>
          </a:p>
          <a:p>
            <a:pPr algn="l">
              <a:lnSpc>
                <a:spcPts val="4199"/>
              </a:lnSpc>
            </a:pPr>
            <a:endParaRPr lang="en-US" sz="2999" dirty="0">
              <a:solidFill>
                <a:srgbClr val="24363D"/>
              </a:solidFill>
              <a:latin typeface="Tabarra Sans"/>
              <a:ea typeface="Tabarra Sans"/>
              <a:cs typeface="Tabarra Sans"/>
              <a:sym typeface="Tabarra Sans"/>
            </a:endParaRPr>
          </a:p>
        </p:txBody>
      </p:sp>
      <p:grpSp>
        <p:nvGrpSpPr>
          <p:cNvPr id="17" name="Group 9">
            <a:extLst>
              <a:ext uri="{FF2B5EF4-FFF2-40B4-BE49-F238E27FC236}">
                <a16:creationId xmlns:a16="http://schemas.microsoft.com/office/drawing/2014/main" id="{6812B176-DB6B-F0F7-7E38-E3961C1954CD}"/>
              </a:ext>
            </a:extLst>
          </p:cNvPr>
          <p:cNvGrpSpPr/>
          <p:nvPr/>
        </p:nvGrpSpPr>
        <p:grpSpPr>
          <a:xfrm>
            <a:off x="2011839" y="8424616"/>
            <a:ext cx="14264320" cy="1507748"/>
            <a:chOff x="0" y="-28575"/>
            <a:chExt cx="2076453" cy="821238"/>
          </a:xfrm>
          <a:solidFill>
            <a:schemeClr val="accent6">
              <a:lumMod val="20000"/>
              <a:lumOff val="80000"/>
            </a:schemeClr>
          </a:solidFill>
        </p:grpSpPr>
        <p:sp>
          <p:nvSpPr>
            <p:cNvPr id="18" name="Freeform 10">
              <a:extLst>
                <a:ext uri="{FF2B5EF4-FFF2-40B4-BE49-F238E27FC236}">
                  <a16:creationId xmlns:a16="http://schemas.microsoft.com/office/drawing/2014/main" id="{7209503D-FB17-485A-29FF-D51E716D7CE9}"/>
                </a:ext>
              </a:extLst>
            </p:cNvPr>
            <p:cNvSpPr/>
            <p:nvPr/>
          </p:nvSpPr>
          <p:spPr>
            <a:xfrm>
              <a:off x="0" y="210626"/>
              <a:ext cx="2076453" cy="582037"/>
            </a:xfrm>
            <a:custGeom>
              <a:avLst/>
              <a:gdLst/>
              <a:ahLst/>
              <a:cxnLst/>
              <a:rect l="l" t="t" r="r" b="b"/>
              <a:pathLst>
                <a:path w="2076453" h="582037">
                  <a:moveTo>
                    <a:pt x="21184" y="0"/>
                  </a:moveTo>
                  <a:lnTo>
                    <a:pt x="2055269" y="0"/>
                  </a:lnTo>
                  <a:cubicBezTo>
                    <a:pt x="2060888" y="0"/>
                    <a:pt x="2066276" y="2232"/>
                    <a:pt x="2070249" y="6205"/>
                  </a:cubicBezTo>
                  <a:cubicBezTo>
                    <a:pt x="2074221" y="10177"/>
                    <a:pt x="2076453" y="15566"/>
                    <a:pt x="2076453" y="21184"/>
                  </a:cubicBezTo>
                  <a:lnTo>
                    <a:pt x="2076453" y="560853"/>
                  </a:lnTo>
                  <a:cubicBezTo>
                    <a:pt x="2076453" y="566471"/>
                    <a:pt x="2074221" y="571859"/>
                    <a:pt x="2070249" y="575832"/>
                  </a:cubicBezTo>
                  <a:cubicBezTo>
                    <a:pt x="2066276" y="579805"/>
                    <a:pt x="2060888" y="582037"/>
                    <a:pt x="2055269" y="582037"/>
                  </a:cubicBezTo>
                  <a:lnTo>
                    <a:pt x="21184" y="582037"/>
                  </a:lnTo>
                  <a:cubicBezTo>
                    <a:pt x="9484" y="582037"/>
                    <a:pt x="0" y="572553"/>
                    <a:pt x="0" y="560853"/>
                  </a:cubicBezTo>
                  <a:lnTo>
                    <a:pt x="0" y="21184"/>
                  </a:lnTo>
                  <a:cubicBezTo>
                    <a:pt x="0" y="15566"/>
                    <a:pt x="2232" y="10177"/>
                    <a:pt x="6205" y="6205"/>
                  </a:cubicBezTo>
                  <a:cubicBezTo>
                    <a:pt x="10177" y="2232"/>
                    <a:pt x="15566" y="0"/>
                    <a:pt x="21184" y="0"/>
                  </a:cubicBezTo>
                  <a:close/>
                </a:path>
              </a:pathLst>
            </a:custGeom>
            <a:grpFill/>
          </p:spPr>
          <p:txBody>
            <a:bodyPr/>
            <a:lstStyle/>
            <a:p>
              <a:endParaRPr lang="en-US" dirty="0"/>
            </a:p>
          </p:txBody>
        </p:sp>
        <p:sp>
          <p:nvSpPr>
            <p:cNvPr id="19" name="TextBox 11">
              <a:extLst>
                <a:ext uri="{FF2B5EF4-FFF2-40B4-BE49-F238E27FC236}">
                  <a16:creationId xmlns:a16="http://schemas.microsoft.com/office/drawing/2014/main" id="{A6D81A72-933B-361A-D8D4-8B3BB05EF891}"/>
                </a:ext>
              </a:extLst>
            </p:cNvPr>
            <p:cNvSpPr txBox="1"/>
            <p:nvPr/>
          </p:nvSpPr>
          <p:spPr>
            <a:xfrm>
              <a:off x="0" y="-28575"/>
              <a:ext cx="2076453" cy="610612"/>
            </a:xfrm>
            <a:prstGeom prst="rect">
              <a:avLst/>
            </a:prstGeom>
            <a:grpFill/>
          </p:spPr>
          <p:txBody>
            <a:bodyPr lIns="50800" tIns="50800" rIns="50800" bIns="50800" rtlCol="0" anchor="ctr"/>
            <a:lstStyle/>
            <a:p>
              <a:pPr algn="ctr">
                <a:lnSpc>
                  <a:spcPts val="2239"/>
                </a:lnSpc>
              </a:pPr>
              <a:endParaRPr/>
            </a:p>
          </p:txBody>
        </p:sp>
      </p:grpSp>
      <p:grpSp>
        <p:nvGrpSpPr>
          <p:cNvPr id="13" name="Group 13"/>
          <p:cNvGrpSpPr/>
          <p:nvPr/>
        </p:nvGrpSpPr>
        <p:grpSpPr>
          <a:xfrm>
            <a:off x="-758583" y="2527300"/>
            <a:ext cx="9902583" cy="683139"/>
            <a:chOff x="0" y="0"/>
            <a:chExt cx="1339614" cy="92415"/>
          </a:xfrm>
        </p:grpSpPr>
        <p:sp>
          <p:nvSpPr>
            <p:cNvPr id="14" name="Freeform 14"/>
            <p:cNvSpPr/>
            <p:nvPr/>
          </p:nvSpPr>
          <p:spPr>
            <a:xfrm>
              <a:off x="0" y="0"/>
              <a:ext cx="1339614" cy="92415"/>
            </a:xfrm>
            <a:custGeom>
              <a:avLst/>
              <a:gdLst/>
              <a:ahLst/>
              <a:cxnLst/>
              <a:rect l="l" t="t" r="r" b="b"/>
              <a:pathLst>
                <a:path w="1339614" h="92415">
                  <a:moveTo>
                    <a:pt x="32836" y="0"/>
                  </a:moveTo>
                  <a:lnTo>
                    <a:pt x="1306778" y="0"/>
                  </a:lnTo>
                  <a:cubicBezTo>
                    <a:pt x="1315487" y="0"/>
                    <a:pt x="1323838" y="3459"/>
                    <a:pt x="1329996" y="9617"/>
                  </a:cubicBezTo>
                  <a:cubicBezTo>
                    <a:pt x="1336154" y="15775"/>
                    <a:pt x="1339614" y="24127"/>
                    <a:pt x="1339614" y="32836"/>
                  </a:cubicBezTo>
                  <a:lnTo>
                    <a:pt x="1339614" y="59579"/>
                  </a:lnTo>
                  <a:cubicBezTo>
                    <a:pt x="1339614" y="77713"/>
                    <a:pt x="1324913" y="92415"/>
                    <a:pt x="1306778" y="92415"/>
                  </a:cubicBezTo>
                  <a:lnTo>
                    <a:pt x="32836" y="92415"/>
                  </a:lnTo>
                  <a:cubicBezTo>
                    <a:pt x="14701" y="92415"/>
                    <a:pt x="0" y="77713"/>
                    <a:pt x="0" y="59579"/>
                  </a:cubicBezTo>
                  <a:lnTo>
                    <a:pt x="0" y="32836"/>
                  </a:lnTo>
                  <a:cubicBezTo>
                    <a:pt x="0" y="14701"/>
                    <a:pt x="14701" y="0"/>
                    <a:pt x="32836" y="0"/>
                  </a:cubicBezTo>
                  <a:close/>
                </a:path>
              </a:pathLst>
            </a:custGeom>
            <a:solidFill>
              <a:srgbClr val="D6E591"/>
            </a:solidFill>
          </p:spPr>
          <p:txBody>
            <a:bodyPr/>
            <a:lstStyle/>
            <a:p>
              <a:endParaRPr lang="en-US"/>
            </a:p>
          </p:txBody>
        </p:sp>
        <p:sp>
          <p:nvSpPr>
            <p:cNvPr id="15" name="TextBox 15"/>
            <p:cNvSpPr txBox="1"/>
            <p:nvPr/>
          </p:nvSpPr>
          <p:spPr>
            <a:xfrm>
              <a:off x="0" y="-28575"/>
              <a:ext cx="1339614"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Scenario:</a:t>
            </a:r>
          </a:p>
        </p:txBody>
      </p:sp>
      <p:sp>
        <p:nvSpPr>
          <p:cNvPr id="23" name="TextBox 22">
            <a:extLst>
              <a:ext uri="{FF2B5EF4-FFF2-40B4-BE49-F238E27FC236}">
                <a16:creationId xmlns:a16="http://schemas.microsoft.com/office/drawing/2014/main" id="{DC71A62E-F7A5-06D9-3A22-0925E0005B89}"/>
              </a:ext>
            </a:extLst>
          </p:cNvPr>
          <p:cNvSpPr txBox="1"/>
          <p:nvPr/>
        </p:nvSpPr>
        <p:spPr>
          <a:xfrm>
            <a:off x="2362200" y="8605603"/>
            <a:ext cx="13295280" cy="1139223"/>
          </a:xfrm>
          <a:prstGeom prst="rect">
            <a:avLst/>
          </a:prstGeom>
          <a:noFill/>
        </p:spPr>
        <p:txBody>
          <a:bodyPr wrap="square">
            <a:spAutoFit/>
          </a:bodyPr>
          <a:lstStyle/>
          <a:p>
            <a:pPr algn="ctr">
              <a:lnSpc>
                <a:spcPts val="4199"/>
              </a:lnSpc>
            </a:pPr>
            <a:r>
              <a:rPr lang="en-US" sz="3000" u="sng" dirty="0">
                <a:solidFill>
                  <a:srgbClr val="24363D"/>
                </a:solidFill>
                <a:latin typeface="Tabarra Sans"/>
                <a:ea typeface="Tabarra Sans"/>
                <a:cs typeface="Tabarra Sans"/>
                <a:sym typeface="Tabarra Sans"/>
              </a:rPr>
              <a:t>TASK: Brainstorm and come up with some potential driving and restraining forces for this decision.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809034" y="2413000"/>
            <a:ext cx="16083306" cy="7096759"/>
          </a:xfrm>
          <a:custGeom>
            <a:avLst/>
            <a:gdLst/>
            <a:ahLst/>
            <a:cxnLst/>
            <a:rect l="l" t="t" r="r" b="b"/>
            <a:pathLst>
              <a:path w="16083306" h="7096759">
                <a:moveTo>
                  <a:pt x="0" y="0"/>
                </a:moveTo>
                <a:lnTo>
                  <a:pt x="16083306" y="0"/>
                </a:lnTo>
                <a:lnTo>
                  <a:pt x="16083306" y="7096759"/>
                </a:lnTo>
                <a:lnTo>
                  <a:pt x="0" y="7096759"/>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Force-Field Analysis Example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661365" y="2393950"/>
            <a:ext cx="14965270" cy="7669701"/>
          </a:xfrm>
          <a:custGeom>
            <a:avLst/>
            <a:gdLst/>
            <a:ahLst/>
            <a:cxnLst/>
            <a:rect l="l" t="t" r="r" b="b"/>
            <a:pathLst>
              <a:path w="14965270" h="7669701">
                <a:moveTo>
                  <a:pt x="0" y="0"/>
                </a:moveTo>
                <a:lnTo>
                  <a:pt x="14965270" y="0"/>
                </a:lnTo>
                <a:lnTo>
                  <a:pt x="14965270" y="7669701"/>
                </a:lnTo>
                <a:lnTo>
                  <a:pt x="0" y="7669701"/>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Force-Field Analysis Example Visually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Force-Field Analysis Example</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4566820"/>
            <a:ext cx="15349387" cy="4175596"/>
            <a:chOff x="0" y="0"/>
            <a:chExt cx="2076453" cy="564871"/>
          </a:xfrm>
        </p:grpSpPr>
        <p:sp>
          <p:nvSpPr>
            <p:cNvPr id="10" name="Freeform 10"/>
            <p:cNvSpPr/>
            <p:nvPr/>
          </p:nvSpPr>
          <p:spPr>
            <a:xfrm>
              <a:off x="0" y="0"/>
              <a:ext cx="2076453" cy="564871"/>
            </a:xfrm>
            <a:custGeom>
              <a:avLst/>
              <a:gdLst/>
              <a:ahLst/>
              <a:cxnLst/>
              <a:rect l="l" t="t" r="r" b="b"/>
              <a:pathLst>
                <a:path w="2076453" h="564871">
                  <a:moveTo>
                    <a:pt x="21184" y="0"/>
                  </a:moveTo>
                  <a:lnTo>
                    <a:pt x="2055269" y="0"/>
                  </a:lnTo>
                  <a:cubicBezTo>
                    <a:pt x="2060888" y="0"/>
                    <a:pt x="2066276" y="2232"/>
                    <a:pt x="2070249" y="6205"/>
                  </a:cubicBezTo>
                  <a:cubicBezTo>
                    <a:pt x="2074221" y="10177"/>
                    <a:pt x="2076453" y="15566"/>
                    <a:pt x="2076453" y="21184"/>
                  </a:cubicBezTo>
                  <a:lnTo>
                    <a:pt x="2076453" y="543688"/>
                  </a:lnTo>
                  <a:cubicBezTo>
                    <a:pt x="2076453" y="549306"/>
                    <a:pt x="2074221" y="554694"/>
                    <a:pt x="2070249" y="558667"/>
                  </a:cubicBezTo>
                  <a:cubicBezTo>
                    <a:pt x="2066276" y="562640"/>
                    <a:pt x="2060888" y="564871"/>
                    <a:pt x="2055269" y="564871"/>
                  </a:cubicBezTo>
                  <a:lnTo>
                    <a:pt x="21184" y="564871"/>
                  </a:lnTo>
                  <a:cubicBezTo>
                    <a:pt x="15566" y="564871"/>
                    <a:pt x="10177" y="562640"/>
                    <a:pt x="6205" y="558667"/>
                  </a:cubicBezTo>
                  <a:cubicBezTo>
                    <a:pt x="2232" y="554694"/>
                    <a:pt x="0" y="549306"/>
                    <a:pt x="0" y="543688"/>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593446"/>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4783957"/>
            <a:ext cx="14264320" cy="370522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In this case, the strength of the restraining forces (17) clearly outweigh the strength of the driving forces (11). Based on this Force-Field Analysis, a decision to return to full-time office-work may create more problems than benefits for the business, especially around staff satisfaction, retention,</a:t>
            </a:r>
          </a:p>
          <a:p>
            <a:pPr algn="l">
              <a:lnSpc>
                <a:spcPts val="4199"/>
              </a:lnSpc>
            </a:pPr>
            <a:r>
              <a:rPr lang="en-US" sz="2999">
                <a:solidFill>
                  <a:srgbClr val="24363D"/>
                </a:solidFill>
                <a:latin typeface="Tabarra Sans"/>
                <a:ea typeface="Tabarra Sans"/>
                <a:cs typeface="Tabarra Sans"/>
                <a:sym typeface="Tabarra Sans"/>
              </a:rPr>
              <a:t>and work-life balance. A business could look at alternative options, such as a three-day week in the office, which may reduce the restraining forces they face in bringing staff back to office-based work.</a:t>
            </a:r>
          </a:p>
        </p:txBody>
      </p:sp>
      <p:grpSp>
        <p:nvGrpSpPr>
          <p:cNvPr id="13" name="Group 13"/>
          <p:cNvGrpSpPr/>
          <p:nvPr/>
        </p:nvGrpSpPr>
        <p:grpSpPr>
          <a:xfrm>
            <a:off x="-758583" y="2527300"/>
            <a:ext cx="9902583" cy="683139"/>
            <a:chOff x="0" y="0"/>
            <a:chExt cx="1339614" cy="92415"/>
          </a:xfrm>
        </p:grpSpPr>
        <p:sp>
          <p:nvSpPr>
            <p:cNvPr id="14" name="Freeform 14"/>
            <p:cNvSpPr/>
            <p:nvPr/>
          </p:nvSpPr>
          <p:spPr>
            <a:xfrm>
              <a:off x="0" y="0"/>
              <a:ext cx="1339614" cy="92415"/>
            </a:xfrm>
            <a:custGeom>
              <a:avLst/>
              <a:gdLst/>
              <a:ahLst/>
              <a:cxnLst/>
              <a:rect l="l" t="t" r="r" b="b"/>
              <a:pathLst>
                <a:path w="1339614" h="92415">
                  <a:moveTo>
                    <a:pt x="32836" y="0"/>
                  </a:moveTo>
                  <a:lnTo>
                    <a:pt x="1306778" y="0"/>
                  </a:lnTo>
                  <a:cubicBezTo>
                    <a:pt x="1315487" y="0"/>
                    <a:pt x="1323838" y="3459"/>
                    <a:pt x="1329996" y="9617"/>
                  </a:cubicBezTo>
                  <a:cubicBezTo>
                    <a:pt x="1336154" y="15775"/>
                    <a:pt x="1339614" y="24127"/>
                    <a:pt x="1339614" y="32836"/>
                  </a:cubicBezTo>
                  <a:lnTo>
                    <a:pt x="1339614" y="59579"/>
                  </a:lnTo>
                  <a:cubicBezTo>
                    <a:pt x="1339614" y="77713"/>
                    <a:pt x="1324913" y="92415"/>
                    <a:pt x="1306778" y="92415"/>
                  </a:cubicBezTo>
                  <a:lnTo>
                    <a:pt x="32836" y="92415"/>
                  </a:lnTo>
                  <a:cubicBezTo>
                    <a:pt x="14701" y="92415"/>
                    <a:pt x="0" y="77713"/>
                    <a:pt x="0" y="59579"/>
                  </a:cubicBezTo>
                  <a:lnTo>
                    <a:pt x="0" y="32836"/>
                  </a:lnTo>
                  <a:cubicBezTo>
                    <a:pt x="0" y="14701"/>
                    <a:pt x="14701" y="0"/>
                    <a:pt x="32836" y="0"/>
                  </a:cubicBezTo>
                  <a:close/>
                </a:path>
              </a:pathLst>
            </a:custGeom>
            <a:solidFill>
              <a:srgbClr val="D6E591"/>
            </a:solidFill>
          </p:spPr>
          <p:txBody>
            <a:bodyPr/>
            <a:lstStyle/>
            <a:p>
              <a:endParaRPr lang="en-US"/>
            </a:p>
          </p:txBody>
        </p:sp>
        <p:sp>
          <p:nvSpPr>
            <p:cNvPr id="15" name="TextBox 15"/>
            <p:cNvSpPr txBox="1"/>
            <p:nvPr/>
          </p:nvSpPr>
          <p:spPr>
            <a:xfrm>
              <a:off x="0" y="-28575"/>
              <a:ext cx="1339614"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Outcome: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16.7</a:t>
            </a:r>
          </a:p>
        </p:txBody>
      </p:sp>
      <p:grpSp>
        <p:nvGrpSpPr>
          <p:cNvPr id="6" name="Group 6"/>
          <p:cNvGrpSpPr/>
          <p:nvPr/>
        </p:nvGrpSpPr>
        <p:grpSpPr>
          <a:xfrm>
            <a:off x="925273" y="1753644"/>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430878" y="1899550"/>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1028700" y="8243817"/>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534305" y="8396217"/>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925273" y="2990972"/>
            <a:ext cx="16334027" cy="967104"/>
          </a:xfrm>
          <a:prstGeom prst="rect">
            <a:avLst/>
          </a:prstGeom>
        </p:spPr>
        <p:txBody>
          <a:bodyPr lIns="0" tIns="0" rIns="0" bIns="0" rtlCol="0" anchor="t">
            <a:spAutoFit/>
          </a:bodyPr>
          <a:lstStyle/>
          <a:p>
            <a:pPr algn="l">
              <a:lnSpc>
                <a:spcPts val="3920"/>
              </a:lnSpc>
              <a:spcBef>
                <a:spcPct val="0"/>
              </a:spcBef>
            </a:pPr>
            <a:r>
              <a:rPr lang="en-US" sz="2800" b="1">
                <a:solidFill>
                  <a:srgbClr val="FFFFFF"/>
                </a:solidFill>
                <a:latin typeface="Montserrat Bold"/>
                <a:ea typeface="Montserrat Bold"/>
                <a:cs typeface="Montserrat Bold"/>
                <a:sym typeface="Montserrat Bold"/>
              </a:rPr>
              <a:t>HL2 Q1 (d): Use a Force Field Analysis to examine the potential effects of this decision on the business.</a:t>
            </a:r>
          </a:p>
        </p:txBody>
      </p:sp>
      <p:sp>
        <p:nvSpPr>
          <p:cNvPr id="15" name="TextBox 15"/>
          <p:cNvSpPr txBox="1"/>
          <p:nvPr/>
        </p:nvSpPr>
        <p:spPr>
          <a:xfrm>
            <a:off x="1028700" y="9478184"/>
            <a:ext cx="16334027" cy="471804"/>
          </a:xfrm>
          <a:prstGeom prst="rect">
            <a:avLst/>
          </a:prstGeom>
        </p:spPr>
        <p:txBody>
          <a:bodyPr lIns="0" tIns="0" rIns="0" bIns="0" rtlCol="0" anchor="t">
            <a:spAutoFit/>
          </a:bodyPr>
          <a:lstStyle/>
          <a:p>
            <a:pPr algn="l">
              <a:lnSpc>
                <a:spcPts val="3920"/>
              </a:lnSpc>
              <a:spcBef>
                <a:spcPct val="0"/>
              </a:spcBef>
            </a:pPr>
            <a:r>
              <a:rPr lang="en-US" sz="2800" b="1">
                <a:solidFill>
                  <a:srgbClr val="FFFFFF"/>
                </a:solidFill>
                <a:latin typeface="Montserrat Bold"/>
                <a:ea typeface="Montserrat Bold"/>
                <a:cs typeface="Montserrat Bold"/>
                <a:sym typeface="Montserrat Bold"/>
              </a:rPr>
              <a:t>HL Q4</a:t>
            </a:r>
          </a:p>
        </p:txBody>
      </p:sp>
      <p:sp>
        <p:nvSpPr>
          <p:cNvPr id="16" name="TextBox 16"/>
          <p:cNvSpPr txBox="1"/>
          <p:nvPr/>
        </p:nvSpPr>
        <p:spPr>
          <a:xfrm>
            <a:off x="925273" y="4214743"/>
            <a:ext cx="16334027" cy="967104"/>
          </a:xfrm>
          <a:prstGeom prst="rect">
            <a:avLst/>
          </a:prstGeom>
        </p:spPr>
        <p:txBody>
          <a:bodyPr lIns="0" tIns="0" rIns="0" bIns="0" rtlCol="0" anchor="t">
            <a:spAutoFit/>
          </a:bodyPr>
          <a:lstStyle/>
          <a:p>
            <a:pPr algn="l">
              <a:lnSpc>
                <a:spcPts val="3920"/>
              </a:lnSpc>
              <a:spcBef>
                <a:spcPct val="0"/>
              </a:spcBef>
            </a:pPr>
            <a:r>
              <a:rPr lang="en-US" sz="2800" b="1">
                <a:solidFill>
                  <a:srgbClr val="FFFFFF"/>
                </a:solidFill>
                <a:latin typeface="Montserrat Bold"/>
                <a:ea typeface="Montserrat Bold"/>
                <a:cs typeface="Montserrat Bold"/>
                <a:sym typeface="Montserrat Bold"/>
              </a:rPr>
              <a:t>OL1 Q1 (c): Using examples from the text, identify two driving forces and two restraining forces relating to the expansion of EverGlow Organics Ltd.</a:t>
            </a:r>
          </a:p>
        </p:txBody>
      </p:sp>
      <p:sp>
        <p:nvSpPr>
          <p:cNvPr id="17" name="TextBox 17"/>
          <p:cNvSpPr txBox="1"/>
          <p:nvPr/>
        </p:nvSpPr>
        <p:spPr>
          <a:xfrm>
            <a:off x="925273" y="5376792"/>
            <a:ext cx="16334027" cy="2453004"/>
          </a:xfrm>
          <a:prstGeom prst="rect">
            <a:avLst/>
          </a:prstGeom>
        </p:spPr>
        <p:txBody>
          <a:bodyPr lIns="0" tIns="0" rIns="0" bIns="0" rtlCol="0" anchor="t">
            <a:spAutoFit/>
          </a:bodyPr>
          <a:lstStyle/>
          <a:p>
            <a:pPr algn="l">
              <a:lnSpc>
                <a:spcPts val="3920"/>
              </a:lnSpc>
              <a:spcBef>
                <a:spcPct val="0"/>
              </a:spcBef>
            </a:pPr>
            <a:r>
              <a:rPr lang="en-US" sz="2800" b="1">
                <a:solidFill>
                  <a:srgbClr val="FFFFFF"/>
                </a:solidFill>
                <a:latin typeface="Montserrat Bold"/>
                <a:ea typeface="Montserrat Bold"/>
                <a:cs typeface="Montserrat Bold"/>
                <a:sym typeface="Montserrat Bold"/>
              </a:rPr>
              <a:t>OL2 Q2 (e): Indicate whether each of the following statements is a driving force or a restraining force: Moving to a hybrid working model … (1) may result in employees feeling isolated, (2) may bring about a higher likelihood of confidentiality breaches, (3) may lead to difficulty in monitoring employee productivity, (4) would fulfil an element of the Corporate Wellness Programme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787303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16.8</a:t>
            </a:r>
          </a:p>
        </p:txBody>
      </p:sp>
      <p:sp>
        <p:nvSpPr>
          <p:cNvPr id="4" name="TextBox 4"/>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16.8 Explain what is meant by contingency planning in terms of crisis management in an organisation.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996950"/>
            <a:ext cx="15349387" cy="713106"/>
          </a:xfrm>
          <a:prstGeom prst="rect">
            <a:avLst/>
          </a:prstGeom>
        </p:spPr>
        <p:txBody>
          <a:bodyPr lIns="0" tIns="0" rIns="0" bIns="0" rtlCol="0" anchor="t">
            <a:spAutoFit/>
          </a:bodyPr>
          <a:lstStyle/>
          <a:p>
            <a:pPr algn="l">
              <a:lnSpc>
                <a:spcPts val="4840"/>
              </a:lnSpc>
            </a:pPr>
            <a:r>
              <a:rPr lang="en-US" sz="4400" b="1">
                <a:solidFill>
                  <a:srgbClr val="D6E591"/>
                </a:solidFill>
                <a:latin typeface="Tabarra Sans Heavy"/>
                <a:ea typeface="Tabarra Sans Heavy"/>
                <a:cs typeface="Tabarra Sans Heavy"/>
                <a:sym typeface="Tabarra Sans Heavy"/>
              </a:rPr>
              <a:t>Contingency Plan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259872"/>
            <a:ext cx="15349387" cy="3689659"/>
            <a:chOff x="0" y="0"/>
            <a:chExt cx="2076453" cy="499134"/>
          </a:xfrm>
        </p:grpSpPr>
        <p:sp>
          <p:nvSpPr>
            <p:cNvPr id="10" name="Freeform 10"/>
            <p:cNvSpPr/>
            <p:nvPr/>
          </p:nvSpPr>
          <p:spPr>
            <a:xfrm>
              <a:off x="0" y="0"/>
              <a:ext cx="2076453" cy="499134"/>
            </a:xfrm>
            <a:custGeom>
              <a:avLst/>
              <a:gdLst/>
              <a:ahLst/>
              <a:cxnLst/>
              <a:rect l="l" t="t" r="r" b="b"/>
              <a:pathLst>
                <a:path w="2076453" h="499134">
                  <a:moveTo>
                    <a:pt x="21184" y="0"/>
                  </a:moveTo>
                  <a:lnTo>
                    <a:pt x="2055269" y="0"/>
                  </a:lnTo>
                  <a:cubicBezTo>
                    <a:pt x="2060888" y="0"/>
                    <a:pt x="2066276" y="2232"/>
                    <a:pt x="2070249" y="6205"/>
                  </a:cubicBezTo>
                  <a:cubicBezTo>
                    <a:pt x="2074221" y="10177"/>
                    <a:pt x="2076453" y="15566"/>
                    <a:pt x="2076453" y="21184"/>
                  </a:cubicBezTo>
                  <a:lnTo>
                    <a:pt x="2076453" y="477950"/>
                  </a:lnTo>
                  <a:cubicBezTo>
                    <a:pt x="2076453" y="489650"/>
                    <a:pt x="2066969" y="499134"/>
                    <a:pt x="2055269" y="499134"/>
                  </a:cubicBezTo>
                  <a:lnTo>
                    <a:pt x="21184" y="499134"/>
                  </a:lnTo>
                  <a:cubicBezTo>
                    <a:pt x="15566" y="499134"/>
                    <a:pt x="10177" y="496902"/>
                    <a:pt x="6205" y="492930"/>
                  </a:cubicBezTo>
                  <a:cubicBezTo>
                    <a:pt x="2232" y="488957"/>
                    <a:pt x="0" y="483569"/>
                    <a:pt x="0" y="477950"/>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527709"/>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495675"/>
            <a:ext cx="14264320" cy="31813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A contingency plan is a </a:t>
            </a:r>
            <a:r>
              <a:rPr lang="en-US" sz="2999" b="1">
                <a:solidFill>
                  <a:srgbClr val="24363D"/>
                </a:solidFill>
                <a:latin typeface="Tabarra Sans Bold"/>
                <a:ea typeface="Tabarra Sans Bold"/>
                <a:cs typeface="Tabarra Sans Bold"/>
                <a:sym typeface="Tabarra Sans Bold"/>
              </a:rPr>
              <a:t>backup plan</a:t>
            </a:r>
            <a:r>
              <a:rPr lang="en-US" sz="2999">
                <a:solidFill>
                  <a:srgbClr val="24363D"/>
                </a:solidFill>
                <a:latin typeface="Tabarra Sans"/>
                <a:ea typeface="Tabarra Sans"/>
                <a:cs typeface="Tabarra Sans"/>
                <a:sym typeface="Tabarra Sans"/>
              </a:rPr>
              <a:t> that an organisation prepares in advance to </a:t>
            </a:r>
            <a:r>
              <a:rPr lang="en-US" sz="2999" b="1">
                <a:solidFill>
                  <a:srgbClr val="24363D"/>
                </a:solidFill>
                <a:latin typeface="Tabarra Sans Bold"/>
                <a:ea typeface="Tabarra Sans Bold"/>
                <a:cs typeface="Tabarra Sans Bold"/>
                <a:sym typeface="Tabarra Sans Bold"/>
              </a:rPr>
              <a:t>deal with unexpected events or emergencies</a:t>
            </a:r>
            <a:r>
              <a:rPr lang="en-US" sz="2999">
                <a:solidFill>
                  <a:srgbClr val="24363D"/>
                </a:solidFill>
                <a:latin typeface="Tabarra Sans"/>
                <a:ea typeface="Tabarra Sans"/>
                <a:cs typeface="Tabarra Sans"/>
                <a:sym typeface="Tabarra Sans"/>
              </a:rPr>
              <a:t> that could </a:t>
            </a:r>
            <a:r>
              <a:rPr lang="en-US" sz="2999" b="1">
                <a:solidFill>
                  <a:srgbClr val="24363D"/>
                </a:solidFill>
                <a:latin typeface="Tabarra Sans Bold"/>
                <a:ea typeface="Tabarra Sans Bold"/>
                <a:cs typeface="Tabarra Sans Bold"/>
                <a:sym typeface="Tabarra Sans Bold"/>
              </a:rPr>
              <a:t>disrupt</a:t>
            </a:r>
            <a:r>
              <a:rPr lang="en-US" sz="2999">
                <a:solidFill>
                  <a:srgbClr val="24363D"/>
                </a:solidFill>
                <a:latin typeface="Tabarra Sans"/>
                <a:ea typeface="Tabarra Sans"/>
                <a:cs typeface="Tabarra Sans"/>
                <a:sym typeface="Tabarra Sans"/>
              </a:rPr>
              <a:t> business operations. </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It outlines the steps a business will take if something goes wrong,</a:t>
            </a:r>
          </a:p>
          <a:p>
            <a:pPr algn="l">
              <a:lnSpc>
                <a:spcPts val="4199"/>
              </a:lnSpc>
            </a:pPr>
            <a:r>
              <a:rPr lang="en-US" sz="2999">
                <a:solidFill>
                  <a:srgbClr val="24363D"/>
                </a:solidFill>
                <a:latin typeface="Tabarra Sans"/>
                <a:ea typeface="Tabarra Sans"/>
                <a:cs typeface="Tabarra Sans"/>
                <a:sym typeface="Tabarra Sans"/>
              </a:rPr>
              <a:t>helping to protect staff, customers, finances, and reputation.</a:t>
            </a:r>
          </a:p>
        </p:txBody>
      </p:sp>
      <p:sp>
        <p:nvSpPr>
          <p:cNvPr id="13" name="Freeform 13"/>
          <p:cNvSpPr/>
          <p:nvPr/>
        </p:nvSpPr>
        <p:spPr>
          <a:xfrm>
            <a:off x="5486400" y="8499348"/>
            <a:ext cx="7315200" cy="758952"/>
          </a:xfrm>
          <a:custGeom>
            <a:avLst/>
            <a:gdLst/>
            <a:ahLst/>
            <a:cxnLst/>
            <a:rect l="l" t="t" r="r" b="b"/>
            <a:pathLst>
              <a:path w="7315200" h="758952">
                <a:moveTo>
                  <a:pt x="0" y="0"/>
                </a:moveTo>
                <a:lnTo>
                  <a:pt x="7315200" y="0"/>
                </a:lnTo>
                <a:lnTo>
                  <a:pt x="7315200" y="758952"/>
                </a:lnTo>
                <a:lnTo>
                  <a:pt x="0" y="7589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75994" y="1121180"/>
            <a:ext cx="15349387" cy="537211"/>
          </a:xfrm>
          <a:prstGeom prst="rect">
            <a:avLst/>
          </a:prstGeom>
        </p:spPr>
        <p:txBody>
          <a:bodyPr lIns="0" tIns="0" rIns="0" bIns="0" rtlCol="0" anchor="t">
            <a:spAutoFit/>
          </a:bodyPr>
          <a:lstStyle/>
          <a:p>
            <a:pPr algn="l">
              <a:lnSpc>
                <a:spcPts val="3630"/>
              </a:lnSpc>
            </a:pPr>
            <a:r>
              <a:rPr lang="en-US" sz="3300" b="1">
                <a:solidFill>
                  <a:srgbClr val="D6E591"/>
                </a:solidFill>
                <a:latin typeface="Tabarra Sans Heavy"/>
                <a:ea typeface="Tabarra Sans Heavy"/>
                <a:cs typeface="Tabarra Sans Heavy"/>
                <a:sym typeface="Tabarra Sans Heavy"/>
              </a:rPr>
              <a:t>The importance of contingency planning for effective crisis management</a:t>
            </a:r>
          </a:p>
        </p:txBody>
      </p:sp>
      <p:sp>
        <p:nvSpPr>
          <p:cNvPr id="9" name="TextBox 9"/>
          <p:cNvSpPr txBox="1"/>
          <p:nvPr/>
        </p:nvSpPr>
        <p:spPr>
          <a:xfrm>
            <a:off x="1175994" y="2956803"/>
            <a:ext cx="15874796" cy="5276850"/>
          </a:xfrm>
          <a:prstGeom prst="rect">
            <a:avLst/>
          </a:prstGeom>
        </p:spPr>
        <p:txBody>
          <a:bodyPr lIns="0" tIns="0" rIns="0" bIns="0" rtlCol="0" anchor="t">
            <a:spAutoFit/>
          </a:bodyPr>
          <a:lstStyle/>
          <a:p>
            <a:pPr algn="l">
              <a:lnSpc>
                <a:spcPts val="4199"/>
              </a:lnSpc>
            </a:pPr>
            <a:r>
              <a:rPr lang="en-US" sz="2999">
                <a:solidFill>
                  <a:srgbClr val="24363D"/>
                </a:solidFill>
                <a:latin typeface="Tabarra Sans"/>
                <a:ea typeface="Tabarra Sans"/>
                <a:cs typeface="Tabarra Sans"/>
                <a:sym typeface="Tabarra Sans"/>
              </a:rPr>
              <a:t>Businesses operate in uncertain environments. A good contingency plan helps a business to:</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Respond quickly in a crisis, </a:t>
            </a:r>
            <a:r>
              <a:rPr lang="en-US" sz="2999" b="1">
                <a:solidFill>
                  <a:srgbClr val="24363D"/>
                </a:solidFill>
                <a:latin typeface="Tabarra Sans Bold"/>
                <a:ea typeface="Tabarra Sans Bold"/>
                <a:cs typeface="Tabarra Sans Bold"/>
                <a:sym typeface="Tabarra Sans Bold"/>
              </a:rPr>
              <a:t>reducing panic and confusion</a:t>
            </a:r>
            <a:r>
              <a:rPr lang="en-US" sz="2999">
                <a:solidFill>
                  <a:srgbClr val="24363D"/>
                </a:solidFill>
                <a:latin typeface="Tabarra Sans"/>
                <a:ea typeface="Tabarra Sans"/>
                <a:cs typeface="Tabarra Sans"/>
                <a:sym typeface="Tabarra Sans"/>
              </a:rPr>
              <a:t>.</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a:t>
            </a:r>
            <a:r>
              <a:rPr lang="en-US" sz="2999" b="1">
                <a:solidFill>
                  <a:srgbClr val="24363D"/>
                </a:solidFill>
                <a:latin typeface="Tabarra Sans Bold"/>
                <a:ea typeface="Tabarra Sans Bold"/>
                <a:cs typeface="Tabarra Sans Bold"/>
                <a:sym typeface="Tabarra Sans Bold"/>
              </a:rPr>
              <a:t>Protect staff and assets</a:t>
            </a:r>
            <a:r>
              <a:rPr lang="en-US" sz="2999">
                <a:solidFill>
                  <a:srgbClr val="24363D"/>
                </a:solidFill>
                <a:latin typeface="Tabarra Sans"/>
                <a:ea typeface="Tabarra Sans"/>
                <a:cs typeface="Tabarra Sans"/>
                <a:sym typeface="Tabarra Sans"/>
              </a:rPr>
              <a:t> in an emergency so there will be less ongoing disruption.</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a:t>
            </a:r>
            <a:r>
              <a:rPr lang="en-US" sz="2999" b="1">
                <a:solidFill>
                  <a:srgbClr val="24363D"/>
                </a:solidFill>
                <a:latin typeface="Tabarra Sans Bold"/>
                <a:ea typeface="Tabarra Sans Bold"/>
                <a:cs typeface="Tabarra Sans Bold"/>
                <a:sym typeface="Tabarra Sans Bold"/>
              </a:rPr>
              <a:t>Maintain operations</a:t>
            </a:r>
            <a:r>
              <a:rPr lang="en-US" sz="2999">
                <a:solidFill>
                  <a:srgbClr val="24363D"/>
                </a:solidFill>
                <a:latin typeface="Tabarra Sans"/>
                <a:ea typeface="Tabarra Sans"/>
                <a:cs typeface="Tabarra Sans"/>
                <a:sym typeface="Tabarra Sans"/>
              </a:rPr>
              <a:t> where possible or restore them quickly.</a:t>
            </a:r>
          </a:p>
          <a:p>
            <a:pPr algn="l">
              <a:lnSpc>
                <a:spcPts val="4199"/>
              </a:lnSpc>
            </a:pPr>
            <a:endParaRPr lang="en-US" sz="2999">
              <a:solidFill>
                <a:srgbClr val="24363D"/>
              </a:solidFill>
              <a:latin typeface="Tabarra Sans"/>
              <a:ea typeface="Tabarra Sans"/>
              <a:cs typeface="Tabarra Sans"/>
              <a:sym typeface="Tabarra Sans"/>
            </a:endParaRPr>
          </a:p>
          <a:p>
            <a:pPr algn="l">
              <a:lnSpc>
                <a:spcPts val="4199"/>
              </a:lnSpc>
            </a:pPr>
            <a:r>
              <a:rPr lang="en-US" sz="2999">
                <a:solidFill>
                  <a:srgbClr val="24363D"/>
                </a:solidFill>
                <a:latin typeface="Tabarra Sans"/>
                <a:ea typeface="Tabarra Sans"/>
                <a:cs typeface="Tabarra Sans"/>
                <a:sym typeface="Tabarra Sans"/>
              </a:rPr>
              <a:t>📌 </a:t>
            </a:r>
            <a:r>
              <a:rPr lang="en-US" sz="2999" b="1">
                <a:solidFill>
                  <a:srgbClr val="24363D"/>
                </a:solidFill>
                <a:latin typeface="Tabarra Sans Bold"/>
                <a:ea typeface="Tabarra Sans Bold"/>
                <a:cs typeface="Tabarra Sans Bold"/>
                <a:sym typeface="Tabarra Sans Bold"/>
              </a:rPr>
              <a:t>Minimise damage to finances, brand reputation or supply chains</a:t>
            </a:r>
            <a:r>
              <a:rPr lang="en-US" sz="2999">
                <a:solidFill>
                  <a:srgbClr val="24363D"/>
                </a:solidFill>
                <a:latin typeface="Tabarra Sans"/>
                <a:ea typeface="Tabarra Sans"/>
                <a:cs typeface="Tabarra Sans"/>
                <a:sym typeface="Tabarra Sans"/>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6" name="TextBox 6"/>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7" name="Freeform 7"/>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2971800" y="2255607"/>
            <a:ext cx="12001805" cy="7536093"/>
          </a:xfrm>
          <a:custGeom>
            <a:avLst/>
            <a:gdLst/>
            <a:ahLst/>
            <a:cxnLst/>
            <a:rect l="l" t="t" r="r" b="b"/>
            <a:pathLst>
              <a:path w="12573609" h="8031393">
                <a:moveTo>
                  <a:pt x="0" y="0"/>
                </a:moveTo>
                <a:lnTo>
                  <a:pt x="12573610" y="0"/>
                </a:lnTo>
                <a:lnTo>
                  <a:pt x="12573610" y="8031393"/>
                </a:lnTo>
                <a:lnTo>
                  <a:pt x="0" y="8031393"/>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1175994" y="1121180"/>
            <a:ext cx="15349387" cy="537211"/>
          </a:xfrm>
          <a:prstGeom prst="rect">
            <a:avLst/>
          </a:prstGeom>
        </p:spPr>
        <p:txBody>
          <a:bodyPr lIns="0" tIns="0" rIns="0" bIns="0" rtlCol="0" anchor="t">
            <a:spAutoFit/>
          </a:bodyPr>
          <a:lstStyle/>
          <a:p>
            <a:pPr algn="l">
              <a:lnSpc>
                <a:spcPts val="3630"/>
              </a:lnSpc>
            </a:pPr>
            <a:r>
              <a:rPr lang="en-US" sz="3300" b="1">
                <a:solidFill>
                  <a:srgbClr val="D6E591"/>
                </a:solidFill>
                <a:latin typeface="Tabarra Sans Heavy"/>
                <a:ea typeface="Tabarra Sans Heavy"/>
                <a:cs typeface="Tabarra Sans Heavy"/>
                <a:sym typeface="Tabarra Sans Heavy"/>
              </a:rPr>
              <a:t>The importance of contingency planning for effective crisis management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16.8</a:t>
            </a:r>
          </a:p>
        </p:txBody>
      </p:sp>
      <p:grpSp>
        <p:nvGrpSpPr>
          <p:cNvPr id="6" name="Group 6"/>
          <p:cNvGrpSpPr/>
          <p:nvPr/>
        </p:nvGrpSpPr>
        <p:grpSpPr>
          <a:xfrm>
            <a:off x="925273" y="2613264"/>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430878" y="2759171"/>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925273" y="6474011"/>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430878" y="6626411"/>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925273" y="7708378"/>
            <a:ext cx="16334027" cy="967104"/>
          </a:xfrm>
          <a:prstGeom prst="rect">
            <a:avLst/>
          </a:prstGeom>
        </p:spPr>
        <p:txBody>
          <a:bodyPr lIns="0" tIns="0" rIns="0" bIns="0" rtlCol="0" anchor="t">
            <a:spAutoFit/>
          </a:bodyPr>
          <a:lstStyle/>
          <a:p>
            <a:pPr algn="l">
              <a:lnSpc>
                <a:spcPts val="3920"/>
              </a:lnSpc>
              <a:spcBef>
                <a:spcPct val="0"/>
              </a:spcBef>
            </a:pPr>
            <a:r>
              <a:rPr lang="en-US" sz="2800" b="1">
                <a:solidFill>
                  <a:srgbClr val="FFFFFF"/>
                </a:solidFill>
                <a:latin typeface="Montserrat Bold"/>
                <a:ea typeface="Montserrat Bold"/>
                <a:cs typeface="Montserrat Bold"/>
                <a:sym typeface="Montserrat Bold"/>
              </a:rPr>
              <a:t>HL Q5</a:t>
            </a:r>
          </a:p>
          <a:p>
            <a:pPr algn="l">
              <a:lnSpc>
                <a:spcPts val="3920"/>
              </a:lnSpc>
              <a:spcBef>
                <a:spcPct val="0"/>
              </a:spcBef>
            </a:pPr>
            <a:r>
              <a:rPr lang="en-US" sz="2800" b="1">
                <a:solidFill>
                  <a:srgbClr val="FFFFFF"/>
                </a:solidFill>
                <a:latin typeface="Montserrat Bold"/>
                <a:ea typeface="Montserrat Bold"/>
                <a:cs typeface="Montserrat Bold"/>
                <a:sym typeface="Montserrat Bold"/>
              </a:rPr>
              <a:t>OL Q6</a:t>
            </a:r>
          </a:p>
        </p:txBody>
      </p:sp>
      <p:sp>
        <p:nvSpPr>
          <p:cNvPr id="15" name="TextBox 15"/>
          <p:cNvSpPr txBox="1"/>
          <p:nvPr/>
        </p:nvSpPr>
        <p:spPr>
          <a:xfrm>
            <a:off x="1028700" y="4355949"/>
            <a:ext cx="16334027" cy="5143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OL2 Q4 (e): Explain the term contingency planning.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4363D"/>
        </a:solidFill>
        <a:effectLst/>
      </p:bgPr>
    </p:bg>
    <p:spTree>
      <p:nvGrpSpPr>
        <p:cNvPr id="1" name=""/>
        <p:cNvGrpSpPr/>
        <p:nvPr/>
      </p:nvGrpSpPr>
      <p:grpSpPr>
        <a:xfrm>
          <a:off x="0" y="0"/>
          <a:ext cx="0" cy="0"/>
          <a:chOff x="0" y="0"/>
          <a:chExt cx="0" cy="0"/>
        </a:xfrm>
      </p:grpSpPr>
      <p:sp>
        <p:nvSpPr>
          <p:cNvPr id="2" name="AutoShape 2"/>
          <p:cNvSpPr/>
          <p:nvPr/>
        </p:nvSpPr>
        <p:spPr>
          <a:xfrm flipV="1">
            <a:off x="1028700" y="7873031"/>
            <a:ext cx="16230697" cy="0"/>
          </a:xfrm>
          <a:prstGeom prst="line">
            <a:avLst/>
          </a:prstGeom>
          <a:ln w="19050" cap="flat">
            <a:solidFill>
              <a:srgbClr val="D6E591"/>
            </a:solidFill>
            <a:prstDash val="solid"/>
            <a:headEnd type="none" w="sm" len="sm"/>
            <a:tailEnd type="none" w="sm" len="sm"/>
          </a:ln>
        </p:spPr>
        <p:txBody>
          <a:bodyPr/>
          <a:lstStyle/>
          <a:p>
            <a:endParaRPr lang="en-US"/>
          </a:p>
        </p:txBody>
      </p:sp>
      <p:sp>
        <p:nvSpPr>
          <p:cNvPr id="3" name="TextBox 3"/>
          <p:cNvSpPr txBox="1"/>
          <p:nvPr/>
        </p:nvSpPr>
        <p:spPr>
          <a:xfrm>
            <a:off x="1028507" y="3216276"/>
            <a:ext cx="13362596" cy="1127125"/>
          </a:xfrm>
          <a:prstGeom prst="rect">
            <a:avLst/>
          </a:prstGeom>
        </p:spPr>
        <p:txBody>
          <a:bodyPr lIns="0" tIns="0" rIns="0" bIns="0" rtlCol="0" anchor="t">
            <a:spAutoFit/>
          </a:bodyPr>
          <a:lstStyle/>
          <a:p>
            <a:pPr algn="l">
              <a:lnSpc>
                <a:spcPts val="7699"/>
              </a:lnSpc>
            </a:pPr>
            <a:r>
              <a:rPr lang="en-US" sz="6999" b="1">
                <a:solidFill>
                  <a:srgbClr val="D6E591"/>
                </a:solidFill>
                <a:latin typeface="Tabarra Sans Heavy"/>
                <a:ea typeface="Tabarra Sans Heavy"/>
                <a:cs typeface="Tabarra Sans Heavy"/>
                <a:sym typeface="Tabarra Sans Heavy"/>
              </a:rPr>
              <a:t>Learning Outcome 16.9</a:t>
            </a:r>
          </a:p>
        </p:txBody>
      </p:sp>
      <p:sp>
        <p:nvSpPr>
          <p:cNvPr id="4" name="TextBox 4"/>
          <p:cNvSpPr txBox="1"/>
          <p:nvPr/>
        </p:nvSpPr>
        <p:spPr>
          <a:xfrm>
            <a:off x="1028507" y="4449371"/>
            <a:ext cx="16230697" cy="1511300"/>
          </a:xfrm>
          <a:prstGeom prst="rect">
            <a:avLst/>
          </a:prstGeom>
        </p:spPr>
        <p:txBody>
          <a:bodyPr lIns="0" tIns="0" rIns="0" bIns="0" rtlCol="0" anchor="t">
            <a:spAutoFit/>
          </a:bodyPr>
          <a:lstStyle/>
          <a:p>
            <a:pPr algn="l">
              <a:lnSpc>
                <a:spcPts val="5500"/>
              </a:lnSpc>
            </a:pPr>
            <a:r>
              <a:rPr lang="en-US" sz="5000" i="1">
                <a:solidFill>
                  <a:srgbClr val="D6E591"/>
                </a:solidFill>
                <a:latin typeface="Tabarra Sans Italics"/>
                <a:ea typeface="Tabarra Sans Italics"/>
                <a:cs typeface="Tabarra Sans Italics"/>
                <a:sym typeface="Tabarra Sans Italics"/>
              </a:rPr>
              <a:t>16.9 Discuss the factors that should be considered when developing a contingency plan.</a:t>
            </a:r>
          </a:p>
        </p:txBody>
      </p:sp>
      <p:sp>
        <p:nvSpPr>
          <p:cNvPr id="5" name="TextBox 5"/>
          <p:cNvSpPr txBox="1"/>
          <p:nvPr/>
        </p:nvSpPr>
        <p:spPr>
          <a:xfrm>
            <a:off x="12185603" y="9172575"/>
            <a:ext cx="5382144" cy="715447"/>
          </a:xfrm>
          <a:prstGeom prst="rect">
            <a:avLst/>
          </a:prstGeom>
        </p:spPr>
        <p:txBody>
          <a:bodyPr lIns="0" tIns="0" rIns="0" bIns="0" rtlCol="0" anchor="t">
            <a:spAutoFit/>
          </a:bodyPr>
          <a:lstStyle/>
          <a:p>
            <a:pPr algn="ctr">
              <a:lnSpc>
                <a:spcPts val="5819"/>
              </a:lnSpc>
            </a:pPr>
            <a:r>
              <a:rPr lang="en-US" sz="4156">
                <a:solidFill>
                  <a:srgbClr val="D6E591"/>
                </a:solidFill>
                <a:latin typeface="League Spartan"/>
                <a:ea typeface="League Spartan"/>
                <a:cs typeface="League Spartan"/>
                <a:sym typeface="League Spartan"/>
              </a:rPr>
              <a:t>Back In Business</a:t>
            </a:r>
          </a:p>
        </p:txBody>
      </p:sp>
      <p:sp>
        <p:nvSpPr>
          <p:cNvPr id="6" name="Freeform 6"/>
          <p:cNvSpPr/>
          <p:nvPr/>
        </p:nvSpPr>
        <p:spPr>
          <a:xfrm rot="-5400000">
            <a:off x="15266792" y="894541"/>
            <a:ext cx="3925274" cy="2117142"/>
          </a:xfrm>
          <a:custGeom>
            <a:avLst/>
            <a:gdLst/>
            <a:ahLst/>
            <a:cxnLst/>
            <a:rect l="l" t="t" r="r" b="b"/>
            <a:pathLst>
              <a:path w="3925274" h="2117142">
                <a:moveTo>
                  <a:pt x="0" y="0"/>
                </a:moveTo>
                <a:lnTo>
                  <a:pt x="3925274" y="0"/>
                </a:lnTo>
                <a:lnTo>
                  <a:pt x="3925274" y="2117142"/>
                </a:lnTo>
                <a:lnTo>
                  <a:pt x="0" y="21171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006475"/>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Key Factors To Consider When Developing A Contingency Plan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648589"/>
            <a:ext cx="15349387" cy="4912908"/>
            <a:chOff x="0" y="0"/>
            <a:chExt cx="2076453" cy="664614"/>
          </a:xfrm>
        </p:grpSpPr>
        <p:sp>
          <p:nvSpPr>
            <p:cNvPr id="10" name="Freeform 10"/>
            <p:cNvSpPr/>
            <p:nvPr/>
          </p:nvSpPr>
          <p:spPr>
            <a:xfrm>
              <a:off x="0" y="0"/>
              <a:ext cx="2076453" cy="664614"/>
            </a:xfrm>
            <a:custGeom>
              <a:avLst/>
              <a:gdLst/>
              <a:ahLst/>
              <a:cxnLst/>
              <a:rect l="l" t="t" r="r" b="b"/>
              <a:pathLst>
                <a:path w="2076453" h="664614">
                  <a:moveTo>
                    <a:pt x="21184" y="0"/>
                  </a:moveTo>
                  <a:lnTo>
                    <a:pt x="2055269" y="0"/>
                  </a:lnTo>
                  <a:cubicBezTo>
                    <a:pt x="2060888" y="0"/>
                    <a:pt x="2066276" y="2232"/>
                    <a:pt x="2070249" y="6205"/>
                  </a:cubicBezTo>
                  <a:cubicBezTo>
                    <a:pt x="2074221" y="10177"/>
                    <a:pt x="2076453" y="15566"/>
                    <a:pt x="2076453" y="21184"/>
                  </a:cubicBezTo>
                  <a:lnTo>
                    <a:pt x="2076453" y="643430"/>
                  </a:lnTo>
                  <a:cubicBezTo>
                    <a:pt x="2076453" y="649049"/>
                    <a:pt x="2074221" y="654437"/>
                    <a:pt x="2070249" y="658410"/>
                  </a:cubicBezTo>
                  <a:cubicBezTo>
                    <a:pt x="2066276" y="662383"/>
                    <a:pt x="2060888" y="664614"/>
                    <a:pt x="2055269" y="664614"/>
                  </a:cubicBezTo>
                  <a:lnTo>
                    <a:pt x="21184" y="664614"/>
                  </a:lnTo>
                  <a:cubicBezTo>
                    <a:pt x="15566" y="664614"/>
                    <a:pt x="10177" y="662383"/>
                    <a:pt x="6205" y="658410"/>
                  </a:cubicBezTo>
                  <a:cubicBezTo>
                    <a:pt x="2232" y="654437"/>
                    <a:pt x="0" y="649049"/>
                    <a:pt x="0" y="643430"/>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693189"/>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838093"/>
            <a:ext cx="14264320" cy="4276726"/>
          </a:xfrm>
          <a:prstGeom prst="rect">
            <a:avLst/>
          </a:prstGeom>
        </p:spPr>
        <p:txBody>
          <a:bodyPr lIns="0" tIns="0" rIns="0" bIns="0" rtlCol="0" anchor="t">
            <a:spAutoFit/>
          </a:bodyPr>
          <a:lstStyle/>
          <a:p>
            <a:pPr algn="l">
              <a:lnSpc>
                <a:spcPts val="5699"/>
              </a:lnSpc>
            </a:pPr>
            <a:r>
              <a:rPr lang="en-US" sz="2999">
                <a:solidFill>
                  <a:srgbClr val="24363D"/>
                </a:solidFill>
                <a:latin typeface="Tabarra Sans"/>
                <a:ea typeface="Tabarra Sans"/>
                <a:cs typeface="Tabarra Sans"/>
                <a:sym typeface="Tabarra Sans"/>
              </a:rPr>
              <a:t>• Contingency planning may require spending money on training, backup systems or alternative suppliers.</a:t>
            </a:r>
          </a:p>
          <a:p>
            <a:pPr algn="l">
              <a:lnSpc>
                <a:spcPts val="5699"/>
              </a:lnSpc>
            </a:pPr>
            <a:r>
              <a:rPr lang="en-US" sz="2999">
                <a:solidFill>
                  <a:srgbClr val="24363D"/>
                </a:solidFill>
                <a:latin typeface="Tabarra Sans"/>
                <a:ea typeface="Tabarra Sans"/>
                <a:cs typeface="Tabarra Sans"/>
                <a:sym typeface="Tabarra Sans"/>
              </a:rPr>
              <a:t>• The business must weigh this cost against the much larger financial damage that could occur if no plan is in place.</a:t>
            </a:r>
          </a:p>
          <a:p>
            <a:pPr algn="l">
              <a:lnSpc>
                <a:spcPts val="5699"/>
              </a:lnSpc>
            </a:pPr>
            <a:r>
              <a:rPr lang="en-US" sz="2999">
                <a:solidFill>
                  <a:srgbClr val="24363D"/>
                </a:solidFill>
                <a:latin typeface="Tabarra Sans"/>
                <a:ea typeface="Tabarra Sans"/>
                <a:cs typeface="Tabarra Sans"/>
                <a:sym typeface="Tabarra Sans"/>
              </a:rPr>
              <a:t>• A good contingency plan should show that the cost of preparation is lower than the cost of disruption.</a:t>
            </a:r>
          </a:p>
        </p:txBody>
      </p:sp>
      <p:grpSp>
        <p:nvGrpSpPr>
          <p:cNvPr id="13" name="Group 13"/>
          <p:cNvGrpSpPr/>
          <p:nvPr/>
        </p:nvGrpSpPr>
        <p:grpSpPr>
          <a:xfrm>
            <a:off x="-758583" y="2527300"/>
            <a:ext cx="5031402" cy="683139"/>
            <a:chOff x="0" y="0"/>
            <a:chExt cx="680644" cy="92415"/>
          </a:xfrm>
        </p:grpSpPr>
        <p:sp>
          <p:nvSpPr>
            <p:cNvPr id="14" name="Freeform 14"/>
            <p:cNvSpPr/>
            <p:nvPr/>
          </p:nvSpPr>
          <p:spPr>
            <a:xfrm>
              <a:off x="0" y="0"/>
              <a:ext cx="680644" cy="92415"/>
            </a:xfrm>
            <a:custGeom>
              <a:avLst/>
              <a:gdLst/>
              <a:ahLst/>
              <a:cxnLst/>
              <a:rect l="l" t="t" r="r" b="b"/>
              <a:pathLst>
                <a:path w="680644" h="92415">
                  <a:moveTo>
                    <a:pt x="46207" y="0"/>
                  </a:moveTo>
                  <a:lnTo>
                    <a:pt x="634437" y="0"/>
                  </a:lnTo>
                  <a:cubicBezTo>
                    <a:pt x="659956" y="0"/>
                    <a:pt x="680644" y="20688"/>
                    <a:pt x="680644" y="46207"/>
                  </a:cubicBezTo>
                  <a:lnTo>
                    <a:pt x="680644" y="46207"/>
                  </a:lnTo>
                  <a:cubicBezTo>
                    <a:pt x="680644" y="71727"/>
                    <a:pt x="659956" y="92415"/>
                    <a:pt x="634437" y="92415"/>
                  </a:cubicBezTo>
                  <a:lnTo>
                    <a:pt x="46207" y="92415"/>
                  </a:lnTo>
                  <a:cubicBezTo>
                    <a:pt x="20688" y="92415"/>
                    <a:pt x="0" y="71727"/>
                    <a:pt x="0" y="46207"/>
                  </a:cubicBezTo>
                  <a:lnTo>
                    <a:pt x="0" y="46207"/>
                  </a:lnTo>
                  <a:cubicBezTo>
                    <a:pt x="0" y="20688"/>
                    <a:pt x="20688" y="0"/>
                    <a:pt x="46207" y="0"/>
                  </a:cubicBezTo>
                  <a:close/>
                </a:path>
              </a:pathLst>
            </a:custGeom>
            <a:solidFill>
              <a:srgbClr val="D6E591"/>
            </a:solidFill>
          </p:spPr>
          <p:txBody>
            <a:bodyPr/>
            <a:lstStyle/>
            <a:p>
              <a:endParaRPr lang="en-US"/>
            </a:p>
          </p:txBody>
        </p:sp>
        <p:sp>
          <p:nvSpPr>
            <p:cNvPr id="15" name="TextBox 15"/>
            <p:cNvSpPr txBox="1"/>
            <p:nvPr/>
          </p:nvSpPr>
          <p:spPr>
            <a:xfrm>
              <a:off x="0" y="-28575"/>
              <a:ext cx="680644"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Cost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006475"/>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Key Factors To Consider When Developing A Contingency Plan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648589"/>
            <a:ext cx="15349387" cy="4912908"/>
            <a:chOff x="0" y="0"/>
            <a:chExt cx="2076453" cy="664614"/>
          </a:xfrm>
        </p:grpSpPr>
        <p:sp>
          <p:nvSpPr>
            <p:cNvPr id="10" name="Freeform 10"/>
            <p:cNvSpPr/>
            <p:nvPr/>
          </p:nvSpPr>
          <p:spPr>
            <a:xfrm>
              <a:off x="0" y="0"/>
              <a:ext cx="2076453" cy="664614"/>
            </a:xfrm>
            <a:custGeom>
              <a:avLst/>
              <a:gdLst/>
              <a:ahLst/>
              <a:cxnLst/>
              <a:rect l="l" t="t" r="r" b="b"/>
              <a:pathLst>
                <a:path w="2076453" h="664614">
                  <a:moveTo>
                    <a:pt x="21184" y="0"/>
                  </a:moveTo>
                  <a:lnTo>
                    <a:pt x="2055269" y="0"/>
                  </a:lnTo>
                  <a:cubicBezTo>
                    <a:pt x="2060888" y="0"/>
                    <a:pt x="2066276" y="2232"/>
                    <a:pt x="2070249" y="6205"/>
                  </a:cubicBezTo>
                  <a:cubicBezTo>
                    <a:pt x="2074221" y="10177"/>
                    <a:pt x="2076453" y="15566"/>
                    <a:pt x="2076453" y="21184"/>
                  </a:cubicBezTo>
                  <a:lnTo>
                    <a:pt x="2076453" y="643430"/>
                  </a:lnTo>
                  <a:cubicBezTo>
                    <a:pt x="2076453" y="649049"/>
                    <a:pt x="2074221" y="654437"/>
                    <a:pt x="2070249" y="658410"/>
                  </a:cubicBezTo>
                  <a:cubicBezTo>
                    <a:pt x="2066276" y="662383"/>
                    <a:pt x="2060888" y="664614"/>
                    <a:pt x="2055269" y="664614"/>
                  </a:cubicBezTo>
                  <a:lnTo>
                    <a:pt x="21184" y="664614"/>
                  </a:lnTo>
                  <a:cubicBezTo>
                    <a:pt x="15566" y="664614"/>
                    <a:pt x="10177" y="662383"/>
                    <a:pt x="6205" y="658410"/>
                  </a:cubicBezTo>
                  <a:cubicBezTo>
                    <a:pt x="2232" y="654437"/>
                    <a:pt x="0" y="649049"/>
                    <a:pt x="0" y="643430"/>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693189"/>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838093"/>
            <a:ext cx="14264320" cy="4276726"/>
          </a:xfrm>
          <a:prstGeom prst="rect">
            <a:avLst/>
          </a:prstGeom>
        </p:spPr>
        <p:txBody>
          <a:bodyPr lIns="0" tIns="0" rIns="0" bIns="0" rtlCol="0" anchor="t">
            <a:spAutoFit/>
          </a:bodyPr>
          <a:lstStyle/>
          <a:p>
            <a:pPr algn="l">
              <a:lnSpc>
                <a:spcPts val="5699"/>
              </a:lnSpc>
            </a:pPr>
            <a:r>
              <a:rPr lang="en-US" sz="2999">
                <a:solidFill>
                  <a:srgbClr val="24363D"/>
                </a:solidFill>
                <a:latin typeface="Tabarra Sans"/>
                <a:ea typeface="Tabarra Sans"/>
                <a:cs typeface="Tabarra Sans"/>
                <a:sym typeface="Tabarra Sans"/>
              </a:rPr>
              <a:t>• Some risks need an immediate response, while others allow more preparation time.</a:t>
            </a:r>
          </a:p>
          <a:p>
            <a:pPr algn="l">
              <a:lnSpc>
                <a:spcPts val="5699"/>
              </a:lnSpc>
            </a:pPr>
            <a:r>
              <a:rPr lang="en-US" sz="2999">
                <a:solidFill>
                  <a:srgbClr val="24363D"/>
                </a:solidFill>
                <a:latin typeface="Tabarra Sans"/>
                <a:ea typeface="Tabarra Sans"/>
                <a:cs typeface="Tabarra Sans"/>
                <a:sym typeface="Tabarra Sans"/>
              </a:rPr>
              <a:t>• A good contingency plan should match the urgency of the threat so the business can act without delay.</a:t>
            </a:r>
          </a:p>
          <a:p>
            <a:pPr algn="l">
              <a:lnSpc>
                <a:spcPts val="5699"/>
              </a:lnSpc>
            </a:pPr>
            <a:r>
              <a:rPr lang="en-US" sz="2999">
                <a:solidFill>
                  <a:srgbClr val="24363D"/>
                </a:solidFill>
                <a:latin typeface="Tabarra Sans"/>
                <a:ea typeface="Tabarra Sans"/>
                <a:cs typeface="Tabarra Sans"/>
                <a:sym typeface="Tabarra Sans"/>
              </a:rPr>
              <a:t>• Acting quickly can prevent a small disruption from becoming a major crisis, which reduces overall cost and damage.</a:t>
            </a:r>
          </a:p>
        </p:txBody>
      </p:sp>
      <p:grpSp>
        <p:nvGrpSpPr>
          <p:cNvPr id="13" name="Group 13"/>
          <p:cNvGrpSpPr/>
          <p:nvPr/>
        </p:nvGrpSpPr>
        <p:grpSpPr>
          <a:xfrm>
            <a:off x="-758583" y="2527300"/>
            <a:ext cx="5031402" cy="683139"/>
            <a:chOff x="0" y="0"/>
            <a:chExt cx="680644" cy="92415"/>
          </a:xfrm>
        </p:grpSpPr>
        <p:sp>
          <p:nvSpPr>
            <p:cNvPr id="14" name="Freeform 14"/>
            <p:cNvSpPr/>
            <p:nvPr/>
          </p:nvSpPr>
          <p:spPr>
            <a:xfrm>
              <a:off x="0" y="0"/>
              <a:ext cx="680644" cy="92415"/>
            </a:xfrm>
            <a:custGeom>
              <a:avLst/>
              <a:gdLst/>
              <a:ahLst/>
              <a:cxnLst/>
              <a:rect l="l" t="t" r="r" b="b"/>
              <a:pathLst>
                <a:path w="680644" h="92415">
                  <a:moveTo>
                    <a:pt x="46207" y="0"/>
                  </a:moveTo>
                  <a:lnTo>
                    <a:pt x="634437" y="0"/>
                  </a:lnTo>
                  <a:cubicBezTo>
                    <a:pt x="659956" y="0"/>
                    <a:pt x="680644" y="20688"/>
                    <a:pt x="680644" y="46207"/>
                  </a:cubicBezTo>
                  <a:lnTo>
                    <a:pt x="680644" y="46207"/>
                  </a:lnTo>
                  <a:cubicBezTo>
                    <a:pt x="680644" y="71727"/>
                    <a:pt x="659956" y="92415"/>
                    <a:pt x="634437" y="92415"/>
                  </a:cubicBezTo>
                  <a:lnTo>
                    <a:pt x="46207" y="92415"/>
                  </a:lnTo>
                  <a:cubicBezTo>
                    <a:pt x="20688" y="92415"/>
                    <a:pt x="0" y="71727"/>
                    <a:pt x="0" y="46207"/>
                  </a:cubicBezTo>
                  <a:lnTo>
                    <a:pt x="0" y="46207"/>
                  </a:lnTo>
                  <a:cubicBezTo>
                    <a:pt x="0" y="20688"/>
                    <a:pt x="20688" y="0"/>
                    <a:pt x="46207" y="0"/>
                  </a:cubicBezTo>
                  <a:close/>
                </a:path>
              </a:pathLst>
            </a:custGeom>
            <a:solidFill>
              <a:srgbClr val="D6E591"/>
            </a:solidFill>
          </p:spPr>
          <p:txBody>
            <a:bodyPr/>
            <a:lstStyle/>
            <a:p>
              <a:endParaRPr lang="en-US"/>
            </a:p>
          </p:txBody>
        </p:sp>
        <p:sp>
          <p:nvSpPr>
            <p:cNvPr id="15" name="TextBox 15"/>
            <p:cNvSpPr txBox="1"/>
            <p:nvPr/>
          </p:nvSpPr>
          <p:spPr>
            <a:xfrm>
              <a:off x="0" y="-28575"/>
              <a:ext cx="680644"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Timing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006475"/>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Key Factors To Consider When Developing A Contingency Plan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648589"/>
            <a:ext cx="15349387" cy="4912908"/>
            <a:chOff x="0" y="0"/>
            <a:chExt cx="2076453" cy="664614"/>
          </a:xfrm>
        </p:grpSpPr>
        <p:sp>
          <p:nvSpPr>
            <p:cNvPr id="10" name="Freeform 10"/>
            <p:cNvSpPr/>
            <p:nvPr/>
          </p:nvSpPr>
          <p:spPr>
            <a:xfrm>
              <a:off x="0" y="0"/>
              <a:ext cx="2076453" cy="664614"/>
            </a:xfrm>
            <a:custGeom>
              <a:avLst/>
              <a:gdLst/>
              <a:ahLst/>
              <a:cxnLst/>
              <a:rect l="l" t="t" r="r" b="b"/>
              <a:pathLst>
                <a:path w="2076453" h="664614">
                  <a:moveTo>
                    <a:pt x="21184" y="0"/>
                  </a:moveTo>
                  <a:lnTo>
                    <a:pt x="2055269" y="0"/>
                  </a:lnTo>
                  <a:cubicBezTo>
                    <a:pt x="2060888" y="0"/>
                    <a:pt x="2066276" y="2232"/>
                    <a:pt x="2070249" y="6205"/>
                  </a:cubicBezTo>
                  <a:cubicBezTo>
                    <a:pt x="2074221" y="10177"/>
                    <a:pt x="2076453" y="15566"/>
                    <a:pt x="2076453" y="21184"/>
                  </a:cubicBezTo>
                  <a:lnTo>
                    <a:pt x="2076453" y="643430"/>
                  </a:lnTo>
                  <a:cubicBezTo>
                    <a:pt x="2076453" y="649049"/>
                    <a:pt x="2074221" y="654437"/>
                    <a:pt x="2070249" y="658410"/>
                  </a:cubicBezTo>
                  <a:cubicBezTo>
                    <a:pt x="2066276" y="662383"/>
                    <a:pt x="2060888" y="664614"/>
                    <a:pt x="2055269" y="664614"/>
                  </a:cubicBezTo>
                  <a:lnTo>
                    <a:pt x="21184" y="664614"/>
                  </a:lnTo>
                  <a:cubicBezTo>
                    <a:pt x="15566" y="664614"/>
                    <a:pt x="10177" y="662383"/>
                    <a:pt x="6205" y="658410"/>
                  </a:cubicBezTo>
                  <a:cubicBezTo>
                    <a:pt x="2232" y="654437"/>
                    <a:pt x="0" y="649049"/>
                    <a:pt x="0" y="643430"/>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693189"/>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838093"/>
            <a:ext cx="14264320" cy="4276726"/>
          </a:xfrm>
          <a:prstGeom prst="rect">
            <a:avLst/>
          </a:prstGeom>
        </p:spPr>
        <p:txBody>
          <a:bodyPr lIns="0" tIns="0" rIns="0" bIns="0" rtlCol="0" anchor="t">
            <a:spAutoFit/>
          </a:bodyPr>
          <a:lstStyle/>
          <a:p>
            <a:pPr algn="l">
              <a:lnSpc>
                <a:spcPts val="5699"/>
              </a:lnSpc>
            </a:pPr>
            <a:r>
              <a:rPr lang="en-US" sz="2999">
                <a:solidFill>
                  <a:srgbClr val="24363D"/>
                </a:solidFill>
                <a:latin typeface="Tabarra Sans"/>
                <a:ea typeface="Tabarra Sans"/>
                <a:cs typeface="Tabarra Sans"/>
                <a:sym typeface="Tabarra Sans"/>
              </a:rPr>
              <a:t>• Not every risk is equally likely or equally severe, so businesses must prioritise the most serious threats.</a:t>
            </a:r>
          </a:p>
          <a:p>
            <a:pPr algn="l">
              <a:lnSpc>
                <a:spcPts val="5699"/>
              </a:lnSpc>
            </a:pPr>
            <a:r>
              <a:rPr lang="en-US" sz="2999">
                <a:solidFill>
                  <a:srgbClr val="24363D"/>
                </a:solidFill>
                <a:latin typeface="Tabarra Sans"/>
                <a:ea typeface="Tabarra Sans"/>
                <a:cs typeface="Tabarra Sans"/>
                <a:sym typeface="Tabarra Sans"/>
              </a:rPr>
              <a:t>• High-impact or high-probability risks should receive the most detailed planning.</a:t>
            </a:r>
          </a:p>
          <a:p>
            <a:pPr algn="l">
              <a:lnSpc>
                <a:spcPts val="5699"/>
              </a:lnSpc>
            </a:pPr>
            <a:r>
              <a:rPr lang="en-US" sz="2999">
                <a:solidFill>
                  <a:srgbClr val="24363D"/>
                </a:solidFill>
                <a:latin typeface="Tabarra Sans"/>
                <a:ea typeface="Tabarra Sans"/>
                <a:cs typeface="Tabarra Sans"/>
                <a:sym typeface="Tabarra Sans"/>
              </a:rPr>
              <a:t>• Focusing resources on the biggest risks makes the plan more effective and prevents wasted time on low-impact events.</a:t>
            </a:r>
          </a:p>
        </p:txBody>
      </p:sp>
      <p:grpSp>
        <p:nvGrpSpPr>
          <p:cNvPr id="13" name="Group 13"/>
          <p:cNvGrpSpPr/>
          <p:nvPr/>
        </p:nvGrpSpPr>
        <p:grpSpPr>
          <a:xfrm>
            <a:off x="-758583" y="2527300"/>
            <a:ext cx="5031402" cy="683139"/>
            <a:chOff x="0" y="0"/>
            <a:chExt cx="680644" cy="92415"/>
          </a:xfrm>
        </p:grpSpPr>
        <p:sp>
          <p:nvSpPr>
            <p:cNvPr id="14" name="Freeform 14"/>
            <p:cNvSpPr/>
            <p:nvPr/>
          </p:nvSpPr>
          <p:spPr>
            <a:xfrm>
              <a:off x="0" y="0"/>
              <a:ext cx="680644" cy="92415"/>
            </a:xfrm>
            <a:custGeom>
              <a:avLst/>
              <a:gdLst/>
              <a:ahLst/>
              <a:cxnLst/>
              <a:rect l="l" t="t" r="r" b="b"/>
              <a:pathLst>
                <a:path w="680644" h="92415">
                  <a:moveTo>
                    <a:pt x="46207" y="0"/>
                  </a:moveTo>
                  <a:lnTo>
                    <a:pt x="634437" y="0"/>
                  </a:lnTo>
                  <a:cubicBezTo>
                    <a:pt x="659956" y="0"/>
                    <a:pt x="680644" y="20688"/>
                    <a:pt x="680644" y="46207"/>
                  </a:cubicBezTo>
                  <a:lnTo>
                    <a:pt x="680644" y="46207"/>
                  </a:lnTo>
                  <a:cubicBezTo>
                    <a:pt x="680644" y="71727"/>
                    <a:pt x="659956" y="92415"/>
                    <a:pt x="634437" y="92415"/>
                  </a:cubicBezTo>
                  <a:lnTo>
                    <a:pt x="46207" y="92415"/>
                  </a:lnTo>
                  <a:cubicBezTo>
                    <a:pt x="20688" y="92415"/>
                    <a:pt x="0" y="71727"/>
                    <a:pt x="0" y="46207"/>
                  </a:cubicBezTo>
                  <a:lnTo>
                    <a:pt x="0" y="46207"/>
                  </a:lnTo>
                  <a:cubicBezTo>
                    <a:pt x="0" y="20688"/>
                    <a:pt x="20688" y="0"/>
                    <a:pt x="46207" y="0"/>
                  </a:cubicBezTo>
                  <a:close/>
                </a:path>
              </a:pathLst>
            </a:custGeom>
            <a:solidFill>
              <a:srgbClr val="D6E591"/>
            </a:solidFill>
          </p:spPr>
          <p:txBody>
            <a:bodyPr/>
            <a:lstStyle/>
            <a:p>
              <a:endParaRPr lang="en-US"/>
            </a:p>
          </p:txBody>
        </p:sp>
        <p:sp>
          <p:nvSpPr>
            <p:cNvPr id="15" name="TextBox 15"/>
            <p:cNvSpPr txBox="1"/>
            <p:nvPr/>
          </p:nvSpPr>
          <p:spPr>
            <a:xfrm>
              <a:off x="0" y="-28575"/>
              <a:ext cx="680644"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Risk</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89150"/>
            <a:chOff x="0" y="0"/>
            <a:chExt cx="4816593" cy="550229"/>
          </a:xfrm>
        </p:grpSpPr>
        <p:sp>
          <p:nvSpPr>
            <p:cNvPr id="3" name="Freeform 3"/>
            <p:cNvSpPr/>
            <p:nvPr/>
          </p:nvSpPr>
          <p:spPr>
            <a:xfrm>
              <a:off x="0" y="0"/>
              <a:ext cx="4816592" cy="550229"/>
            </a:xfrm>
            <a:custGeom>
              <a:avLst/>
              <a:gdLst/>
              <a:ahLst/>
              <a:cxnLst/>
              <a:rect l="l" t="t" r="r" b="b"/>
              <a:pathLst>
                <a:path w="4816592" h="550229">
                  <a:moveTo>
                    <a:pt x="0" y="0"/>
                  </a:moveTo>
                  <a:lnTo>
                    <a:pt x="4816592" y="0"/>
                  </a:lnTo>
                  <a:lnTo>
                    <a:pt x="4816592" y="550229"/>
                  </a:lnTo>
                  <a:lnTo>
                    <a:pt x="0" y="550229"/>
                  </a:lnTo>
                  <a:close/>
                </a:path>
              </a:pathLst>
            </a:custGeom>
            <a:solidFill>
              <a:srgbClr val="24363D"/>
            </a:solidFill>
          </p:spPr>
          <p:txBody>
            <a:bodyPr/>
            <a:lstStyle/>
            <a:p>
              <a:endParaRPr lang="en-US"/>
            </a:p>
          </p:txBody>
        </p:sp>
        <p:sp>
          <p:nvSpPr>
            <p:cNvPr id="4" name="TextBox 4"/>
            <p:cNvSpPr txBox="1"/>
            <p:nvPr/>
          </p:nvSpPr>
          <p:spPr>
            <a:xfrm>
              <a:off x="0" y="-38100"/>
              <a:ext cx="4816593" cy="58832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175994" y="1006475"/>
            <a:ext cx="15349387" cy="599441"/>
          </a:xfrm>
          <a:prstGeom prst="rect">
            <a:avLst/>
          </a:prstGeom>
        </p:spPr>
        <p:txBody>
          <a:bodyPr lIns="0" tIns="0" rIns="0" bIns="0" rtlCol="0" anchor="t">
            <a:spAutoFit/>
          </a:bodyPr>
          <a:lstStyle/>
          <a:p>
            <a:pPr algn="l">
              <a:lnSpc>
                <a:spcPts val="4070"/>
              </a:lnSpc>
            </a:pPr>
            <a:r>
              <a:rPr lang="en-US" sz="3700" b="1">
                <a:solidFill>
                  <a:srgbClr val="D6E591"/>
                </a:solidFill>
                <a:latin typeface="Tabarra Sans Heavy"/>
                <a:ea typeface="Tabarra Sans Heavy"/>
                <a:cs typeface="Tabarra Sans Heavy"/>
                <a:sym typeface="Tabarra Sans Heavy"/>
              </a:rPr>
              <a:t>Key Factors To Consider When Developing A Contingency Plan</a:t>
            </a:r>
          </a:p>
        </p:txBody>
      </p:sp>
      <p:sp>
        <p:nvSpPr>
          <p:cNvPr id="6" name="AutoShape 6"/>
          <p:cNvSpPr/>
          <p:nvPr/>
        </p:nvSpPr>
        <p:spPr>
          <a:xfrm flipV="1">
            <a:off x="1175994" y="722674"/>
            <a:ext cx="15105822" cy="9525"/>
          </a:xfrm>
          <a:prstGeom prst="line">
            <a:avLst/>
          </a:prstGeom>
          <a:ln w="19050" cap="flat">
            <a:solidFill>
              <a:srgbClr val="D6E591"/>
            </a:solidFill>
            <a:prstDash val="solid"/>
            <a:headEnd type="none" w="sm" len="sm"/>
            <a:tailEnd type="none" w="sm" len="sm"/>
          </a:ln>
        </p:spPr>
        <p:txBody>
          <a:bodyPr/>
          <a:lstStyle/>
          <a:p>
            <a:endParaRPr lang="en-US"/>
          </a:p>
        </p:txBody>
      </p:sp>
      <p:sp>
        <p:nvSpPr>
          <p:cNvPr id="7" name="TextBox 7"/>
          <p:cNvSpPr txBox="1"/>
          <p:nvPr/>
        </p:nvSpPr>
        <p:spPr>
          <a:xfrm>
            <a:off x="12160597" y="138161"/>
            <a:ext cx="4461398" cy="584512"/>
          </a:xfrm>
          <a:prstGeom prst="rect">
            <a:avLst/>
          </a:prstGeom>
        </p:spPr>
        <p:txBody>
          <a:bodyPr lIns="0" tIns="0" rIns="0" bIns="0" rtlCol="0" anchor="t">
            <a:spAutoFit/>
          </a:bodyPr>
          <a:lstStyle/>
          <a:p>
            <a:pPr algn="ctr">
              <a:lnSpc>
                <a:spcPts val="4785"/>
              </a:lnSpc>
            </a:pPr>
            <a:r>
              <a:rPr lang="en-US" sz="3418">
                <a:solidFill>
                  <a:srgbClr val="D6E591"/>
                </a:solidFill>
                <a:latin typeface="League Spartan"/>
                <a:ea typeface="League Spartan"/>
                <a:cs typeface="League Spartan"/>
                <a:sym typeface="League Spartan"/>
              </a:rPr>
              <a:t>Back In Business</a:t>
            </a:r>
          </a:p>
        </p:txBody>
      </p:sp>
      <p:sp>
        <p:nvSpPr>
          <p:cNvPr id="8" name="Freeform 8"/>
          <p:cNvSpPr/>
          <p:nvPr/>
        </p:nvSpPr>
        <p:spPr>
          <a:xfrm>
            <a:off x="16525381" y="0"/>
            <a:ext cx="1762619" cy="1445348"/>
          </a:xfrm>
          <a:custGeom>
            <a:avLst/>
            <a:gdLst/>
            <a:ahLst/>
            <a:cxnLst/>
            <a:rect l="l" t="t" r="r" b="b"/>
            <a:pathLst>
              <a:path w="1762619" h="1445348">
                <a:moveTo>
                  <a:pt x="0" y="0"/>
                </a:moveTo>
                <a:lnTo>
                  <a:pt x="1762619" y="0"/>
                </a:lnTo>
                <a:lnTo>
                  <a:pt x="1762619" y="1445348"/>
                </a:lnTo>
                <a:lnTo>
                  <a:pt x="0" y="14453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1469307" y="3648589"/>
            <a:ext cx="15349387" cy="4912908"/>
            <a:chOff x="0" y="0"/>
            <a:chExt cx="2076453" cy="664614"/>
          </a:xfrm>
        </p:grpSpPr>
        <p:sp>
          <p:nvSpPr>
            <p:cNvPr id="10" name="Freeform 10"/>
            <p:cNvSpPr/>
            <p:nvPr/>
          </p:nvSpPr>
          <p:spPr>
            <a:xfrm>
              <a:off x="0" y="0"/>
              <a:ext cx="2076453" cy="664614"/>
            </a:xfrm>
            <a:custGeom>
              <a:avLst/>
              <a:gdLst/>
              <a:ahLst/>
              <a:cxnLst/>
              <a:rect l="l" t="t" r="r" b="b"/>
              <a:pathLst>
                <a:path w="2076453" h="664614">
                  <a:moveTo>
                    <a:pt x="21184" y="0"/>
                  </a:moveTo>
                  <a:lnTo>
                    <a:pt x="2055269" y="0"/>
                  </a:lnTo>
                  <a:cubicBezTo>
                    <a:pt x="2060888" y="0"/>
                    <a:pt x="2066276" y="2232"/>
                    <a:pt x="2070249" y="6205"/>
                  </a:cubicBezTo>
                  <a:cubicBezTo>
                    <a:pt x="2074221" y="10177"/>
                    <a:pt x="2076453" y="15566"/>
                    <a:pt x="2076453" y="21184"/>
                  </a:cubicBezTo>
                  <a:lnTo>
                    <a:pt x="2076453" y="643430"/>
                  </a:lnTo>
                  <a:cubicBezTo>
                    <a:pt x="2076453" y="649049"/>
                    <a:pt x="2074221" y="654437"/>
                    <a:pt x="2070249" y="658410"/>
                  </a:cubicBezTo>
                  <a:cubicBezTo>
                    <a:pt x="2066276" y="662383"/>
                    <a:pt x="2060888" y="664614"/>
                    <a:pt x="2055269" y="664614"/>
                  </a:cubicBezTo>
                  <a:lnTo>
                    <a:pt x="21184" y="664614"/>
                  </a:lnTo>
                  <a:cubicBezTo>
                    <a:pt x="15566" y="664614"/>
                    <a:pt x="10177" y="662383"/>
                    <a:pt x="6205" y="658410"/>
                  </a:cubicBezTo>
                  <a:cubicBezTo>
                    <a:pt x="2232" y="654437"/>
                    <a:pt x="0" y="649049"/>
                    <a:pt x="0" y="643430"/>
                  </a:cubicBezTo>
                  <a:lnTo>
                    <a:pt x="0" y="21184"/>
                  </a:lnTo>
                  <a:cubicBezTo>
                    <a:pt x="0" y="15566"/>
                    <a:pt x="2232" y="10177"/>
                    <a:pt x="6205" y="6205"/>
                  </a:cubicBezTo>
                  <a:cubicBezTo>
                    <a:pt x="10177" y="2232"/>
                    <a:pt x="15566" y="0"/>
                    <a:pt x="21184" y="0"/>
                  </a:cubicBezTo>
                  <a:close/>
                </a:path>
              </a:pathLst>
            </a:custGeom>
            <a:solidFill>
              <a:srgbClr val="D6E591"/>
            </a:solidFill>
          </p:spPr>
          <p:txBody>
            <a:bodyPr/>
            <a:lstStyle/>
            <a:p>
              <a:endParaRPr lang="en-US"/>
            </a:p>
          </p:txBody>
        </p:sp>
        <p:sp>
          <p:nvSpPr>
            <p:cNvPr id="11" name="TextBox 11"/>
            <p:cNvSpPr txBox="1"/>
            <p:nvPr/>
          </p:nvSpPr>
          <p:spPr>
            <a:xfrm>
              <a:off x="0" y="-28575"/>
              <a:ext cx="2076453" cy="693189"/>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2011840" y="3838093"/>
            <a:ext cx="14264320" cy="4276726"/>
          </a:xfrm>
          <a:prstGeom prst="rect">
            <a:avLst/>
          </a:prstGeom>
        </p:spPr>
        <p:txBody>
          <a:bodyPr lIns="0" tIns="0" rIns="0" bIns="0" rtlCol="0" anchor="t">
            <a:spAutoFit/>
          </a:bodyPr>
          <a:lstStyle/>
          <a:p>
            <a:pPr algn="l">
              <a:lnSpc>
                <a:spcPts val="5699"/>
              </a:lnSpc>
            </a:pPr>
            <a:r>
              <a:rPr lang="en-US" sz="2999">
                <a:solidFill>
                  <a:srgbClr val="24363D"/>
                </a:solidFill>
                <a:latin typeface="Tabarra Sans"/>
                <a:ea typeface="Tabarra Sans"/>
                <a:cs typeface="Tabarra Sans"/>
                <a:sym typeface="Tabarra Sans"/>
              </a:rPr>
              <a:t>• Clear communication during a crisis reduces confusion and helps the business respond faster.</a:t>
            </a:r>
          </a:p>
          <a:p>
            <a:pPr algn="l">
              <a:lnSpc>
                <a:spcPts val="5699"/>
              </a:lnSpc>
            </a:pPr>
            <a:r>
              <a:rPr lang="en-US" sz="2999">
                <a:solidFill>
                  <a:srgbClr val="24363D"/>
                </a:solidFill>
                <a:latin typeface="Tabarra Sans"/>
                <a:ea typeface="Tabarra Sans"/>
                <a:cs typeface="Tabarra Sans"/>
                <a:sym typeface="Tabarra Sans"/>
              </a:rPr>
              <a:t>• The plan should outline who needs to be contacted, how messages will be delivered and who is responsible for updates.</a:t>
            </a:r>
          </a:p>
          <a:p>
            <a:pPr algn="l">
              <a:lnSpc>
                <a:spcPts val="5699"/>
              </a:lnSpc>
            </a:pPr>
            <a:r>
              <a:rPr lang="en-US" sz="2999">
                <a:solidFill>
                  <a:srgbClr val="24363D"/>
                </a:solidFill>
                <a:latin typeface="Tabarra Sans"/>
                <a:ea typeface="Tabarra Sans"/>
                <a:cs typeface="Tabarra Sans"/>
                <a:sym typeface="Tabarra Sans"/>
              </a:rPr>
              <a:t>• Strong communication prevents mistakes, protects the business’s reputation and supports a faster recovery.</a:t>
            </a:r>
          </a:p>
        </p:txBody>
      </p:sp>
      <p:grpSp>
        <p:nvGrpSpPr>
          <p:cNvPr id="13" name="Group 13"/>
          <p:cNvGrpSpPr/>
          <p:nvPr/>
        </p:nvGrpSpPr>
        <p:grpSpPr>
          <a:xfrm>
            <a:off x="-758583" y="2527300"/>
            <a:ext cx="5031402" cy="683139"/>
            <a:chOff x="0" y="0"/>
            <a:chExt cx="680644" cy="92415"/>
          </a:xfrm>
        </p:grpSpPr>
        <p:sp>
          <p:nvSpPr>
            <p:cNvPr id="14" name="Freeform 14"/>
            <p:cNvSpPr/>
            <p:nvPr/>
          </p:nvSpPr>
          <p:spPr>
            <a:xfrm>
              <a:off x="0" y="0"/>
              <a:ext cx="680644" cy="92415"/>
            </a:xfrm>
            <a:custGeom>
              <a:avLst/>
              <a:gdLst/>
              <a:ahLst/>
              <a:cxnLst/>
              <a:rect l="l" t="t" r="r" b="b"/>
              <a:pathLst>
                <a:path w="680644" h="92415">
                  <a:moveTo>
                    <a:pt x="46207" y="0"/>
                  </a:moveTo>
                  <a:lnTo>
                    <a:pt x="634437" y="0"/>
                  </a:lnTo>
                  <a:cubicBezTo>
                    <a:pt x="659956" y="0"/>
                    <a:pt x="680644" y="20688"/>
                    <a:pt x="680644" y="46207"/>
                  </a:cubicBezTo>
                  <a:lnTo>
                    <a:pt x="680644" y="46207"/>
                  </a:lnTo>
                  <a:cubicBezTo>
                    <a:pt x="680644" y="71727"/>
                    <a:pt x="659956" y="92415"/>
                    <a:pt x="634437" y="92415"/>
                  </a:cubicBezTo>
                  <a:lnTo>
                    <a:pt x="46207" y="92415"/>
                  </a:lnTo>
                  <a:cubicBezTo>
                    <a:pt x="20688" y="92415"/>
                    <a:pt x="0" y="71727"/>
                    <a:pt x="0" y="46207"/>
                  </a:cubicBezTo>
                  <a:lnTo>
                    <a:pt x="0" y="46207"/>
                  </a:lnTo>
                  <a:cubicBezTo>
                    <a:pt x="0" y="20688"/>
                    <a:pt x="20688" y="0"/>
                    <a:pt x="46207" y="0"/>
                  </a:cubicBezTo>
                  <a:close/>
                </a:path>
              </a:pathLst>
            </a:custGeom>
            <a:solidFill>
              <a:srgbClr val="D6E591"/>
            </a:solidFill>
          </p:spPr>
          <p:txBody>
            <a:bodyPr/>
            <a:lstStyle/>
            <a:p>
              <a:endParaRPr lang="en-US"/>
            </a:p>
          </p:txBody>
        </p:sp>
        <p:sp>
          <p:nvSpPr>
            <p:cNvPr id="15" name="TextBox 15"/>
            <p:cNvSpPr txBox="1"/>
            <p:nvPr/>
          </p:nvSpPr>
          <p:spPr>
            <a:xfrm>
              <a:off x="0" y="-28575"/>
              <a:ext cx="680644" cy="12099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555030" y="2530732"/>
            <a:ext cx="15102450" cy="561975"/>
          </a:xfrm>
          <a:prstGeom prst="rect">
            <a:avLst/>
          </a:prstGeom>
        </p:spPr>
        <p:txBody>
          <a:bodyPr lIns="0" tIns="0" rIns="0" bIns="0" rtlCol="0" anchor="t">
            <a:spAutoFit/>
          </a:bodyPr>
          <a:lstStyle/>
          <a:p>
            <a:pPr algn="l">
              <a:lnSpc>
                <a:spcPts val="4199"/>
              </a:lnSpc>
            </a:pPr>
            <a:r>
              <a:rPr lang="en-US" sz="2999" b="1">
                <a:solidFill>
                  <a:srgbClr val="24363D"/>
                </a:solidFill>
                <a:latin typeface="Tabarra Sans Bold"/>
                <a:ea typeface="Tabarra Sans Bold"/>
                <a:cs typeface="Tabarra Sans Bold"/>
                <a:sym typeface="Tabarra Sans Bold"/>
              </a:rPr>
              <a:t>Communication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57D7C0"/>
        </a:solidFill>
        <a:effectLst/>
      </p:bgPr>
    </p:bg>
    <p:spTree>
      <p:nvGrpSpPr>
        <p:cNvPr id="1" name=""/>
        <p:cNvGrpSpPr/>
        <p:nvPr/>
      </p:nvGrpSpPr>
      <p:grpSpPr>
        <a:xfrm>
          <a:off x="0" y="0"/>
          <a:ext cx="0" cy="0"/>
          <a:chOff x="0" y="0"/>
          <a:chExt cx="0" cy="0"/>
        </a:xfrm>
      </p:grpSpPr>
      <p:grpSp>
        <p:nvGrpSpPr>
          <p:cNvPr id="2" name="Group 2"/>
          <p:cNvGrpSpPr/>
          <p:nvPr/>
        </p:nvGrpSpPr>
        <p:grpSpPr>
          <a:xfrm>
            <a:off x="925273" y="471948"/>
            <a:ext cx="16437454" cy="1113503"/>
            <a:chOff x="0" y="0"/>
            <a:chExt cx="4329206" cy="293268"/>
          </a:xfrm>
        </p:grpSpPr>
        <p:sp>
          <p:nvSpPr>
            <p:cNvPr id="3" name="Freeform 3"/>
            <p:cNvSpPr/>
            <p:nvPr/>
          </p:nvSpPr>
          <p:spPr>
            <a:xfrm>
              <a:off x="0" y="0"/>
              <a:ext cx="4329206" cy="293268"/>
            </a:xfrm>
            <a:custGeom>
              <a:avLst/>
              <a:gdLst/>
              <a:ahLst/>
              <a:cxnLst/>
              <a:rect l="l" t="t" r="r" b="b"/>
              <a:pathLst>
                <a:path w="4329206" h="293268">
                  <a:moveTo>
                    <a:pt x="24021" y="0"/>
                  </a:moveTo>
                  <a:lnTo>
                    <a:pt x="4305185" y="0"/>
                  </a:lnTo>
                  <a:cubicBezTo>
                    <a:pt x="4311556" y="0"/>
                    <a:pt x="4317666" y="2531"/>
                    <a:pt x="4322170" y="7035"/>
                  </a:cubicBezTo>
                  <a:cubicBezTo>
                    <a:pt x="4326675" y="11540"/>
                    <a:pt x="4329206" y="17650"/>
                    <a:pt x="4329206" y="24021"/>
                  </a:cubicBezTo>
                  <a:lnTo>
                    <a:pt x="4329206" y="269248"/>
                  </a:lnTo>
                  <a:cubicBezTo>
                    <a:pt x="4329206" y="275618"/>
                    <a:pt x="4326675" y="281728"/>
                    <a:pt x="4322170" y="286233"/>
                  </a:cubicBezTo>
                  <a:cubicBezTo>
                    <a:pt x="4317666" y="290738"/>
                    <a:pt x="4311556" y="293268"/>
                    <a:pt x="4305185" y="293268"/>
                  </a:cubicBezTo>
                  <a:lnTo>
                    <a:pt x="24021" y="293268"/>
                  </a:lnTo>
                  <a:cubicBezTo>
                    <a:pt x="17650" y="293268"/>
                    <a:pt x="11540" y="290738"/>
                    <a:pt x="7035" y="286233"/>
                  </a:cubicBezTo>
                  <a:cubicBezTo>
                    <a:pt x="2531" y="281728"/>
                    <a:pt x="0" y="275618"/>
                    <a:pt x="0" y="269248"/>
                  </a:cubicBezTo>
                  <a:lnTo>
                    <a:pt x="0" y="24021"/>
                  </a:lnTo>
                  <a:cubicBezTo>
                    <a:pt x="0" y="17650"/>
                    <a:pt x="2531" y="11540"/>
                    <a:pt x="7035" y="7035"/>
                  </a:cubicBezTo>
                  <a:cubicBezTo>
                    <a:pt x="11540" y="2531"/>
                    <a:pt x="17650" y="0"/>
                    <a:pt x="24021" y="0"/>
                  </a:cubicBezTo>
                  <a:close/>
                </a:path>
              </a:pathLst>
            </a:custGeom>
            <a:solidFill>
              <a:srgbClr val="FFFFFF"/>
            </a:solidFill>
          </p:spPr>
          <p:txBody>
            <a:bodyPr/>
            <a:lstStyle/>
            <a:p>
              <a:endParaRPr lang="en-US"/>
            </a:p>
          </p:txBody>
        </p:sp>
        <p:sp>
          <p:nvSpPr>
            <p:cNvPr id="4" name="TextBox 4"/>
            <p:cNvSpPr txBox="1"/>
            <p:nvPr/>
          </p:nvSpPr>
          <p:spPr>
            <a:xfrm>
              <a:off x="0" y="-38100"/>
              <a:ext cx="4329206" cy="33136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52592" y="617855"/>
            <a:ext cx="14782816" cy="745490"/>
          </a:xfrm>
          <a:prstGeom prst="rect">
            <a:avLst/>
          </a:prstGeom>
        </p:spPr>
        <p:txBody>
          <a:bodyPr lIns="0" tIns="0" rIns="0" bIns="0" rtlCol="0" anchor="t">
            <a:spAutoFit/>
          </a:bodyPr>
          <a:lstStyle/>
          <a:p>
            <a:pPr algn="ctr">
              <a:lnSpc>
                <a:spcPts val="6160"/>
              </a:lnSpc>
            </a:pPr>
            <a:r>
              <a:rPr lang="en-US" sz="4400" b="1">
                <a:solidFill>
                  <a:srgbClr val="64B8B1"/>
                </a:solidFill>
                <a:latin typeface="Montserrat Bold"/>
                <a:ea typeface="Montserrat Bold"/>
                <a:cs typeface="Montserrat Bold"/>
                <a:sym typeface="Montserrat Bold"/>
              </a:rPr>
              <a:t>Suggested Activities for LO 16.9</a:t>
            </a:r>
          </a:p>
        </p:txBody>
      </p:sp>
      <p:grpSp>
        <p:nvGrpSpPr>
          <p:cNvPr id="6" name="Group 6"/>
          <p:cNvGrpSpPr/>
          <p:nvPr/>
        </p:nvGrpSpPr>
        <p:grpSpPr>
          <a:xfrm>
            <a:off x="925273" y="2613264"/>
            <a:ext cx="8236924" cy="1113503"/>
            <a:chOff x="0" y="0"/>
            <a:chExt cx="2169396" cy="293268"/>
          </a:xfrm>
        </p:grpSpPr>
        <p:sp>
          <p:nvSpPr>
            <p:cNvPr id="7" name="Freeform 7"/>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8" name="TextBox 8"/>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430878" y="2759171"/>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Sample Papers</a:t>
            </a:r>
          </a:p>
        </p:txBody>
      </p:sp>
      <p:grpSp>
        <p:nvGrpSpPr>
          <p:cNvPr id="10" name="Group 10"/>
          <p:cNvGrpSpPr/>
          <p:nvPr/>
        </p:nvGrpSpPr>
        <p:grpSpPr>
          <a:xfrm>
            <a:off x="925273" y="6474011"/>
            <a:ext cx="8236924" cy="1113503"/>
            <a:chOff x="0" y="0"/>
            <a:chExt cx="2169396" cy="293268"/>
          </a:xfrm>
        </p:grpSpPr>
        <p:sp>
          <p:nvSpPr>
            <p:cNvPr id="11" name="Freeform 11"/>
            <p:cNvSpPr/>
            <p:nvPr/>
          </p:nvSpPr>
          <p:spPr>
            <a:xfrm>
              <a:off x="0" y="0"/>
              <a:ext cx="2169396" cy="293268"/>
            </a:xfrm>
            <a:custGeom>
              <a:avLst/>
              <a:gdLst/>
              <a:ahLst/>
              <a:cxnLst/>
              <a:rect l="l" t="t" r="r" b="b"/>
              <a:pathLst>
                <a:path w="2169396" h="293268">
                  <a:moveTo>
                    <a:pt x="47935" y="0"/>
                  </a:moveTo>
                  <a:lnTo>
                    <a:pt x="2121461" y="0"/>
                  </a:lnTo>
                  <a:cubicBezTo>
                    <a:pt x="2134174" y="0"/>
                    <a:pt x="2146366" y="5050"/>
                    <a:pt x="2155356" y="14040"/>
                  </a:cubicBezTo>
                  <a:cubicBezTo>
                    <a:pt x="2164345" y="23029"/>
                    <a:pt x="2169396" y="35222"/>
                    <a:pt x="2169396" y="47935"/>
                  </a:cubicBezTo>
                  <a:lnTo>
                    <a:pt x="2169396" y="245333"/>
                  </a:lnTo>
                  <a:cubicBezTo>
                    <a:pt x="2169396" y="258046"/>
                    <a:pt x="2164345" y="270239"/>
                    <a:pt x="2155356" y="279228"/>
                  </a:cubicBezTo>
                  <a:cubicBezTo>
                    <a:pt x="2146366" y="288218"/>
                    <a:pt x="2134174" y="293268"/>
                    <a:pt x="2121461" y="293268"/>
                  </a:cubicBezTo>
                  <a:lnTo>
                    <a:pt x="47935" y="293268"/>
                  </a:lnTo>
                  <a:cubicBezTo>
                    <a:pt x="35222" y="293268"/>
                    <a:pt x="23029" y="288218"/>
                    <a:pt x="14040" y="279228"/>
                  </a:cubicBezTo>
                  <a:cubicBezTo>
                    <a:pt x="5050" y="270239"/>
                    <a:pt x="0" y="258046"/>
                    <a:pt x="0" y="245333"/>
                  </a:cubicBezTo>
                  <a:lnTo>
                    <a:pt x="0" y="47935"/>
                  </a:lnTo>
                  <a:cubicBezTo>
                    <a:pt x="0" y="35222"/>
                    <a:pt x="5050" y="23029"/>
                    <a:pt x="14040" y="14040"/>
                  </a:cubicBezTo>
                  <a:cubicBezTo>
                    <a:pt x="23029" y="5050"/>
                    <a:pt x="35222" y="0"/>
                    <a:pt x="47935" y="0"/>
                  </a:cubicBezTo>
                  <a:close/>
                </a:path>
              </a:pathLst>
            </a:custGeom>
            <a:solidFill>
              <a:srgbClr val="FFFFFF"/>
            </a:solidFill>
          </p:spPr>
          <p:txBody>
            <a:bodyPr/>
            <a:lstStyle/>
            <a:p>
              <a:endParaRPr lang="en-US"/>
            </a:p>
          </p:txBody>
        </p:sp>
        <p:sp>
          <p:nvSpPr>
            <p:cNvPr id="12" name="TextBox 12"/>
            <p:cNvSpPr txBox="1"/>
            <p:nvPr/>
          </p:nvSpPr>
          <p:spPr>
            <a:xfrm>
              <a:off x="0" y="-38100"/>
              <a:ext cx="2169396" cy="331368"/>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430878" y="6626411"/>
            <a:ext cx="10469068" cy="745490"/>
          </a:xfrm>
          <a:prstGeom prst="rect">
            <a:avLst/>
          </a:prstGeom>
        </p:spPr>
        <p:txBody>
          <a:bodyPr lIns="0" tIns="0" rIns="0" bIns="0" rtlCol="0" anchor="t">
            <a:spAutoFit/>
          </a:bodyPr>
          <a:lstStyle/>
          <a:p>
            <a:pPr algn="l">
              <a:lnSpc>
                <a:spcPts val="6160"/>
              </a:lnSpc>
            </a:pPr>
            <a:r>
              <a:rPr lang="en-US" sz="4400" b="1">
                <a:solidFill>
                  <a:srgbClr val="64B8B1"/>
                </a:solidFill>
                <a:latin typeface="Montserrat Bold"/>
                <a:ea typeface="Montserrat Bold"/>
                <a:cs typeface="Montserrat Bold"/>
                <a:sym typeface="Montserrat Bold"/>
              </a:rPr>
              <a:t>Activity Book Qs</a:t>
            </a:r>
          </a:p>
        </p:txBody>
      </p:sp>
      <p:sp>
        <p:nvSpPr>
          <p:cNvPr id="14" name="TextBox 14"/>
          <p:cNvSpPr txBox="1"/>
          <p:nvPr/>
        </p:nvSpPr>
        <p:spPr>
          <a:xfrm>
            <a:off x="925273" y="7708378"/>
            <a:ext cx="16334027" cy="967104"/>
          </a:xfrm>
          <a:prstGeom prst="rect">
            <a:avLst/>
          </a:prstGeom>
        </p:spPr>
        <p:txBody>
          <a:bodyPr lIns="0" tIns="0" rIns="0" bIns="0" rtlCol="0" anchor="t">
            <a:spAutoFit/>
          </a:bodyPr>
          <a:lstStyle/>
          <a:p>
            <a:pPr algn="l">
              <a:lnSpc>
                <a:spcPts val="3920"/>
              </a:lnSpc>
              <a:spcBef>
                <a:spcPct val="0"/>
              </a:spcBef>
            </a:pPr>
            <a:r>
              <a:rPr lang="en-US" sz="2800" b="1">
                <a:solidFill>
                  <a:srgbClr val="FFFFFF"/>
                </a:solidFill>
                <a:latin typeface="Montserrat Bold"/>
                <a:ea typeface="Montserrat Bold"/>
                <a:cs typeface="Montserrat Bold"/>
                <a:sym typeface="Montserrat Bold"/>
              </a:rPr>
              <a:t>HL Q6</a:t>
            </a:r>
          </a:p>
          <a:p>
            <a:pPr algn="l">
              <a:lnSpc>
                <a:spcPts val="3920"/>
              </a:lnSpc>
              <a:spcBef>
                <a:spcPct val="0"/>
              </a:spcBef>
            </a:pPr>
            <a:r>
              <a:rPr lang="en-US" sz="2800" b="1">
                <a:solidFill>
                  <a:srgbClr val="FFFFFF"/>
                </a:solidFill>
                <a:latin typeface="Montserrat Bold"/>
                <a:ea typeface="Montserrat Bold"/>
                <a:cs typeface="Montserrat Bold"/>
                <a:sym typeface="Montserrat Bold"/>
              </a:rPr>
              <a:t>OL Q6</a:t>
            </a:r>
          </a:p>
        </p:txBody>
      </p:sp>
      <p:sp>
        <p:nvSpPr>
          <p:cNvPr id="15" name="TextBox 15"/>
          <p:cNvSpPr txBox="1"/>
          <p:nvPr/>
        </p:nvSpPr>
        <p:spPr>
          <a:xfrm>
            <a:off x="1028700" y="4355949"/>
            <a:ext cx="16334027" cy="1047749"/>
          </a:xfrm>
          <a:prstGeom prst="rect">
            <a:avLst/>
          </a:prstGeom>
        </p:spPr>
        <p:txBody>
          <a:bodyPr lIns="0" tIns="0" rIns="0" bIns="0" rtlCol="0" anchor="t">
            <a:spAutoFit/>
          </a:bodyPr>
          <a:lstStyle/>
          <a:p>
            <a:pPr algn="l">
              <a:lnSpc>
                <a:spcPts val="4200"/>
              </a:lnSpc>
              <a:spcBef>
                <a:spcPct val="0"/>
              </a:spcBef>
            </a:pPr>
            <a:r>
              <a:rPr lang="en-US" sz="3000" b="1">
                <a:solidFill>
                  <a:srgbClr val="FFFFFF"/>
                </a:solidFill>
                <a:latin typeface="Montserrat Bold"/>
                <a:ea typeface="Montserrat Bold"/>
                <a:cs typeface="Montserrat Bold"/>
                <a:sym typeface="Montserrat Bold"/>
              </a:rPr>
              <a:t>OL2 Q4 (f): Discuss one factor that should be considered when developing a contingency plan.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3266</Words>
  <Application>Microsoft Macintosh PowerPoint</Application>
  <PresentationFormat>Custom</PresentationFormat>
  <Paragraphs>359</Paragraphs>
  <Slides>60</Slides>
  <Notes>0</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60</vt:i4>
      </vt:variant>
    </vt:vector>
  </HeadingPairs>
  <TitlesOfParts>
    <vt:vector size="70" baseType="lpstr">
      <vt:lpstr>Tabarra Sans Bold</vt:lpstr>
      <vt:lpstr>Montserrat Bold</vt:lpstr>
      <vt:lpstr>Arial</vt:lpstr>
      <vt:lpstr>Tabarra Sans Heavy</vt:lpstr>
      <vt:lpstr>Calibri</vt:lpstr>
      <vt:lpstr>Tabarra Sans</vt:lpstr>
      <vt:lpstr>Canva Sans</vt:lpstr>
      <vt:lpstr>League Spartan</vt:lpstr>
      <vt:lpstr>Tabarra Sans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Strand 03, Chapter 16</dc:title>
  <cp:lastModifiedBy>Gavin Duffy</cp:lastModifiedBy>
  <cp:revision>2</cp:revision>
  <dcterms:created xsi:type="dcterms:W3CDTF">2006-08-16T00:00:00Z</dcterms:created>
  <dcterms:modified xsi:type="dcterms:W3CDTF">2025-12-09T12:53:58Z</dcterms:modified>
  <dc:identifier>DAGwJU_R1jA</dc:identifier>
</cp:coreProperties>
</file>