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Lst>
  <p:sldSz cx="18288000" cy="10287000"/>
  <p:notesSz cx="6858000" cy="9144000"/>
  <p:embeddedFontLst>
    <p:embeddedFont>
      <p:font typeface="Canva Sans" panose="020B0503030501040103" pitchFamily="34" charset="0"/>
      <p:regular r:id="rId101"/>
    </p:embeddedFont>
    <p:embeddedFont>
      <p:font typeface="Canva Sans Bold" panose="020B0803030501040103" pitchFamily="34" charset="0"/>
      <p:regular r:id="rId102"/>
      <p:bold r:id="rId103"/>
    </p:embeddedFont>
    <p:embeddedFont>
      <p:font typeface="League Spartan" pitchFamily="2" charset="77"/>
      <p:regular r:id="rId104"/>
      <p:bold r:id="rId105"/>
    </p:embeddedFont>
    <p:embeddedFont>
      <p:font typeface="Montserrat Bold" pitchFamily="2" charset="77"/>
      <p:regular r:id="rId106"/>
      <p:bold r:id="rId107"/>
    </p:embeddedFont>
    <p:embeddedFont>
      <p:font typeface="Tabarra Sans" pitchFamily="2" charset="0"/>
      <p:regular r:id="rId108"/>
    </p:embeddedFont>
    <p:embeddedFont>
      <p:font typeface="Tabarra Sans Bold" pitchFamily="2" charset="0"/>
      <p:regular r:id="rId109"/>
      <p:bold r:id="rId110"/>
    </p:embeddedFont>
    <p:embeddedFont>
      <p:font typeface="Tabarra Sans Heavy" pitchFamily="2" charset="0"/>
      <p:regular r:id="rId111"/>
      <p:bold r:id="rId112"/>
    </p:embeddedFont>
    <p:embeddedFont>
      <p:font typeface="Tabarra Sans Italics" pitchFamily="2" charset="0"/>
      <p:regular r:id="rId113"/>
      <p:italic r:id="rId11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58" autoAdjust="0"/>
  </p:normalViewPr>
  <p:slideViewPr>
    <p:cSldViewPr>
      <p:cViewPr varScale="1">
        <p:scale>
          <a:sx n="71" d="100"/>
          <a:sy n="71" d="100"/>
        </p:scale>
        <p:origin x="1304" y="4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heme" Target="theme/theme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12.fntdata"/><Relationship Id="rId16" Type="http://schemas.openxmlformats.org/officeDocument/2006/relationships/slide" Target="slides/slide15.xml"/><Relationship Id="rId107" Type="http://schemas.openxmlformats.org/officeDocument/2006/relationships/font" Target="fonts/font7.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2.fntdata"/><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font" Target="fonts/font13.fntdata"/><Relationship Id="rId118"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font" Target="fonts/font3.fntdata"/><Relationship Id="rId108" Type="http://schemas.openxmlformats.org/officeDocument/2006/relationships/font" Target="fonts/font8.fntdata"/><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font" Target="fonts/font1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9.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font" Target="fonts/font4.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0.fntdata"/><Relationship Id="rId115"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font" Target="fonts/font11.fntdata"/><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font" Target="fonts/font6.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11/5/25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12.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6.svg"/><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8.sv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20.svg"/><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12.sv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4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wbwq76Py_lU" TargetMode="External"/><Relationship Id="rId6" Type="http://schemas.openxmlformats.org/officeDocument/2006/relationships/hyperlink" Target="https://www.youtube.com/watch?v=wbwq76Py_lU" TargetMode="External"/><Relationship Id="rId5" Type="http://schemas.openxmlformats.org/officeDocument/2006/relationships/image" Target="../media/image5.jpeg"/><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backinbusinesshub.com/wp-content/uploads/2025/11/Ch14-Starter-and-Teacher.pdf" TargetMode="External"/><Relationship Id="rId2" Type="http://schemas.openxmlformats.org/officeDocument/2006/relationships/slideLayout" Target="../slideLayouts/slideLayout7.xml"/><Relationship Id="rId1" Type="http://schemas.openxmlformats.org/officeDocument/2006/relationships/video" Target="https://www.youtube.com/watch?v=cVYG86GjwOQ" TargetMode="External"/><Relationship Id="rId6" Type="http://schemas.openxmlformats.org/officeDocument/2006/relationships/image" Target="../media/image5.jpeg"/><Relationship Id="rId5" Type="http://schemas.openxmlformats.org/officeDocument/2006/relationships/hyperlink" Target="https://www.youtube.com/watch?v=cVYG86GjwOQ" TargetMode="External"/><Relationship Id="rId4" Type="http://schemas.openxmlformats.org/officeDocument/2006/relationships/image" Target="../media/image4.svg"/></Relationships>
</file>

<file path=ppt/slides/_rels/slide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12.svg"/><Relationship Id="rId4" Type="http://schemas.openxmlformats.org/officeDocument/2006/relationships/image" Target="../media/image11.png"/></Relationships>
</file>

<file path=ppt/slides/_rels/slide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2.svg"/><Relationship Id="rId4" Type="http://schemas.openxmlformats.org/officeDocument/2006/relationships/image" Target="../media/image11.png"/></Relationships>
</file>

<file path=ppt/slides/_rels/slide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12.svg"/><Relationship Id="rId4" Type="http://schemas.openxmlformats.org/officeDocument/2006/relationships/image" Target="../media/image11.png"/></Relationships>
</file>

<file path=ppt/slides/_rels/slide7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12.svg"/><Relationship Id="rId4" Type="http://schemas.openxmlformats.org/officeDocument/2006/relationships/image" Target="../media/image1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DgaC4Ahk5AU" TargetMode="External"/><Relationship Id="rId6" Type="http://schemas.openxmlformats.org/officeDocument/2006/relationships/hyperlink" Target="https://www.youtube.com/watch?v=DgaC4Ahk5AU" TargetMode="External"/><Relationship Id="rId5" Type="http://schemas.openxmlformats.org/officeDocument/2006/relationships/image" Target="../media/image5.jpeg"/><Relationship Id="rId4" Type="http://schemas.openxmlformats.org/officeDocument/2006/relationships/image" Target="../media/image4.svg"/></Relationships>
</file>

<file path=ppt/slides/_rels/slide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8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s://www.ibec.ie/employer-hub/corporate-wellness/the-keepwell-mark-public-page/case-studies" TargetMode="External"/><Relationship Id="rId5" Type="http://schemas.openxmlformats.org/officeDocument/2006/relationships/image" Target="../media/image12.svg"/><Relationship Id="rId4" Type="http://schemas.openxmlformats.org/officeDocument/2006/relationships/image" Target="../media/image11.png"/></Relationships>
</file>

<file path=ppt/slides/_rels/slide8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8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9.png"/></Relationships>
</file>

<file path=ppt/slides/_rels/slide8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9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7HwesSVdd4Y" TargetMode="External"/><Relationship Id="rId6" Type="http://schemas.openxmlformats.org/officeDocument/2006/relationships/hyperlink" Target="https://www.youtube.com/watch?v=7HwesSVdd4Y" TargetMode="External"/><Relationship Id="rId5" Type="http://schemas.openxmlformats.org/officeDocument/2006/relationships/image" Target="../media/image5.jpeg"/><Relationship Id="rId4" Type="http://schemas.openxmlformats.org/officeDocument/2006/relationships/image" Target="../media/image4.svg"/></Relationships>
</file>

<file path=ppt/slides/_rels/slide9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9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411093"/>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700" y="1365780"/>
            <a:ext cx="13362596" cy="5101591"/>
          </a:xfrm>
          <a:prstGeom prst="rect">
            <a:avLst/>
          </a:prstGeom>
        </p:spPr>
        <p:txBody>
          <a:bodyPr lIns="0" tIns="0" rIns="0" bIns="0" rtlCol="0" anchor="t">
            <a:spAutoFit/>
          </a:bodyPr>
          <a:lstStyle/>
          <a:p>
            <a:pPr algn="l">
              <a:lnSpc>
                <a:spcPts val="18645"/>
              </a:lnSpc>
            </a:pPr>
            <a:r>
              <a:rPr lang="en-US" sz="16950" b="1">
                <a:solidFill>
                  <a:srgbClr val="D6E591"/>
                </a:solidFill>
                <a:latin typeface="Tabarra Sans Heavy"/>
                <a:ea typeface="Tabarra Sans Heavy"/>
                <a:cs typeface="Tabarra Sans Heavy"/>
                <a:sym typeface="Tabarra Sans Heavy"/>
              </a:rPr>
              <a:t>Strand 3</a:t>
            </a:r>
          </a:p>
          <a:p>
            <a:pPr algn="l">
              <a:lnSpc>
                <a:spcPts val="18645"/>
              </a:lnSpc>
            </a:pPr>
            <a:r>
              <a:rPr lang="en-US" sz="16950" b="1">
                <a:solidFill>
                  <a:srgbClr val="D6E591"/>
                </a:solidFill>
                <a:latin typeface="Tabarra Sans Heavy"/>
                <a:ea typeface="Tabarra Sans Heavy"/>
                <a:cs typeface="Tabarra Sans Heavy"/>
                <a:sym typeface="Tabarra Sans Heavy"/>
              </a:rPr>
              <a:t>Chapter 14</a:t>
            </a:r>
          </a:p>
        </p:txBody>
      </p:sp>
      <p:sp>
        <p:nvSpPr>
          <p:cNvPr id="4" name="Freeform 4"/>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TextBox 5"/>
          <p:cNvSpPr txBox="1"/>
          <p:nvPr/>
        </p:nvSpPr>
        <p:spPr>
          <a:xfrm>
            <a:off x="1028700" y="7283969"/>
            <a:ext cx="16230697" cy="1022985"/>
          </a:xfrm>
          <a:prstGeom prst="rect">
            <a:avLst/>
          </a:prstGeom>
        </p:spPr>
        <p:txBody>
          <a:bodyPr lIns="0" tIns="0" rIns="0" bIns="0" rtlCol="0" anchor="t">
            <a:spAutoFit/>
          </a:bodyPr>
          <a:lstStyle/>
          <a:p>
            <a:pPr algn="l">
              <a:lnSpc>
                <a:spcPts val="6930"/>
              </a:lnSpc>
            </a:pPr>
            <a:r>
              <a:rPr lang="en-US" sz="6300" b="1">
                <a:solidFill>
                  <a:srgbClr val="D6E591"/>
                </a:solidFill>
                <a:latin typeface="Tabarra Sans Heavy"/>
                <a:ea typeface="Tabarra Sans Heavy"/>
                <a:cs typeface="Tabarra Sans Heavy"/>
                <a:sym typeface="Tabarra Sans Heavy"/>
              </a:rPr>
              <a:t>Leading And Managing People</a:t>
            </a:r>
          </a:p>
        </p:txBody>
      </p:sp>
      <p:sp>
        <p:nvSpPr>
          <p:cNvPr id="6" name="TextBox 6"/>
          <p:cNvSpPr txBox="1"/>
          <p:nvPr/>
        </p:nvSpPr>
        <p:spPr>
          <a:xfrm>
            <a:off x="11985246" y="9125468"/>
            <a:ext cx="5746372"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559501" y="2891672"/>
            <a:ext cx="7257154" cy="774926"/>
            <a:chOff x="0" y="0"/>
            <a:chExt cx="981742" cy="104831"/>
          </a:xfrm>
        </p:grpSpPr>
        <p:sp>
          <p:nvSpPr>
            <p:cNvPr id="9" name="Freeform 9"/>
            <p:cNvSpPr/>
            <p:nvPr/>
          </p:nvSpPr>
          <p:spPr>
            <a:xfrm>
              <a:off x="0" y="0"/>
              <a:ext cx="981742" cy="104831"/>
            </a:xfrm>
            <a:custGeom>
              <a:avLst/>
              <a:gdLst/>
              <a:ahLst/>
              <a:cxnLst/>
              <a:rect l="l" t="t" r="r" b="b"/>
              <a:pathLst>
                <a:path w="981742" h="104831">
                  <a:moveTo>
                    <a:pt x="44806" y="0"/>
                  </a:moveTo>
                  <a:lnTo>
                    <a:pt x="936937" y="0"/>
                  </a:lnTo>
                  <a:cubicBezTo>
                    <a:pt x="961682" y="0"/>
                    <a:pt x="981742" y="20060"/>
                    <a:pt x="981742" y="44806"/>
                  </a:cubicBezTo>
                  <a:lnTo>
                    <a:pt x="981742" y="60026"/>
                  </a:lnTo>
                  <a:cubicBezTo>
                    <a:pt x="981742" y="84771"/>
                    <a:pt x="961682" y="104831"/>
                    <a:pt x="936937" y="104831"/>
                  </a:cubicBezTo>
                  <a:lnTo>
                    <a:pt x="44806" y="104831"/>
                  </a:lnTo>
                  <a:cubicBezTo>
                    <a:pt x="20060" y="104831"/>
                    <a:pt x="0" y="84771"/>
                    <a:pt x="0" y="60026"/>
                  </a:cubicBezTo>
                  <a:lnTo>
                    <a:pt x="0" y="44806"/>
                  </a:lnTo>
                  <a:cubicBezTo>
                    <a:pt x="0" y="20060"/>
                    <a:pt x="20060" y="0"/>
                    <a:pt x="44806" y="0"/>
                  </a:cubicBezTo>
                  <a:close/>
                </a:path>
              </a:pathLst>
            </a:custGeom>
            <a:solidFill>
              <a:srgbClr val="D6E591"/>
            </a:solidFill>
          </p:spPr>
          <p:txBody>
            <a:bodyPr/>
            <a:lstStyle/>
            <a:p>
              <a:endParaRPr lang="en-US"/>
            </a:p>
          </p:txBody>
        </p:sp>
        <p:sp>
          <p:nvSpPr>
            <p:cNvPr id="10" name="TextBox 10"/>
            <p:cNvSpPr txBox="1"/>
            <p:nvPr/>
          </p:nvSpPr>
          <p:spPr>
            <a:xfrm>
              <a:off x="0" y="-28575"/>
              <a:ext cx="981742" cy="133406"/>
            </a:xfrm>
            <a:prstGeom prst="rect">
              <a:avLst/>
            </a:prstGeom>
          </p:spPr>
          <p:txBody>
            <a:bodyPr lIns="50800" tIns="50800" rIns="50800" bIns="50800" rtlCol="0" anchor="ctr"/>
            <a:lstStyle/>
            <a:p>
              <a:pPr algn="ctr">
                <a:lnSpc>
                  <a:spcPts val="2239"/>
                </a:lnSpc>
              </a:pPr>
              <a:endParaRPr/>
            </a:p>
          </p:txBody>
        </p:sp>
      </p:grpSp>
      <p:grpSp>
        <p:nvGrpSpPr>
          <p:cNvPr id="11" name="Group 11"/>
          <p:cNvGrpSpPr/>
          <p:nvPr/>
        </p:nvGrpSpPr>
        <p:grpSpPr>
          <a:xfrm>
            <a:off x="-559501" y="5950058"/>
            <a:ext cx="6477920" cy="774926"/>
            <a:chOff x="0" y="0"/>
            <a:chExt cx="876328" cy="104831"/>
          </a:xfrm>
        </p:grpSpPr>
        <p:sp>
          <p:nvSpPr>
            <p:cNvPr id="12" name="Freeform 12"/>
            <p:cNvSpPr/>
            <p:nvPr/>
          </p:nvSpPr>
          <p:spPr>
            <a:xfrm>
              <a:off x="0" y="0"/>
              <a:ext cx="876328" cy="104831"/>
            </a:xfrm>
            <a:custGeom>
              <a:avLst/>
              <a:gdLst/>
              <a:ahLst/>
              <a:cxnLst/>
              <a:rect l="l" t="t" r="r" b="b"/>
              <a:pathLst>
                <a:path w="876328" h="104831">
                  <a:moveTo>
                    <a:pt x="50195" y="0"/>
                  </a:moveTo>
                  <a:lnTo>
                    <a:pt x="826133" y="0"/>
                  </a:lnTo>
                  <a:cubicBezTo>
                    <a:pt x="839445" y="0"/>
                    <a:pt x="852213" y="5288"/>
                    <a:pt x="861626" y="14702"/>
                  </a:cubicBezTo>
                  <a:cubicBezTo>
                    <a:pt x="871040" y="24115"/>
                    <a:pt x="876328" y="36883"/>
                    <a:pt x="876328" y="50195"/>
                  </a:cubicBezTo>
                  <a:lnTo>
                    <a:pt x="876328" y="54636"/>
                  </a:lnTo>
                  <a:cubicBezTo>
                    <a:pt x="876328" y="82358"/>
                    <a:pt x="853855" y="104831"/>
                    <a:pt x="826133" y="104831"/>
                  </a:cubicBezTo>
                  <a:lnTo>
                    <a:pt x="50195" y="104831"/>
                  </a:lnTo>
                  <a:cubicBezTo>
                    <a:pt x="36883" y="104831"/>
                    <a:pt x="24115" y="99543"/>
                    <a:pt x="14702" y="90130"/>
                  </a:cubicBezTo>
                  <a:cubicBezTo>
                    <a:pt x="5288" y="80716"/>
                    <a:pt x="0" y="67949"/>
                    <a:pt x="0" y="54636"/>
                  </a:cubicBezTo>
                  <a:lnTo>
                    <a:pt x="0" y="50195"/>
                  </a:lnTo>
                  <a:cubicBezTo>
                    <a:pt x="0" y="22473"/>
                    <a:pt x="22473" y="0"/>
                    <a:pt x="50195" y="0"/>
                  </a:cubicBezTo>
                  <a:close/>
                </a:path>
              </a:pathLst>
            </a:custGeom>
            <a:solidFill>
              <a:srgbClr val="D6E591"/>
            </a:solidFill>
          </p:spPr>
          <p:txBody>
            <a:bodyPr/>
            <a:lstStyle/>
            <a:p>
              <a:endParaRPr lang="en-US"/>
            </a:p>
          </p:txBody>
        </p:sp>
        <p:sp>
          <p:nvSpPr>
            <p:cNvPr id="13" name="TextBox 13"/>
            <p:cNvSpPr txBox="1"/>
            <p:nvPr/>
          </p:nvSpPr>
          <p:spPr>
            <a:xfrm>
              <a:off x="0" y="-28575"/>
              <a:ext cx="876328" cy="133406"/>
            </a:xfrm>
            <a:prstGeom prst="rect">
              <a:avLst/>
            </a:prstGeom>
          </p:spPr>
          <p:txBody>
            <a:bodyPr lIns="50800" tIns="50800" rIns="50800" bIns="50800" rtlCol="0" anchor="ctr"/>
            <a:lstStyle/>
            <a:p>
              <a:pPr algn="ctr">
                <a:lnSpc>
                  <a:spcPts val="2239"/>
                </a:lnSpc>
              </a:pPr>
              <a:endParaRPr/>
            </a:p>
          </p:txBody>
        </p:sp>
      </p:grpSp>
      <p:sp>
        <p:nvSpPr>
          <p:cNvPr id="14" name="Freeform 14"/>
          <p:cNvSpPr/>
          <p:nvPr/>
        </p:nvSpPr>
        <p:spPr>
          <a:xfrm>
            <a:off x="13884986" y="7804801"/>
            <a:ext cx="4403014" cy="2482199"/>
          </a:xfrm>
          <a:custGeom>
            <a:avLst/>
            <a:gdLst/>
            <a:ahLst/>
            <a:cxnLst/>
            <a:rect l="l" t="t" r="r" b="b"/>
            <a:pathLst>
              <a:path w="4403014" h="2482199">
                <a:moveTo>
                  <a:pt x="0" y="0"/>
                </a:moveTo>
                <a:lnTo>
                  <a:pt x="4403014" y="0"/>
                </a:lnTo>
                <a:lnTo>
                  <a:pt x="4403014" y="2482199"/>
                </a:lnTo>
                <a:lnTo>
                  <a:pt x="0" y="2482199"/>
                </a:lnTo>
                <a:lnTo>
                  <a:pt x="0" y="0"/>
                </a:lnTo>
                <a:close/>
              </a:path>
            </a:pathLst>
          </a:custGeom>
          <a:blipFill>
            <a:blip r:embed="rId4"/>
            <a:stretch>
              <a:fillRect/>
            </a:stretch>
          </a:blipFill>
        </p:spPr>
        <p:txBody>
          <a:bodyPr/>
          <a:lstStyle/>
          <a:p>
            <a:endParaRPr lang="en-US"/>
          </a:p>
        </p:txBody>
      </p:sp>
      <p:sp>
        <p:nvSpPr>
          <p:cNvPr id="15" name="TextBox 15"/>
          <p:cNvSpPr txBox="1"/>
          <p:nvPr/>
        </p:nvSpPr>
        <p:spPr>
          <a:xfrm>
            <a:off x="1175994" y="959122"/>
            <a:ext cx="15349387" cy="914401"/>
          </a:xfrm>
          <a:prstGeom prst="rect">
            <a:avLst/>
          </a:prstGeom>
        </p:spPr>
        <p:txBody>
          <a:bodyPr lIns="0" tIns="0" rIns="0" bIns="0" rtlCol="0" anchor="t">
            <a:spAutoFit/>
          </a:bodyPr>
          <a:lstStyle/>
          <a:p>
            <a:pPr algn="l">
              <a:lnSpc>
                <a:spcPts val="3300"/>
              </a:lnSpc>
            </a:pPr>
            <a:r>
              <a:rPr lang="en-US" sz="3000" b="1">
                <a:solidFill>
                  <a:srgbClr val="D6E591"/>
                </a:solidFill>
                <a:latin typeface="Tabarra Sans Heavy"/>
                <a:ea typeface="Tabarra Sans Heavy"/>
                <a:cs typeface="Tabarra Sans Heavy"/>
                <a:sym typeface="Tabarra Sans Heavy"/>
              </a:rPr>
              <a:t>How The Organisational Environment Is A Factor In The Development Of Human Capital Management (HCM)</a:t>
            </a:r>
          </a:p>
        </p:txBody>
      </p:sp>
      <p:sp>
        <p:nvSpPr>
          <p:cNvPr id="16" name="TextBox 16"/>
          <p:cNvSpPr txBox="1"/>
          <p:nvPr/>
        </p:nvSpPr>
        <p:spPr>
          <a:xfrm>
            <a:off x="126976" y="2942267"/>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3. Structure and Communication</a:t>
            </a:r>
          </a:p>
        </p:txBody>
      </p:sp>
      <p:sp>
        <p:nvSpPr>
          <p:cNvPr id="17" name="TextBox 17"/>
          <p:cNvSpPr txBox="1"/>
          <p:nvPr/>
        </p:nvSpPr>
        <p:spPr>
          <a:xfrm>
            <a:off x="944798" y="3799947"/>
            <a:ext cx="16398404" cy="113093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Open communication across departments ensures employees understand HCM goals and work together effectively.</a:t>
            </a:r>
          </a:p>
        </p:txBody>
      </p:sp>
      <p:sp>
        <p:nvSpPr>
          <p:cNvPr id="18" name="TextBox 18"/>
          <p:cNvSpPr txBox="1"/>
          <p:nvPr/>
        </p:nvSpPr>
        <p:spPr>
          <a:xfrm>
            <a:off x="126976" y="6000653"/>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4. Pro-Innovation Culture</a:t>
            </a:r>
          </a:p>
        </p:txBody>
      </p:sp>
      <p:sp>
        <p:nvSpPr>
          <p:cNvPr id="19" name="TextBox 19"/>
          <p:cNvSpPr txBox="1"/>
          <p:nvPr/>
        </p:nvSpPr>
        <p:spPr>
          <a:xfrm>
            <a:off x="944798" y="6858333"/>
            <a:ext cx="16398404" cy="113093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A flexible, tech-friendly environment helps organisations adopt new tools and approaches that enhance HCM impact.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14.7</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095751"/>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a:t>
            </a:r>
          </a:p>
        </p:txBody>
      </p:sp>
      <p:sp>
        <p:nvSpPr>
          <p:cNvPr id="4" name="TextBox 4"/>
          <p:cNvSpPr txBox="1"/>
          <p:nvPr/>
        </p:nvSpPr>
        <p:spPr>
          <a:xfrm>
            <a:off x="1028507" y="4449371"/>
            <a:ext cx="16230697" cy="1511300"/>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14.1 Discuss the internal and external factors that impact on workforce planning</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22726" y="2729636"/>
            <a:ext cx="17242547" cy="6724593"/>
          </a:xfrm>
          <a:custGeom>
            <a:avLst/>
            <a:gdLst/>
            <a:ahLst/>
            <a:cxnLst/>
            <a:rect l="l" t="t" r="r" b="b"/>
            <a:pathLst>
              <a:path w="17242547" h="6724593">
                <a:moveTo>
                  <a:pt x="0" y="0"/>
                </a:moveTo>
                <a:lnTo>
                  <a:pt x="17242548" y="0"/>
                </a:lnTo>
                <a:lnTo>
                  <a:pt x="17242548" y="6724593"/>
                </a:lnTo>
                <a:lnTo>
                  <a:pt x="0" y="6724593"/>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175994" y="1126577"/>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Workforce Planning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104600"/>
            <a:ext cx="15349387" cy="2151434"/>
            <a:chOff x="0" y="0"/>
            <a:chExt cx="2076453" cy="291044"/>
          </a:xfrm>
        </p:grpSpPr>
        <p:sp>
          <p:nvSpPr>
            <p:cNvPr id="9" name="Freeform 9"/>
            <p:cNvSpPr/>
            <p:nvPr/>
          </p:nvSpPr>
          <p:spPr>
            <a:xfrm>
              <a:off x="0" y="0"/>
              <a:ext cx="2076453" cy="291044"/>
            </a:xfrm>
            <a:custGeom>
              <a:avLst/>
              <a:gdLst/>
              <a:ahLst/>
              <a:cxnLst/>
              <a:rect l="l" t="t" r="r" b="b"/>
              <a:pathLst>
                <a:path w="2076453" h="291044">
                  <a:moveTo>
                    <a:pt x="21184" y="0"/>
                  </a:moveTo>
                  <a:lnTo>
                    <a:pt x="2055269" y="0"/>
                  </a:lnTo>
                  <a:cubicBezTo>
                    <a:pt x="2060888" y="0"/>
                    <a:pt x="2066276" y="2232"/>
                    <a:pt x="2070249" y="6205"/>
                  </a:cubicBezTo>
                  <a:cubicBezTo>
                    <a:pt x="2074221" y="10177"/>
                    <a:pt x="2076453" y="15566"/>
                    <a:pt x="2076453" y="21184"/>
                  </a:cubicBezTo>
                  <a:lnTo>
                    <a:pt x="2076453" y="269860"/>
                  </a:lnTo>
                  <a:cubicBezTo>
                    <a:pt x="2076453" y="281560"/>
                    <a:pt x="2066969" y="291044"/>
                    <a:pt x="2055269" y="291044"/>
                  </a:cubicBezTo>
                  <a:lnTo>
                    <a:pt x="21184" y="291044"/>
                  </a:lnTo>
                  <a:cubicBezTo>
                    <a:pt x="15566" y="291044"/>
                    <a:pt x="10177" y="288813"/>
                    <a:pt x="6205" y="284840"/>
                  </a:cubicBezTo>
                  <a:cubicBezTo>
                    <a:pt x="2232" y="280867"/>
                    <a:pt x="0" y="275479"/>
                    <a:pt x="0" y="269860"/>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319619"/>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2011840" y="3291515"/>
            <a:ext cx="14264320" cy="167386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Implications of being understaffed</a:t>
            </a:r>
          </a:p>
          <a:p>
            <a:pPr algn="l">
              <a:lnSpc>
                <a:spcPts val="4339"/>
              </a:lnSpc>
            </a:pPr>
            <a:r>
              <a:rPr lang="en-US" sz="3099">
                <a:solidFill>
                  <a:srgbClr val="24363D"/>
                </a:solidFill>
                <a:latin typeface="Tabarra Sans"/>
                <a:ea typeface="Tabarra Sans"/>
                <a:cs typeface="Tabarra Sans"/>
                <a:sym typeface="Tabarra Sans"/>
              </a:rPr>
              <a:t>Too few employees can reduce quality, cause delays, and frustrate customers.</a:t>
            </a:r>
          </a:p>
        </p:txBody>
      </p:sp>
      <p:sp>
        <p:nvSpPr>
          <p:cNvPr id="12" name="TextBox 12"/>
          <p:cNvSpPr txBox="1"/>
          <p:nvPr/>
        </p:nvSpPr>
        <p:spPr>
          <a:xfrm>
            <a:off x="1175994" y="1126577"/>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Workforce Planning</a:t>
            </a:r>
          </a:p>
        </p:txBody>
      </p:sp>
      <p:grpSp>
        <p:nvGrpSpPr>
          <p:cNvPr id="13" name="Group 13"/>
          <p:cNvGrpSpPr/>
          <p:nvPr/>
        </p:nvGrpSpPr>
        <p:grpSpPr>
          <a:xfrm>
            <a:off x="1469307" y="6705177"/>
            <a:ext cx="15349387" cy="2289129"/>
            <a:chOff x="0" y="0"/>
            <a:chExt cx="2076453" cy="309672"/>
          </a:xfrm>
        </p:grpSpPr>
        <p:sp>
          <p:nvSpPr>
            <p:cNvPr id="14" name="Freeform 14"/>
            <p:cNvSpPr/>
            <p:nvPr/>
          </p:nvSpPr>
          <p:spPr>
            <a:xfrm>
              <a:off x="0" y="0"/>
              <a:ext cx="2076453" cy="309672"/>
            </a:xfrm>
            <a:custGeom>
              <a:avLst/>
              <a:gdLst/>
              <a:ahLst/>
              <a:cxnLst/>
              <a:rect l="l" t="t" r="r" b="b"/>
              <a:pathLst>
                <a:path w="2076453" h="309672">
                  <a:moveTo>
                    <a:pt x="21184" y="0"/>
                  </a:moveTo>
                  <a:lnTo>
                    <a:pt x="2055269" y="0"/>
                  </a:lnTo>
                  <a:cubicBezTo>
                    <a:pt x="2060888" y="0"/>
                    <a:pt x="2066276" y="2232"/>
                    <a:pt x="2070249" y="6205"/>
                  </a:cubicBezTo>
                  <a:cubicBezTo>
                    <a:pt x="2074221" y="10177"/>
                    <a:pt x="2076453" y="15566"/>
                    <a:pt x="2076453" y="21184"/>
                  </a:cubicBezTo>
                  <a:lnTo>
                    <a:pt x="2076453" y="288488"/>
                  </a:lnTo>
                  <a:cubicBezTo>
                    <a:pt x="2076453" y="294106"/>
                    <a:pt x="2074221" y="299494"/>
                    <a:pt x="2070249" y="303467"/>
                  </a:cubicBezTo>
                  <a:cubicBezTo>
                    <a:pt x="2066276" y="307440"/>
                    <a:pt x="2060888" y="309672"/>
                    <a:pt x="2055269" y="309672"/>
                  </a:cubicBezTo>
                  <a:lnTo>
                    <a:pt x="21184" y="309672"/>
                  </a:lnTo>
                  <a:cubicBezTo>
                    <a:pt x="15566" y="309672"/>
                    <a:pt x="10177" y="307440"/>
                    <a:pt x="6205" y="303467"/>
                  </a:cubicBezTo>
                  <a:cubicBezTo>
                    <a:pt x="2232" y="299494"/>
                    <a:pt x="0" y="294106"/>
                    <a:pt x="0" y="288488"/>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5" name="TextBox 15"/>
            <p:cNvSpPr txBox="1"/>
            <p:nvPr/>
          </p:nvSpPr>
          <p:spPr>
            <a:xfrm>
              <a:off x="0" y="-28575"/>
              <a:ext cx="2076453" cy="338247"/>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2011840" y="6892092"/>
            <a:ext cx="14264320" cy="167386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Implications of being overstaffed</a:t>
            </a:r>
          </a:p>
          <a:p>
            <a:pPr algn="l">
              <a:lnSpc>
                <a:spcPts val="4339"/>
              </a:lnSpc>
            </a:pPr>
            <a:r>
              <a:rPr lang="en-US" sz="3099">
                <a:solidFill>
                  <a:srgbClr val="24363D"/>
                </a:solidFill>
                <a:latin typeface="Tabarra Sans"/>
                <a:ea typeface="Tabarra Sans"/>
                <a:cs typeface="Tabarra Sans"/>
                <a:sym typeface="Tabarra Sans"/>
              </a:rPr>
              <a:t>Too many employees increase costs but may help retain skilled staff for future demand.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284500"/>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316046"/>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Internal Factors</a:t>
            </a:r>
          </a:p>
        </p:txBody>
      </p:sp>
      <p:sp>
        <p:nvSpPr>
          <p:cNvPr id="12" name="TextBox 12"/>
          <p:cNvSpPr txBox="1"/>
          <p:nvPr/>
        </p:nvSpPr>
        <p:spPr>
          <a:xfrm>
            <a:off x="1924957" y="3783326"/>
            <a:ext cx="15247460" cy="4752975"/>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Corporate Objectives</a:t>
            </a:r>
            <a:r>
              <a:rPr lang="en-US" sz="2999">
                <a:solidFill>
                  <a:srgbClr val="24363D"/>
                </a:solidFill>
                <a:latin typeface="Tabarra Sans"/>
                <a:ea typeface="Tabarra Sans"/>
                <a:cs typeface="Tabarra Sans"/>
                <a:sym typeface="Tabarra Sans"/>
              </a:rPr>
              <a:t> – Business goals shape staffing needs; expansion requires more staff or retraining, while cost-cutting may lead to downsizing.</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Staff Turnover</a:t>
            </a:r>
            <a:r>
              <a:rPr lang="en-US" sz="2999">
                <a:solidFill>
                  <a:srgbClr val="24363D"/>
                </a:solidFill>
                <a:latin typeface="Tabarra Sans"/>
                <a:ea typeface="Tabarra Sans"/>
                <a:cs typeface="Tabarra Sans"/>
                <a:sym typeface="Tabarra Sans"/>
              </a:rPr>
              <a:t> – High turnover increases recruitment and training costs; strong motivation and wellness initiatives help retain employees.</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Skills and Capabilities</a:t>
            </a:r>
            <a:r>
              <a:rPr lang="en-US" sz="2999">
                <a:solidFill>
                  <a:srgbClr val="24363D"/>
                </a:solidFill>
                <a:latin typeface="Tabarra Sans"/>
                <a:ea typeface="Tabarra Sans"/>
                <a:cs typeface="Tabarra Sans"/>
                <a:sym typeface="Tabarra Sans"/>
              </a:rPr>
              <a:t> – Workforce skill levels guide hiring and training; skills audits identify gaps to decide between upskilling staff or recruiting new talent.</a:t>
            </a:r>
          </a:p>
          <a:p>
            <a:pPr algn="l">
              <a:lnSpc>
                <a:spcPts val="4199"/>
              </a:lnSpc>
            </a:pPr>
            <a:endParaRPr lang="en-US" sz="2999">
              <a:solidFill>
                <a:srgbClr val="24363D"/>
              </a:solidFill>
              <a:latin typeface="Tabarra Sans"/>
              <a:ea typeface="Tabarra Sans"/>
              <a:cs typeface="Tabarra Sans"/>
              <a:sym typeface="Tabarra Sans"/>
            </a:endParaRPr>
          </a:p>
        </p:txBody>
      </p:sp>
      <p:sp>
        <p:nvSpPr>
          <p:cNvPr id="13" name="Freeform 13"/>
          <p:cNvSpPr/>
          <p:nvPr/>
        </p:nvSpPr>
        <p:spPr>
          <a:xfrm>
            <a:off x="486481" y="3897626"/>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Freeform 14"/>
          <p:cNvSpPr/>
          <p:nvPr/>
        </p:nvSpPr>
        <p:spPr>
          <a:xfrm>
            <a:off x="486481" y="5526690"/>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486481" y="7155753"/>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TextBox 16"/>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The Range Of Factors That Impact Workforce Planning In An Organisation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284500"/>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316046"/>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External Factors</a:t>
            </a:r>
          </a:p>
        </p:txBody>
      </p:sp>
      <p:sp>
        <p:nvSpPr>
          <p:cNvPr id="12" name="TextBox 12"/>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The Range Of Factors That Impact Workforce Planning In An Organisation</a:t>
            </a:r>
          </a:p>
        </p:txBody>
      </p:sp>
      <p:sp>
        <p:nvSpPr>
          <p:cNvPr id="13" name="TextBox 13"/>
          <p:cNvSpPr txBox="1"/>
          <p:nvPr/>
        </p:nvSpPr>
        <p:spPr>
          <a:xfrm>
            <a:off x="1924957" y="3135626"/>
            <a:ext cx="15247460" cy="6448425"/>
          </a:xfrm>
          <a:prstGeom prst="rect">
            <a:avLst/>
          </a:prstGeom>
        </p:spPr>
        <p:txBody>
          <a:bodyPr lIns="0" tIns="0" rIns="0" bIns="0" rtlCol="0" anchor="t">
            <a:spAutoFit/>
          </a:bodyPr>
          <a:lstStyle/>
          <a:p>
            <a:pPr algn="l">
              <a:lnSpc>
                <a:spcPts val="4200"/>
              </a:lnSpc>
            </a:pPr>
            <a:r>
              <a:rPr lang="en-US" sz="3000" b="1">
                <a:solidFill>
                  <a:srgbClr val="24363D"/>
                </a:solidFill>
                <a:latin typeface="Tabarra Sans Bold"/>
                <a:ea typeface="Tabarra Sans Bold"/>
                <a:cs typeface="Tabarra Sans Bold"/>
                <a:sym typeface="Tabarra Sans Bold"/>
              </a:rPr>
              <a:t>Labour Market Conditions</a:t>
            </a:r>
            <a:r>
              <a:rPr lang="en-US" sz="3000">
                <a:solidFill>
                  <a:srgbClr val="24363D"/>
                </a:solidFill>
                <a:latin typeface="Tabarra Sans"/>
                <a:ea typeface="Tabarra Sans"/>
                <a:cs typeface="Tabarra Sans"/>
                <a:sym typeface="Tabarra Sans"/>
              </a:rPr>
              <a:t> – Skill shortages may require higher pay, more training, or recruiting from a wider area.</a:t>
            </a:r>
          </a:p>
          <a:p>
            <a:pPr algn="l">
              <a:lnSpc>
                <a:spcPts val="4200"/>
              </a:lnSpc>
            </a:pPr>
            <a:endParaRPr lang="en-US" sz="3000">
              <a:solidFill>
                <a:srgbClr val="24363D"/>
              </a:solidFill>
              <a:latin typeface="Tabarra Sans"/>
              <a:ea typeface="Tabarra Sans"/>
              <a:cs typeface="Tabarra Sans"/>
              <a:sym typeface="Tabarra Sans"/>
            </a:endParaRPr>
          </a:p>
          <a:p>
            <a:pPr algn="l">
              <a:lnSpc>
                <a:spcPts val="4200"/>
              </a:lnSpc>
            </a:pPr>
            <a:r>
              <a:rPr lang="en-US" sz="3000" b="1">
                <a:solidFill>
                  <a:srgbClr val="24363D"/>
                </a:solidFill>
                <a:latin typeface="Tabarra Sans Bold"/>
                <a:ea typeface="Tabarra Sans Bold"/>
                <a:cs typeface="Tabarra Sans Bold"/>
                <a:sym typeface="Tabarra Sans Bold"/>
              </a:rPr>
              <a:t>Economic Indicators and Trends </a:t>
            </a:r>
            <a:r>
              <a:rPr lang="en-US" sz="3000">
                <a:solidFill>
                  <a:srgbClr val="24363D"/>
                </a:solidFill>
                <a:latin typeface="Tabarra Sans"/>
                <a:ea typeface="Tabarra Sans"/>
                <a:cs typeface="Tabarra Sans"/>
                <a:sym typeface="Tabarra Sans"/>
              </a:rPr>
              <a:t>– Inflation, interest rates, and recessions can reduce demand, leading businesses to cut staff or delay hiring.</a:t>
            </a:r>
          </a:p>
          <a:p>
            <a:pPr algn="l">
              <a:lnSpc>
                <a:spcPts val="4200"/>
              </a:lnSpc>
            </a:pPr>
            <a:endParaRPr lang="en-US" sz="3000">
              <a:solidFill>
                <a:srgbClr val="24363D"/>
              </a:solidFill>
              <a:latin typeface="Tabarra Sans"/>
              <a:ea typeface="Tabarra Sans"/>
              <a:cs typeface="Tabarra Sans"/>
              <a:sym typeface="Tabarra Sans"/>
            </a:endParaRPr>
          </a:p>
          <a:p>
            <a:pPr algn="l">
              <a:lnSpc>
                <a:spcPts val="4200"/>
              </a:lnSpc>
            </a:pPr>
            <a:r>
              <a:rPr lang="en-US" sz="3000" b="1">
                <a:solidFill>
                  <a:srgbClr val="24363D"/>
                </a:solidFill>
                <a:latin typeface="Tabarra Sans Bold"/>
                <a:ea typeface="Tabarra Sans Bold"/>
                <a:cs typeface="Tabarra Sans Bold"/>
                <a:sym typeface="Tabarra Sans Bold"/>
              </a:rPr>
              <a:t>Technological Advancements</a:t>
            </a:r>
            <a:r>
              <a:rPr lang="en-US" sz="3000">
                <a:solidFill>
                  <a:srgbClr val="24363D"/>
                </a:solidFill>
                <a:latin typeface="Tabarra Sans"/>
                <a:ea typeface="Tabarra Sans"/>
                <a:cs typeface="Tabarra Sans"/>
                <a:sym typeface="Tabarra Sans"/>
              </a:rPr>
              <a:t> – Automation and AI shift skill needs, reducing some roles while creating new technical opportunities.</a:t>
            </a:r>
          </a:p>
          <a:p>
            <a:pPr algn="l">
              <a:lnSpc>
                <a:spcPts val="4200"/>
              </a:lnSpc>
            </a:pPr>
            <a:endParaRPr lang="en-US" sz="3000">
              <a:solidFill>
                <a:srgbClr val="24363D"/>
              </a:solidFill>
              <a:latin typeface="Tabarra Sans"/>
              <a:ea typeface="Tabarra Sans"/>
              <a:cs typeface="Tabarra Sans"/>
              <a:sym typeface="Tabarra Sans"/>
            </a:endParaRPr>
          </a:p>
          <a:p>
            <a:pPr algn="l">
              <a:lnSpc>
                <a:spcPts val="4200"/>
              </a:lnSpc>
            </a:pPr>
            <a:r>
              <a:rPr lang="en-US" sz="3000" b="1">
                <a:solidFill>
                  <a:srgbClr val="24363D"/>
                </a:solidFill>
                <a:latin typeface="Tabarra Sans Bold"/>
                <a:ea typeface="Tabarra Sans Bold"/>
                <a:cs typeface="Tabarra Sans Bold"/>
                <a:sym typeface="Tabarra Sans Bold"/>
              </a:rPr>
              <a:t>Government Decisions </a:t>
            </a:r>
            <a:r>
              <a:rPr lang="en-US" sz="3000">
                <a:solidFill>
                  <a:srgbClr val="24363D"/>
                </a:solidFill>
                <a:latin typeface="Tabarra Sans"/>
                <a:ea typeface="Tabarra Sans"/>
                <a:cs typeface="Tabarra Sans"/>
                <a:sym typeface="Tabarra Sans"/>
              </a:rPr>
              <a:t>– Employment laws, wage changes, and immigration policies influence labour costs, productivity, and workforce availability.</a:t>
            </a:r>
          </a:p>
          <a:p>
            <a:pPr algn="l">
              <a:lnSpc>
                <a:spcPts val="4200"/>
              </a:lnSpc>
            </a:pPr>
            <a:endParaRPr lang="en-US" sz="3000">
              <a:solidFill>
                <a:srgbClr val="24363D"/>
              </a:solidFill>
              <a:latin typeface="Tabarra Sans"/>
              <a:ea typeface="Tabarra Sans"/>
              <a:cs typeface="Tabarra Sans"/>
              <a:sym typeface="Tabarra Sans"/>
            </a:endParaRPr>
          </a:p>
        </p:txBody>
      </p:sp>
      <p:sp>
        <p:nvSpPr>
          <p:cNvPr id="14" name="Freeform 14"/>
          <p:cNvSpPr/>
          <p:nvPr/>
        </p:nvSpPr>
        <p:spPr>
          <a:xfrm>
            <a:off x="486481" y="3259451"/>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486481" y="5069490"/>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a:off x="486481" y="6508053"/>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Freeform 17"/>
          <p:cNvSpPr/>
          <p:nvPr/>
        </p:nvSpPr>
        <p:spPr>
          <a:xfrm>
            <a:off x="486481" y="8136038"/>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095751"/>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Q2</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14.2</a:t>
            </a:r>
          </a:p>
        </p:txBody>
      </p:sp>
      <p:sp>
        <p:nvSpPr>
          <p:cNvPr id="4" name="TextBox 4"/>
          <p:cNvSpPr txBox="1"/>
          <p:nvPr/>
        </p:nvSpPr>
        <p:spPr>
          <a:xfrm>
            <a:off x="1028507" y="4449371"/>
            <a:ext cx="16230697" cy="2206625"/>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14.2 Outline the key stages in the recruitment process and suggest how organisations might adopt ethical approaches to recruitment.</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589133"/>
            <a:ext cx="15349387" cy="2636180"/>
            <a:chOff x="0" y="0"/>
            <a:chExt cx="2076453" cy="356620"/>
          </a:xfrm>
        </p:grpSpPr>
        <p:sp>
          <p:nvSpPr>
            <p:cNvPr id="9" name="Freeform 9"/>
            <p:cNvSpPr/>
            <p:nvPr/>
          </p:nvSpPr>
          <p:spPr>
            <a:xfrm>
              <a:off x="0" y="0"/>
              <a:ext cx="2076453" cy="356620"/>
            </a:xfrm>
            <a:custGeom>
              <a:avLst/>
              <a:gdLst/>
              <a:ahLst/>
              <a:cxnLst/>
              <a:rect l="l" t="t" r="r" b="b"/>
              <a:pathLst>
                <a:path w="2076453" h="356620">
                  <a:moveTo>
                    <a:pt x="21184" y="0"/>
                  </a:moveTo>
                  <a:lnTo>
                    <a:pt x="2055269" y="0"/>
                  </a:lnTo>
                  <a:cubicBezTo>
                    <a:pt x="2060888" y="0"/>
                    <a:pt x="2066276" y="2232"/>
                    <a:pt x="2070249" y="6205"/>
                  </a:cubicBezTo>
                  <a:cubicBezTo>
                    <a:pt x="2074221" y="10177"/>
                    <a:pt x="2076453" y="15566"/>
                    <a:pt x="2076453" y="21184"/>
                  </a:cubicBezTo>
                  <a:lnTo>
                    <a:pt x="2076453" y="335436"/>
                  </a:lnTo>
                  <a:cubicBezTo>
                    <a:pt x="2076453" y="347136"/>
                    <a:pt x="2066969" y="356620"/>
                    <a:pt x="2055269" y="356620"/>
                  </a:cubicBezTo>
                  <a:lnTo>
                    <a:pt x="21184" y="356620"/>
                  </a:lnTo>
                  <a:cubicBezTo>
                    <a:pt x="15566" y="356620"/>
                    <a:pt x="10177" y="354389"/>
                    <a:pt x="6205" y="350416"/>
                  </a:cubicBezTo>
                  <a:cubicBezTo>
                    <a:pt x="2232" y="346443"/>
                    <a:pt x="0" y="341055"/>
                    <a:pt x="0" y="335436"/>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385195"/>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5486400" y="756722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2011840" y="3776048"/>
            <a:ext cx="14264320" cy="221678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When a business has decided to recruit a worker, they may look to fill the role from within (internal recruitment) or by hiring a worker from outside of their organisation (external recruitment). Each has its benefits and drawbacks.</a:t>
            </a:r>
          </a:p>
        </p:txBody>
      </p:sp>
      <p:sp>
        <p:nvSpPr>
          <p:cNvPr id="13" name="TextBox 13"/>
          <p:cNvSpPr txBox="1"/>
          <p:nvPr/>
        </p:nvSpPr>
        <p:spPr>
          <a:xfrm>
            <a:off x="1175994" y="1126577"/>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Workforce Planning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Outcomes (a)</a:t>
            </a:r>
          </a:p>
        </p:txBody>
      </p:sp>
      <p:sp>
        <p:nvSpPr>
          <p:cNvPr id="4" name="TextBox 4"/>
          <p:cNvSpPr txBox="1"/>
          <p:nvPr/>
        </p:nvSpPr>
        <p:spPr>
          <a:xfrm>
            <a:off x="1028507" y="2019898"/>
            <a:ext cx="16230697" cy="6423024"/>
          </a:xfrm>
          <a:prstGeom prst="rect">
            <a:avLst/>
          </a:prstGeom>
        </p:spPr>
        <p:txBody>
          <a:bodyPr lIns="0" tIns="0" rIns="0" bIns="0" rtlCol="0" anchor="t">
            <a:spAutoFit/>
          </a:bodyPr>
          <a:lstStyle/>
          <a:p>
            <a:pPr algn="l">
              <a:lnSpc>
                <a:spcPts val="5075"/>
              </a:lnSpc>
            </a:pPr>
            <a:r>
              <a:rPr lang="en-US" sz="3500" i="1">
                <a:solidFill>
                  <a:srgbClr val="D6E591"/>
                </a:solidFill>
                <a:latin typeface="Tabarra Sans Italics"/>
                <a:ea typeface="Tabarra Sans Italics"/>
                <a:cs typeface="Tabarra Sans Italics"/>
                <a:sym typeface="Tabarra Sans Italics"/>
              </a:rPr>
              <a:t>14.7 Explain what is meant by human capital management and outline how the organisational environment is a factor in its development. </a:t>
            </a:r>
          </a:p>
          <a:p>
            <a:pPr algn="l">
              <a:lnSpc>
                <a:spcPts val="5075"/>
              </a:lnSpc>
            </a:pPr>
            <a:r>
              <a:rPr lang="en-US" sz="3500" i="1">
                <a:solidFill>
                  <a:srgbClr val="D6E591"/>
                </a:solidFill>
                <a:latin typeface="Tabarra Sans Italics"/>
                <a:ea typeface="Tabarra Sans Italics"/>
                <a:cs typeface="Tabarra Sans Italics"/>
                <a:sym typeface="Tabarra Sans Italics"/>
              </a:rPr>
              <a:t>14.1 Discuss the internal and external factors that impact on workforce planning. </a:t>
            </a:r>
          </a:p>
          <a:p>
            <a:pPr algn="l">
              <a:lnSpc>
                <a:spcPts val="5075"/>
              </a:lnSpc>
            </a:pPr>
            <a:r>
              <a:rPr lang="en-US" sz="3500" i="1">
                <a:solidFill>
                  <a:srgbClr val="D6E591"/>
                </a:solidFill>
                <a:latin typeface="Tabarra Sans Italics"/>
                <a:ea typeface="Tabarra Sans Italics"/>
                <a:cs typeface="Tabarra Sans Italics"/>
                <a:sym typeface="Tabarra Sans Italics"/>
              </a:rPr>
              <a:t>14.2 Outline the key stages in the recruitment process and suggest how organisations might adopt ethical approaches to recruitment. </a:t>
            </a:r>
          </a:p>
          <a:p>
            <a:pPr algn="l">
              <a:lnSpc>
                <a:spcPts val="5075"/>
              </a:lnSpc>
            </a:pPr>
            <a:r>
              <a:rPr lang="en-US" sz="3500" i="1">
                <a:solidFill>
                  <a:srgbClr val="D6E591"/>
                </a:solidFill>
                <a:latin typeface="Tabarra Sans Italics"/>
                <a:ea typeface="Tabarra Sans Italics"/>
                <a:cs typeface="Tabarra Sans Italics"/>
                <a:sym typeface="Tabarra Sans Italics"/>
              </a:rPr>
              <a:t>14.3 Evaluate how digital technologies influence the process of recruitment and selection. </a:t>
            </a:r>
          </a:p>
          <a:p>
            <a:pPr algn="l">
              <a:lnSpc>
                <a:spcPts val="5075"/>
              </a:lnSpc>
            </a:pPr>
            <a:r>
              <a:rPr lang="en-US" sz="3500" i="1">
                <a:solidFill>
                  <a:srgbClr val="D6E591"/>
                </a:solidFill>
                <a:latin typeface="Tabarra Sans Italics"/>
                <a:ea typeface="Tabarra Sans Italics"/>
                <a:cs typeface="Tabarra Sans Italics"/>
                <a:sym typeface="Tabarra Sans Italics"/>
              </a:rPr>
              <a:t>14.4 Investigate the factors that impact on employee motivation.  </a:t>
            </a:r>
          </a:p>
          <a:p>
            <a:pPr algn="l">
              <a:lnSpc>
                <a:spcPts val="5075"/>
              </a:lnSpc>
            </a:pPr>
            <a:r>
              <a:rPr lang="en-US" sz="3500" i="1">
                <a:solidFill>
                  <a:srgbClr val="D6E591"/>
                </a:solidFill>
                <a:latin typeface="Tabarra Sans Italics"/>
                <a:ea typeface="Tabarra Sans Italics"/>
                <a:cs typeface="Tabarra Sans Italics"/>
                <a:sym typeface="Tabarra Sans Italics"/>
              </a:rPr>
              <a:t>14.5 Describe what is meant by effective employee appraisal. </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3268445" y="2508250"/>
            <a:ext cx="11164484" cy="7117359"/>
          </a:xfrm>
          <a:custGeom>
            <a:avLst/>
            <a:gdLst/>
            <a:ahLst/>
            <a:cxnLst/>
            <a:rect l="l" t="t" r="r" b="b"/>
            <a:pathLst>
              <a:path w="11164484" h="7117359">
                <a:moveTo>
                  <a:pt x="0" y="0"/>
                </a:moveTo>
                <a:lnTo>
                  <a:pt x="11164484" y="0"/>
                </a:lnTo>
                <a:lnTo>
                  <a:pt x="11164484" y="7117359"/>
                </a:lnTo>
                <a:lnTo>
                  <a:pt x="0" y="711735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TextBox 9"/>
          <p:cNvSpPr txBox="1"/>
          <p:nvPr/>
        </p:nvSpPr>
        <p:spPr>
          <a:xfrm>
            <a:off x="1175994" y="1126577"/>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Key Stages In Recruitment</a:t>
            </a:r>
          </a:p>
        </p:txBody>
      </p:sp>
      <p:sp>
        <p:nvSpPr>
          <p:cNvPr id="10" name="TextBox 10"/>
          <p:cNvSpPr txBox="1"/>
          <p:nvPr/>
        </p:nvSpPr>
        <p:spPr>
          <a:xfrm>
            <a:off x="5428306" y="2985436"/>
            <a:ext cx="14264320" cy="857250"/>
          </a:xfrm>
          <a:prstGeom prst="rect">
            <a:avLst/>
          </a:prstGeom>
        </p:spPr>
        <p:txBody>
          <a:bodyPr lIns="0" tIns="0" rIns="0" bIns="0" rtlCol="0" anchor="t">
            <a:spAutoFit/>
          </a:bodyPr>
          <a:lstStyle/>
          <a:p>
            <a:pPr algn="l">
              <a:lnSpc>
                <a:spcPts val="6299"/>
              </a:lnSpc>
            </a:pPr>
            <a:r>
              <a:rPr lang="en-US" sz="4500" b="1">
                <a:solidFill>
                  <a:srgbClr val="FFFFFF"/>
                </a:solidFill>
                <a:latin typeface="Tabarra Sans Bold"/>
                <a:ea typeface="Tabarra Sans Bold"/>
                <a:cs typeface="Tabarra Sans Bold"/>
                <a:sym typeface="Tabarra Sans Bold"/>
              </a:rPr>
              <a:t>1. Identification</a:t>
            </a:r>
          </a:p>
        </p:txBody>
      </p:sp>
      <p:sp>
        <p:nvSpPr>
          <p:cNvPr id="11" name="TextBox 11"/>
          <p:cNvSpPr txBox="1"/>
          <p:nvPr/>
        </p:nvSpPr>
        <p:spPr>
          <a:xfrm>
            <a:off x="5428306" y="5552579"/>
            <a:ext cx="14264320" cy="857250"/>
          </a:xfrm>
          <a:prstGeom prst="rect">
            <a:avLst/>
          </a:prstGeom>
        </p:spPr>
        <p:txBody>
          <a:bodyPr lIns="0" tIns="0" rIns="0" bIns="0" rtlCol="0" anchor="t">
            <a:spAutoFit/>
          </a:bodyPr>
          <a:lstStyle/>
          <a:p>
            <a:pPr algn="l">
              <a:lnSpc>
                <a:spcPts val="6299"/>
              </a:lnSpc>
            </a:pPr>
            <a:r>
              <a:rPr lang="en-US" sz="4500" b="1">
                <a:solidFill>
                  <a:srgbClr val="FFFFFF"/>
                </a:solidFill>
                <a:latin typeface="Tabarra Sans Bold"/>
                <a:ea typeface="Tabarra Sans Bold"/>
                <a:cs typeface="Tabarra Sans Bold"/>
                <a:sym typeface="Tabarra Sans Bold"/>
              </a:rPr>
              <a:t>2. Application</a:t>
            </a:r>
          </a:p>
        </p:txBody>
      </p:sp>
      <p:sp>
        <p:nvSpPr>
          <p:cNvPr id="12" name="TextBox 12"/>
          <p:cNvSpPr txBox="1"/>
          <p:nvPr/>
        </p:nvSpPr>
        <p:spPr>
          <a:xfrm>
            <a:off x="5428306" y="8124329"/>
            <a:ext cx="14264320" cy="857250"/>
          </a:xfrm>
          <a:prstGeom prst="rect">
            <a:avLst/>
          </a:prstGeom>
        </p:spPr>
        <p:txBody>
          <a:bodyPr lIns="0" tIns="0" rIns="0" bIns="0" rtlCol="0" anchor="t">
            <a:spAutoFit/>
          </a:bodyPr>
          <a:lstStyle/>
          <a:p>
            <a:pPr algn="l">
              <a:lnSpc>
                <a:spcPts val="6299"/>
              </a:lnSpc>
            </a:pPr>
            <a:r>
              <a:rPr lang="en-US" sz="4500" b="1">
                <a:solidFill>
                  <a:srgbClr val="FFFFFF"/>
                </a:solidFill>
                <a:latin typeface="Tabarra Sans Bold"/>
                <a:ea typeface="Tabarra Sans Bold"/>
                <a:cs typeface="Tabarra Sans Bold"/>
                <a:sym typeface="Tabarra Sans Bold"/>
              </a:rPr>
              <a:t>3. Selection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284500"/>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316046"/>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1. Identification</a:t>
            </a:r>
          </a:p>
        </p:txBody>
      </p:sp>
      <p:sp>
        <p:nvSpPr>
          <p:cNvPr id="12" name="TextBox 12"/>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The Key Stages In Recruitment</a:t>
            </a:r>
          </a:p>
        </p:txBody>
      </p:sp>
      <p:sp>
        <p:nvSpPr>
          <p:cNvPr id="13" name="TextBox 13"/>
          <p:cNvSpPr txBox="1"/>
          <p:nvPr/>
        </p:nvSpPr>
        <p:spPr>
          <a:xfrm>
            <a:off x="1924957" y="3364226"/>
            <a:ext cx="15247460" cy="6324600"/>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Assessing workforce needs</a:t>
            </a:r>
          </a:p>
          <a:p>
            <a:pPr algn="l">
              <a:lnSpc>
                <a:spcPts val="4199"/>
              </a:lnSpc>
            </a:pPr>
            <a:r>
              <a:rPr lang="en-US" sz="2999">
                <a:solidFill>
                  <a:srgbClr val="24363D"/>
                </a:solidFill>
                <a:latin typeface="Tabarra Sans"/>
                <a:ea typeface="Tabarra Sans"/>
                <a:cs typeface="Tabarra Sans"/>
                <a:sym typeface="Tabarra Sans"/>
              </a:rPr>
              <a:t>Before advertising, businesses analyse whether the vacancy should be filled internally or externally, considering workforce planning, future skill needs, and cost.</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Drawing up a job description</a:t>
            </a:r>
          </a:p>
          <a:p>
            <a:pPr algn="l">
              <a:lnSpc>
                <a:spcPts val="4199"/>
              </a:lnSpc>
            </a:pPr>
            <a:r>
              <a:rPr lang="en-US" sz="2999">
                <a:solidFill>
                  <a:srgbClr val="24363D"/>
                </a:solidFill>
                <a:latin typeface="Tabarra Sans"/>
                <a:ea typeface="Tabarra Sans"/>
                <a:cs typeface="Tabarra Sans"/>
                <a:sym typeface="Tabarra Sans"/>
              </a:rPr>
              <a:t>A job description outlines the purpose of the role, the key responsibilities, who the employee will report to, and where the job fits within the organisational structure. It focuses on the role itself, not the person.</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Creating a person specification</a:t>
            </a:r>
          </a:p>
          <a:p>
            <a:pPr algn="l">
              <a:lnSpc>
                <a:spcPts val="4199"/>
              </a:lnSpc>
            </a:pPr>
            <a:r>
              <a:rPr lang="en-US" sz="2999">
                <a:solidFill>
                  <a:srgbClr val="24363D"/>
                </a:solidFill>
                <a:latin typeface="Tabarra Sans"/>
                <a:ea typeface="Tabarra Sans"/>
                <a:cs typeface="Tabarra Sans"/>
                <a:sym typeface="Tabarra Sans"/>
              </a:rPr>
              <a:t>A person specification details the qualifications, skills, experience, and personal qualities a candidate should possess. </a:t>
            </a:r>
          </a:p>
        </p:txBody>
      </p:sp>
      <p:sp>
        <p:nvSpPr>
          <p:cNvPr id="14" name="Freeform 14"/>
          <p:cNvSpPr/>
          <p:nvPr/>
        </p:nvSpPr>
        <p:spPr>
          <a:xfrm>
            <a:off x="486481" y="3522124"/>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486481" y="5589337"/>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a:off x="486481" y="8254767"/>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284500"/>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316046"/>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2. Application</a:t>
            </a:r>
          </a:p>
        </p:txBody>
      </p:sp>
      <p:sp>
        <p:nvSpPr>
          <p:cNvPr id="12" name="TextBox 12"/>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The Key Stages In Recruitment</a:t>
            </a:r>
          </a:p>
        </p:txBody>
      </p:sp>
      <p:sp>
        <p:nvSpPr>
          <p:cNvPr id="13" name="TextBox 13"/>
          <p:cNvSpPr txBox="1"/>
          <p:nvPr/>
        </p:nvSpPr>
        <p:spPr>
          <a:xfrm>
            <a:off x="1924957" y="3145151"/>
            <a:ext cx="15247460" cy="6848475"/>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Advertising the vacancy:</a:t>
            </a:r>
            <a:r>
              <a:rPr lang="en-US" sz="2999">
                <a:solidFill>
                  <a:srgbClr val="24363D"/>
                </a:solidFill>
                <a:latin typeface="Tabarra Sans"/>
                <a:ea typeface="Tabarra Sans"/>
                <a:cs typeface="Tabarra Sans"/>
                <a:sym typeface="Tabarra Sans"/>
              </a:rPr>
              <a:t> The job can be advertised:</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a:solidFill>
                  <a:srgbClr val="24363D"/>
                </a:solidFill>
                <a:latin typeface="Tabarra Sans"/>
                <a:ea typeface="Tabarra Sans"/>
                <a:cs typeface="Tabarra Sans"/>
                <a:sym typeface="Tabarra Sans"/>
              </a:rPr>
              <a:t>📌  Internally (through noticeboards, emails, intranet)</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a:solidFill>
                  <a:srgbClr val="24363D"/>
                </a:solidFill>
                <a:latin typeface="Tabarra Sans"/>
                <a:ea typeface="Tabarra Sans"/>
                <a:cs typeface="Tabarra Sans"/>
                <a:sym typeface="Tabarra Sans"/>
              </a:rPr>
              <a:t>📌  Externally (using recruitment websites, social media, agencies, or newspaper advertisements)</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Receiving and reviewing applications:</a:t>
            </a:r>
            <a:r>
              <a:rPr lang="en-US" sz="2999">
                <a:solidFill>
                  <a:srgbClr val="24363D"/>
                </a:solidFill>
                <a:latin typeface="Tabarra Sans"/>
                <a:ea typeface="Tabarra Sans"/>
                <a:cs typeface="Tabarra Sans"/>
                <a:sym typeface="Tabarra Sans"/>
              </a:rPr>
              <a:t> Candidates submit their CVs or application forms showing how they meet the requirements set out in the job description and person specification.</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Shortlisting of candidates: </a:t>
            </a:r>
            <a:r>
              <a:rPr lang="en-US" sz="2999">
                <a:solidFill>
                  <a:srgbClr val="24363D"/>
                </a:solidFill>
                <a:latin typeface="Tabarra Sans"/>
                <a:ea typeface="Tabarra Sans"/>
                <a:cs typeface="Tabarra Sans"/>
                <a:sym typeface="Tabarra Sans"/>
              </a:rPr>
              <a:t>Applications are screened based on their CVs and application forms, and the strongest candidates are shortlisted for selection.</a:t>
            </a:r>
          </a:p>
        </p:txBody>
      </p:sp>
      <p:sp>
        <p:nvSpPr>
          <p:cNvPr id="14" name="Freeform 14"/>
          <p:cNvSpPr/>
          <p:nvPr/>
        </p:nvSpPr>
        <p:spPr>
          <a:xfrm>
            <a:off x="486481" y="3297171"/>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5" name="Freeform 15"/>
          <p:cNvSpPr/>
          <p:nvPr/>
        </p:nvSpPr>
        <p:spPr>
          <a:xfrm>
            <a:off x="486481" y="6992663"/>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6" name="Freeform 16"/>
          <p:cNvSpPr/>
          <p:nvPr/>
        </p:nvSpPr>
        <p:spPr>
          <a:xfrm>
            <a:off x="486481" y="9057232"/>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5875"/>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284500"/>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924957" y="3383276"/>
            <a:ext cx="15247460" cy="4229100"/>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Interviewing and assessing candidates: </a:t>
            </a:r>
            <a:r>
              <a:rPr lang="en-US" sz="2999">
                <a:solidFill>
                  <a:srgbClr val="24363D"/>
                </a:solidFill>
                <a:latin typeface="Tabarra Sans"/>
                <a:ea typeface="Tabarra Sans"/>
                <a:cs typeface="Tabarra Sans"/>
                <a:sym typeface="Tabarra Sans"/>
              </a:rPr>
              <a:t>Shortlisted candidates attend interviews, often with more than one interviewer to ensure fairness and reduce bias. Businesses may also use presentations, aptitude tests or simulations.</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Offering the role and informing candidates: </a:t>
            </a:r>
            <a:r>
              <a:rPr lang="en-US" sz="2999">
                <a:solidFill>
                  <a:srgbClr val="24363D"/>
                </a:solidFill>
                <a:latin typeface="Tabarra Sans"/>
                <a:ea typeface="Tabarra Sans"/>
                <a:cs typeface="Tabarra Sans"/>
                <a:sym typeface="Tabarra Sans"/>
              </a:rPr>
              <a:t>The best candidate is offered the position. Unsuccessful applicants are informed, respectfully, that they were unsuccessful to maintain a positive perception of the business, and some may be earmarked to contact for future roles.</a:t>
            </a:r>
          </a:p>
        </p:txBody>
      </p:sp>
      <p:sp>
        <p:nvSpPr>
          <p:cNvPr id="12" name="Freeform 12"/>
          <p:cNvSpPr/>
          <p:nvPr/>
        </p:nvSpPr>
        <p:spPr>
          <a:xfrm>
            <a:off x="486481" y="3497576"/>
            <a:ext cx="1084439" cy="638463"/>
          </a:xfrm>
          <a:custGeom>
            <a:avLst/>
            <a:gdLst/>
            <a:ahLst/>
            <a:cxnLst/>
            <a:rect l="l" t="t" r="r" b="b"/>
            <a:pathLst>
              <a:path w="1084439" h="638463">
                <a:moveTo>
                  <a:pt x="0" y="0"/>
                </a:moveTo>
                <a:lnTo>
                  <a:pt x="1084438" y="0"/>
                </a:lnTo>
                <a:lnTo>
                  <a:pt x="1084438"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486481" y="5739098"/>
            <a:ext cx="1084439" cy="638463"/>
          </a:xfrm>
          <a:custGeom>
            <a:avLst/>
            <a:gdLst/>
            <a:ahLst/>
            <a:cxnLst/>
            <a:rect l="l" t="t" r="r" b="b"/>
            <a:pathLst>
              <a:path w="1084439" h="638463">
                <a:moveTo>
                  <a:pt x="0" y="0"/>
                </a:moveTo>
                <a:lnTo>
                  <a:pt x="1084438" y="0"/>
                </a:lnTo>
                <a:lnTo>
                  <a:pt x="1084438"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Freeform 14"/>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5" name="TextBox 15"/>
          <p:cNvSpPr txBox="1"/>
          <p:nvPr/>
        </p:nvSpPr>
        <p:spPr>
          <a:xfrm>
            <a:off x="433099" y="2316046"/>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3. Selection</a:t>
            </a:r>
          </a:p>
        </p:txBody>
      </p:sp>
      <p:sp>
        <p:nvSpPr>
          <p:cNvPr id="16" name="TextBox 16"/>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The Key Stages In Recruitment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314968"/>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028700" y="3213719"/>
            <a:ext cx="15247460" cy="1464945"/>
          </a:xfrm>
          <a:prstGeom prst="rect">
            <a:avLst/>
          </a:prstGeom>
        </p:spPr>
        <p:txBody>
          <a:bodyPr lIns="0" tIns="0" rIns="0" bIns="0" rtlCol="0" anchor="t">
            <a:spAutoFit/>
          </a:bodyPr>
          <a:lstStyle/>
          <a:p>
            <a:pPr algn="l">
              <a:lnSpc>
                <a:spcPts val="3779"/>
              </a:lnSpc>
            </a:pPr>
            <a:r>
              <a:rPr lang="en-US" sz="2699">
                <a:solidFill>
                  <a:srgbClr val="24363D"/>
                </a:solidFill>
                <a:latin typeface="Tabarra Sans"/>
                <a:ea typeface="Tabarra Sans"/>
                <a:cs typeface="Tabarra Sans"/>
                <a:sym typeface="Tabarra Sans"/>
              </a:rPr>
              <a:t>All candidates must be treated fairly and assessed on merit. Discrimination based on factors like gender, age, race, or religion is prohibited under the Employment Equality Acts 1998–2015.</a:t>
            </a:r>
          </a:p>
        </p:txBody>
      </p:sp>
      <p:sp>
        <p:nvSpPr>
          <p:cNvPr id="12" name="TextBox 12"/>
          <p:cNvSpPr txBox="1"/>
          <p:nvPr/>
        </p:nvSpPr>
        <p:spPr>
          <a:xfrm>
            <a:off x="433099" y="2346513"/>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Equality</a:t>
            </a:r>
          </a:p>
        </p:txBody>
      </p:sp>
      <p:sp>
        <p:nvSpPr>
          <p:cNvPr id="13" name="TextBox 13"/>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How Organisations Might Adopt Ethical Approaches To Recruitment</a:t>
            </a:r>
          </a:p>
        </p:txBody>
      </p:sp>
      <p:grpSp>
        <p:nvGrpSpPr>
          <p:cNvPr id="14" name="Group 14"/>
          <p:cNvGrpSpPr/>
          <p:nvPr/>
        </p:nvGrpSpPr>
        <p:grpSpPr>
          <a:xfrm>
            <a:off x="-253378" y="4907264"/>
            <a:ext cx="4356670" cy="774926"/>
            <a:chOff x="0" y="0"/>
            <a:chExt cx="589367" cy="104831"/>
          </a:xfrm>
        </p:grpSpPr>
        <p:sp>
          <p:nvSpPr>
            <p:cNvPr id="15" name="Freeform 15"/>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6" name="TextBox 16"/>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433099" y="4938809"/>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Diversity</a:t>
            </a:r>
          </a:p>
        </p:txBody>
      </p:sp>
      <p:grpSp>
        <p:nvGrpSpPr>
          <p:cNvPr id="18" name="Group 18"/>
          <p:cNvGrpSpPr/>
          <p:nvPr/>
        </p:nvGrpSpPr>
        <p:grpSpPr>
          <a:xfrm>
            <a:off x="-253378" y="7328110"/>
            <a:ext cx="4356670" cy="774926"/>
            <a:chOff x="0" y="0"/>
            <a:chExt cx="589367" cy="104831"/>
          </a:xfrm>
        </p:grpSpPr>
        <p:sp>
          <p:nvSpPr>
            <p:cNvPr id="19" name="Freeform 1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20" name="TextBox 2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21" name="TextBox 21"/>
          <p:cNvSpPr txBox="1"/>
          <p:nvPr/>
        </p:nvSpPr>
        <p:spPr>
          <a:xfrm>
            <a:off x="433099" y="7359655"/>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Inclusion</a:t>
            </a:r>
          </a:p>
        </p:txBody>
      </p:sp>
      <p:sp>
        <p:nvSpPr>
          <p:cNvPr id="22" name="TextBox 22"/>
          <p:cNvSpPr txBox="1"/>
          <p:nvPr/>
        </p:nvSpPr>
        <p:spPr>
          <a:xfrm>
            <a:off x="1028700" y="5958414"/>
            <a:ext cx="15247460" cy="988695"/>
          </a:xfrm>
          <a:prstGeom prst="rect">
            <a:avLst/>
          </a:prstGeom>
        </p:spPr>
        <p:txBody>
          <a:bodyPr lIns="0" tIns="0" rIns="0" bIns="0" rtlCol="0" anchor="t">
            <a:spAutoFit/>
          </a:bodyPr>
          <a:lstStyle/>
          <a:p>
            <a:pPr algn="l">
              <a:lnSpc>
                <a:spcPts val="3779"/>
              </a:lnSpc>
            </a:pPr>
            <a:r>
              <a:rPr lang="en-US" sz="2699">
                <a:solidFill>
                  <a:srgbClr val="24363D"/>
                </a:solidFill>
                <a:latin typeface="Tabarra Sans"/>
                <a:ea typeface="Tabarra Sans"/>
                <a:cs typeface="Tabarra Sans"/>
                <a:sym typeface="Tabarra Sans"/>
              </a:rPr>
              <a:t>Ethical recruitment encourages a wide range of applicants, promoting varied backgrounds and perspectives through inclusive advertising and fair shortlisting (guided by IHREC).</a:t>
            </a:r>
          </a:p>
        </p:txBody>
      </p:sp>
      <p:sp>
        <p:nvSpPr>
          <p:cNvPr id="23" name="TextBox 23"/>
          <p:cNvSpPr txBox="1"/>
          <p:nvPr/>
        </p:nvSpPr>
        <p:spPr>
          <a:xfrm>
            <a:off x="1175994" y="8379260"/>
            <a:ext cx="15247460" cy="1464945"/>
          </a:xfrm>
          <a:prstGeom prst="rect">
            <a:avLst/>
          </a:prstGeom>
        </p:spPr>
        <p:txBody>
          <a:bodyPr lIns="0" tIns="0" rIns="0" bIns="0" rtlCol="0" anchor="t">
            <a:spAutoFit/>
          </a:bodyPr>
          <a:lstStyle/>
          <a:p>
            <a:pPr algn="l">
              <a:lnSpc>
                <a:spcPts val="3779"/>
              </a:lnSpc>
            </a:pPr>
            <a:r>
              <a:rPr lang="en-US" sz="2699">
                <a:solidFill>
                  <a:srgbClr val="24363D"/>
                </a:solidFill>
                <a:latin typeface="Tabarra Sans"/>
                <a:ea typeface="Tabarra Sans"/>
                <a:cs typeface="Tabarra Sans"/>
                <a:sym typeface="Tabarra Sans"/>
              </a:rPr>
              <a:t>Employers must ensure all candidates feel welcome and supported, making reasonable adjustments under the Disability Act 2005 and IHREC guidance to provide equal access during recruitment.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14.2</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095751"/>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a:t>
            </a:r>
          </a:p>
          <a:p>
            <a:pPr algn="l">
              <a:lnSpc>
                <a:spcPts val="4200"/>
              </a:lnSpc>
              <a:spcBef>
                <a:spcPct val="0"/>
              </a:spcBef>
            </a:pPr>
            <a:r>
              <a:rPr lang="en-US" sz="30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Q3</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14.3</a:t>
            </a:r>
          </a:p>
        </p:txBody>
      </p:sp>
      <p:sp>
        <p:nvSpPr>
          <p:cNvPr id="4" name="TextBox 4"/>
          <p:cNvSpPr txBox="1"/>
          <p:nvPr/>
        </p:nvSpPr>
        <p:spPr>
          <a:xfrm>
            <a:off x="1028507" y="4449371"/>
            <a:ext cx="16230697" cy="1511300"/>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14.3 Evaluate how digital technologies influence the process of recruitment and selection.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Identification</a:t>
            </a:r>
          </a:p>
        </p:txBody>
      </p:sp>
      <p:sp>
        <p:nvSpPr>
          <p:cNvPr id="12" name="TextBox 12"/>
          <p:cNvSpPr txBox="1"/>
          <p:nvPr/>
        </p:nvSpPr>
        <p:spPr>
          <a:xfrm>
            <a:off x="1175994" y="1136102"/>
            <a:ext cx="15349387" cy="454661"/>
          </a:xfrm>
          <a:prstGeom prst="rect">
            <a:avLst/>
          </a:prstGeom>
        </p:spPr>
        <p:txBody>
          <a:bodyPr lIns="0" tIns="0" rIns="0" bIns="0" rtlCol="0" anchor="t">
            <a:spAutoFit/>
          </a:bodyPr>
          <a:lstStyle/>
          <a:p>
            <a:pPr algn="l">
              <a:lnSpc>
                <a:spcPts val="3080"/>
              </a:lnSpc>
            </a:pPr>
            <a:r>
              <a:rPr lang="en-US" sz="2800" b="1">
                <a:solidFill>
                  <a:srgbClr val="D6E591"/>
                </a:solidFill>
                <a:latin typeface="Tabarra Sans Heavy"/>
                <a:ea typeface="Tabarra Sans Heavy"/>
                <a:cs typeface="Tabarra Sans Heavy"/>
                <a:sym typeface="Tabarra Sans Heavy"/>
              </a:rPr>
              <a:t>Evaluate how digital technologies influence the process of recruitment and selection.</a:t>
            </a:r>
          </a:p>
        </p:txBody>
      </p:sp>
      <p:sp>
        <p:nvSpPr>
          <p:cNvPr id="13" name="Freeform 13"/>
          <p:cNvSpPr/>
          <p:nvPr/>
        </p:nvSpPr>
        <p:spPr>
          <a:xfrm>
            <a:off x="13950334" y="6837793"/>
            <a:ext cx="3456356" cy="2947329"/>
          </a:xfrm>
          <a:custGeom>
            <a:avLst/>
            <a:gdLst/>
            <a:ahLst/>
            <a:cxnLst/>
            <a:rect l="l" t="t" r="r" b="b"/>
            <a:pathLst>
              <a:path w="3456356" h="2947329">
                <a:moveTo>
                  <a:pt x="0" y="0"/>
                </a:moveTo>
                <a:lnTo>
                  <a:pt x="3456356" y="0"/>
                </a:lnTo>
                <a:lnTo>
                  <a:pt x="3456356" y="2947329"/>
                </a:lnTo>
                <a:lnTo>
                  <a:pt x="0" y="29473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1520270" y="3822813"/>
            <a:ext cx="15739030" cy="30149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Digital platforms such as LinkedIn and IrishJobs.ie let businesses advertise roles instantly, reach a large pool of candidates, and build talent pipelines. Workforce planning tools help identify future staffing needs more accurately.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Evaluation: </a:t>
            </a:r>
            <a:r>
              <a:rPr lang="en-US" sz="2799">
                <a:solidFill>
                  <a:srgbClr val="24363D"/>
                </a:solidFill>
                <a:latin typeface="Tabarra Sans"/>
                <a:ea typeface="Tabarra Sans"/>
                <a:cs typeface="Tabarra Sans"/>
                <a:sym typeface="Tabarra Sans"/>
              </a:rPr>
              <a:t>This makes recruitment faster and more targeted but can be costly, and competition for top candidates online is high.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Application</a:t>
            </a:r>
          </a:p>
        </p:txBody>
      </p:sp>
      <p:sp>
        <p:nvSpPr>
          <p:cNvPr id="12" name="TextBox 12"/>
          <p:cNvSpPr txBox="1"/>
          <p:nvPr/>
        </p:nvSpPr>
        <p:spPr>
          <a:xfrm>
            <a:off x="1175994" y="1136102"/>
            <a:ext cx="15349387" cy="454661"/>
          </a:xfrm>
          <a:prstGeom prst="rect">
            <a:avLst/>
          </a:prstGeom>
        </p:spPr>
        <p:txBody>
          <a:bodyPr lIns="0" tIns="0" rIns="0" bIns="0" rtlCol="0" anchor="t">
            <a:spAutoFit/>
          </a:bodyPr>
          <a:lstStyle/>
          <a:p>
            <a:pPr algn="l">
              <a:lnSpc>
                <a:spcPts val="3080"/>
              </a:lnSpc>
            </a:pPr>
            <a:r>
              <a:rPr lang="en-US" sz="2800" b="1">
                <a:solidFill>
                  <a:srgbClr val="D6E591"/>
                </a:solidFill>
                <a:latin typeface="Tabarra Sans Heavy"/>
                <a:ea typeface="Tabarra Sans Heavy"/>
                <a:cs typeface="Tabarra Sans Heavy"/>
                <a:sym typeface="Tabarra Sans Heavy"/>
              </a:rPr>
              <a:t>Evaluate how digital technologies influence the process of recruitment and selection.</a:t>
            </a:r>
          </a:p>
        </p:txBody>
      </p:sp>
      <p:sp>
        <p:nvSpPr>
          <p:cNvPr id="13" name="Freeform 13"/>
          <p:cNvSpPr/>
          <p:nvPr/>
        </p:nvSpPr>
        <p:spPr>
          <a:xfrm>
            <a:off x="14024994" y="6837793"/>
            <a:ext cx="3381697" cy="3246429"/>
          </a:xfrm>
          <a:custGeom>
            <a:avLst/>
            <a:gdLst/>
            <a:ahLst/>
            <a:cxnLst/>
            <a:rect l="l" t="t" r="r" b="b"/>
            <a:pathLst>
              <a:path w="3381697" h="3246429">
                <a:moveTo>
                  <a:pt x="0" y="0"/>
                </a:moveTo>
                <a:lnTo>
                  <a:pt x="3381696" y="0"/>
                </a:lnTo>
                <a:lnTo>
                  <a:pt x="3381696" y="3246429"/>
                </a:lnTo>
                <a:lnTo>
                  <a:pt x="0" y="324642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1520270" y="3822813"/>
            <a:ext cx="15739030" cy="30149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Most recruitment now happens online, with tools like Applicant Tracking Systems (ATS) (e.g. Greenhouse) scanning CVs for keywords and shortlisting applicants automatically.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Evaluation: </a:t>
            </a:r>
            <a:r>
              <a:rPr lang="en-US" sz="2799">
                <a:solidFill>
                  <a:srgbClr val="24363D"/>
                </a:solidFill>
                <a:latin typeface="Tabarra Sans"/>
                <a:ea typeface="Tabarra Sans"/>
                <a:cs typeface="Tabarra Sans"/>
                <a:sym typeface="Tabarra Sans"/>
              </a:rPr>
              <a:t>This saves time and money but risks filtering out strong candidates who use different wording, and businesses must ensure fairness, human oversight, and GDPR compliance.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4356670" cy="774926"/>
            <a:chOff x="0" y="0"/>
            <a:chExt cx="589367" cy="104831"/>
          </a:xfrm>
        </p:grpSpPr>
        <p:sp>
          <p:nvSpPr>
            <p:cNvPr id="9" name="Freeform 9"/>
            <p:cNvSpPr/>
            <p:nvPr/>
          </p:nvSpPr>
          <p:spPr>
            <a:xfrm>
              <a:off x="0" y="0"/>
              <a:ext cx="589367" cy="104831"/>
            </a:xfrm>
            <a:custGeom>
              <a:avLst/>
              <a:gdLst/>
              <a:ahLst/>
              <a:cxnLst/>
              <a:rect l="l" t="t" r="r" b="b"/>
              <a:pathLst>
                <a:path w="589367" h="104831">
                  <a:moveTo>
                    <a:pt x="52416" y="0"/>
                  </a:moveTo>
                  <a:lnTo>
                    <a:pt x="536951" y="0"/>
                  </a:lnTo>
                  <a:cubicBezTo>
                    <a:pt x="565900" y="0"/>
                    <a:pt x="589367" y="23467"/>
                    <a:pt x="589367" y="52416"/>
                  </a:cubicBezTo>
                  <a:lnTo>
                    <a:pt x="589367" y="52416"/>
                  </a:lnTo>
                  <a:cubicBezTo>
                    <a:pt x="589367" y="81364"/>
                    <a:pt x="565900" y="104831"/>
                    <a:pt x="536951"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589367" cy="133406"/>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13753558" y="6342493"/>
            <a:ext cx="3653132" cy="3479609"/>
          </a:xfrm>
          <a:custGeom>
            <a:avLst/>
            <a:gdLst/>
            <a:ahLst/>
            <a:cxnLst/>
            <a:rect l="l" t="t" r="r" b="b"/>
            <a:pathLst>
              <a:path w="3653132" h="3479609">
                <a:moveTo>
                  <a:pt x="0" y="0"/>
                </a:moveTo>
                <a:lnTo>
                  <a:pt x="3653132" y="0"/>
                </a:lnTo>
                <a:lnTo>
                  <a:pt x="3653132" y="3479609"/>
                </a:lnTo>
                <a:lnTo>
                  <a:pt x="0" y="34796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520270" y="3822813"/>
            <a:ext cx="15739030" cy="25196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Video interviews and digital assessments through Zoom, Microsoft Teams, or HireVue help businesses assess candidates efficiently across locations.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Evaluation:</a:t>
            </a:r>
            <a:r>
              <a:rPr lang="en-US" sz="2799">
                <a:solidFill>
                  <a:srgbClr val="24363D"/>
                </a:solidFill>
                <a:latin typeface="Tabarra Sans"/>
                <a:ea typeface="Tabarra Sans"/>
                <a:cs typeface="Tabarra Sans"/>
                <a:sym typeface="Tabarra Sans"/>
              </a:rPr>
              <a:t> While this improves access and reduces travel costs, it may overlook soft skills or disadvantage candidates who are less comfortable with technology.</a:t>
            </a:r>
          </a:p>
        </p:txBody>
      </p:sp>
      <p:sp>
        <p:nvSpPr>
          <p:cNvPr id="13" name="TextBox 13"/>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Selection</a:t>
            </a:r>
          </a:p>
        </p:txBody>
      </p:sp>
      <p:sp>
        <p:nvSpPr>
          <p:cNvPr id="14" name="TextBox 14"/>
          <p:cNvSpPr txBox="1"/>
          <p:nvPr/>
        </p:nvSpPr>
        <p:spPr>
          <a:xfrm>
            <a:off x="1175994" y="1136102"/>
            <a:ext cx="15349387" cy="454661"/>
          </a:xfrm>
          <a:prstGeom prst="rect">
            <a:avLst/>
          </a:prstGeom>
        </p:spPr>
        <p:txBody>
          <a:bodyPr lIns="0" tIns="0" rIns="0" bIns="0" rtlCol="0" anchor="t">
            <a:spAutoFit/>
          </a:bodyPr>
          <a:lstStyle/>
          <a:p>
            <a:pPr algn="l">
              <a:lnSpc>
                <a:spcPts val="3080"/>
              </a:lnSpc>
            </a:pPr>
            <a:r>
              <a:rPr lang="en-US" sz="2800" b="1">
                <a:solidFill>
                  <a:srgbClr val="D6E591"/>
                </a:solidFill>
                <a:latin typeface="Tabarra Sans Heavy"/>
                <a:ea typeface="Tabarra Sans Heavy"/>
                <a:cs typeface="Tabarra Sans Heavy"/>
                <a:sym typeface="Tabarra Sans Heavy"/>
              </a:rPr>
              <a:t>Evaluate how digital technologies influence the process of recruitment and selection.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Outcomes (b)</a:t>
            </a:r>
          </a:p>
        </p:txBody>
      </p:sp>
      <p:sp>
        <p:nvSpPr>
          <p:cNvPr id="4" name="TextBox 4"/>
          <p:cNvSpPr txBox="1"/>
          <p:nvPr/>
        </p:nvSpPr>
        <p:spPr>
          <a:xfrm>
            <a:off x="1028507" y="2029423"/>
            <a:ext cx="16230697" cy="5270498"/>
          </a:xfrm>
          <a:prstGeom prst="rect">
            <a:avLst/>
          </a:prstGeom>
        </p:spPr>
        <p:txBody>
          <a:bodyPr lIns="0" tIns="0" rIns="0" bIns="0" rtlCol="0" anchor="t">
            <a:spAutoFit/>
          </a:bodyPr>
          <a:lstStyle/>
          <a:p>
            <a:pPr algn="l">
              <a:lnSpc>
                <a:spcPts val="4640"/>
              </a:lnSpc>
            </a:pPr>
            <a:r>
              <a:rPr lang="en-US" sz="3200" i="1">
                <a:solidFill>
                  <a:srgbClr val="D6E591"/>
                </a:solidFill>
                <a:latin typeface="Tabarra Sans Italics"/>
                <a:ea typeface="Tabarra Sans Italics"/>
                <a:cs typeface="Tabarra Sans Italics"/>
                <a:sym typeface="Tabarra Sans Italics"/>
              </a:rPr>
              <a:t>14.6 Identify a number of approaches to appraisal and analyse how these approaches might contribute to employee motivation. </a:t>
            </a:r>
          </a:p>
          <a:p>
            <a:pPr algn="l">
              <a:lnSpc>
                <a:spcPts val="4640"/>
              </a:lnSpc>
            </a:pPr>
            <a:r>
              <a:rPr lang="en-US" sz="3200" i="1">
                <a:solidFill>
                  <a:srgbClr val="D6E591"/>
                </a:solidFill>
                <a:latin typeface="Tabarra Sans Italics"/>
                <a:ea typeface="Tabarra Sans Italics"/>
                <a:cs typeface="Tabarra Sans Italics"/>
                <a:sym typeface="Tabarra Sans Italics"/>
              </a:rPr>
              <a:t>14.8 Investigate the different types of training and professional development that may be offered to employees and outline why ongoing training and professional development is an important aspect of human capital management. </a:t>
            </a:r>
          </a:p>
          <a:p>
            <a:pPr algn="l">
              <a:lnSpc>
                <a:spcPts val="4640"/>
              </a:lnSpc>
            </a:pPr>
            <a:r>
              <a:rPr lang="en-US" sz="3200" i="1">
                <a:solidFill>
                  <a:srgbClr val="D6E591"/>
                </a:solidFill>
                <a:latin typeface="Tabarra Sans Italics"/>
                <a:ea typeface="Tabarra Sans Italics"/>
                <a:cs typeface="Tabarra Sans Italics"/>
                <a:sym typeface="Tabarra Sans Italics"/>
              </a:rPr>
              <a:t>14.9 Appreciate the opportunities and challenges associated with working in teams for both employees and employers. </a:t>
            </a:r>
          </a:p>
          <a:p>
            <a:pPr algn="l">
              <a:lnSpc>
                <a:spcPts val="4640"/>
              </a:lnSpc>
            </a:pPr>
            <a:r>
              <a:rPr lang="en-US" sz="3200" i="1">
                <a:solidFill>
                  <a:srgbClr val="D6E591"/>
                </a:solidFill>
                <a:latin typeface="Tabarra Sans Italics"/>
                <a:ea typeface="Tabarra Sans Italics"/>
                <a:cs typeface="Tabarra Sans Italics"/>
                <a:sym typeface="Tabarra Sans Italics"/>
              </a:rPr>
              <a:t>14.10 Outline how employers and employees can work together to create a more sustainable workplace. </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14.3</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095751"/>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HL1 Q4 (c): Evaluate how digital technologies can influence the recruitment and selection process for businesses.</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Q4</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14.4</a:t>
            </a:r>
          </a:p>
        </p:txBody>
      </p:sp>
      <p:sp>
        <p:nvSpPr>
          <p:cNvPr id="4" name="TextBox 4"/>
          <p:cNvSpPr txBox="1"/>
          <p:nvPr/>
        </p:nvSpPr>
        <p:spPr>
          <a:xfrm>
            <a:off x="1028507" y="4449371"/>
            <a:ext cx="16230697" cy="1511300"/>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14.4 Investigate the factors that impact on employee motivation.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589133"/>
            <a:ext cx="15349387" cy="4424096"/>
            <a:chOff x="0" y="0"/>
            <a:chExt cx="2076453" cy="598488"/>
          </a:xfrm>
        </p:grpSpPr>
        <p:sp>
          <p:nvSpPr>
            <p:cNvPr id="9" name="Freeform 9"/>
            <p:cNvSpPr/>
            <p:nvPr/>
          </p:nvSpPr>
          <p:spPr>
            <a:xfrm>
              <a:off x="0" y="0"/>
              <a:ext cx="2076453" cy="598488"/>
            </a:xfrm>
            <a:custGeom>
              <a:avLst/>
              <a:gdLst/>
              <a:ahLst/>
              <a:cxnLst/>
              <a:rect l="l" t="t" r="r" b="b"/>
              <a:pathLst>
                <a:path w="2076453" h="598488">
                  <a:moveTo>
                    <a:pt x="21184" y="0"/>
                  </a:moveTo>
                  <a:lnTo>
                    <a:pt x="2055269" y="0"/>
                  </a:lnTo>
                  <a:cubicBezTo>
                    <a:pt x="2060888" y="0"/>
                    <a:pt x="2066276" y="2232"/>
                    <a:pt x="2070249" y="6205"/>
                  </a:cubicBezTo>
                  <a:cubicBezTo>
                    <a:pt x="2074221" y="10177"/>
                    <a:pt x="2076453" y="15566"/>
                    <a:pt x="2076453" y="21184"/>
                  </a:cubicBezTo>
                  <a:lnTo>
                    <a:pt x="2076453" y="577304"/>
                  </a:lnTo>
                  <a:cubicBezTo>
                    <a:pt x="2076453" y="589004"/>
                    <a:pt x="2066969" y="598488"/>
                    <a:pt x="2055269" y="598488"/>
                  </a:cubicBezTo>
                  <a:lnTo>
                    <a:pt x="21184" y="598488"/>
                  </a:lnTo>
                  <a:cubicBezTo>
                    <a:pt x="15566" y="598488"/>
                    <a:pt x="10177" y="596256"/>
                    <a:pt x="6205" y="592284"/>
                  </a:cubicBezTo>
                  <a:cubicBezTo>
                    <a:pt x="2232" y="588311"/>
                    <a:pt x="0" y="582923"/>
                    <a:pt x="0" y="577304"/>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627063"/>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2011840" y="3776048"/>
            <a:ext cx="14264320" cy="384556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Employees are motivated by different factors at different times, depending on their circumstances. Managers need to understand what drives each worker to perform at their best. </a:t>
            </a:r>
          </a:p>
          <a:p>
            <a:pPr algn="l">
              <a:lnSpc>
                <a:spcPts val="4339"/>
              </a:lnSpc>
            </a:pPr>
            <a:endParaRPr lang="en-US" sz="3099">
              <a:solidFill>
                <a:srgbClr val="24363D"/>
              </a:solidFill>
              <a:latin typeface="Tabarra Sans"/>
              <a:ea typeface="Tabarra Sans"/>
              <a:cs typeface="Tabarra Sans"/>
              <a:sym typeface="Tabarra Sans"/>
            </a:endParaRPr>
          </a:p>
          <a:p>
            <a:pPr algn="l">
              <a:lnSpc>
                <a:spcPts val="4339"/>
              </a:lnSpc>
            </a:pPr>
            <a:r>
              <a:rPr lang="en-US" sz="3099">
                <a:solidFill>
                  <a:srgbClr val="24363D"/>
                </a:solidFill>
                <a:latin typeface="Tabarra Sans"/>
                <a:ea typeface="Tabarra Sans"/>
                <a:cs typeface="Tabarra Sans"/>
                <a:sym typeface="Tabarra Sans"/>
              </a:rPr>
              <a:t>Maslow’s Hierarchy of Needs provides a useful way to examine the various needs that influence motivation and how businesses can meet these needs to encourage performance.</a:t>
            </a:r>
          </a:p>
        </p:txBody>
      </p:sp>
      <p:sp>
        <p:nvSpPr>
          <p:cNvPr id="12" name="TextBox 12"/>
          <p:cNvSpPr txBox="1"/>
          <p:nvPr/>
        </p:nvSpPr>
        <p:spPr>
          <a:xfrm>
            <a:off x="1175994" y="98742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Employee Motivation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347352" y="2393950"/>
            <a:ext cx="15593295" cy="7484782"/>
          </a:xfrm>
          <a:custGeom>
            <a:avLst/>
            <a:gdLst/>
            <a:ahLst/>
            <a:cxnLst/>
            <a:rect l="l" t="t" r="r" b="b"/>
            <a:pathLst>
              <a:path w="15593295" h="7484782">
                <a:moveTo>
                  <a:pt x="0" y="0"/>
                </a:moveTo>
                <a:lnTo>
                  <a:pt x="15593296" y="0"/>
                </a:lnTo>
                <a:lnTo>
                  <a:pt x="15593296" y="7484782"/>
                </a:lnTo>
                <a:lnTo>
                  <a:pt x="0" y="7484782"/>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175994" y="98742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Maslow’s Hierarchy Of Needs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Factors That Can Improve Employee Motivation In An Organisation (a)</a:t>
            </a:r>
          </a:p>
        </p:txBody>
      </p:sp>
      <p:sp>
        <p:nvSpPr>
          <p:cNvPr id="9" name="Freeform 9"/>
          <p:cNvSpPr/>
          <p:nvPr/>
        </p:nvSpPr>
        <p:spPr>
          <a:xfrm>
            <a:off x="233102" y="2846532"/>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233102" y="5143500"/>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233102" y="6982113"/>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716860" y="2732232"/>
            <a:ext cx="15247460" cy="6324600"/>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Pay &amp; Rewards</a:t>
            </a:r>
          </a:p>
          <a:p>
            <a:pPr algn="l">
              <a:lnSpc>
                <a:spcPts val="4199"/>
              </a:lnSpc>
            </a:pPr>
            <a:r>
              <a:rPr lang="en-US" sz="2999">
                <a:solidFill>
                  <a:srgbClr val="24363D"/>
                </a:solidFill>
                <a:latin typeface="Tabarra Sans"/>
                <a:ea typeface="Tabarra Sans"/>
                <a:cs typeface="Tabarra Sans"/>
                <a:sym typeface="Tabarra Sans"/>
              </a:rPr>
              <a:t>Competitive salaries and performance-based bonuses motivate employees by linking effort to reward and encouraging higher performance.</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Positive Working Conditions and Contracts</a:t>
            </a:r>
          </a:p>
          <a:p>
            <a:pPr algn="l">
              <a:lnSpc>
                <a:spcPts val="4199"/>
              </a:lnSpc>
            </a:pPr>
            <a:r>
              <a:rPr lang="en-US" sz="2999">
                <a:solidFill>
                  <a:srgbClr val="24363D"/>
                </a:solidFill>
                <a:latin typeface="Tabarra Sans"/>
                <a:ea typeface="Tabarra Sans"/>
                <a:cs typeface="Tabarra Sans"/>
                <a:sym typeface="Tabarra Sans"/>
              </a:rPr>
              <a:t>A secure, supportive environment and longer-term contracts help employees feel stable and focused, boosting satisfaction and productivity.</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Teamwork and Collaboration</a:t>
            </a:r>
          </a:p>
          <a:p>
            <a:pPr algn="l">
              <a:lnSpc>
                <a:spcPts val="4199"/>
              </a:lnSpc>
            </a:pPr>
            <a:r>
              <a:rPr lang="en-US" sz="2999">
                <a:solidFill>
                  <a:srgbClr val="24363D"/>
                </a:solidFill>
                <a:latin typeface="Tabarra Sans"/>
                <a:ea typeface="Tabarra Sans"/>
                <a:cs typeface="Tabarra Sans"/>
                <a:sym typeface="Tabarra Sans"/>
              </a:rPr>
              <a:t>Collaborative workplaces build belonging and shared purpose, motivating employees to contribute to team and organisational success.</a:t>
            </a:r>
          </a:p>
          <a:p>
            <a:pPr algn="l">
              <a:lnSpc>
                <a:spcPts val="4199"/>
              </a:lnSpc>
            </a:pPr>
            <a:endParaRPr lang="en-US" sz="2999">
              <a:solidFill>
                <a:srgbClr val="24363D"/>
              </a:solidFill>
              <a:latin typeface="Tabarra Sans"/>
              <a:ea typeface="Tabarra Sans"/>
              <a:cs typeface="Tabarra Sans"/>
              <a:sym typeface="Tabarra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126577"/>
            <a:ext cx="15349387" cy="51689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Factors That Can Improve Employee Motivation In An Organisation (b)</a:t>
            </a:r>
          </a:p>
        </p:txBody>
      </p:sp>
      <p:sp>
        <p:nvSpPr>
          <p:cNvPr id="9" name="Freeform 9"/>
          <p:cNvSpPr/>
          <p:nvPr/>
        </p:nvSpPr>
        <p:spPr>
          <a:xfrm>
            <a:off x="233102" y="3993307"/>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0" name="Freeform 10"/>
          <p:cNvSpPr/>
          <p:nvPr/>
        </p:nvSpPr>
        <p:spPr>
          <a:xfrm>
            <a:off x="233102" y="6050708"/>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TextBox 11"/>
          <p:cNvSpPr txBox="1"/>
          <p:nvPr/>
        </p:nvSpPr>
        <p:spPr>
          <a:xfrm>
            <a:off x="1749625" y="3879007"/>
            <a:ext cx="15247460" cy="4229100"/>
          </a:xfrm>
          <a:prstGeom prst="rect">
            <a:avLst/>
          </a:prstGeom>
        </p:spPr>
        <p:txBody>
          <a:bodyPr lIns="0" tIns="0" rIns="0" bIns="0" rtlCol="0" anchor="t">
            <a:spAutoFit/>
          </a:bodyPr>
          <a:lstStyle/>
          <a:p>
            <a:pPr algn="l">
              <a:lnSpc>
                <a:spcPts val="4199"/>
              </a:lnSpc>
            </a:pPr>
            <a:r>
              <a:rPr lang="en-US" sz="2999" b="1">
                <a:solidFill>
                  <a:srgbClr val="24363D"/>
                </a:solidFill>
                <a:latin typeface="Tabarra Sans Bold"/>
                <a:ea typeface="Tabarra Sans Bold"/>
                <a:cs typeface="Tabarra Sans Bold"/>
                <a:sym typeface="Tabarra Sans Bold"/>
              </a:rPr>
              <a:t>Recognition and Praise</a:t>
            </a:r>
          </a:p>
          <a:p>
            <a:pPr algn="l">
              <a:lnSpc>
                <a:spcPts val="4199"/>
              </a:lnSpc>
            </a:pPr>
            <a:r>
              <a:rPr lang="en-US" sz="2999">
                <a:solidFill>
                  <a:srgbClr val="24363D"/>
                </a:solidFill>
                <a:latin typeface="Tabarra Sans"/>
                <a:ea typeface="Tabarra Sans"/>
                <a:cs typeface="Tabarra Sans"/>
                <a:sym typeface="Tabarra Sans"/>
              </a:rPr>
              <a:t>Regular, fair recognition of good work increases morale, loyalty, and motivation, but it must remain meaningful to stay effective.</a:t>
            </a:r>
          </a:p>
          <a:p>
            <a:pPr algn="l">
              <a:lnSpc>
                <a:spcPts val="4199"/>
              </a:lnSpc>
            </a:pPr>
            <a:endParaRPr lang="en-US" sz="2999">
              <a:solidFill>
                <a:srgbClr val="24363D"/>
              </a:solidFill>
              <a:latin typeface="Tabarra Sans"/>
              <a:ea typeface="Tabarra Sans"/>
              <a:cs typeface="Tabarra Sans"/>
              <a:sym typeface="Tabarra Sans"/>
            </a:endParaRPr>
          </a:p>
          <a:p>
            <a:pPr algn="l">
              <a:lnSpc>
                <a:spcPts val="4199"/>
              </a:lnSpc>
            </a:pPr>
            <a:r>
              <a:rPr lang="en-US" sz="2999" b="1">
                <a:solidFill>
                  <a:srgbClr val="24363D"/>
                </a:solidFill>
                <a:latin typeface="Tabarra Sans Bold"/>
                <a:ea typeface="Tabarra Sans Bold"/>
                <a:cs typeface="Tabarra Sans Bold"/>
                <a:sym typeface="Tabarra Sans Bold"/>
              </a:rPr>
              <a:t>Career Progression Opportunities</a:t>
            </a:r>
          </a:p>
          <a:p>
            <a:pPr algn="l">
              <a:lnSpc>
                <a:spcPts val="4199"/>
              </a:lnSpc>
            </a:pPr>
            <a:r>
              <a:rPr lang="en-US" sz="2999">
                <a:solidFill>
                  <a:srgbClr val="24363D"/>
                </a:solidFill>
                <a:latin typeface="Tabarra Sans"/>
                <a:ea typeface="Tabarra Sans"/>
                <a:cs typeface="Tabarra Sans"/>
                <a:sym typeface="Tabarra Sans"/>
              </a:rPr>
              <a:t>Clear routes for promotion and professional development motivate employees to grow and remain committed to the organisation.</a:t>
            </a:r>
          </a:p>
          <a:p>
            <a:pPr algn="l">
              <a:lnSpc>
                <a:spcPts val="4199"/>
              </a:lnSpc>
            </a:pPr>
            <a:endParaRPr lang="en-US" sz="2999">
              <a:solidFill>
                <a:srgbClr val="24363D"/>
              </a:solidFill>
              <a:latin typeface="Tabarra Sans"/>
              <a:ea typeface="Tabarra Sans"/>
              <a:cs typeface="Tabarra Sans"/>
              <a:sym typeface="Tabarra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395660" y="2310235"/>
          <a:ext cx="15496681" cy="7800975"/>
        </p:xfrm>
        <a:graphic>
          <a:graphicData uri="http://schemas.openxmlformats.org/drawingml/2006/table">
            <a:tbl>
              <a:tblPr/>
              <a:tblGrid>
                <a:gridCol w="2892896">
                  <a:extLst>
                    <a:ext uri="{9D8B030D-6E8A-4147-A177-3AD203B41FA5}">
                      <a16:colId xmlns:a16="http://schemas.microsoft.com/office/drawing/2014/main" val="20000"/>
                    </a:ext>
                  </a:extLst>
                </a:gridCol>
                <a:gridCol w="12603785">
                  <a:extLst>
                    <a:ext uri="{9D8B030D-6E8A-4147-A177-3AD203B41FA5}">
                      <a16:colId xmlns:a16="http://schemas.microsoft.com/office/drawing/2014/main" val="20001"/>
                    </a:ext>
                  </a:extLst>
                </a:gridCol>
              </a:tblGrid>
              <a:tr h="1062464">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Type of Pay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1560195">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Time Rate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Employees are paid a fixed hourly wage, with extra pay (e.g. time and a half or double time) for overtime hours worked.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057926">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Piece Rate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Pay is based on the number of items produced or tasks completed, boosting productivity but sometimes reducing quality if employees rush.</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0195">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Commission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Employees earn a percentage of their sales in addition to base pay, directly motivating stronger sales performance.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60195">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Salary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A fixed annual wage paid in regular instalments, regardless of the number of hours worked.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Box 9"/>
          <p:cNvSpPr txBox="1"/>
          <p:nvPr/>
        </p:nvSpPr>
        <p:spPr>
          <a:xfrm>
            <a:off x="1175994" y="1117052"/>
            <a:ext cx="15349387" cy="671196"/>
          </a:xfrm>
          <a:prstGeom prst="rect">
            <a:avLst/>
          </a:prstGeom>
        </p:spPr>
        <p:txBody>
          <a:bodyPr lIns="0" tIns="0" rIns="0" bIns="0" rtlCol="0" anchor="t">
            <a:spAutoFit/>
          </a:bodyPr>
          <a:lstStyle/>
          <a:p>
            <a:pPr algn="l">
              <a:lnSpc>
                <a:spcPts val="4510"/>
              </a:lnSpc>
            </a:pPr>
            <a:r>
              <a:rPr lang="en-US" sz="4100" b="1">
                <a:solidFill>
                  <a:srgbClr val="D6E591"/>
                </a:solidFill>
                <a:latin typeface="Tabarra Sans Heavy"/>
                <a:ea typeface="Tabarra Sans Heavy"/>
                <a:cs typeface="Tabarra Sans Heavy"/>
                <a:sym typeface="Tabarra Sans Heavy"/>
              </a:rPr>
              <a:t>Types of Financial Rewards To Motivate Staff</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175994" y="2508250"/>
          <a:ext cx="16383674" cy="7305674"/>
        </p:xfrm>
        <a:graphic>
          <a:graphicData uri="http://schemas.openxmlformats.org/drawingml/2006/table">
            <a:tbl>
              <a:tblPr/>
              <a:tblGrid>
                <a:gridCol w="3337040">
                  <a:extLst>
                    <a:ext uri="{9D8B030D-6E8A-4147-A177-3AD203B41FA5}">
                      <a16:colId xmlns:a16="http://schemas.microsoft.com/office/drawing/2014/main" val="20000"/>
                    </a:ext>
                  </a:extLst>
                </a:gridCol>
                <a:gridCol w="13046634">
                  <a:extLst>
                    <a:ext uri="{9D8B030D-6E8A-4147-A177-3AD203B41FA5}">
                      <a16:colId xmlns:a16="http://schemas.microsoft.com/office/drawing/2014/main" val="20001"/>
                    </a:ext>
                  </a:extLst>
                </a:gridCol>
              </a:tblGrid>
              <a:tr h="1062818">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Type of Pay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1560714">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Benefit in Kind (if taxable)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Non-cash rewards such as company cars, subsidised housing, or low-interest loans provided to employees.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60714">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Bonus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Extra payments for meeting or exceeding specific performance or production targets.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60714">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Profit-Sharing Scheme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Employees receive a portion of company profits, encouraging them to help increase overall business success.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60714">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Employee Share Purchase Plan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Staff can buy company shares at a discount, linking their personal gain to the firm’s long-term performance.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Box 9"/>
          <p:cNvSpPr txBox="1"/>
          <p:nvPr/>
        </p:nvSpPr>
        <p:spPr>
          <a:xfrm>
            <a:off x="1175994" y="1117052"/>
            <a:ext cx="15349387" cy="671196"/>
          </a:xfrm>
          <a:prstGeom prst="rect">
            <a:avLst/>
          </a:prstGeom>
        </p:spPr>
        <p:txBody>
          <a:bodyPr lIns="0" tIns="0" rIns="0" bIns="0" rtlCol="0" anchor="t">
            <a:spAutoFit/>
          </a:bodyPr>
          <a:lstStyle/>
          <a:p>
            <a:pPr algn="l">
              <a:lnSpc>
                <a:spcPts val="4510"/>
              </a:lnSpc>
            </a:pPr>
            <a:r>
              <a:rPr lang="en-US" sz="4100" b="1">
                <a:solidFill>
                  <a:srgbClr val="D6E591"/>
                </a:solidFill>
                <a:latin typeface="Tabarra Sans Heavy"/>
                <a:ea typeface="Tabarra Sans Heavy"/>
                <a:cs typeface="Tabarra Sans Heavy"/>
                <a:sym typeface="Tabarra Sans Heavy"/>
              </a:rPr>
              <a:t>Types of Financial Rewards To Motivate Staff</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aphicFrame>
        <p:nvGraphicFramePr>
          <p:cNvPr id="8" name="Table 8"/>
          <p:cNvGraphicFramePr>
            <a:graphicFrameLocks noGrp="1"/>
          </p:cNvGraphicFramePr>
          <p:nvPr/>
        </p:nvGraphicFramePr>
        <p:xfrm>
          <a:off x="1175994" y="2171700"/>
          <a:ext cx="16383674" cy="8115299"/>
        </p:xfrm>
        <a:graphic>
          <a:graphicData uri="http://schemas.openxmlformats.org/drawingml/2006/table">
            <a:tbl>
              <a:tblPr/>
              <a:tblGrid>
                <a:gridCol w="3337040">
                  <a:extLst>
                    <a:ext uri="{9D8B030D-6E8A-4147-A177-3AD203B41FA5}">
                      <a16:colId xmlns:a16="http://schemas.microsoft.com/office/drawing/2014/main" val="20000"/>
                    </a:ext>
                  </a:extLst>
                </a:gridCol>
                <a:gridCol w="13046634">
                  <a:extLst>
                    <a:ext uri="{9D8B030D-6E8A-4147-A177-3AD203B41FA5}">
                      <a16:colId xmlns:a16="http://schemas.microsoft.com/office/drawing/2014/main" val="20001"/>
                    </a:ext>
                  </a:extLst>
                </a:gridCol>
              </a:tblGrid>
              <a:tr h="1062262">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Type of Pay</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3919"/>
                        </a:lnSpc>
                        <a:defRPr/>
                      </a:pPr>
                      <a:r>
                        <a:rPr lang="en-US" sz="2799" b="1">
                          <a:solidFill>
                            <a:srgbClr val="FFFFFF"/>
                          </a:solidFill>
                          <a:latin typeface="Tabarra Sans Bold"/>
                          <a:ea typeface="Tabarra Sans Bold"/>
                          <a:cs typeface="Tabarra Sans Bold"/>
                          <a:sym typeface="Tabarra Sans Bold"/>
                        </a:rPr>
                        <a:t>Description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2057535">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Benefit-in-Kind (Perk or Fringe Benefit)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Non-cash rewards such as free parking, gym membership, or meal vouchers. Many MNCs offer free meals, snacks, or recreational facilities like pool tables and PS5s to boost morale.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559898">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Flexi-Time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Employees can choose their working hours or work remotely to better balance work with personal responsibilities or lifestyle preferences.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559898">
                <a:tc>
                  <a:txBody>
                    <a:bodyPr/>
                    <a:lstStyle/>
                    <a:p>
                      <a:pPr algn="l">
                        <a:lnSpc>
                          <a:spcPts val="3919"/>
                        </a:lnSpc>
                        <a:defRPr/>
                      </a:pPr>
                      <a:r>
                        <a:rPr lang="en-US" sz="2799" b="1">
                          <a:solidFill>
                            <a:srgbClr val="000000"/>
                          </a:solidFill>
                          <a:latin typeface="Tabarra Sans Bold"/>
                          <a:ea typeface="Tabarra Sans Bold"/>
                          <a:cs typeface="Tabarra Sans Bold"/>
                          <a:sym typeface="Tabarra Sans Bold"/>
                        </a:rPr>
                        <a:t>Job Sharing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Two employees share one full-time role, each working part-time. This helps staff manage family or leisure priorities while remaining employed.</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875706">
                <a:tc>
                  <a:txBody>
                    <a:bodyPr/>
                    <a:lstStyle/>
                    <a:p>
                      <a:pPr algn="l">
                        <a:lnSpc>
                          <a:spcPts val="3500"/>
                        </a:lnSpc>
                        <a:defRPr/>
                      </a:pPr>
                      <a:r>
                        <a:rPr lang="en-US" sz="2500" b="1">
                          <a:solidFill>
                            <a:srgbClr val="000000"/>
                          </a:solidFill>
                          <a:latin typeface="Tabarra Sans Bold"/>
                          <a:ea typeface="Tabarra Sans Bold"/>
                          <a:cs typeface="Tabarra Sans Bold"/>
                          <a:sym typeface="Tabarra Sans Bold"/>
                        </a:rPr>
                        <a:t>Job Enlargement / Rotation / Satisfaction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919"/>
                        </a:lnSpc>
                        <a:defRPr/>
                      </a:pPr>
                      <a:r>
                        <a:rPr lang="en-US" sz="2799">
                          <a:solidFill>
                            <a:srgbClr val="000000"/>
                          </a:solidFill>
                          <a:latin typeface="Tabarra Sans"/>
                          <a:ea typeface="Tabarra Sans"/>
                          <a:cs typeface="Tabarra Sans"/>
                          <a:sym typeface="Tabarra Sans"/>
                        </a:rPr>
                        <a:t>Expanding employee roles, rotating tasks, and encouraging teamwork increase engagement, skill variety, and job satisfaction.</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TextBox 9"/>
          <p:cNvSpPr txBox="1"/>
          <p:nvPr/>
        </p:nvSpPr>
        <p:spPr>
          <a:xfrm>
            <a:off x="1175994" y="1117052"/>
            <a:ext cx="15349387" cy="671196"/>
          </a:xfrm>
          <a:prstGeom prst="rect">
            <a:avLst/>
          </a:prstGeom>
        </p:spPr>
        <p:txBody>
          <a:bodyPr lIns="0" tIns="0" rIns="0" bIns="0" rtlCol="0" anchor="t">
            <a:spAutoFit/>
          </a:bodyPr>
          <a:lstStyle/>
          <a:p>
            <a:pPr algn="l">
              <a:lnSpc>
                <a:spcPts val="4510"/>
              </a:lnSpc>
            </a:pPr>
            <a:r>
              <a:rPr lang="en-US" sz="4100" b="1">
                <a:solidFill>
                  <a:srgbClr val="D6E591"/>
                </a:solidFill>
                <a:latin typeface="Tabarra Sans Heavy"/>
                <a:ea typeface="Tabarra Sans Heavy"/>
                <a:cs typeface="Tabarra Sans Heavy"/>
                <a:sym typeface="Tabarra Sans Heavy"/>
              </a:rPr>
              <a:t>Types of Non-Financial Rewards To Motivate Staff</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14.4</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095751"/>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OL1 Q3 (e): Outline two factors, apart from pay, that can improve employee motivation in the workplace.</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700" y="8916901"/>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760208"/>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Outcomes (c)</a:t>
            </a:r>
          </a:p>
        </p:txBody>
      </p:sp>
      <p:sp>
        <p:nvSpPr>
          <p:cNvPr id="4" name="TextBox 4"/>
          <p:cNvSpPr txBox="1"/>
          <p:nvPr/>
        </p:nvSpPr>
        <p:spPr>
          <a:xfrm>
            <a:off x="1028507" y="2019898"/>
            <a:ext cx="16230697" cy="5784849"/>
          </a:xfrm>
          <a:prstGeom prst="rect">
            <a:avLst/>
          </a:prstGeom>
        </p:spPr>
        <p:txBody>
          <a:bodyPr lIns="0" tIns="0" rIns="0" bIns="0" rtlCol="0" anchor="t">
            <a:spAutoFit/>
          </a:bodyPr>
          <a:lstStyle/>
          <a:p>
            <a:pPr algn="l">
              <a:lnSpc>
                <a:spcPts val="5075"/>
              </a:lnSpc>
            </a:pPr>
            <a:r>
              <a:rPr lang="en-US" sz="3500" i="1">
                <a:solidFill>
                  <a:srgbClr val="D6E591"/>
                </a:solidFill>
                <a:latin typeface="Tabarra Sans Italics"/>
                <a:ea typeface="Tabarra Sans Italics"/>
                <a:cs typeface="Tabarra Sans Italics"/>
                <a:sym typeface="Tabarra Sans Italics"/>
              </a:rPr>
              <a:t>14.11 Investigate how digital technology impacts on the workplace. </a:t>
            </a:r>
          </a:p>
          <a:p>
            <a:pPr algn="l">
              <a:lnSpc>
                <a:spcPts val="5075"/>
              </a:lnSpc>
            </a:pPr>
            <a:r>
              <a:rPr lang="en-US" sz="3500" i="1">
                <a:solidFill>
                  <a:srgbClr val="D6E591"/>
                </a:solidFill>
                <a:latin typeface="Tabarra Sans Italics"/>
                <a:ea typeface="Tabarra Sans Italics"/>
                <a:cs typeface="Tabarra Sans Italics"/>
                <a:sym typeface="Tabarra Sans Italics"/>
              </a:rPr>
              <a:t>14.12 Identify the opportunities and challenges associated with remote and blended working arrangements for both employees and employers.</a:t>
            </a:r>
          </a:p>
          <a:p>
            <a:pPr algn="l">
              <a:lnSpc>
                <a:spcPts val="5075"/>
              </a:lnSpc>
            </a:pPr>
            <a:r>
              <a:rPr lang="en-US" sz="3500" i="1">
                <a:solidFill>
                  <a:srgbClr val="D6E591"/>
                </a:solidFill>
                <a:latin typeface="Tabarra Sans Italics"/>
                <a:ea typeface="Tabarra Sans Italics"/>
                <a:cs typeface="Tabarra Sans Italics"/>
                <a:sym typeface="Tabarra Sans Italics"/>
              </a:rPr>
              <a:t>14.13 Analyse the ethical and sustainability issues associated with remote and blended working. </a:t>
            </a:r>
          </a:p>
          <a:p>
            <a:pPr algn="l">
              <a:lnSpc>
                <a:spcPts val="5075"/>
              </a:lnSpc>
            </a:pPr>
            <a:r>
              <a:rPr lang="en-US" sz="3500" i="1">
                <a:solidFill>
                  <a:srgbClr val="D6E591"/>
                </a:solidFill>
                <a:latin typeface="Tabarra Sans Italics"/>
                <a:ea typeface="Tabarra Sans Italics"/>
                <a:cs typeface="Tabarra Sans Italics"/>
                <a:sym typeface="Tabarra Sans Italics"/>
              </a:rPr>
              <a:t>14.14 Outline the importance of corporate wellness* and investigate the impact of corporate wellness on employee motivation and organisational culture.</a:t>
            </a:r>
          </a:p>
          <a:p>
            <a:pPr algn="l">
              <a:lnSpc>
                <a:spcPts val="5075"/>
              </a:lnSpc>
            </a:pPr>
            <a:r>
              <a:rPr lang="en-US" sz="3500" i="1">
                <a:solidFill>
                  <a:srgbClr val="D6E591"/>
                </a:solidFill>
                <a:latin typeface="Tabarra Sans Italics"/>
                <a:ea typeface="Tabarra Sans Italics"/>
                <a:cs typeface="Tabarra Sans Italics"/>
                <a:sym typeface="Tabarra Sans Italics"/>
              </a:rPr>
              <a:t>14.15 Identify the role of leadership in promoting corporate wellness. </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14.5</a:t>
            </a:r>
          </a:p>
        </p:txBody>
      </p:sp>
      <p:sp>
        <p:nvSpPr>
          <p:cNvPr id="4" name="TextBox 4"/>
          <p:cNvSpPr txBox="1"/>
          <p:nvPr/>
        </p:nvSpPr>
        <p:spPr>
          <a:xfrm>
            <a:off x="1028507" y="4449371"/>
            <a:ext cx="16230697" cy="1511300"/>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14.5 Describe what is meant by effective employee appraisal.</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589133"/>
            <a:ext cx="15349387" cy="2265858"/>
            <a:chOff x="0" y="0"/>
            <a:chExt cx="2076453" cy="306524"/>
          </a:xfrm>
        </p:grpSpPr>
        <p:sp>
          <p:nvSpPr>
            <p:cNvPr id="9" name="Freeform 9"/>
            <p:cNvSpPr/>
            <p:nvPr/>
          </p:nvSpPr>
          <p:spPr>
            <a:xfrm>
              <a:off x="0" y="0"/>
              <a:ext cx="2076453" cy="306524"/>
            </a:xfrm>
            <a:custGeom>
              <a:avLst/>
              <a:gdLst/>
              <a:ahLst/>
              <a:cxnLst/>
              <a:rect l="l" t="t" r="r" b="b"/>
              <a:pathLst>
                <a:path w="2076453" h="306524">
                  <a:moveTo>
                    <a:pt x="21184" y="0"/>
                  </a:moveTo>
                  <a:lnTo>
                    <a:pt x="2055269" y="0"/>
                  </a:lnTo>
                  <a:cubicBezTo>
                    <a:pt x="2060888" y="0"/>
                    <a:pt x="2066276" y="2232"/>
                    <a:pt x="2070249" y="6205"/>
                  </a:cubicBezTo>
                  <a:cubicBezTo>
                    <a:pt x="2074221" y="10177"/>
                    <a:pt x="2076453" y="15566"/>
                    <a:pt x="2076453" y="21184"/>
                  </a:cubicBezTo>
                  <a:lnTo>
                    <a:pt x="2076453" y="285340"/>
                  </a:lnTo>
                  <a:cubicBezTo>
                    <a:pt x="2076453" y="297039"/>
                    <a:pt x="2066969" y="306524"/>
                    <a:pt x="2055269" y="306524"/>
                  </a:cubicBezTo>
                  <a:lnTo>
                    <a:pt x="21184" y="306524"/>
                  </a:lnTo>
                  <a:cubicBezTo>
                    <a:pt x="15566" y="306524"/>
                    <a:pt x="10177" y="304292"/>
                    <a:pt x="6205" y="300319"/>
                  </a:cubicBezTo>
                  <a:cubicBezTo>
                    <a:pt x="2232" y="296346"/>
                    <a:pt x="0" y="290958"/>
                    <a:pt x="0" y="285340"/>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335099"/>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13671971" y="7188491"/>
            <a:ext cx="4616029" cy="3098509"/>
          </a:xfrm>
          <a:custGeom>
            <a:avLst/>
            <a:gdLst/>
            <a:ahLst/>
            <a:cxnLst/>
            <a:rect l="l" t="t" r="r" b="b"/>
            <a:pathLst>
              <a:path w="4616029" h="3098509">
                <a:moveTo>
                  <a:pt x="0" y="0"/>
                </a:moveTo>
                <a:lnTo>
                  <a:pt x="4616029" y="0"/>
                </a:lnTo>
                <a:lnTo>
                  <a:pt x="4616029" y="3098509"/>
                </a:lnTo>
                <a:lnTo>
                  <a:pt x="0" y="3098509"/>
                </a:lnTo>
                <a:lnTo>
                  <a:pt x="0" y="0"/>
                </a:lnTo>
                <a:close/>
              </a:path>
            </a:pathLst>
          </a:custGeom>
          <a:blipFill>
            <a:blip r:embed="rId6"/>
            <a:stretch>
              <a:fillRect/>
            </a:stretch>
          </a:blipFill>
        </p:spPr>
        <p:txBody>
          <a:bodyPr/>
          <a:lstStyle/>
          <a:p>
            <a:endParaRPr lang="en-US"/>
          </a:p>
        </p:txBody>
      </p:sp>
      <p:sp>
        <p:nvSpPr>
          <p:cNvPr id="13" name="TextBox 13"/>
          <p:cNvSpPr txBox="1"/>
          <p:nvPr/>
        </p:nvSpPr>
        <p:spPr>
          <a:xfrm>
            <a:off x="2011840" y="3776048"/>
            <a:ext cx="14264320" cy="167386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Employee appraisal is the process of </a:t>
            </a:r>
            <a:r>
              <a:rPr lang="en-US" sz="3099" b="1">
                <a:solidFill>
                  <a:srgbClr val="24363D"/>
                </a:solidFill>
                <a:latin typeface="Tabarra Sans Bold"/>
                <a:ea typeface="Tabarra Sans Bold"/>
                <a:cs typeface="Tabarra Sans Bold"/>
                <a:sym typeface="Tabarra Sans Bold"/>
              </a:rPr>
              <a:t>evaluating the performance, progress, contribution and effectiveness</a:t>
            </a:r>
            <a:r>
              <a:rPr lang="en-US" sz="3099">
                <a:solidFill>
                  <a:srgbClr val="24363D"/>
                </a:solidFill>
                <a:latin typeface="Tabarra Sans"/>
                <a:ea typeface="Tabarra Sans"/>
                <a:cs typeface="Tabarra Sans"/>
                <a:sym typeface="Tabarra Sans"/>
              </a:rPr>
              <a:t> of an </a:t>
            </a:r>
            <a:r>
              <a:rPr lang="en-US" sz="3099" b="1">
                <a:solidFill>
                  <a:srgbClr val="24363D"/>
                </a:solidFill>
                <a:latin typeface="Tabarra Sans Bold"/>
                <a:ea typeface="Tabarra Sans Bold"/>
                <a:cs typeface="Tabarra Sans Bold"/>
                <a:sym typeface="Tabarra Sans Bold"/>
              </a:rPr>
              <a:t>employee</a:t>
            </a:r>
            <a:r>
              <a:rPr lang="en-US" sz="3099">
                <a:solidFill>
                  <a:srgbClr val="24363D"/>
                </a:solidFill>
                <a:latin typeface="Tabarra Sans"/>
                <a:ea typeface="Tabarra Sans"/>
                <a:cs typeface="Tabarra Sans"/>
                <a:sym typeface="Tabarra Sans"/>
              </a:rPr>
              <a:t> over a </a:t>
            </a:r>
            <a:r>
              <a:rPr lang="en-US" sz="3099" b="1">
                <a:solidFill>
                  <a:srgbClr val="24363D"/>
                </a:solidFill>
                <a:latin typeface="Tabarra Sans Bold"/>
                <a:ea typeface="Tabarra Sans Bold"/>
                <a:cs typeface="Tabarra Sans Bold"/>
                <a:sym typeface="Tabarra Sans Bold"/>
              </a:rPr>
              <a:t>period of time</a:t>
            </a:r>
            <a:r>
              <a:rPr lang="en-US" sz="3099">
                <a:solidFill>
                  <a:srgbClr val="24363D"/>
                </a:solidFill>
                <a:latin typeface="Tabarra Sans"/>
                <a:ea typeface="Tabarra Sans"/>
                <a:cs typeface="Tabarra Sans"/>
                <a:sym typeface="Tabarra Sans"/>
              </a:rPr>
              <a:t> by their employer.</a:t>
            </a:r>
          </a:p>
        </p:txBody>
      </p:sp>
      <p:sp>
        <p:nvSpPr>
          <p:cNvPr id="14" name="TextBox 14"/>
          <p:cNvSpPr txBox="1"/>
          <p:nvPr/>
        </p:nvSpPr>
        <p:spPr>
          <a:xfrm>
            <a:off x="1175994" y="98742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Employee Appraisal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90600"/>
            <a:ext cx="15349387" cy="95504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Ways A Business Can Try To Ensure That The Employee Appraisal Process Is Effective</a:t>
            </a:r>
          </a:p>
        </p:txBody>
      </p:sp>
      <p:sp>
        <p:nvSpPr>
          <p:cNvPr id="9" name="TextBox 9"/>
          <p:cNvSpPr txBox="1"/>
          <p:nvPr/>
        </p:nvSpPr>
        <p:spPr>
          <a:xfrm>
            <a:off x="1667660" y="2899063"/>
            <a:ext cx="15739030" cy="5986780"/>
          </a:xfrm>
          <a:prstGeom prst="rect">
            <a:avLst/>
          </a:prstGeom>
        </p:spPr>
        <p:txBody>
          <a:bodyPr lIns="0" tIns="0" rIns="0" bIns="0" rtlCol="0" anchor="t">
            <a:spAutoFit/>
          </a:bodyPr>
          <a:lstStyle/>
          <a:p>
            <a:pPr algn="l">
              <a:lnSpc>
                <a:spcPts val="3919"/>
              </a:lnSpc>
            </a:pPr>
            <a:r>
              <a:rPr lang="en-US" sz="2799" b="1">
                <a:solidFill>
                  <a:srgbClr val="24363D"/>
                </a:solidFill>
                <a:latin typeface="Tabarra Sans Bold"/>
                <a:ea typeface="Tabarra Sans Bold"/>
                <a:cs typeface="Tabarra Sans Bold"/>
                <a:sym typeface="Tabarra Sans Bold"/>
              </a:rPr>
              <a:t>Hold Regular and Ongoing Appraisals</a:t>
            </a:r>
          </a:p>
          <a:p>
            <a:pPr algn="l">
              <a:lnSpc>
                <a:spcPts val="3919"/>
              </a:lnSpc>
            </a:pPr>
            <a:r>
              <a:rPr lang="en-US" sz="2799">
                <a:solidFill>
                  <a:srgbClr val="24363D"/>
                </a:solidFill>
                <a:latin typeface="Tabarra Sans"/>
                <a:ea typeface="Tabarra Sans"/>
                <a:cs typeface="Tabarra Sans"/>
                <a:sym typeface="Tabarra Sans"/>
              </a:rPr>
              <a:t>Feedback should be continuous, not limited to once a year. Regular check-ins help employees improve steadily and prevent surprises during formal reviews.</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Promote Open, Two-Way Communication</a:t>
            </a:r>
          </a:p>
          <a:p>
            <a:pPr algn="l">
              <a:lnSpc>
                <a:spcPts val="3919"/>
              </a:lnSpc>
            </a:pPr>
            <a:r>
              <a:rPr lang="en-US" sz="2799">
                <a:solidFill>
                  <a:srgbClr val="24363D"/>
                </a:solidFill>
                <a:latin typeface="Tabarra Sans"/>
                <a:ea typeface="Tabarra Sans"/>
                <a:cs typeface="Tabarra Sans"/>
                <a:sym typeface="Tabarra Sans"/>
              </a:rPr>
              <a:t>Appraisals should be collaborative, allowing employees to share their views and feedback. This builds trust, engagement, and mutual understanding.</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Set SMART Goals Together</a:t>
            </a:r>
          </a:p>
          <a:p>
            <a:pPr algn="l">
              <a:lnSpc>
                <a:spcPts val="3919"/>
              </a:lnSpc>
            </a:pPr>
            <a:r>
              <a:rPr lang="en-US" sz="2799">
                <a:solidFill>
                  <a:srgbClr val="24363D"/>
                </a:solidFill>
                <a:latin typeface="Tabarra Sans"/>
                <a:ea typeface="Tabarra Sans"/>
                <a:cs typeface="Tabarra Sans"/>
                <a:sym typeface="Tabarra Sans"/>
              </a:rPr>
              <a:t>Agreeing on Specific, Measurable, Achievable, Relevant, and Time-bound goals makes expectations clear and ensures performance is judged on objective results.</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0" name="Freeform 10"/>
          <p:cNvSpPr/>
          <p:nvPr/>
        </p:nvSpPr>
        <p:spPr>
          <a:xfrm>
            <a:off x="350046" y="3013363"/>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350046" y="5143500"/>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350046" y="7032460"/>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14.5</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05276"/>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HL2 Q2 (b): Explain two ways to ensure an effective appraisal process.</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Q5</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
        <p:nvSpPr>
          <p:cNvPr id="16" name="TextBox 16"/>
          <p:cNvSpPr txBox="1"/>
          <p:nvPr/>
        </p:nvSpPr>
        <p:spPr>
          <a:xfrm>
            <a:off x="1028700" y="4867275"/>
            <a:ext cx="16762821" cy="15170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OL2 Q5 (e): (i) Explain the term employee appraisal. (ii) Describe how an effective employee appraisal process could lead to a more motivated and productive workforce. (covered in LO 14.6 also)</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14.6</a:t>
            </a:r>
          </a:p>
        </p:txBody>
      </p:sp>
      <p:sp>
        <p:nvSpPr>
          <p:cNvPr id="4" name="TextBox 4"/>
          <p:cNvSpPr txBox="1"/>
          <p:nvPr/>
        </p:nvSpPr>
        <p:spPr>
          <a:xfrm>
            <a:off x="1028507" y="4449371"/>
            <a:ext cx="16230697" cy="2206625"/>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14.6 Identify a number of approaches to appraisal and analyse how these approaches might contribute to employee motivation.</a:t>
            </a: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5233748" cy="774926"/>
            <a:chOff x="0" y="0"/>
            <a:chExt cx="708017" cy="104831"/>
          </a:xfrm>
        </p:grpSpPr>
        <p:sp>
          <p:nvSpPr>
            <p:cNvPr id="9" name="Freeform 9"/>
            <p:cNvSpPr/>
            <p:nvPr/>
          </p:nvSpPr>
          <p:spPr>
            <a:xfrm>
              <a:off x="0" y="0"/>
              <a:ext cx="708017" cy="104831"/>
            </a:xfrm>
            <a:custGeom>
              <a:avLst/>
              <a:gdLst/>
              <a:ahLst/>
              <a:cxnLst/>
              <a:rect l="l" t="t" r="r" b="b"/>
              <a:pathLst>
                <a:path w="708017" h="104831">
                  <a:moveTo>
                    <a:pt x="52416" y="0"/>
                  </a:moveTo>
                  <a:lnTo>
                    <a:pt x="655602" y="0"/>
                  </a:lnTo>
                  <a:cubicBezTo>
                    <a:pt x="684550" y="0"/>
                    <a:pt x="708017" y="23467"/>
                    <a:pt x="708017" y="52416"/>
                  </a:cubicBezTo>
                  <a:lnTo>
                    <a:pt x="708017" y="52416"/>
                  </a:lnTo>
                  <a:cubicBezTo>
                    <a:pt x="708017" y="81364"/>
                    <a:pt x="684550" y="104831"/>
                    <a:pt x="655602"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708017" cy="133406"/>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14742128" y="7906358"/>
            <a:ext cx="3566505" cy="2380642"/>
          </a:xfrm>
          <a:custGeom>
            <a:avLst/>
            <a:gdLst/>
            <a:ahLst/>
            <a:cxnLst/>
            <a:rect l="l" t="t" r="r" b="b"/>
            <a:pathLst>
              <a:path w="3566505" h="2380642">
                <a:moveTo>
                  <a:pt x="0" y="0"/>
                </a:moveTo>
                <a:lnTo>
                  <a:pt x="3566505" y="0"/>
                </a:lnTo>
                <a:lnTo>
                  <a:pt x="3566505" y="2380642"/>
                </a:lnTo>
                <a:lnTo>
                  <a:pt x="0" y="2380642"/>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1520270" y="3900778"/>
            <a:ext cx="15739030" cy="45008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Employees assess their own performance, reflecting on achievements and challenges.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They identify strengths, areas for improvement, and next steps before a formal review.</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Contribution to Motivation:</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Builds ownership, accountability, and confidence in personal growth.</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Encourages engagement and self-awareness in goal setting.</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Caution: Can lower morale if employees lack confidence or are overly self-critical.</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3" name="TextBox 13"/>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Self-Appraisal</a:t>
            </a:r>
          </a:p>
        </p:txBody>
      </p:sp>
      <p:sp>
        <p:nvSpPr>
          <p:cNvPr id="14" name="TextBox 14"/>
          <p:cNvSpPr txBox="1"/>
          <p:nvPr/>
        </p:nvSpPr>
        <p:spPr>
          <a:xfrm>
            <a:off x="1175994" y="100878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Approaches To Appraisal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5233748" cy="774926"/>
            <a:chOff x="0" y="0"/>
            <a:chExt cx="708017" cy="104831"/>
          </a:xfrm>
        </p:grpSpPr>
        <p:sp>
          <p:nvSpPr>
            <p:cNvPr id="9" name="Freeform 9"/>
            <p:cNvSpPr/>
            <p:nvPr/>
          </p:nvSpPr>
          <p:spPr>
            <a:xfrm>
              <a:off x="0" y="0"/>
              <a:ext cx="708017" cy="104831"/>
            </a:xfrm>
            <a:custGeom>
              <a:avLst/>
              <a:gdLst/>
              <a:ahLst/>
              <a:cxnLst/>
              <a:rect l="l" t="t" r="r" b="b"/>
              <a:pathLst>
                <a:path w="708017" h="104831">
                  <a:moveTo>
                    <a:pt x="52416" y="0"/>
                  </a:moveTo>
                  <a:lnTo>
                    <a:pt x="655602" y="0"/>
                  </a:lnTo>
                  <a:cubicBezTo>
                    <a:pt x="684550" y="0"/>
                    <a:pt x="708017" y="23467"/>
                    <a:pt x="708017" y="52416"/>
                  </a:cubicBezTo>
                  <a:lnTo>
                    <a:pt x="708017" y="52416"/>
                  </a:lnTo>
                  <a:cubicBezTo>
                    <a:pt x="708017" y="81364"/>
                    <a:pt x="684550" y="104831"/>
                    <a:pt x="655602"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70801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5491480"/>
          </a:xfrm>
          <a:prstGeom prst="rect">
            <a:avLst/>
          </a:prstGeom>
        </p:spPr>
        <p:txBody>
          <a:bodyPr lIns="0" tIns="0" rIns="0" bIns="0" rtlCol="0" anchor="t">
            <a:spAutoFit/>
          </a:bodyPr>
          <a:lstStyle/>
          <a:p>
            <a:pPr algn="l">
              <a:lnSpc>
                <a:spcPts val="3919"/>
              </a:lnSpc>
            </a:pPr>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An ongoing, informal process where managers provide continuous feedback and guidance.</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Focuses on learning, support, and development rather than formal evaluation.</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Contribution to Motivation:</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Helps employees feel valued and supported throughout their work.</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Encourages continuous improvement and reduces uncertainty.</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Caution: Too much feedback or a critical tone can make employees feel micromanaged.</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Formative Appraisal</a:t>
            </a:r>
          </a:p>
        </p:txBody>
      </p:sp>
      <p:sp>
        <p:nvSpPr>
          <p:cNvPr id="13" name="TextBox 13"/>
          <p:cNvSpPr txBox="1"/>
          <p:nvPr/>
        </p:nvSpPr>
        <p:spPr>
          <a:xfrm>
            <a:off x="1175994" y="100878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Approaches To Appraisal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5233748" cy="774926"/>
            <a:chOff x="0" y="0"/>
            <a:chExt cx="708017" cy="104831"/>
          </a:xfrm>
        </p:grpSpPr>
        <p:sp>
          <p:nvSpPr>
            <p:cNvPr id="9" name="Freeform 9"/>
            <p:cNvSpPr/>
            <p:nvPr/>
          </p:nvSpPr>
          <p:spPr>
            <a:xfrm>
              <a:off x="0" y="0"/>
              <a:ext cx="708017" cy="104831"/>
            </a:xfrm>
            <a:custGeom>
              <a:avLst/>
              <a:gdLst/>
              <a:ahLst/>
              <a:cxnLst/>
              <a:rect l="l" t="t" r="r" b="b"/>
              <a:pathLst>
                <a:path w="708017" h="104831">
                  <a:moveTo>
                    <a:pt x="52416" y="0"/>
                  </a:moveTo>
                  <a:lnTo>
                    <a:pt x="655602" y="0"/>
                  </a:lnTo>
                  <a:cubicBezTo>
                    <a:pt x="684550" y="0"/>
                    <a:pt x="708017" y="23467"/>
                    <a:pt x="708017" y="52416"/>
                  </a:cubicBezTo>
                  <a:lnTo>
                    <a:pt x="708017" y="52416"/>
                  </a:lnTo>
                  <a:cubicBezTo>
                    <a:pt x="708017" y="81364"/>
                    <a:pt x="684550" y="104831"/>
                    <a:pt x="655602"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70801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4022838"/>
            <a:ext cx="15739030" cy="45008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A formal, scheduled review assessing overall performance and achievement of set goals.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Typically occurs quarterly or at the end of major projects.</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Contribution to Motivation:</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Creates clear performance goals linked to rewards like bonuses or promotions.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Reinforces achievement and goal-driven behaviour.</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Caution: A purely results-focused approach may overlook effort and teamwork.</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Summative Appraisal</a:t>
            </a:r>
          </a:p>
        </p:txBody>
      </p:sp>
      <p:sp>
        <p:nvSpPr>
          <p:cNvPr id="13" name="TextBox 13"/>
          <p:cNvSpPr txBox="1"/>
          <p:nvPr/>
        </p:nvSpPr>
        <p:spPr>
          <a:xfrm>
            <a:off x="1175994" y="100878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Approaches To Appraisal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5233748" cy="774926"/>
            <a:chOff x="0" y="0"/>
            <a:chExt cx="708017" cy="104831"/>
          </a:xfrm>
        </p:grpSpPr>
        <p:sp>
          <p:nvSpPr>
            <p:cNvPr id="9" name="Freeform 9"/>
            <p:cNvSpPr/>
            <p:nvPr/>
          </p:nvSpPr>
          <p:spPr>
            <a:xfrm>
              <a:off x="0" y="0"/>
              <a:ext cx="708017" cy="104831"/>
            </a:xfrm>
            <a:custGeom>
              <a:avLst/>
              <a:gdLst/>
              <a:ahLst/>
              <a:cxnLst/>
              <a:rect l="l" t="t" r="r" b="b"/>
              <a:pathLst>
                <a:path w="708017" h="104831">
                  <a:moveTo>
                    <a:pt x="52416" y="0"/>
                  </a:moveTo>
                  <a:lnTo>
                    <a:pt x="655602" y="0"/>
                  </a:lnTo>
                  <a:cubicBezTo>
                    <a:pt x="684550" y="0"/>
                    <a:pt x="708017" y="23467"/>
                    <a:pt x="708017" y="52416"/>
                  </a:cubicBezTo>
                  <a:lnTo>
                    <a:pt x="708017" y="52416"/>
                  </a:lnTo>
                  <a:cubicBezTo>
                    <a:pt x="708017" y="81364"/>
                    <a:pt x="684550" y="104831"/>
                    <a:pt x="655602" y="104831"/>
                  </a:cubicBezTo>
                  <a:lnTo>
                    <a:pt x="52416" y="104831"/>
                  </a:lnTo>
                  <a:cubicBezTo>
                    <a:pt x="23467" y="104831"/>
                    <a:pt x="0" y="81364"/>
                    <a:pt x="0" y="52416"/>
                  </a:cubicBezTo>
                  <a:lnTo>
                    <a:pt x="0" y="52416"/>
                  </a:lnTo>
                  <a:cubicBezTo>
                    <a:pt x="0" y="23467"/>
                    <a:pt x="23467" y="0"/>
                    <a:pt x="52416" y="0"/>
                  </a:cubicBezTo>
                  <a:close/>
                </a:path>
              </a:pathLst>
            </a:custGeom>
            <a:solidFill>
              <a:srgbClr val="D6E591"/>
            </a:solidFill>
          </p:spPr>
          <p:txBody>
            <a:bodyPr/>
            <a:lstStyle/>
            <a:p>
              <a:endParaRPr lang="en-US"/>
            </a:p>
          </p:txBody>
        </p:sp>
        <p:sp>
          <p:nvSpPr>
            <p:cNvPr id="10" name="TextBox 10"/>
            <p:cNvSpPr txBox="1"/>
            <p:nvPr/>
          </p:nvSpPr>
          <p:spPr>
            <a:xfrm>
              <a:off x="0" y="-28575"/>
              <a:ext cx="708017"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5491480"/>
          </a:xfrm>
          <a:prstGeom prst="rect">
            <a:avLst/>
          </a:prstGeom>
        </p:spPr>
        <p:txBody>
          <a:bodyPr lIns="0" tIns="0" rIns="0" bIns="0" rtlCol="0" anchor="t">
            <a:spAutoFit/>
          </a:bodyPr>
          <a:lstStyle/>
          <a:p>
            <a:pPr algn="l">
              <a:lnSpc>
                <a:spcPts val="3919"/>
              </a:lnSpc>
            </a:pPr>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Collects feedback from multiple sources, such as managers, peers, subordinates, and customers.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Provides a balanced, all-round perspective on an employee’s performance and impact.</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b="1">
                <a:solidFill>
                  <a:srgbClr val="24363D"/>
                </a:solidFill>
                <a:latin typeface="Tabarra Sans Bold"/>
                <a:ea typeface="Tabarra Sans Bold"/>
                <a:cs typeface="Tabarra Sans Bold"/>
                <a:sym typeface="Tabarra Sans Bold"/>
              </a:rPr>
              <a:t>Contribution to Motivation:</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Broader recognition helps employees feel genuinely valued and respected.</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Encourages personal growth through diverse feedback and insights.</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Caution: Negative or poorly delivered peer feedback may reduce confidence.</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360-Degree Approach</a:t>
            </a:r>
          </a:p>
        </p:txBody>
      </p:sp>
      <p:sp>
        <p:nvSpPr>
          <p:cNvPr id="13" name="TextBox 13"/>
          <p:cNvSpPr txBox="1"/>
          <p:nvPr/>
        </p:nvSpPr>
        <p:spPr>
          <a:xfrm>
            <a:off x="1175994" y="100878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Approaches To Appraisal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14.6</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05276"/>
            <a:ext cx="16334027" cy="100266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a:t>
            </a:r>
          </a:p>
          <a:p>
            <a:pPr algn="l">
              <a:lnSpc>
                <a:spcPts val="4060"/>
              </a:lnSpc>
              <a:spcBef>
                <a:spcPct val="0"/>
              </a:spcBef>
            </a:pPr>
            <a:r>
              <a:rPr lang="en-US" sz="29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Q6</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5994" y="933450"/>
            <a:ext cx="13362596" cy="981075"/>
          </a:xfrm>
          <a:prstGeom prst="rect">
            <a:avLst/>
          </a:prstGeom>
        </p:spPr>
        <p:txBody>
          <a:bodyPr lIns="0" tIns="0" rIns="0" bIns="0" rtlCol="0" anchor="t">
            <a:spAutoFit/>
          </a:bodyPr>
          <a:lstStyle/>
          <a:p>
            <a:pPr algn="l">
              <a:lnSpc>
                <a:spcPts val="6600"/>
              </a:lnSpc>
            </a:pPr>
            <a:r>
              <a:rPr lang="en-US" sz="6000" b="1">
                <a:solidFill>
                  <a:srgbClr val="D6E591"/>
                </a:solidFill>
                <a:latin typeface="Tabarra Sans Heavy"/>
                <a:ea typeface="Tabarra Sans Heavy"/>
                <a:cs typeface="Tabarra Sans Heavy"/>
                <a:sym typeface="Tabarra Sans Heavy"/>
              </a:rPr>
              <a:t>Priming activity</a:t>
            </a:r>
          </a:p>
        </p:txBody>
      </p:sp>
      <p:sp>
        <p:nvSpPr>
          <p:cNvPr id="6" name="AutoShape 6"/>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7" name="TextBox 7"/>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8" name="Freeform 8"/>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TextBox 9"/>
          <p:cNvSpPr txBox="1"/>
          <p:nvPr/>
        </p:nvSpPr>
        <p:spPr>
          <a:xfrm>
            <a:off x="1357898" y="3481779"/>
            <a:ext cx="14273659" cy="4780915"/>
          </a:xfrm>
          <a:prstGeom prst="rect">
            <a:avLst/>
          </a:prstGeom>
        </p:spPr>
        <p:txBody>
          <a:bodyPr lIns="0" tIns="0" rIns="0" bIns="0" rtlCol="0" anchor="t">
            <a:spAutoFit/>
          </a:bodyPr>
          <a:lstStyle/>
          <a:p>
            <a:pPr algn="l">
              <a:lnSpc>
                <a:spcPts val="4759"/>
              </a:lnSpc>
            </a:pPr>
            <a:r>
              <a:rPr lang="en-US" sz="3399">
                <a:solidFill>
                  <a:srgbClr val="000000"/>
                </a:solidFill>
                <a:latin typeface="Canva Sans"/>
                <a:ea typeface="Canva Sans"/>
                <a:cs typeface="Canva Sans"/>
                <a:sym typeface="Canva Sans"/>
              </a:rPr>
              <a:t>1. What makes a workplace a good place to work? </a:t>
            </a:r>
          </a:p>
          <a:p>
            <a:pPr algn="l">
              <a:lnSpc>
                <a:spcPts val="4759"/>
              </a:lnSpc>
            </a:pPr>
            <a:endParaRPr lang="en-US" sz="3399">
              <a:solidFill>
                <a:srgbClr val="000000"/>
              </a:solidFill>
              <a:latin typeface="Canva Sans"/>
              <a:ea typeface="Canva Sans"/>
              <a:cs typeface="Canva Sans"/>
              <a:sym typeface="Canva Sans"/>
            </a:endParaRPr>
          </a:p>
          <a:p>
            <a:pPr algn="l">
              <a:lnSpc>
                <a:spcPts val="4759"/>
              </a:lnSpc>
            </a:pPr>
            <a:r>
              <a:rPr lang="en-US" sz="3399">
                <a:solidFill>
                  <a:srgbClr val="000000"/>
                </a:solidFill>
                <a:latin typeface="Canva Sans"/>
                <a:ea typeface="Canva Sans"/>
                <a:cs typeface="Canva Sans"/>
                <a:sym typeface="Canva Sans"/>
              </a:rPr>
              <a:t>2. Name businesses you would like to work for, and give reasons why. </a:t>
            </a:r>
          </a:p>
          <a:p>
            <a:pPr algn="l">
              <a:lnSpc>
                <a:spcPts val="4759"/>
              </a:lnSpc>
            </a:pPr>
            <a:endParaRPr lang="en-US" sz="3399">
              <a:solidFill>
                <a:srgbClr val="000000"/>
              </a:solidFill>
              <a:latin typeface="Canva Sans"/>
              <a:ea typeface="Canva Sans"/>
              <a:cs typeface="Canva Sans"/>
              <a:sym typeface="Canva Sans"/>
            </a:endParaRPr>
          </a:p>
          <a:p>
            <a:pPr algn="l">
              <a:lnSpc>
                <a:spcPts val="4759"/>
              </a:lnSpc>
            </a:pPr>
            <a:r>
              <a:rPr lang="en-US" sz="3399">
                <a:solidFill>
                  <a:srgbClr val="000000"/>
                </a:solidFill>
                <a:latin typeface="Canva Sans"/>
                <a:ea typeface="Canva Sans"/>
                <a:cs typeface="Canva Sans"/>
                <a:sym typeface="Canva Sans"/>
              </a:rPr>
              <a:t>3. Do you know any businesses that find it hard to keep their staff? </a:t>
            </a:r>
          </a:p>
          <a:p>
            <a:pPr algn="l">
              <a:lnSpc>
                <a:spcPts val="4759"/>
              </a:lnSpc>
            </a:pPr>
            <a:endParaRPr lang="en-US" sz="3399">
              <a:solidFill>
                <a:srgbClr val="000000"/>
              </a:solidFill>
              <a:latin typeface="Canva Sans"/>
              <a:ea typeface="Canva Sans"/>
              <a:cs typeface="Canva Sans"/>
              <a:sym typeface="Canva Sans"/>
            </a:endParaRPr>
          </a:p>
          <a:p>
            <a:pPr algn="l">
              <a:lnSpc>
                <a:spcPts val="4759"/>
              </a:lnSpc>
            </a:pPr>
            <a:r>
              <a:rPr lang="en-US" sz="3399">
                <a:solidFill>
                  <a:srgbClr val="000000"/>
                </a:solidFill>
                <a:latin typeface="Canva Sans"/>
                <a:ea typeface="Canva Sans"/>
                <a:cs typeface="Canva Sans"/>
                <a:sym typeface="Canva Sans"/>
              </a:rPr>
              <a:t>4. What do you think makes it hard for a business to attract staff?</a:t>
            </a:r>
          </a:p>
          <a:p>
            <a:pPr algn="l">
              <a:lnSpc>
                <a:spcPts val="4759"/>
              </a:lnSpc>
            </a:pPr>
            <a:endParaRPr lang="en-US" sz="3399">
              <a:solidFill>
                <a:srgbClr val="000000"/>
              </a:solidFill>
              <a:latin typeface="Canva Sans"/>
              <a:ea typeface="Canva Sans"/>
              <a:cs typeface="Canva Sans"/>
              <a:sym typeface="Canva Sans"/>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14.8</a:t>
            </a:r>
          </a:p>
        </p:txBody>
      </p:sp>
      <p:sp>
        <p:nvSpPr>
          <p:cNvPr id="3" name="TextBox 3"/>
          <p:cNvSpPr txBox="1"/>
          <p:nvPr/>
        </p:nvSpPr>
        <p:spPr>
          <a:xfrm>
            <a:off x="1028507" y="4458896"/>
            <a:ext cx="16230697" cy="324802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14.8 Investigate the different types of training and professional development that may be offered to employees and outline why ongoing training and professional development is an important aspect of human capital management.</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859242"/>
            <a:ext cx="15349387" cy="1134111"/>
          </a:xfrm>
          <a:prstGeom prst="rect">
            <a:avLst/>
          </a:prstGeom>
        </p:spPr>
        <p:txBody>
          <a:bodyPr lIns="0" tIns="0" rIns="0" bIns="0" rtlCol="0" anchor="t">
            <a:spAutoFit/>
          </a:bodyPr>
          <a:lstStyle/>
          <a:p>
            <a:pPr algn="l">
              <a:lnSpc>
                <a:spcPts val="4180"/>
              </a:lnSpc>
            </a:pPr>
            <a:r>
              <a:rPr lang="en-US" sz="3800" b="1">
                <a:solidFill>
                  <a:srgbClr val="D6E591"/>
                </a:solidFill>
                <a:latin typeface="Tabarra Sans Heavy"/>
                <a:ea typeface="Tabarra Sans Heavy"/>
                <a:cs typeface="Tabarra Sans Heavy"/>
                <a:sym typeface="Tabarra Sans Heavy"/>
              </a:rPr>
              <a:t>Different Types Of Training &amp; Professional Development That May Be Offered To Employees</a:t>
            </a:r>
          </a:p>
        </p:txBody>
      </p:sp>
      <p:graphicFrame>
        <p:nvGraphicFramePr>
          <p:cNvPr id="9" name="Table 9"/>
          <p:cNvGraphicFramePr>
            <a:graphicFrameLocks noGrp="1"/>
          </p:cNvGraphicFramePr>
          <p:nvPr/>
        </p:nvGraphicFramePr>
        <p:xfrm>
          <a:off x="1175994" y="2171700"/>
          <a:ext cx="16383674" cy="7696200"/>
        </p:xfrm>
        <a:graphic>
          <a:graphicData uri="http://schemas.openxmlformats.org/drawingml/2006/table">
            <a:tbl>
              <a:tblPr/>
              <a:tblGrid>
                <a:gridCol w="3337040">
                  <a:extLst>
                    <a:ext uri="{9D8B030D-6E8A-4147-A177-3AD203B41FA5}">
                      <a16:colId xmlns:a16="http://schemas.microsoft.com/office/drawing/2014/main" val="20000"/>
                    </a:ext>
                  </a:extLst>
                </a:gridCol>
                <a:gridCol w="13046634">
                  <a:extLst>
                    <a:ext uri="{9D8B030D-6E8A-4147-A177-3AD203B41FA5}">
                      <a16:colId xmlns:a16="http://schemas.microsoft.com/office/drawing/2014/main" val="20001"/>
                    </a:ext>
                  </a:extLst>
                </a:gridCol>
              </a:tblGrid>
              <a:tr h="1091252">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Type of Training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Explanation (with Examples)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1751747">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Induction Training / Onboarding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a:solidFill>
                            <a:srgbClr val="000000"/>
                          </a:solidFill>
                          <a:latin typeface="Tabarra Sans"/>
                          <a:ea typeface="Tabarra Sans"/>
                          <a:cs typeface="Tabarra Sans"/>
                          <a:sym typeface="Tabarra Sans"/>
                        </a:rPr>
                        <a:t>Introduces new employees to the workplace culture, policies, and structure. </a:t>
                      </a:r>
                      <a:endParaRPr lang="en-US" sz="1100"/>
                    </a:p>
                    <a:p>
                      <a:pPr algn="l">
                        <a:lnSpc>
                          <a:spcPts val="3220"/>
                        </a:lnSpc>
                      </a:pPr>
                      <a:r>
                        <a:rPr lang="en-US" sz="2300">
                          <a:solidFill>
                            <a:srgbClr val="000000"/>
                          </a:solidFill>
                          <a:latin typeface="Tabarra Sans"/>
                          <a:ea typeface="Tabarra Sans"/>
                          <a:cs typeface="Tabarra Sans"/>
                          <a:sym typeface="Tabarra Sans"/>
                        </a:rPr>
                        <a:t>A mentor may support them through shadowing and guidance to help them settle in quickly and reduce first-day anxiety.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51747">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On-the-Job Training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a:solidFill>
                            <a:srgbClr val="000000"/>
                          </a:solidFill>
                          <a:latin typeface="Tabarra Sans"/>
                          <a:ea typeface="Tabarra Sans"/>
                          <a:cs typeface="Tabarra Sans"/>
                          <a:sym typeface="Tabarra Sans"/>
                        </a:rPr>
                        <a:t>Conducted within the workplace under supervision, using practical methods like job rotations, workshops, or shadowing. </a:t>
                      </a:r>
                      <a:endParaRPr lang="en-US" sz="1100"/>
                    </a:p>
                    <a:p>
                      <a:pPr algn="l">
                        <a:lnSpc>
                          <a:spcPts val="3220"/>
                        </a:lnSpc>
                      </a:pPr>
                      <a:r>
                        <a:rPr lang="en-US" sz="2300">
                          <a:solidFill>
                            <a:srgbClr val="000000"/>
                          </a:solidFill>
                          <a:latin typeface="Tabarra Sans"/>
                          <a:ea typeface="Tabarra Sans"/>
                          <a:cs typeface="Tabarra Sans"/>
                          <a:sym typeface="Tabarra Sans"/>
                        </a:rPr>
                        <a:t>For example, a retail assistant learning till procedures from an experienced colleague.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349707">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Off-the-Job Training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a:solidFill>
                            <a:srgbClr val="000000"/>
                          </a:solidFill>
                          <a:latin typeface="Tabarra Sans"/>
                          <a:ea typeface="Tabarra Sans"/>
                          <a:cs typeface="Tabarra Sans"/>
                          <a:sym typeface="Tabarra Sans"/>
                        </a:rPr>
                        <a:t>Takes place outside the regular workplace through external courses or workshops. For instance, sending staff to a digital marketing seminar to gain new skills or qualifications.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751747">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Professional Development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a:solidFill>
                            <a:srgbClr val="000000"/>
                          </a:solidFill>
                          <a:latin typeface="Tabarra Sans"/>
                          <a:ea typeface="Tabarra Sans"/>
                          <a:cs typeface="Tabarra Sans"/>
                          <a:sym typeface="Tabarra Sans"/>
                        </a:rPr>
                        <a:t>A long-term approach focused on building transferable skills like leadership, communication, and problem-solving. Examples include management training programmes or online learning platforms such as LinkedIn Learning.</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48777"/>
            <a:ext cx="15349387" cy="955041"/>
          </a:xfrm>
          <a:prstGeom prst="rect">
            <a:avLst/>
          </a:prstGeom>
        </p:spPr>
        <p:txBody>
          <a:bodyPr lIns="0" tIns="0" rIns="0" bIns="0" rtlCol="0" anchor="t">
            <a:spAutoFit/>
          </a:bodyPr>
          <a:lstStyle/>
          <a:p>
            <a:pPr algn="l">
              <a:lnSpc>
                <a:spcPts val="3520"/>
              </a:lnSpc>
            </a:pPr>
            <a:r>
              <a:rPr lang="en-US" sz="3200" b="1">
                <a:solidFill>
                  <a:srgbClr val="D6E591"/>
                </a:solidFill>
                <a:latin typeface="Tabarra Sans Heavy"/>
                <a:ea typeface="Tabarra Sans Heavy"/>
                <a:cs typeface="Tabarra Sans Heavy"/>
                <a:sym typeface="Tabarra Sans Heavy"/>
              </a:rPr>
              <a:t>Why Ongoing Training And Professional Development Is An Important</a:t>
            </a:r>
          </a:p>
          <a:p>
            <a:pPr algn="l">
              <a:lnSpc>
                <a:spcPts val="3520"/>
              </a:lnSpc>
            </a:pPr>
            <a:r>
              <a:rPr lang="en-US" sz="3200" b="1">
                <a:solidFill>
                  <a:srgbClr val="D6E591"/>
                </a:solidFill>
                <a:latin typeface="Tabarra Sans Heavy"/>
                <a:ea typeface="Tabarra Sans Heavy"/>
                <a:cs typeface="Tabarra Sans Heavy"/>
                <a:sym typeface="Tabarra Sans Heavy"/>
              </a:rPr>
              <a:t>Aspect Of Human Capital Management.</a:t>
            </a:r>
          </a:p>
        </p:txBody>
      </p:sp>
      <p:sp>
        <p:nvSpPr>
          <p:cNvPr id="9" name="TextBox 9"/>
          <p:cNvSpPr txBox="1"/>
          <p:nvPr/>
        </p:nvSpPr>
        <p:spPr>
          <a:xfrm>
            <a:off x="1933292" y="2478294"/>
            <a:ext cx="15739030" cy="7360920"/>
          </a:xfrm>
          <a:prstGeom prst="rect">
            <a:avLst/>
          </a:prstGeom>
        </p:spPr>
        <p:txBody>
          <a:bodyPr lIns="0" tIns="0" rIns="0" bIns="0" rtlCol="0" anchor="t">
            <a:spAutoFit/>
          </a:bodyPr>
          <a:lstStyle/>
          <a:p>
            <a:pPr algn="l">
              <a:lnSpc>
                <a:spcPts val="4199"/>
              </a:lnSpc>
            </a:pPr>
            <a:r>
              <a:rPr lang="en-US" sz="2799" b="1">
                <a:solidFill>
                  <a:srgbClr val="24363D"/>
                </a:solidFill>
                <a:latin typeface="Tabarra Sans Bold"/>
                <a:ea typeface="Tabarra Sans Bold"/>
                <a:cs typeface="Tabarra Sans Bold"/>
                <a:sym typeface="Tabarra Sans Bold"/>
              </a:rPr>
              <a:t>1. Learning Through Experience</a:t>
            </a:r>
          </a:p>
          <a:p>
            <a:pPr algn="l">
              <a:lnSpc>
                <a:spcPts val="4199"/>
              </a:lnSpc>
            </a:pPr>
            <a:r>
              <a:rPr lang="en-US" sz="2799">
                <a:solidFill>
                  <a:srgbClr val="24363D"/>
                </a:solidFill>
                <a:latin typeface="Tabarra Sans"/>
                <a:ea typeface="Tabarra Sans"/>
                <a:cs typeface="Tabarra Sans"/>
                <a:sym typeface="Tabarra Sans"/>
              </a:rPr>
              <a:t>On-the-job training lets employees learn by doing, supported by experienced colleagues. This practical approach strengthens problem-solving skills, builds confidence, and encourages continuous improvement.</a:t>
            </a:r>
          </a:p>
          <a:p>
            <a:pPr algn="l">
              <a:lnSpc>
                <a:spcPts val="4199"/>
              </a:lnSpc>
            </a:pPr>
            <a:endParaRPr lang="en-US" sz="2799">
              <a:solidFill>
                <a:srgbClr val="24363D"/>
              </a:solidFill>
              <a:latin typeface="Tabarra Sans"/>
              <a:ea typeface="Tabarra Sans"/>
              <a:cs typeface="Tabarra Sans"/>
              <a:sym typeface="Tabarra Sans"/>
            </a:endParaRPr>
          </a:p>
          <a:p>
            <a:pPr algn="l">
              <a:lnSpc>
                <a:spcPts val="4199"/>
              </a:lnSpc>
            </a:pPr>
            <a:r>
              <a:rPr lang="en-US" sz="2799" b="1">
                <a:solidFill>
                  <a:srgbClr val="24363D"/>
                </a:solidFill>
                <a:latin typeface="Tabarra Sans Bold"/>
                <a:ea typeface="Tabarra Sans Bold"/>
                <a:cs typeface="Tabarra Sans Bold"/>
                <a:sym typeface="Tabarra Sans Bold"/>
              </a:rPr>
              <a:t>2. Building a Skilled and Adaptable Workforce</a:t>
            </a:r>
          </a:p>
          <a:p>
            <a:pPr algn="l">
              <a:lnSpc>
                <a:spcPts val="4199"/>
              </a:lnSpc>
            </a:pPr>
            <a:r>
              <a:rPr lang="en-US" sz="2799">
                <a:solidFill>
                  <a:srgbClr val="24363D"/>
                </a:solidFill>
                <a:latin typeface="Tabarra Sans"/>
                <a:ea typeface="Tabarra Sans"/>
                <a:cs typeface="Tabarra Sans"/>
                <a:sym typeface="Tabarra Sans"/>
              </a:rPr>
              <a:t>Off-the-job training exposes employees to new technologies, methods, and industry insights. It helps businesses stay competitive by developing flexible, knowledgeable staff ready to meet changing demands.</a:t>
            </a:r>
          </a:p>
          <a:p>
            <a:pPr algn="l">
              <a:lnSpc>
                <a:spcPts val="4199"/>
              </a:lnSpc>
            </a:pPr>
            <a:endParaRPr lang="en-US" sz="2799">
              <a:solidFill>
                <a:srgbClr val="24363D"/>
              </a:solidFill>
              <a:latin typeface="Tabarra Sans"/>
              <a:ea typeface="Tabarra Sans"/>
              <a:cs typeface="Tabarra Sans"/>
              <a:sym typeface="Tabarra Sans"/>
            </a:endParaRPr>
          </a:p>
          <a:p>
            <a:pPr algn="l">
              <a:lnSpc>
                <a:spcPts val="4199"/>
              </a:lnSpc>
            </a:pPr>
            <a:r>
              <a:rPr lang="en-US" sz="2799" b="1">
                <a:solidFill>
                  <a:srgbClr val="24363D"/>
                </a:solidFill>
                <a:latin typeface="Tabarra Sans Bold"/>
                <a:ea typeface="Tabarra Sans Bold"/>
                <a:cs typeface="Tabarra Sans Bold"/>
                <a:sym typeface="Tabarra Sans Bold"/>
              </a:rPr>
              <a:t>3. Boosting Morale and Engagement</a:t>
            </a:r>
          </a:p>
          <a:p>
            <a:pPr algn="l">
              <a:lnSpc>
                <a:spcPts val="4199"/>
              </a:lnSpc>
            </a:pPr>
            <a:r>
              <a:rPr lang="en-US" sz="2799">
                <a:solidFill>
                  <a:srgbClr val="24363D"/>
                </a:solidFill>
                <a:latin typeface="Tabarra Sans"/>
                <a:ea typeface="Tabarra Sans"/>
                <a:cs typeface="Tabarra Sans"/>
                <a:sym typeface="Tabarra Sans"/>
              </a:rPr>
              <a:t>Professional development shows employees that the business values their growth. This investment in leadership and communication skills increases motivation, loyalty, and long-term commitment.</a:t>
            </a:r>
          </a:p>
        </p:txBody>
      </p:sp>
      <p:sp>
        <p:nvSpPr>
          <p:cNvPr id="10" name="Freeform 10"/>
          <p:cNvSpPr/>
          <p:nvPr/>
        </p:nvSpPr>
        <p:spPr>
          <a:xfrm>
            <a:off x="615678" y="2592594"/>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615678" y="5224001"/>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615678" y="7855407"/>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653584" y="2744958"/>
            <a:ext cx="16980831" cy="4797085"/>
          </a:xfrm>
          <a:custGeom>
            <a:avLst/>
            <a:gdLst/>
            <a:ahLst/>
            <a:cxnLst/>
            <a:rect l="l" t="t" r="r" b="b"/>
            <a:pathLst>
              <a:path w="16980831" h="4797085">
                <a:moveTo>
                  <a:pt x="0" y="0"/>
                </a:moveTo>
                <a:lnTo>
                  <a:pt x="16980832" y="0"/>
                </a:lnTo>
                <a:lnTo>
                  <a:pt x="16980832" y="4797084"/>
                </a:lnTo>
                <a:lnTo>
                  <a:pt x="0" y="4797084"/>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028700" y="1226239"/>
            <a:ext cx="14983575" cy="713106"/>
          </a:xfrm>
          <a:prstGeom prst="rect">
            <a:avLst/>
          </a:prstGeom>
        </p:spPr>
        <p:txBody>
          <a:bodyPr lIns="0" tIns="0" rIns="0" bIns="0" rtlCol="0" anchor="t">
            <a:spAutoFit/>
          </a:bodyPr>
          <a:lstStyle/>
          <a:p>
            <a:pPr algn="l">
              <a:lnSpc>
                <a:spcPts val="4840"/>
              </a:lnSpc>
            </a:pPr>
            <a:r>
              <a:rPr lang="en-US" sz="4400" b="1">
                <a:solidFill>
                  <a:srgbClr val="D6E591"/>
                </a:solidFill>
                <a:latin typeface="Tabarra Sans Heavy"/>
                <a:ea typeface="Tabarra Sans Heavy"/>
                <a:cs typeface="Tabarra Sans Heavy"/>
                <a:sym typeface="Tabarra Sans Heavy"/>
              </a:rPr>
              <a:t>Reflect &amp; Research Pg 258</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14.8</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05276"/>
            <a:ext cx="16334027" cy="15170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OL2 Q1 (d): (i) Name and explain two different types of training that may be offered to employees. (ii) Outline one reason why ongoing training and professional development of employees is an important aspect of human capital management.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Q7</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14.9</a:t>
            </a:r>
          </a:p>
        </p:txBody>
      </p:sp>
      <p:sp>
        <p:nvSpPr>
          <p:cNvPr id="3" name="TextBox 3"/>
          <p:cNvSpPr txBox="1"/>
          <p:nvPr/>
        </p:nvSpPr>
        <p:spPr>
          <a:xfrm>
            <a:off x="1028507" y="4458896"/>
            <a:ext cx="16230697" cy="199072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14.9 Appreciate the opportunities and challenges associated with working in teams for both employees and employers.</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374736"/>
            <a:ext cx="15349387" cy="2889558"/>
            <a:chOff x="0" y="0"/>
            <a:chExt cx="2076453" cy="390897"/>
          </a:xfrm>
        </p:grpSpPr>
        <p:sp>
          <p:nvSpPr>
            <p:cNvPr id="9" name="Freeform 9"/>
            <p:cNvSpPr/>
            <p:nvPr/>
          </p:nvSpPr>
          <p:spPr>
            <a:xfrm>
              <a:off x="0" y="0"/>
              <a:ext cx="2076453" cy="390897"/>
            </a:xfrm>
            <a:custGeom>
              <a:avLst/>
              <a:gdLst/>
              <a:ahLst/>
              <a:cxnLst/>
              <a:rect l="l" t="t" r="r" b="b"/>
              <a:pathLst>
                <a:path w="2076453" h="390897">
                  <a:moveTo>
                    <a:pt x="21184" y="0"/>
                  </a:moveTo>
                  <a:lnTo>
                    <a:pt x="2055269" y="0"/>
                  </a:lnTo>
                  <a:cubicBezTo>
                    <a:pt x="2060888" y="0"/>
                    <a:pt x="2066276" y="2232"/>
                    <a:pt x="2070249" y="6205"/>
                  </a:cubicBezTo>
                  <a:cubicBezTo>
                    <a:pt x="2074221" y="10177"/>
                    <a:pt x="2076453" y="15566"/>
                    <a:pt x="2076453" y="21184"/>
                  </a:cubicBezTo>
                  <a:lnTo>
                    <a:pt x="2076453" y="369713"/>
                  </a:lnTo>
                  <a:cubicBezTo>
                    <a:pt x="2076453" y="381413"/>
                    <a:pt x="2066969" y="390897"/>
                    <a:pt x="2055269" y="390897"/>
                  </a:cubicBezTo>
                  <a:lnTo>
                    <a:pt x="21184" y="390897"/>
                  </a:lnTo>
                  <a:cubicBezTo>
                    <a:pt x="15566" y="390897"/>
                    <a:pt x="10177" y="388665"/>
                    <a:pt x="6205" y="384693"/>
                  </a:cubicBezTo>
                  <a:cubicBezTo>
                    <a:pt x="2232" y="380720"/>
                    <a:pt x="0" y="375332"/>
                    <a:pt x="0" y="369713"/>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419472"/>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2011840" y="3561651"/>
            <a:ext cx="14264320" cy="221678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Collaboration through teamwork offers significant opportunities and challenges for both employees and organisations. Understanding these impacts helps businesses manage teams more effectively and helps employees to succeed in a collaborative environment.</a:t>
            </a:r>
          </a:p>
        </p:txBody>
      </p:sp>
      <p:sp>
        <p:nvSpPr>
          <p:cNvPr id="12" name="TextBox 12"/>
          <p:cNvSpPr txBox="1"/>
          <p:nvPr/>
        </p:nvSpPr>
        <p:spPr>
          <a:xfrm>
            <a:off x="1175994" y="98742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Teamwork</a:t>
            </a:r>
          </a:p>
        </p:txBody>
      </p:sp>
      <p:sp>
        <p:nvSpPr>
          <p:cNvPr id="13" name="Freeform 13"/>
          <p:cNvSpPr/>
          <p:nvPr/>
        </p:nvSpPr>
        <p:spPr>
          <a:xfrm>
            <a:off x="5193087"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579121"/>
          </a:xfrm>
          <a:prstGeom prst="rect">
            <a:avLst/>
          </a:prstGeom>
        </p:spPr>
        <p:txBody>
          <a:bodyPr lIns="0" tIns="0" rIns="0" bIns="0" rtlCol="0" anchor="t">
            <a:spAutoFit/>
          </a:bodyPr>
          <a:lstStyle/>
          <a:p>
            <a:pPr algn="l">
              <a:lnSpc>
                <a:spcPts val="3960"/>
              </a:lnSpc>
            </a:pPr>
            <a:r>
              <a:rPr lang="en-US" sz="3600" b="1">
                <a:solidFill>
                  <a:srgbClr val="D6E591"/>
                </a:solidFill>
                <a:latin typeface="Tabarra Sans Heavy"/>
                <a:ea typeface="Tabarra Sans Heavy"/>
                <a:cs typeface="Tabarra Sans Heavy"/>
                <a:sym typeface="Tabarra Sans Heavy"/>
              </a:rPr>
              <a:t>Opportunities &amp; Challenges Of Working In Teams For Employees</a:t>
            </a:r>
          </a:p>
        </p:txBody>
      </p:sp>
      <p:graphicFrame>
        <p:nvGraphicFramePr>
          <p:cNvPr id="9" name="Table 9"/>
          <p:cNvGraphicFramePr>
            <a:graphicFrameLocks noGrp="1"/>
          </p:cNvGraphicFramePr>
          <p:nvPr/>
        </p:nvGraphicFramePr>
        <p:xfrm>
          <a:off x="1175994" y="2393950"/>
          <a:ext cx="16383674" cy="7153275"/>
        </p:xfrm>
        <a:graphic>
          <a:graphicData uri="http://schemas.openxmlformats.org/drawingml/2006/table">
            <a:tbl>
              <a:tblPr/>
              <a:tblGrid>
                <a:gridCol w="7967485">
                  <a:extLst>
                    <a:ext uri="{9D8B030D-6E8A-4147-A177-3AD203B41FA5}">
                      <a16:colId xmlns:a16="http://schemas.microsoft.com/office/drawing/2014/main" val="20000"/>
                    </a:ext>
                  </a:extLst>
                </a:gridCol>
                <a:gridCol w="8416189">
                  <a:extLst>
                    <a:ext uri="{9D8B030D-6E8A-4147-A177-3AD203B41FA5}">
                      <a16:colId xmlns:a16="http://schemas.microsoft.com/office/drawing/2014/main" val="20001"/>
                    </a:ext>
                  </a:extLst>
                </a:gridCol>
              </a:tblGrid>
              <a:tr h="1091664">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Opportunities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Challenges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215460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Increases Job Satisfaction and Morale</a:t>
                      </a:r>
                      <a:endParaRPr lang="en-US" sz="1100"/>
                    </a:p>
                    <a:p>
                      <a:pPr algn="l">
                        <a:lnSpc>
                          <a:spcPts val="3220"/>
                        </a:lnSpc>
                      </a:pPr>
                      <a:r>
                        <a:rPr lang="en-US" sz="2300">
                          <a:solidFill>
                            <a:srgbClr val="000000"/>
                          </a:solidFill>
                          <a:latin typeface="Tabarra Sans"/>
                          <a:ea typeface="Tabarra Sans"/>
                          <a:cs typeface="Tabarra Sans"/>
                          <a:sym typeface="Tabarra Sans"/>
                        </a:rPr>
                        <a:t>Teamwork fulfils employees’ social needs and helps them feel recognised and valued for their contributions.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Potential for Conflict</a:t>
                      </a:r>
                      <a:endParaRPr lang="en-US" sz="1100"/>
                    </a:p>
                    <a:p>
                      <a:pPr algn="l">
                        <a:lnSpc>
                          <a:spcPts val="3220"/>
                        </a:lnSpc>
                      </a:pPr>
                      <a:r>
                        <a:rPr lang="en-US" sz="2300">
                          <a:solidFill>
                            <a:srgbClr val="000000"/>
                          </a:solidFill>
                          <a:latin typeface="Tabarra Sans"/>
                          <a:ea typeface="Tabarra Sans"/>
                          <a:cs typeface="Tabarra Sans"/>
                          <a:sym typeface="Tabarra Sans"/>
                        </a:rPr>
                        <a:t>Differences in personalities, working styles, or opinions can cause tension and misunderstandings.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5460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Develops Interpersonal Skills</a:t>
                      </a:r>
                      <a:endParaRPr lang="en-US" sz="1100"/>
                    </a:p>
                    <a:p>
                      <a:pPr algn="l">
                        <a:lnSpc>
                          <a:spcPts val="3220"/>
                        </a:lnSpc>
                      </a:pPr>
                      <a:r>
                        <a:rPr lang="en-US" sz="2300">
                          <a:solidFill>
                            <a:srgbClr val="000000"/>
                          </a:solidFill>
                          <a:latin typeface="Tabarra Sans"/>
                          <a:ea typeface="Tabarra Sans"/>
                          <a:cs typeface="Tabarra Sans"/>
                          <a:sym typeface="Tabarra Sans"/>
                        </a:rPr>
                        <a:t>Working with diverse personalities builds communication, collaboration, and leadership abilities.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Free-Rider Problem</a:t>
                      </a:r>
                      <a:endParaRPr lang="en-US" sz="1100"/>
                    </a:p>
                    <a:p>
                      <a:pPr algn="l">
                        <a:lnSpc>
                          <a:spcPts val="3220"/>
                        </a:lnSpc>
                      </a:pPr>
                      <a:r>
                        <a:rPr lang="en-US" sz="2300">
                          <a:solidFill>
                            <a:srgbClr val="000000"/>
                          </a:solidFill>
                          <a:latin typeface="Tabarra Sans"/>
                          <a:ea typeface="Tabarra Sans"/>
                          <a:cs typeface="Tabarra Sans"/>
                          <a:sym typeface="Tabarra Sans"/>
                        </a:rPr>
                        <a:t>Uneven contribution levels from different members can frustrate productive team members and damage trust.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52409">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Reduces Pressure in Decision-Making</a:t>
                      </a:r>
                      <a:endParaRPr lang="en-US" sz="1100"/>
                    </a:p>
                    <a:p>
                      <a:pPr algn="l">
                        <a:lnSpc>
                          <a:spcPts val="3220"/>
                        </a:lnSpc>
                      </a:pPr>
                      <a:r>
                        <a:rPr lang="en-US" sz="2300">
                          <a:solidFill>
                            <a:srgbClr val="000000"/>
                          </a:solidFill>
                          <a:latin typeface="Tabarra Sans"/>
                          <a:ea typeface="Tabarra Sans"/>
                          <a:cs typeface="Tabarra Sans"/>
                          <a:sym typeface="Tabarra Sans"/>
                        </a:rPr>
                        <a:t>Shared responsibility helps reduce stress and encourages more balanced, confident decisions.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Dependence on All Members</a:t>
                      </a:r>
                      <a:endParaRPr lang="en-US" sz="1100"/>
                    </a:p>
                    <a:p>
                      <a:pPr algn="l">
                        <a:lnSpc>
                          <a:spcPts val="3220"/>
                        </a:lnSpc>
                      </a:pPr>
                      <a:r>
                        <a:rPr lang="en-US" sz="2300">
                          <a:solidFill>
                            <a:srgbClr val="000000"/>
                          </a:solidFill>
                          <a:latin typeface="Tabarra Sans"/>
                          <a:ea typeface="Tabarra Sans"/>
                          <a:cs typeface="Tabarra Sans"/>
                          <a:sym typeface="Tabarra Sans"/>
                        </a:rPr>
                        <a:t>Poor performance by one team member can affect the group’s success and overall outcomes.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579121"/>
          </a:xfrm>
          <a:prstGeom prst="rect">
            <a:avLst/>
          </a:prstGeom>
        </p:spPr>
        <p:txBody>
          <a:bodyPr lIns="0" tIns="0" rIns="0" bIns="0" rtlCol="0" anchor="t">
            <a:spAutoFit/>
          </a:bodyPr>
          <a:lstStyle/>
          <a:p>
            <a:pPr algn="l">
              <a:lnSpc>
                <a:spcPts val="3960"/>
              </a:lnSpc>
            </a:pPr>
            <a:r>
              <a:rPr lang="en-US" sz="3600" b="1">
                <a:solidFill>
                  <a:srgbClr val="D6E591"/>
                </a:solidFill>
                <a:latin typeface="Tabarra Sans Heavy"/>
                <a:ea typeface="Tabarra Sans Heavy"/>
                <a:cs typeface="Tabarra Sans Heavy"/>
                <a:sym typeface="Tabarra Sans Heavy"/>
              </a:rPr>
              <a:t>Opportunities &amp; Challenges Of Working In Teams For Employers</a:t>
            </a:r>
          </a:p>
        </p:txBody>
      </p:sp>
      <p:graphicFrame>
        <p:nvGraphicFramePr>
          <p:cNvPr id="9" name="Table 9"/>
          <p:cNvGraphicFramePr>
            <a:graphicFrameLocks noGrp="1"/>
          </p:cNvGraphicFramePr>
          <p:nvPr/>
        </p:nvGraphicFramePr>
        <p:xfrm>
          <a:off x="1175994" y="2393950"/>
          <a:ext cx="16383674" cy="7153275"/>
        </p:xfrm>
        <a:graphic>
          <a:graphicData uri="http://schemas.openxmlformats.org/drawingml/2006/table">
            <a:tbl>
              <a:tblPr/>
              <a:tblGrid>
                <a:gridCol w="7967485">
                  <a:extLst>
                    <a:ext uri="{9D8B030D-6E8A-4147-A177-3AD203B41FA5}">
                      <a16:colId xmlns:a16="http://schemas.microsoft.com/office/drawing/2014/main" val="20000"/>
                    </a:ext>
                  </a:extLst>
                </a:gridCol>
                <a:gridCol w="8416189">
                  <a:extLst>
                    <a:ext uri="{9D8B030D-6E8A-4147-A177-3AD203B41FA5}">
                      <a16:colId xmlns:a16="http://schemas.microsoft.com/office/drawing/2014/main" val="20001"/>
                    </a:ext>
                  </a:extLst>
                </a:gridCol>
              </a:tblGrid>
              <a:tr h="1091664">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Opportunities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Challenges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1752409">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Improves Creativity and Problem-Solving</a:t>
                      </a:r>
                      <a:endParaRPr lang="en-US" sz="1100"/>
                    </a:p>
                    <a:p>
                      <a:pPr algn="l">
                        <a:lnSpc>
                          <a:spcPts val="3220"/>
                        </a:lnSpc>
                      </a:pPr>
                      <a:r>
                        <a:rPr lang="en-US" sz="2300">
                          <a:solidFill>
                            <a:srgbClr val="000000"/>
                          </a:solidFill>
                          <a:latin typeface="Tabarra Sans"/>
                          <a:ea typeface="Tabarra Sans"/>
                          <a:cs typeface="Tabarra Sans"/>
                          <a:sym typeface="Tabarra Sans"/>
                        </a:rPr>
                        <a:t>Teams bring together diverse skills and perspectives, leading to more innovative and effective solutions.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Conflicts Need to Be Managed</a:t>
                      </a:r>
                      <a:endParaRPr lang="en-US" sz="1100"/>
                    </a:p>
                    <a:p>
                      <a:pPr algn="l">
                        <a:lnSpc>
                          <a:spcPts val="3220"/>
                        </a:lnSpc>
                      </a:pPr>
                      <a:r>
                        <a:rPr lang="en-US" sz="2300">
                          <a:solidFill>
                            <a:srgbClr val="000000"/>
                          </a:solidFill>
                          <a:latin typeface="Tabarra Sans"/>
                          <a:ea typeface="Tabarra Sans"/>
                          <a:cs typeface="Tabarra Sans"/>
                          <a:sym typeface="Tabarra Sans"/>
                        </a:rPr>
                        <a:t>Managers may need to intervene in disputes, which can disrupt workflow and reduce productivity.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5460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Increased Productivity</a:t>
                      </a:r>
                      <a:endParaRPr lang="en-US" sz="1100"/>
                    </a:p>
                    <a:p>
                      <a:pPr algn="l">
                        <a:lnSpc>
                          <a:spcPts val="3220"/>
                        </a:lnSpc>
                      </a:pPr>
                      <a:r>
                        <a:rPr lang="en-US" sz="2300">
                          <a:solidFill>
                            <a:srgbClr val="000000"/>
                          </a:solidFill>
                          <a:latin typeface="Tabarra Sans"/>
                          <a:ea typeface="Tabarra Sans"/>
                          <a:cs typeface="Tabarra Sans"/>
                          <a:sym typeface="Tabarra Sans"/>
                        </a:rPr>
                        <a:t>Well-organised teams divide work according to strengths, completing tasks faster and maintaining high quality.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Can Be Inefficient</a:t>
                      </a:r>
                      <a:endParaRPr lang="en-US" sz="1100"/>
                    </a:p>
                    <a:p>
                      <a:pPr algn="l">
                        <a:lnSpc>
                          <a:spcPts val="3220"/>
                        </a:lnSpc>
                      </a:pPr>
                      <a:r>
                        <a:rPr lang="en-US" sz="2300">
                          <a:solidFill>
                            <a:srgbClr val="000000"/>
                          </a:solidFill>
                          <a:latin typeface="Tabarra Sans"/>
                          <a:ea typeface="Tabarra Sans"/>
                          <a:cs typeface="Tabarra Sans"/>
                          <a:sym typeface="Tabarra Sans"/>
                        </a:rPr>
                        <a:t>Poor communication, unclear roles, or lack of team training can cause confusion and slow progress.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5460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Strengthens Workplace Culture</a:t>
                      </a:r>
                      <a:endParaRPr lang="en-US" sz="1100"/>
                    </a:p>
                    <a:p>
                      <a:pPr algn="l">
                        <a:lnSpc>
                          <a:spcPts val="3220"/>
                        </a:lnSpc>
                      </a:pPr>
                      <a:r>
                        <a:rPr lang="en-US" sz="2300">
                          <a:solidFill>
                            <a:srgbClr val="000000"/>
                          </a:solidFill>
                          <a:latin typeface="Tabarra Sans"/>
                          <a:ea typeface="Tabarra Sans"/>
                          <a:cs typeface="Tabarra Sans"/>
                          <a:sym typeface="Tabarra Sans"/>
                        </a:rPr>
                        <a:t>Collaboration fosters a positive environment, boosting engagement, morale, and retention.</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Takes Manager’s Time</a:t>
                      </a:r>
                      <a:endParaRPr lang="en-US" sz="1100"/>
                    </a:p>
                    <a:p>
                      <a:pPr algn="l">
                        <a:lnSpc>
                          <a:spcPts val="3220"/>
                        </a:lnSpc>
                      </a:pPr>
                      <a:r>
                        <a:rPr lang="en-US" sz="2300">
                          <a:solidFill>
                            <a:srgbClr val="000000"/>
                          </a:solidFill>
                          <a:latin typeface="Tabarra Sans"/>
                          <a:ea typeface="Tabarra Sans"/>
                          <a:cs typeface="Tabarra Sans"/>
                          <a:sym typeface="Tabarra Sans"/>
                        </a:rPr>
                        <a:t>Effective teamwork requires supervision, training, and coordination, adding to management workload and costs.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1028700" y="1226239"/>
            <a:ext cx="14983575" cy="713106"/>
          </a:xfrm>
          <a:prstGeom prst="rect">
            <a:avLst/>
          </a:prstGeom>
        </p:spPr>
        <p:txBody>
          <a:bodyPr lIns="0" tIns="0" rIns="0" bIns="0" rtlCol="0" anchor="t">
            <a:spAutoFit/>
          </a:bodyPr>
          <a:lstStyle/>
          <a:p>
            <a:pPr algn="l">
              <a:lnSpc>
                <a:spcPts val="4840"/>
              </a:lnSpc>
            </a:pPr>
            <a:r>
              <a:rPr lang="en-US" sz="4400" b="1">
                <a:solidFill>
                  <a:srgbClr val="D6E591"/>
                </a:solidFill>
                <a:latin typeface="Tabarra Sans Heavy"/>
                <a:ea typeface="Tabarra Sans Heavy"/>
                <a:cs typeface="Tabarra Sans Heavy"/>
                <a:sym typeface="Tabarra Sans Heavy"/>
              </a:rPr>
              <a:t>Reflect &amp; Research Pg 260</a:t>
            </a:r>
          </a:p>
        </p:txBody>
      </p:sp>
      <p:pic>
        <p:nvPicPr>
          <p:cNvPr id="9" name="Picture 9"/>
          <p:cNvPicPr>
            <a:picLocks noChangeAspect="1"/>
          </p:cNvPicPr>
          <p:nvPr>
            <a:videoFile r:link="rId1"/>
          </p:nvPr>
        </p:nvPicPr>
        <p:blipFill>
          <a:blip r:embed="rId5"/>
          <a:stretch>
            <a:fillRect/>
          </a:stretch>
        </p:blipFill>
        <p:spPr>
          <a:xfrm>
            <a:off x="1028700" y="2089150"/>
            <a:ext cx="12904229" cy="7252962"/>
          </a:xfrm>
          <a:prstGeom prst="rect">
            <a:avLst/>
          </a:prstGeom>
        </p:spPr>
      </p:pic>
      <p:sp>
        <p:nvSpPr>
          <p:cNvPr id="10" name="TextBox 10"/>
          <p:cNvSpPr txBox="1"/>
          <p:nvPr/>
        </p:nvSpPr>
        <p:spPr>
          <a:xfrm>
            <a:off x="14848354" y="5335266"/>
            <a:ext cx="1677027" cy="713106"/>
          </a:xfrm>
          <a:prstGeom prst="rect">
            <a:avLst/>
          </a:prstGeom>
        </p:spPr>
        <p:txBody>
          <a:bodyPr lIns="0" tIns="0" rIns="0" bIns="0" rtlCol="0" anchor="t">
            <a:spAutoFit/>
          </a:bodyPr>
          <a:lstStyle/>
          <a:p>
            <a:pPr algn="l">
              <a:lnSpc>
                <a:spcPts val="4840"/>
              </a:lnSpc>
            </a:pPr>
            <a:r>
              <a:rPr lang="en-US" sz="4400" b="1" u="sng">
                <a:solidFill>
                  <a:srgbClr val="D6E591"/>
                </a:solidFill>
                <a:latin typeface="Tabarra Sans Heavy"/>
                <a:ea typeface="Tabarra Sans Heavy"/>
                <a:cs typeface="Tabarra Sans Heavy"/>
                <a:sym typeface="Tabarra Sans Heavy"/>
                <a:hlinkClick r:id="rId6" tooltip="https://www.youtube.com/watch?v=wbwq76Py_lU"/>
              </a:rPr>
              <a:t>LINK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175994" y="923925"/>
            <a:ext cx="13362596" cy="981075"/>
          </a:xfrm>
          <a:prstGeom prst="rect">
            <a:avLst/>
          </a:prstGeom>
        </p:spPr>
        <p:txBody>
          <a:bodyPr lIns="0" tIns="0" rIns="0" bIns="0" rtlCol="0" anchor="t">
            <a:spAutoFit/>
          </a:bodyPr>
          <a:lstStyle/>
          <a:p>
            <a:pPr algn="l">
              <a:lnSpc>
                <a:spcPts val="6600"/>
              </a:lnSpc>
            </a:pPr>
            <a:r>
              <a:rPr lang="en-US" sz="6000" b="1">
                <a:solidFill>
                  <a:srgbClr val="D6E591"/>
                </a:solidFill>
                <a:latin typeface="Tabarra Sans Heavy"/>
                <a:ea typeface="Tabarra Sans Heavy"/>
                <a:cs typeface="Tabarra Sans Heavy"/>
                <a:sym typeface="Tabarra Sans Heavy"/>
              </a:rPr>
              <a:t>Starter Activity</a:t>
            </a:r>
          </a:p>
        </p:txBody>
      </p:sp>
      <p:sp>
        <p:nvSpPr>
          <p:cNvPr id="6" name="AutoShape 6"/>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7" name="TextBox 7"/>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8" name="Freeform 8"/>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TextBox 9"/>
          <p:cNvSpPr txBox="1"/>
          <p:nvPr/>
        </p:nvSpPr>
        <p:spPr>
          <a:xfrm>
            <a:off x="15545413" y="3791806"/>
            <a:ext cx="1550343" cy="887095"/>
          </a:xfrm>
          <a:prstGeom prst="rect">
            <a:avLst/>
          </a:prstGeom>
        </p:spPr>
        <p:txBody>
          <a:bodyPr lIns="0" tIns="0" rIns="0" bIns="0" rtlCol="0" anchor="t">
            <a:spAutoFit/>
          </a:bodyPr>
          <a:lstStyle/>
          <a:p>
            <a:pPr algn="ctr">
              <a:lnSpc>
                <a:spcPts val="7279"/>
              </a:lnSpc>
            </a:pPr>
            <a:r>
              <a:rPr lang="en-US" sz="5199" b="1" u="sng">
                <a:solidFill>
                  <a:srgbClr val="000000"/>
                </a:solidFill>
                <a:latin typeface="Canva Sans Bold"/>
                <a:ea typeface="Canva Sans Bold"/>
                <a:cs typeface="Canva Sans Bold"/>
                <a:sym typeface="Canva Sans Bold"/>
                <a:hlinkClick r:id="rId5" tooltip="https://www.youtube.com/watch?v=cVYG86GjwOQ"/>
              </a:rPr>
              <a:t>LINK</a:t>
            </a:r>
          </a:p>
        </p:txBody>
      </p:sp>
      <p:pic>
        <p:nvPicPr>
          <p:cNvPr id="10" name="Picture 10"/>
          <p:cNvPicPr>
            <a:picLocks noChangeAspect="1"/>
          </p:cNvPicPr>
          <p:nvPr>
            <a:videoFile r:link="rId1"/>
          </p:nvPr>
        </p:nvPicPr>
        <p:blipFill>
          <a:blip r:embed="rId6"/>
          <a:stretch>
            <a:fillRect/>
          </a:stretch>
        </p:blipFill>
        <p:spPr>
          <a:xfrm>
            <a:off x="647875" y="2336800"/>
            <a:ext cx="13624518" cy="7657809"/>
          </a:xfrm>
          <a:prstGeom prst="rect">
            <a:avLst/>
          </a:prstGeom>
        </p:spPr>
      </p:pic>
      <p:sp>
        <p:nvSpPr>
          <p:cNvPr id="11" name="TextBox 11"/>
          <p:cNvSpPr txBox="1"/>
          <p:nvPr/>
        </p:nvSpPr>
        <p:spPr>
          <a:xfrm>
            <a:off x="14658471" y="6743700"/>
            <a:ext cx="3324226" cy="663438"/>
          </a:xfrm>
          <a:prstGeom prst="rect">
            <a:avLst/>
          </a:prstGeom>
        </p:spPr>
        <p:txBody>
          <a:bodyPr wrap="square" lIns="0" tIns="0" rIns="0" bIns="0" rtlCol="0" anchor="t">
            <a:spAutoFit/>
          </a:bodyPr>
          <a:lstStyle/>
          <a:p>
            <a:pPr algn="ctr">
              <a:lnSpc>
                <a:spcPts val="5432"/>
              </a:lnSpc>
            </a:pPr>
            <a:r>
              <a:rPr lang="en-US" sz="3880" b="1" u="sng" dirty="0">
                <a:solidFill>
                  <a:srgbClr val="000000"/>
                </a:solidFill>
                <a:latin typeface="Canva Sans Bold"/>
                <a:ea typeface="Canva Sans Bold"/>
                <a:cs typeface="Canva Sans Bold"/>
                <a:sym typeface="Canva Sans Bold"/>
                <a:hlinkClick r:id="rId7" tooltip="https://backinbusinesshub.com/wp-content/uploads/2025/11/Ch14-Starter-and-Teacher.pdf"/>
              </a:rPr>
              <a:t>WORKSHEET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671244" y="2336900"/>
            <a:ext cx="16945512" cy="5613201"/>
          </a:xfrm>
          <a:custGeom>
            <a:avLst/>
            <a:gdLst/>
            <a:ahLst/>
            <a:cxnLst/>
            <a:rect l="l" t="t" r="r" b="b"/>
            <a:pathLst>
              <a:path w="16945512" h="5613201">
                <a:moveTo>
                  <a:pt x="0" y="0"/>
                </a:moveTo>
                <a:lnTo>
                  <a:pt x="16945512" y="0"/>
                </a:lnTo>
                <a:lnTo>
                  <a:pt x="16945512" y="5613200"/>
                </a:lnTo>
                <a:lnTo>
                  <a:pt x="0" y="5613200"/>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028700" y="1226239"/>
            <a:ext cx="14983575" cy="713106"/>
          </a:xfrm>
          <a:prstGeom prst="rect">
            <a:avLst/>
          </a:prstGeom>
        </p:spPr>
        <p:txBody>
          <a:bodyPr lIns="0" tIns="0" rIns="0" bIns="0" rtlCol="0" anchor="t">
            <a:spAutoFit/>
          </a:bodyPr>
          <a:lstStyle/>
          <a:p>
            <a:pPr algn="l">
              <a:lnSpc>
                <a:spcPts val="4840"/>
              </a:lnSpc>
            </a:pPr>
            <a:r>
              <a:rPr lang="en-US" sz="4400" b="1">
                <a:solidFill>
                  <a:srgbClr val="D6E591"/>
                </a:solidFill>
                <a:latin typeface="Tabarra Sans Heavy"/>
                <a:ea typeface="Tabarra Sans Heavy"/>
                <a:cs typeface="Tabarra Sans Heavy"/>
                <a:sym typeface="Tabarra Sans Heavy"/>
              </a:rPr>
              <a:t>Reflect &amp; Research Pg 260</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14.9</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33851"/>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OL2 Q4 (d): Outline two benefits that teamwork brings to an organisation</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Q8</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Q7</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14.10</a:t>
            </a:r>
          </a:p>
        </p:txBody>
      </p:sp>
      <p:sp>
        <p:nvSpPr>
          <p:cNvPr id="3" name="TextBox 3"/>
          <p:cNvSpPr txBox="1"/>
          <p:nvPr/>
        </p:nvSpPr>
        <p:spPr>
          <a:xfrm>
            <a:off x="1028507" y="4458896"/>
            <a:ext cx="16230697" cy="136207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14.10 Outline how employers and employees can work together to create a more sustainable workplace.</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3374736"/>
            <a:ext cx="15349387" cy="5330979"/>
            <a:chOff x="0" y="0"/>
            <a:chExt cx="2076453" cy="721171"/>
          </a:xfrm>
        </p:grpSpPr>
        <p:sp>
          <p:nvSpPr>
            <p:cNvPr id="9" name="Freeform 9"/>
            <p:cNvSpPr/>
            <p:nvPr/>
          </p:nvSpPr>
          <p:spPr>
            <a:xfrm>
              <a:off x="0" y="0"/>
              <a:ext cx="2076453" cy="721171"/>
            </a:xfrm>
            <a:custGeom>
              <a:avLst/>
              <a:gdLst/>
              <a:ahLst/>
              <a:cxnLst/>
              <a:rect l="l" t="t" r="r" b="b"/>
              <a:pathLst>
                <a:path w="2076453" h="721171">
                  <a:moveTo>
                    <a:pt x="21184" y="0"/>
                  </a:moveTo>
                  <a:lnTo>
                    <a:pt x="2055269" y="0"/>
                  </a:lnTo>
                  <a:cubicBezTo>
                    <a:pt x="2060888" y="0"/>
                    <a:pt x="2066276" y="2232"/>
                    <a:pt x="2070249" y="6205"/>
                  </a:cubicBezTo>
                  <a:cubicBezTo>
                    <a:pt x="2074221" y="10177"/>
                    <a:pt x="2076453" y="15566"/>
                    <a:pt x="2076453" y="21184"/>
                  </a:cubicBezTo>
                  <a:lnTo>
                    <a:pt x="2076453" y="699987"/>
                  </a:lnTo>
                  <a:cubicBezTo>
                    <a:pt x="2076453" y="711686"/>
                    <a:pt x="2066969" y="721171"/>
                    <a:pt x="2055269" y="721171"/>
                  </a:cubicBezTo>
                  <a:lnTo>
                    <a:pt x="21184" y="721171"/>
                  </a:lnTo>
                  <a:cubicBezTo>
                    <a:pt x="15566" y="721171"/>
                    <a:pt x="10177" y="718939"/>
                    <a:pt x="6205" y="714966"/>
                  </a:cubicBezTo>
                  <a:cubicBezTo>
                    <a:pt x="2232" y="710993"/>
                    <a:pt x="0" y="705605"/>
                    <a:pt x="0" y="699987"/>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74974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2011840" y="3561651"/>
            <a:ext cx="14264320" cy="49314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A sustainable workplace is one where employees are supported to thrive and where the business acts responsibly towards society and the environment. </a:t>
            </a:r>
          </a:p>
          <a:p>
            <a:pPr algn="l">
              <a:lnSpc>
                <a:spcPts val="4339"/>
              </a:lnSpc>
            </a:pPr>
            <a:r>
              <a:rPr lang="en-US" sz="3099">
                <a:solidFill>
                  <a:srgbClr val="24363D"/>
                </a:solidFill>
                <a:latin typeface="Tabarra Sans"/>
                <a:ea typeface="Tabarra Sans"/>
                <a:cs typeface="Tabarra Sans"/>
                <a:sym typeface="Tabarra Sans"/>
              </a:rPr>
              <a:t>This requires a joint effort from both employers and employees - working together to improve the culture, ethics, and impact of the organisation on their business environment. </a:t>
            </a:r>
          </a:p>
          <a:p>
            <a:pPr algn="l">
              <a:lnSpc>
                <a:spcPts val="4339"/>
              </a:lnSpc>
            </a:pPr>
            <a:r>
              <a:rPr lang="en-US" sz="3099">
                <a:solidFill>
                  <a:srgbClr val="24363D"/>
                </a:solidFill>
                <a:latin typeface="Tabarra Sans"/>
                <a:ea typeface="Tabarra Sans"/>
                <a:cs typeface="Tabarra Sans"/>
                <a:sym typeface="Tabarra Sans"/>
              </a:rPr>
              <a:t>A sustainable workplace will also strive to achieve living and working conditions that support people in engaging and remaining in work throughout an extended working life.</a:t>
            </a:r>
          </a:p>
        </p:txBody>
      </p:sp>
      <p:sp>
        <p:nvSpPr>
          <p:cNvPr id="12" name="TextBox 12"/>
          <p:cNvSpPr txBox="1"/>
          <p:nvPr/>
        </p:nvSpPr>
        <p:spPr>
          <a:xfrm>
            <a:off x="1175994" y="987425"/>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A sustainable workplace</a:t>
            </a:r>
          </a:p>
        </p:txBody>
      </p:sp>
      <p:sp>
        <p:nvSpPr>
          <p:cNvPr id="13" name="Freeform 13"/>
          <p:cNvSpPr/>
          <p:nvPr/>
        </p:nvSpPr>
        <p:spPr>
          <a:xfrm>
            <a:off x="5193087" y="9258300"/>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20243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Employers: Lead green initiatives such as reducing waste, cutting energy use, and promoting remote work or green commuting.</a:t>
            </a:r>
          </a:p>
          <a:p>
            <a:pPr algn="l">
              <a:lnSpc>
                <a:spcPts val="3919"/>
              </a:lnSpc>
            </a:pPr>
            <a:r>
              <a:rPr lang="en-US" sz="2799">
                <a:solidFill>
                  <a:srgbClr val="24363D"/>
                </a:solidFill>
                <a:latin typeface="Tabarra Sans"/>
                <a:ea typeface="Tabarra Sans"/>
                <a:cs typeface="Tabarra Sans"/>
                <a:sym typeface="Tabarra Sans"/>
              </a:rPr>
              <a:t>Employees: Go paperless, conserve energy, suggest eco-friendly improvements, and take part in workplace sustainability projects.</a:t>
            </a: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1. Supporting Environmental Sustainability</a:t>
            </a:r>
          </a:p>
        </p:txBody>
      </p:sp>
      <p:sp>
        <p:nvSpPr>
          <p:cNvPr id="13" name="TextBox 13"/>
          <p:cNvSpPr txBox="1"/>
          <p:nvPr/>
        </p:nvSpPr>
        <p:spPr>
          <a:xfrm>
            <a:off x="1175994" y="859242"/>
            <a:ext cx="15349387" cy="1134111"/>
          </a:xfrm>
          <a:prstGeom prst="rect">
            <a:avLst/>
          </a:prstGeom>
        </p:spPr>
        <p:txBody>
          <a:bodyPr lIns="0" tIns="0" rIns="0" bIns="0" rtlCol="0" anchor="t">
            <a:spAutoFit/>
          </a:bodyPr>
          <a:lstStyle/>
          <a:p>
            <a:pPr algn="l">
              <a:lnSpc>
                <a:spcPts val="4180"/>
              </a:lnSpc>
            </a:pPr>
            <a:r>
              <a:rPr lang="en-US" sz="3800" b="1">
                <a:solidFill>
                  <a:srgbClr val="D6E591"/>
                </a:solidFill>
                <a:latin typeface="Tabarra Sans Heavy"/>
                <a:ea typeface="Tabarra Sans Heavy"/>
                <a:cs typeface="Tabarra Sans Heavy"/>
                <a:sym typeface="Tabarra Sans Heavy"/>
              </a:rPr>
              <a:t>How employers and employees can build an environment for a more sustainable workplace. </a:t>
            </a:r>
          </a:p>
        </p:txBody>
      </p:sp>
      <p:grpSp>
        <p:nvGrpSpPr>
          <p:cNvPr id="14" name="Group 14"/>
          <p:cNvGrpSpPr/>
          <p:nvPr/>
        </p:nvGrpSpPr>
        <p:grpSpPr>
          <a:xfrm>
            <a:off x="-253378" y="6437743"/>
            <a:ext cx="12413975" cy="774926"/>
            <a:chOff x="0" y="0"/>
            <a:chExt cx="1679353" cy="104831"/>
          </a:xfrm>
        </p:grpSpPr>
        <p:sp>
          <p:nvSpPr>
            <p:cNvPr id="15" name="Freeform 15"/>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6" name="TextBox 16"/>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1520270" y="7536519"/>
            <a:ext cx="15739030" cy="20243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Employers: Maintain strong health and safety policies, offer regular training, and support physical and mental wellbeing programmes.</a:t>
            </a:r>
          </a:p>
          <a:p>
            <a:pPr algn="l">
              <a:lnSpc>
                <a:spcPts val="3919"/>
              </a:lnSpc>
            </a:pPr>
            <a:r>
              <a:rPr lang="en-US" sz="2799">
                <a:solidFill>
                  <a:srgbClr val="24363D"/>
                </a:solidFill>
                <a:latin typeface="Tabarra Sans"/>
                <a:ea typeface="Tabarra Sans"/>
                <a:cs typeface="Tabarra Sans"/>
                <a:sym typeface="Tabarra Sans"/>
              </a:rPr>
              <a:t>Employees: Follow safety procedures, report hazards, and engage in wellbeing activities to foster a caring, responsible workplace.</a:t>
            </a:r>
          </a:p>
        </p:txBody>
      </p:sp>
      <p:sp>
        <p:nvSpPr>
          <p:cNvPr id="18" name="TextBox 18"/>
          <p:cNvSpPr txBox="1"/>
          <p:nvPr/>
        </p:nvSpPr>
        <p:spPr>
          <a:xfrm>
            <a:off x="433099" y="6469288"/>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2. Health, Safety, and Wellbeing Initiatives</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20243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Employers: Set clear ethical standards, ensure fair hiring and equal opportunities, and support diversity and inclusion in all decisions.</a:t>
            </a:r>
          </a:p>
          <a:p>
            <a:pPr algn="l">
              <a:lnSpc>
                <a:spcPts val="3919"/>
              </a:lnSpc>
            </a:pPr>
            <a:r>
              <a:rPr lang="en-US" sz="2799">
                <a:solidFill>
                  <a:srgbClr val="24363D"/>
                </a:solidFill>
                <a:latin typeface="Tabarra Sans"/>
                <a:ea typeface="Tabarra Sans"/>
                <a:cs typeface="Tabarra Sans"/>
                <a:sym typeface="Tabarra Sans"/>
              </a:rPr>
              <a:t>Employees: Act with integrity, show respect to others, and collaborate across diverse teams to strengthen workplace culture.</a:t>
            </a: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3. Building a Respectful, Ethical, and Inclusive Workplace</a:t>
            </a:r>
          </a:p>
        </p:txBody>
      </p:sp>
      <p:sp>
        <p:nvSpPr>
          <p:cNvPr id="13" name="TextBox 13"/>
          <p:cNvSpPr txBox="1"/>
          <p:nvPr/>
        </p:nvSpPr>
        <p:spPr>
          <a:xfrm>
            <a:off x="1175994" y="859242"/>
            <a:ext cx="15349387" cy="1134111"/>
          </a:xfrm>
          <a:prstGeom prst="rect">
            <a:avLst/>
          </a:prstGeom>
        </p:spPr>
        <p:txBody>
          <a:bodyPr lIns="0" tIns="0" rIns="0" bIns="0" rtlCol="0" anchor="t">
            <a:spAutoFit/>
          </a:bodyPr>
          <a:lstStyle/>
          <a:p>
            <a:pPr algn="l">
              <a:lnSpc>
                <a:spcPts val="4180"/>
              </a:lnSpc>
            </a:pPr>
            <a:r>
              <a:rPr lang="en-US" sz="3800" b="1">
                <a:solidFill>
                  <a:srgbClr val="D6E591"/>
                </a:solidFill>
                <a:latin typeface="Tabarra Sans Heavy"/>
                <a:ea typeface="Tabarra Sans Heavy"/>
                <a:cs typeface="Tabarra Sans Heavy"/>
                <a:sym typeface="Tabarra Sans Heavy"/>
              </a:rPr>
              <a:t>How employers and employees can build an environment for a more sustainable workplace. </a:t>
            </a:r>
          </a:p>
        </p:txBody>
      </p:sp>
      <p:grpSp>
        <p:nvGrpSpPr>
          <p:cNvPr id="14" name="Group 14"/>
          <p:cNvGrpSpPr/>
          <p:nvPr/>
        </p:nvGrpSpPr>
        <p:grpSpPr>
          <a:xfrm>
            <a:off x="-253378" y="6437743"/>
            <a:ext cx="12413975" cy="774926"/>
            <a:chOff x="0" y="0"/>
            <a:chExt cx="1679353" cy="104831"/>
          </a:xfrm>
        </p:grpSpPr>
        <p:sp>
          <p:nvSpPr>
            <p:cNvPr id="15" name="Freeform 15"/>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6" name="TextBox 16"/>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1520270" y="7536519"/>
            <a:ext cx="15739030" cy="2024380"/>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Employers: Provide upskilling opportunities, mentoring, and access to learning platforms to prepare staff for future challenges.</a:t>
            </a:r>
          </a:p>
          <a:p>
            <a:pPr algn="l">
              <a:lnSpc>
                <a:spcPts val="3919"/>
              </a:lnSpc>
            </a:pPr>
            <a:r>
              <a:rPr lang="en-US" sz="2799">
                <a:solidFill>
                  <a:srgbClr val="24363D"/>
                </a:solidFill>
                <a:latin typeface="Tabarra Sans"/>
                <a:ea typeface="Tabarra Sans"/>
                <a:cs typeface="Tabarra Sans"/>
                <a:sym typeface="Tabarra Sans"/>
              </a:rPr>
              <a:t>Employees: Take initiative in training, stay open to learning, and help the organisation remain adaptable and innovative.</a:t>
            </a:r>
          </a:p>
        </p:txBody>
      </p:sp>
      <p:sp>
        <p:nvSpPr>
          <p:cNvPr id="18" name="TextBox 18"/>
          <p:cNvSpPr txBox="1"/>
          <p:nvPr/>
        </p:nvSpPr>
        <p:spPr>
          <a:xfrm>
            <a:off x="433099" y="6469288"/>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4. Investing in Continuous Learning and Future Skills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14.10</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05276"/>
            <a:ext cx="16334027" cy="100266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a:t>
            </a:r>
          </a:p>
          <a:p>
            <a:pPr algn="l">
              <a:lnSpc>
                <a:spcPts val="4060"/>
              </a:lnSpc>
              <a:spcBef>
                <a:spcPct val="0"/>
              </a:spcBef>
            </a:pPr>
            <a:r>
              <a:rPr lang="en-US" sz="29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Q9</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Q8</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14.11</a:t>
            </a:r>
          </a:p>
        </p:txBody>
      </p:sp>
      <p:sp>
        <p:nvSpPr>
          <p:cNvPr id="3" name="TextBox 3"/>
          <p:cNvSpPr txBox="1"/>
          <p:nvPr/>
        </p:nvSpPr>
        <p:spPr>
          <a:xfrm>
            <a:off x="1028507" y="4458896"/>
            <a:ext cx="16230697" cy="136207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14.11 Investigate how digital technology impacts on the workplace.</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175994" y="3057007"/>
            <a:ext cx="15349387" cy="4048401"/>
          </a:xfrm>
          <a:custGeom>
            <a:avLst/>
            <a:gdLst/>
            <a:ahLst/>
            <a:cxnLst/>
            <a:rect l="l" t="t" r="r" b="b"/>
            <a:pathLst>
              <a:path w="15349387" h="4048401">
                <a:moveTo>
                  <a:pt x="0" y="0"/>
                </a:moveTo>
                <a:lnTo>
                  <a:pt x="15349387" y="0"/>
                </a:lnTo>
                <a:lnTo>
                  <a:pt x="15349387" y="4048400"/>
                </a:lnTo>
                <a:lnTo>
                  <a:pt x="0" y="4048400"/>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175994" y="981075"/>
            <a:ext cx="15349387" cy="681991"/>
          </a:xfrm>
          <a:prstGeom prst="rect">
            <a:avLst/>
          </a:prstGeom>
        </p:spPr>
        <p:txBody>
          <a:bodyPr lIns="0" tIns="0" rIns="0" bIns="0" rtlCol="0" anchor="t">
            <a:spAutoFit/>
          </a:bodyPr>
          <a:lstStyle/>
          <a:p>
            <a:pPr algn="l">
              <a:lnSpc>
                <a:spcPts val="4620"/>
              </a:lnSpc>
            </a:pPr>
            <a:r>
              <a:rPr lang="en-US" sz="4200" b="1">
                <a:solidFill>
                  <a:srgbClr val="D6E591"/>
                </a:solidFill>
                <a:latin typeface="Tabarra Sans Heavy"/>
                <a:ea typeface="Tabarra Sans Heavy"/>
                <a:cs typeface="Tabarra Sans Heavy"/>
                <a:sym typeface="Tabarra Sans Heavy"/>
              </a:rPr>
              <a:t>How Digital Technology Impacts On The Workplace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175994" y="3095380"/>
            <a:ext cx="15349387" cy="3971654"/>
          </a:xfrm>
          <a:custGeom>
            <a:avLst/>
            <a:gdLst/>
            <a:ahLst/>
            <a:cxnLst/>
            <a:rect l="l" t="t" r="r" b="b"/>
            <a:pathLst>
              <a:path w="15349387" h="3971654">
                <a:moveTo>
                  <a:pt x="0" y="0"/>
                </a:moveTo>
                <a:lnTo>
                  <a:pt x="15349387" y="0"/>
                </a:lnTo>
                <a:lnTo>
                  <a:pt x="15349387" y="3971654"/>
                </a:lnTo>
                <a:lnTo>
                  <a:pt x="0" y="3971654"/>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175994" y="981075"/>
            <a:ext cx="15349387" cy="681991"/>
          </a:xfrm>
          <a:prstGeom prst="rect">
            <a:avLst/>
          </a:prstGeom>
        </p:spPr>
        <p:txBody>
          <a:bodyPr lIns="0" tIns="0" rIns="0" bIns="0" rtlCol="0" anchor="t">
            <a:spAutoFit/>
          </a:bodyPr>
          <a:lstStyle/>
          <a:p>
            <a:pPr algn="l">
              <a:lnSpc>
                <a:spcPts val="4620"/>
              </a:lnSpc>
            </a:pPr>
            <a:r>
              <a:rPr lang="en-US" sz="4200" b="1">
                <a:solidFill>
                  <a:srgbClr val="D6E591"/>
                </a:solidFill>
                <a:latin typeface="Tabarra Sans Heavy"/>
                <a:ea typeface="Tabarra Sans Heavy"/>
                <a:cs typeface="Tabarra Sans Heavy"/>
                <a:sym typeface="Tabarra Sans Heavy"/>
              </a:rPr>
              <a:t>How Digital Technology Impacts On The Workplace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AutoShape 2"/>
          <p:cNvSpPr/>
          <p:nvPr/>
        </p:nvSpPr>
        <p:spPr>
          <a:xfrm flipV="1">
            <a:off x="1028507" y="7621592"/>
            <a:ext cx="16230697" cy="0"/>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14.7</a:t>
            </a:r>
          </a:p>
        </p:txBody>
      </p:sp>
      <p:sp>
        <p:nvSpPr>
          <p:cNvPr id="4" name="TextBox 4"/>
          <p:cNvSpPr txBox="1"/>
          <p:nvPr/>
        </p:nvSpPr>
        <p:spPr>
          <a:xfrm>
            <a:off x="1028507" y="4449371"/>
            <a:ext cx="16230697" cy="3597275"/>
          </a:xfrm>
          <a:prstGeom prst="rect">
            <a:avLst/>
          </a:prstGeom>
        </p:spPr>
        <p:txBody>
          <a:bodyPr lIns="0" tIns="0" rIns="0" bIns="0" rtlCol="0" anchor="t">
            <a:spAutoFit/>
          </a:bodyPr>
          <a:lstStyle/>
          <a:p>
            <a:pPr algn="l">
              <a:lnSpc>
                <a:spcPts val="5500"/>
              </a:lnSpc>
            </a:pPr>
            <a:r>
              <a:rPr lang="en-US" sz="5000" i="1">
                <a:solidFill>
                  <a:srgbClr val="D6E591"/>
                </a:solidFill>
                <a:latin typeface="Tabarra Sans Italics"/>
                <a:ea typeface="Tabarra Sans Italics"/>
                <a:cs typeface="Tabarra Sans Italics"/>
                <a:sym typeface="Tabarra Sans Italics"/>
              </a:rPr>
              <a:t>14.7 Explain what is meant by human capital management (HCM) and outline how the organisational environment is a factor in its development.</a:t>
            </a:r>
          </a:p>
          <a:p>
            <a:pPr algn="l">
              <a:lnSpc>
                <a:spcPts val="5500"/>
              </a:lnSpc>
            </a:pPr>
            <a:endParaRPr lang="en-US" sz="5000" i="1">
              <a:solidFill>
                <a:srgbClr val="D6E591"/>
              </a:solidFill>
              <a:latin typeface="Tabarra Sans Italics"/>
              <a:ea typeface="Tabarra Sans Italics"/>
              <a:cs typeface="Tabarra Sans Italics"/>
              <a:sym typeface="Tabarra Sans Italics"/>
            </a:endParaRPr>
          </a:p>
        </p:txBody>
      </p:sp>
      <p:sp>
        <p:nvSpPr>
          <p:cNvPr id="5" name="TextBox 5"/>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6" name="Freeform 6"/>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TextBox 7"/>
          <p:cNvSpPr txBox="1"/>
          <p:nvPr/>
        </p:nvSpPr>
        <p:spPr>
          <a:xfrm>
            <a:off x="1028700" y="8027196"/>
            <a:ext cx="10967239" cy="1451611"/>
          </a:xfrm>
          <a:prstGeom prst="rect">
            <a:avLst/>
          </a:prstGeom>
        </p:spPr>
        <p:txBody>
          <a:bodyPr lIns="0" tIns="0" rIns="0" bIns="0" rtlCol="0" anchor="t">
            <a:spAutoFit/>
          </a:bodyPr>
          <a:lstStyle/>
          <a:p>
            <a:pPr algn="l">
              <a:lnSpc>
                <a:spcPts val="3630"/>
              </a:lnSpc>
            </a:pPr>
            <a:r>
              <a:rPr lang="en-US" sz="3300" i="1">
                <a:solidFill>
                  <a:srgbClr val="D6E591"/>
                </a:solidFill>
                <a:latin typeface="Tabarra Sans Italics"/>
                <a:ea typeface="Tabarra Sans Italics"/>
                <a:cs typeface="Tabarra Sans Italics"/>
                <a:sym typeface="Tabarra Sans Italics"/>
              </a:rPr>
              <a:t>NB: This learning outcome appears here intentionally for the flow of the chapter, even though the numbers are out of sync.</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028700" y="3044333"/>
            <a:ext cx="15593295" cy="4073748"/>
          </a:xfrm>
          <a:custGeom>
            <a:avLst/>
            <a:gdLst/>
            <a:ahLst/>
            <a:cxnLst/>
            <a:rect l="l" t="t" r="r" b="b"/>
            <a:pathLst>
              <a:path w="15593295" h="4073748">
                <a:moveTo>
                  <a:pt x="0" y="0"/>
                </a:moveTo>
                <a:lnTo>
                  <a:pt x="15593295" y="0"/>
                </a:lnTo>
                <a:lnTo>
                  <a:pt x="15593295" y="4073748"/>
                </a:lnTo>
                <a:lnTo>
                  <a:pt x="0" y="4073748"/>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175994" y="981075"/>
            <a:ext cx="15349387" cy="681991"/>
          </a:xfrm>
          <a:prstGeom prst="rect">
            <a:avLst/>
          </a:prstGeom>
        </p:spPr>
        <p:txBody>
          <a:bodyPr lIns="0" tIns="0" rIns="0" bIns="0" rtlCol="0" anchor="t">
            <a:spAutoFit/>
          </a:bodyPr>
          <a:lstStyle/>
          <a:p>
            <a:pPr algn="l">
              <a:lnSpc>
                <a:spcPts val="4620"/>
              </a:lnSpc>
            </a:pPr>
            <a:r>
              <a:rPr lang="en-US" sz="4200" b="1">
                <a:solidFill>
                  <a:srgbClr val="D6E591"/>
                </a:solidFill>
                <a:latin typeface="Tabarra Sans Heavy"/>
                <a:ea typeface="Tabarra Sans Heavy"/>
                <a:cs typeface="Tabarra Sans Heavy"/>
                <a:sym typeface="Tabarra Sans Heavy"/>
              </a:rPr>
              <a:t>How Digital Technology Impacts On The Workplace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175994" y="2895907"/>
            <a:ext cx="15349387" cy="4796683"/>
          </a:xfrm>
          <a:custGeom>
            <a:avLst/>
            <a:gdLst/>
            <a:ahLst/>
            <a:cxnLst/>
            <a:rect l="l" t="t" r="r" b="b"/>
            <a:pathLst>
              <a:path w="15349387" h="4796683">
                <a:moveTo>
                  <a:pt x="0" y="0"/>
                </a:moveTo>
                <a:lnTo>
                  <a:pt x="15349387" y="0"/>
                </a:lnTo>
                <a:lnTo>
                  <a:pt x="15349387" y="4796684"/>
                </a:lnTo>
                <a:lnTo>
                  <a:pt x="0" y="4796684"/>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175994" y="981075"/>
            <a:ext cx="15349387" cy="681991"/>
          </a:xfrm>
          <a:prstGeom prst="rect">
            <a:avLst/>
          </a:prstGeom>
        </p:spPr>
        <p:txBody>
          <a:bodyPr lIns="0" tIns="0" rIns="0" bIns="0" rtlCol="0" anchor="t">
            <a:spAutoFit/>
          </a:bodyPr>
          <a:lstStyle/>
          <a:p>
            <a:pPr algn="l">
              <a:lnSpc>
                <a:spcPts val="4620"/>
              </a:lnSpc>
            </a:pPr>
            <a:r>
              <a:rPr lang="en-US" sz="4200" b="1">
                <a:solidFill>
                  <a:srgbClr val="D6E591"/>
                </a:solidFill>
                <a:latin typeface="Tabarra Sans Heavy"/>
                <a:ea typeface="Tabarra Sans Heavy"/>
                <a:cs typeface="Tabarra Sans Heavy"/>
                <a:sym typeface="Tabarra Sans Heavy"/>
              </a:rPr>
              <a:t>How Digital Technology Impacts On The Workplace</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5486400" y="8499348"/>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1175994" y="3104973"/>
            <a:ext cx="15349387" cy="3952467"/>
          </a:xfrm>
          <a:custGeom>
            <a:avLst/>
            <a:gdLst/>
            <a:ahLst/>
            <a:cxnLst/>
            <a:rect l="l" t="t" r="r" b="b"/>
            <a:pathLst>
              <a:path w="15349387" h="3952467">
                <a:moveTo>
                  <a:pt x="0" y="0"/>
                </a:moveTo>
                <a:lnTo>
                  <a:pt x="15349387" y="0"/>
                </a:lnTo>
                <a:lnTo>
                  <a:pt x="15349387" y="3952467"/>
                </a:lnTo>
                <a:lnTo>
                  <a:pt x="0" y="3952467"/>
                </a:lnTo>
                <a:lnTo>
                  <a:pt x="0" y="0"/>
                </a:lnTo>
                <a:close/>
              </a:path>
            </a:pathLst>
          </a:custGeom>
          <a:blipFill>
            <a:blip r:embed="rId6"/>
            <a:stretch>
              <a:fillRect/>
            </a:stretch>
          </a:blipFill>
        </p:spPr>
        <p:txBody>
          <a:bodyPr/>
          <a:lstStyle/>
          <a:p>
            <a:endParaRPr lang="en-US"/>
          </a:p>
        </p:txBody>
      </p:sp>
      <p:sp>
        <p:nvSpPr>
          <p:cNvPr id="10" name="TextBox 10"/>
          <p:cNvSpPr txBox="1"/>
          <p:nvPr/>
        </p:nvSpPr>
        <p:spPr>
          <a:xfrm>
            <a:off x="1175994" y="981075"/>
            <a:ext cx="15349387" cy="681991"/>
          </a:xfrm>
          <a:prstGeom prst="rect">
            <a:avLst/>
          </a:prstGeom>
        </p:spPr>
        <p:txBody>
          <a:bodyPr lIns="0" tIns="0" rIns="0" bIns="0" rtlCol="0" anchor="t">
            <a:spAutoFit/>
          </a:bodyPr>
          <a:lstStyle/>
          <a:p>
            <a:pPr algn="l">
              <a:lnSpc>
                <a:spcPts val="4620"/>
              </a:lnSpc>
            </a:pPr>
            <a:r>
              <a:rPr lang="en-US" sz="4200" b="1">
                <a:solidFill>
                  <a:srgbClr val="D6E591"/>
                </a:solidFill>
                <a:latin typeface="Tabarra Sans Heavy"/>
                <a:ea typeface="Tabarra Sans Heavy"/>
                <a:cs typeface="Tabarra Sans Heavy"/>
                <a:sym typeface="Tabarra Sans Heavy"/>
              </a:rPr>
              <a:t>How Digital Technology Impacts On The Workplace</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14.11</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4105276"/>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HL2 Q2 (e): Evaluate how digital technologies have impacted the modern workplace.</a:t>
            </a:r>
          </a:p>
        </p:txBody>
      </p:sp>
      <p:sp>
        <p:nvSpPr>
          <p:cNvPr id="15" name="TextBox 15"/>
          <p:cNvSpPr txBox="1"/>
          <p:nvPr/>
        </p:nvSpPr>
        <p:spPr>
          <a:xfrm>
            <a:off x="1028700" y="7876253"/>
            <a:ext cx="1633402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Q10</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14.12</a:t>
            </a:r>
          </a:p>
        </p:txBody>
      </p:sp>
      <p:sp>
        <p:nvSpPr>
          <p:cNvPr id="3" name="TextBox 3"/>
          <p:cNvSpPr txBox="1"/>
          <p:nvPr/>
        </p:nvSpPr>
        <p:spPr>
          <a:xfrm>
            <a:off x="1028507" y="4458896"/>
            <a:ext cx="16230697" cy="199072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14.12 Identify the opportunities and challenges associated with remote and blended working arrangements for employees and employers.</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1175994" y="990600"/>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Remote &amp; Blended Working</a:t>
            </a:r>
          </a:p>
        </p:txBody>
      </p:sp>
      <p:pic>
        <p:nvPicPr>
          <p:cNvPr id="9" name="Picture 9"/>
          <p:cNvPicPr>
            <a:picLocks noChangeAspect="1"/>
          </p:cNvPicPr>
          <p:nvPr>
            <a:videoFile r:link="rId1"/>
          </p:nvPr>
        </p:nvPicPr>
        <p:blipFill>
          <a:blip r:embed="rId5"/>
          <a:stretch>
            <a:fillRect/>
          </a:stretch>
        </p:blipFill>
        <p:spPr>
          <a:xfrm>
            <a:off x="1028700" y="2452816"/>
            <a:ext cx="13324978" cy="7489449"/>
          </a:xfrm>
          <a:prstGeom prst="rect">
            <a:avLst/>
          </a:prstGeom>
        </p:spPr>
      </p:pic>
      <p:sp>
        <p:nvSpPr>
          <p:cNvPr id="10" name="TextBox 10"/>
          <p:cNvSpPr txBox="1"/>
          <p:nvPr/>
        </p:nvSpPr>
        <p:spPr>
          <a:xfrm>
            <a:off x="15785799" y="5869245"/>
            <a:ext cx="1979376" cy="713105"/>
          </a:xfrm>
          <a:prstGeom prst="rect">
            <a:avLst/>
          </a:prstGeom>
        </p:spPr>
        <p:txBody>
          <a:bodyPr lIns="0" tIns="0" rIns="0" bIns="0" rtlCol="0" anchor="t">
            <a:spAutoFit/>
          </a:bodyPr>
          <a:lstStyle/>
          <a:p>
            <a:pPr algn="l">
              <a:lnSpc>
                <a:spcPts val="4840"/>
              </a:lnSpc>
            </a:pPr>
            <a:r>
              <a:rPr lang="en-US" sz="4400" b="1" u="sng">
                <a:solidFill>
                  <a:srgbClr val="D6E591"/>
                </a:solidFill>
                <a:latin typeface="Tabarra Sans Heavy"/>
                <a:ea typeface="Tabarra Sans Heavy"/>
                <a:cs typeface="Tabarra Sans Heavy"/>
                <a:sym typeface="Tabarra Sans Heavy"/>
                <a:hlinkClick r:id="rId6" tooltip="https://www.youtube.com/watch?v=DgaC4Ahk5AU"/>
              </a:rPr>
              <a:t>LINK</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537211"/>
          </a:xfrm>
          <a:prstGeom prst="rect">
            <a:avLst/>
          </a:prstGeom>
        </p:spPr>
        <p:txBody>
          <a:bodyPr lIns="0" tIns="0" rIns="0" bIns="0" rtlCol="0" anchor="t">
            <a:spAutoFit/>
          </a:bodyPr>
          <a:lstStyle/>
          <a:p>
            <a:pPr algn="l">
              <a:lnSpc>
                <a:spcPts val="3630"/>
              </a:lnSpc>
            </a:pPr>
            <a:r>
              <a:rPr lang="en-US" sz="3300" b="1">
                <a:solidFill>
                  <a:srgbClr val="D6E591"/>
                </a:solidFill>
                <a:latin typeface="Tabarra Sans Heavy"/>
                <a:ea typeface="Tabarra Sans Heavy"/>
                <a:cs typeface="Tabarra Sans Heavy"/>
                <a:sym typeface="Tabarra Sans Heavy"/>
              </a:rPr>
              <a:t>Remote &amp; Blended Working: Opportunities &amp; Challenges For Employers</a:t>
            </a:r>
          </a:p>
        </p:txBody>
      </p:sp>
      <p:graphicFrame>
        <p:nvGraphicFramePr>
          <p:cNvPr id="9" name="Table 9"/>
          <p:cNvGraphicFramePr>
            <a:graphicFrameLocks noGrp="1"/>
          </p:cNvGraphicFramePr>
          <p:nvPr/>
        </p:nvGraphicFramePr>
        <p:xfrm>
          <a:off x="1175994" y="2393950"/>
          <a:ext cx="16383674" cy="6353174"/>
        </p:xfrm>
        <a:graphic>
          <a:graphicData uri="http://schemas.openxmlformats.org/drawingml/2006/table">
            <a:tbl>
              <a:tblPr/>
              <a:tblGrid>
                <a:gridCol w="7967485">
                  <a:extLst>
                    <a:ext uri="{9D8B030D-6E8A-4147-A177-3AD203B41FA5}">
                      <a16:colId xmlns:a16="http://schemas.microsoft.com/office/drawing/2014/main" val="20000"/>
                    </a:ext>
                  </a:extLst>
                </a:gridCol>
                <a:gridCol w="8416189">
                  <a:extLst>
                    <a:ext uri="{9D8B030D-6E8A-4147-A177-3AD203B41FA5}">
                      <a16:colId xmlns:a16="http://schemas.microsoft.com/office/drawing/2014/main" val="20001"/>
                    </a:ext>
                  </a:extLst>
                </a:gridCol>
              </a:tblGrid>
              <a:tr h="1092401">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Opportunities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Challenges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175359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Wider Talent Pool</a:t>
                      </a:r>
                      <a:endParaRPr lang="en-US" sz="1100"/>
                    </a:p>
                    <a:p>
                      <a:pPr algn="l">
                        <a:lnSpc>
                          <a:spcPts val="3220"/>
                        </a:lnSpc>
                      </a:pPr>
                      <a:r>
                        <a:rPr lang="en-US" sz="2300">
                          <a:solidFill>
                            <a:srgbClr val="000000"/>
                          </a:solidFill>
                          <a:latin typeface="Tabarra Sans"/>
                          <a:ea typeface="Tabarra Sans"/>
                          <a:cs typeface="Tabarra Sans"/>
                          <a:sym typeface="Tabarra Sans"/>
                        </a:rPr>
                        <a:t>Employers can recruit staff from anywhere, not just locally, expanding access to skilled candidates.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Maintaining Team Cohesion</a:t>
                      </a:r>
                      <a:endParaRPr lang="en-US" sz="1100"/>
                    </a:p>
                    <a:p>
                      <a:pPr algn="l">
                        <a:lnSpc>
                          <a:spcPts val="3220"/>
                        </a:lnSpc>
                      </a:pPr>
                      <a:r>
                        <a:rPr lang="en-US" sz="2300">
                          <a:solidFill>
                            <a:srgbClr val="000000"/>
                          </a:solidFill>
                          <a:latin typeface="Tabarra Sans"/>
                          <a:ea typeface="Tabarra Sans"/>
                          <a:cs typeface="Tabarra Sans"/>
                          <a:sym typeface="Tabarra Sans"/>
                        </a:rPr>
                        <a:t>Communication and collaboration can feel less natural, making it harder to build team spirit.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75359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Reduced Rent and Overheads</a:t>
                      </a:r>
                      <a:endParaRPr lang="en-US" sz="1100"/>
                    </a:p>
                    <a:p>
                      <a:pPr algn="l">
                        <a:lnSpc>
                          <a:spcPts val="3220"/>
                        </a:lnSpc>
                      </a:pPr>
                      <a:r>
                        <a:rPr lang="en-US" sz="2300">
                          <a:solidFill>
                            <a:srgbClr val="000000"/>
                          </a:solidFill>
                          <a:latin typeface="Tabarra Sans"/>
                          <a:ea typeface="Tabarra Sans"/>
                          <a:cs typeface="Tabarra Sans"/>
                          <a:sym typeface="Tabarra Sans"/>
                        </a:rPr>
                        <a:t>Remote work cuts costs on office space, utilities, and in-office perks, improving profitability.</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Data and Technology Risks</a:t>
                      </a:r>
                      <a:endParaRPr lang="en-US" sz="1100"/>
                    </a:p>
                    <a:p>
                      <a:pPr algn="l">
                        <a:lnSpc>
                          <a:spcPts val="3220"/>
                        </a:lnSpc>
                      </a:pPr>
                      <a:r>
                        <a:rPr lang="en-US" sz="2300">
                          <a:solidFill>
                            <a:srgbClr val="000000"/>
                          </a:solidFill>
                          <a:latin typeface="Tabarra Sans"/>
                          <a:ea typeface="Tabarra Sans"/>
                          <a:cs typeface="Tabarra Sans"/>
                          <a:sym typeface="Tabarra Sans"/>
                        </a:rPr>
                        <a:t>Remote systems increase the risk of cyberattacks or data breaches, requiring strong security measures.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753591">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Improved Working Conditions</a:t>
                      </a:r>
                      <a:endParaRPr lang="en-US" sz="1100"/>
                    </a:p>
                    <a:p>
                      <a:pPr algn="l">
                        <a:lnSpc>
                          <a:spcPts val="3220"/>
                        </a:lnSpc>
                      </a:pPr>
                      <a:r>
                        <a:rPr lang="en-US" sz="2300">
                          <a:solidFill>
                            <a:srgbClr val="000000"/>
                          </a:solidFill>
                          <a:latin typeface="Tabarra Sans"/>
                          <a:ea typeface="Tabarra Sans"/>
                          <a:cs typeface="Tabarra Sans"/>
                          <a:sym typeface="Tabarra Sans"/>
                        </a:rPr>
                        <a:t>Offering flexible or remote options enhances job satisfaction and employee retention.</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Monitoring Performance</a:t>
                      </a:r>
                      <a:endParaRPr lang="en-US" sz="1100"/>
                    </a:p>
                    <a:p>
                      <a:pPr algn="l">
                        <a:lnSpc>
                          <a:spcPts val="3220"/>
                        </a:lnSpc>
                      </a:pPr>
                      <a:r>
                        <a:rPr lang="en-US" sz="2300">
                          <a:solidFill>
                            <a:srgbClr val="000000"/>
                          </a:solidFill>
                          <a:latin typeface="Tabarra Sans"/>
                          <a:ea typeface="Tabarra Sans"/>
                          <a:cs typeface="Tabarra Sans"/>
                          <a:sym typeface="Tabarra Sans"/>
                        </a:rPr>
                        <a:t>Supervising staff and maintaining consistent productivity is more difficult without in-person oversight.</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537211"/>
          </a:xfrm>
          <a:prstGeom prst="rect">
            <a:avLst/>
          </a:prstGeom>
        </p:spPr>
        <p:txBody>
          <a:bodyPr lIns="0" tIns="0" rIns="0" bIns="0" rtlCol="0" anchor="t">
            <a:spAutoFit/>
          </a:bodyPr>
          <a:lstStyle/>
          <a:p>
            <a:pPr algn="l">
              <a:lnSpc>
                <a:spcPts val="3630"/>
              </a:lnSpc>
            </a:pPr>
            <a:r>
              <a:rPr lang="en-US" sz="3300" b="1">
                <a:solidFill>
                  <a:srgbClr val="D6E591"/>
                </a:solidFill>
                <a:latin typeface="Tabarra Sans Heavy"/>
                <a:ea typeface="Tabarra Sans Heavy"/>
                <a:cs typeface="Tabarra Sans Heavy"/>
                <a:sym typeface="Tabarra Sans Heavy"/>
              </a:rPr>
              <a:t>Remote &amp; Blended Working: Opportunities &amp; Challenges For Employees</a:t>
            </a:r>
          </a:p>
        </p:txBody>
      </p:sp>
      <p:graphicFrame>
        <p:nvGraphicFramePr>
          <p:cNvPr id="9" name="Table 9"/>
          <p:cNvGraphicFramePr>
            <a:graphicFrameLocks noGrp="1"/>
          </p:cNvGraphicFramePr>
          <p:nvPr/>
        </p:nvGraphicFramePr>
        <p:xfrm>
          <a:off x="1175994" y="2393950"/>
          <a:ext cx="16383674" cy="7553325"/>
        </p:xfrm>
        <a:graphic>
          <a:graphicData uri="http://schemas.openxmlformats.org/drawingml/2006/table">
            <a:tbl>
              <a:tblPr/>
              <a:tblGrid>
                <a:gridCol w="7967485">
                  <a:extLst>
                    <a:ext uri="{9D8B030D-6E8A-4147-A177-3AD203B41FA5}">
                      <a16:colId xmlns:a16="http://schemas.microsoft.com/office/drawing/2014/main" val="20000"/>
                    </a:ext>
                  </a:extLst>
                </a:gridCol>
                <a:gridCol w="8416189">
                  <a:extLst>
                    <a:ext uri="{9D8B030D-6E8A-4147-A177-3AD203B41FA5}">
                      <a16:colId xmlns:a16="http://schemas.microsoft.com/office/drawing/2014/main" val="20001"/>
                    </a:ext>
                  </a:extLst>
                </a:gridCol>
              </a:tblGrid>
              <a:tr h="1091355">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Opportunities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tc>
                  <a:txBody>
                    <a:bodyPr/>
                    <a:lstStyle/>
                    <a:p>
                      <a:pPr algn="l">
                        <a:lnSpc>
                          <a:spcPts val="4059"/>
                        </a:lnSpc>
                        <a:defRPr/>
                      </a:pPr>
                      <a:r>
                        <a:rPr lang="en-US" sz="2899" b="1">
                          <a:solidFill>
                            <a:srgbClr val="FFFFFF"/>
                          </a:solidFill>
                          <a:latin typeface="Tabarra Sans Bold"/>
                          <a:ea typeface="Tabarra Sans Bold"/>
                          <a:cs typeface="Tabarra Sans Bold"/>
                          <a:sym typeface="Tabarra Sans Bold"/>
                        </a:rPr>
                        <a:t>Challenges</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64B8B1"/>
                    </a:solidFill>
                  </a:tcPr>
                </a:tc>
                <a:extLst>
                  <a:ext uri="{0D108BD9-81ED-4DB2-BD59-A6C34878D82A}">
                    <a16:rowId xmlns:a16="http://schemas.microsoft.com/office/drawing/2014/main" val="10000"/>
                  </a:ext>
                </a:extLst>
              </a:tr>
              <a:tr h="2153990">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Greater Flexibility</a:t>
                      </a:r>
                      <a:endParaRPr lang="en-US" sz="1100"/>
                    </a:p>
                    <a:p>
                      <a:pPr algn="l">
                        <a:lnSpc>
                          <a:spcPts val="3220"/>
                        </a:lnSpc>
                      </a:pPr>
                      <a:r>
                        <a:rPr lang="en-US" sz="2300">
                          <a:solidFill>
                            <a:srgbClr val="000000"/>
                          </a:solidFill>
                          <a:latin typeface="Tabarra Sans"/>
                          <a:ea typeface="Tabarra Sans"/>
                          <a:cs typeface="Tabarra Sans"/>
                          <a:sym typeface="Tabarra Sans"/>
                        </a:rPr>
                        <a:t>Employees can better balance work and personal life by avoiding long commutes and choosing hours that suit their lifestyle or family commitments.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Isolation and Reduced Social Interaction</a:t>
                      </a:r>
                      <a:endParaRPr lang="en-US" sz="1100"/>
                    </a:p>
                    <a:p>
                      <a:pPr algn="l">
                        <a:lnSpc>
                          <a:spcPts val="3220"/>
                        </a:lnSpc>
                      </a:pPr>
                      <a:r>
                        <a:rPr lang="en-US" sz="2300">
                          <a:solidFill>
                            <a:srgbClr val="000000"/>
                          </a:solidFill>
                          <a:latin typeface="Tabarra Sans"/>
                          <a:ea typeface="Tabarra Sans"/>
                          <a:cs typeface="Tabarra Sans"/>
                          <a:sym typeface="Tabarra Sans"/>
                        </a:rPr>
                        <a:t>Working remotely can cause loneliness and make employees feel disconnected from colleagues and workplace culture.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153990">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Increased Autonomy</a:t>
                      </a:r>
                      <a:endParaRPr lang="en-US" sz="1100"/>
                    </a:p>
                    <a:p>
                      <a:pPr algn="l">
                        <a:lnSpc>
                          <a:spcPts val="3220"/>
                        </a:lnSpc>
                      </a:pPr>
                      <a:r>
                        <a:rPr lang="en-US" sz="2300">
                          <a:solidFill>
                            <a:srgbClr val="000000"/>
                          </a:solidFill>
                          <a:latin typeface="Tabarra Sans"/>
                          <a:ea typeface="Tabarra Sans"/>
                          <a:cs typeface="Tabarra Sans"/>
                          <a:sym typeface="Tabarra Sans"/>
                        </a:rPr>
                        <a:t>Employees have more control over how and when they complete tasks, allowing them to work at their most productive times.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Work–Life Balance Difficulties</a:t>
                      </a:r>
                      <a:endParaRPr lang="en-US" sz="1100"/>
                    </a:p>
                    <a:p>
                      <a:pPr algn="l">
                        <a:lnSpc>
                          <a:spcPts val="3220"/>
                        </a:lnSpc>
                      </a:pPr>
                      <a:r>
                        <a:rPr lang="en-US" sz="2300">
                          <a:solidFill>
                            <a:srgbClr val="000000"/>
                          </a:solidFill>
                          <a:latin typeface="Tabarra Sans"/>
                          <a:ea typeface="Tabarra Sans"/>
                          <a:cs typeface="Tabarra Sans"/>
                          <a:sym typeface="Tabarra Sans"/>
                        </a:rPr>
                        <a:t>It can be hard to switch off from work when the home becomes the workplace, leading to blurred boundaries and increased stress.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153990">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Access to Wider Job Opportunities</a:t>
                      </a:r>
                      <a:endParaRPr lang="en-US" sz="1100"/>
                    </a:p>
                    <a:p>
                      <a:pPr algn="l">
                        <a:lnSpc>
                          <a:spcPts val="3220"/>
                        </a:lnSpc>
                      </a:pPr>
                      <a:r>
                        <a:rPr lang="en-US" sz="2300">
                          <a:solidFill>
                            <a:srgbClr val="000000"/>
                          </a:solidFill>
                          <a:latin typeface="Tabarra Sans"/>
                          <a:ea typeface="Tabarra Sans"/>
                          <a:cs typeface="Tabarra Sans"/>
                          <a:sym typeface="Tabarra Sans"/>
                        </a:rPr>
                        <a:t>Remote work enables employees to apply for roles beyond their local area, expanding career options and access to better opportunities.</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FFE29E"/>
                    </a:solidFill>
                  </a:tcPr>
                </a:tc>
                <a:tc>
                  <a:txBody>
                    <a:bodyPr/>
                    <a:lstStyle/>
                    <a:p>
                      <a:pPr algn="l">
                        <a:lnSpc>
                          <a:spcPts val="3220"/>
                        </a:lnSpc>
                        <a:defRPr/>
                      </a:pPr>
                      <a:r>
                        <a:rPr lang="en-US" sz="2300" b="1">
                          <a:solidFill>
                            <a:srgbClr val="000000"/>
                          </a:solidFill>
                          <a:latin typeface="Tabarra Sans Bold"/>
                          <a:ea typeface="Tabarra Sans Bold"/>
                          <a:cs typeface="Tabarra Sans Bold"/>
                          <a:sym typeface="Tabarra Sans Bold"/>
                        </a:rPr>
                        <a:t>Technology Skills and Dependency</a:t>
                      </a:r>
                      <a:endParaRPr lang="en-US" sz="1100"/>
                    </a:p>
                    <a:p>
                      <a:pPr algn="l">
                        <a:lnSpc>
                          <a:spcPts val="3220"/>
                        </a:lnSpc>
                      </a:pPr>
                      <a:r>
                        <a:rPr lang="en-US" sz="2300">
                          <a:solidFill>
                            <a:srgbClr val="000000"/>
                          </a:solidFill>
                          <a:latin typeface="Tabarra Sans"/>
                          <a:ea typeface="Tabarra Sans"/>
                          <a:cs typeface="Tabarra Sans"/>
                          <a:sym typeface="Tabarra Sans"/>
                        </a:rPr>
                        <a:t>Reliable internet, suitable equipment, and strong digital skills are essential, which are challenges not all employees can easily overcome.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14.12</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3939978"/>
            <a:ext cx="16334027" cy="100266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HL1 Q1 (b): Identify three challenges for ProjectOne with their current working arrangements (blended working).</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Q10</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Q9</a:t>
            </a:r>
          </a:p>
        </p:txBody>
      </p:sp>
      <p:sp>
        <p:nvSpPr>
          <p:cNvPr id="16" name="TextBox 16"/>
          <p:cNvSpPr txBox="1"/>
          <p:nvPr/>
        </p:nvSpPr>
        <p:spPr>
          <a:xfrm>
            <a:off x="1028700" y="5060315"/>
            <a:ext cx="16334027" cy="100266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OL1 Q3 (b): Identify two benefits and two challenges associated with remote working for an employee.</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14.13</a:t>
            </a:r>
          </a:p>
        </p:txBody>
      </p:sp>
      <p:sp>
        <p:nvSpPr>
          <p:cNvPr id="3" name="TextBox 3"/>
          <p:cNvSpPr txBox="1"/>
          <p:nvPr/>
        </p:nvSpPr>
        <p:spPr>
          <a:xfrm>
            <a:off x="1028507" y="4458896"/>
            <a:ext cx="16230697" cy="136207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14.13 Analyse the ethical and sustainability issues associated with remote and blended working.</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126577"/>
            <a:ext cx="15349387" cy="599441"/>
          </a:xfrm>
          <a:prstGeom prst="rect">
            <a:avLst/>
          </a:prstGeom>
        </p:spPr>
        <p:txBody>
          <a:bodyPr lIns="0" tIns="0" rIns="0" bIns="0" rtlCol="0" anchor="t">
            <a:spAutoFit/>
          </a:bodyPr>
          <a:lstStyle/>
          <a:p>
            <a:pPr algn="l">
              <a:lnSpc>
                <a:spcPts val="4070"/>
              </a:lnSpc>
            </a:pPr>
            <a:r>
              <a:rPr lang="en-US" sz="3700" b="1">
                <a:solidFill>
                  <a:srgbClr val="D6E591"/>
                </a:solidFill>
                <a:latin typeface="Tabarra Sans Heavy"/>
                <a:ea typeface="Tabarra Sans Heavy"/>
                <a:cs typeface="Tabarra Sans Heavy"/>
                <a:sym typeface="Tabarra Sans Heavy"/>
              </a:rPr>
              <a:t>Human Capital Management</a:t>
            </a:r>
          </a:p>
        </p:txBody>
      </p:sp>
      <p:grpSp>
        <p:nvGrpSpPr>
          <p:cNvPr id="9" name="Group 9"/>
          <p:cNvGrpSpPr/>
          <p:nvPr/>
        </p:nvGrpSpPr>
        <p:grpSpPr>
          <a:xfrm>
            <a:off x="1469307" y="3562287"/>
            <a:ext cx="15349387" cy="3162427"/>
            <a:chOff x="0" y="0"/>
            <a:chExt cx="2076453" cy="427811"/>
          </a:xfrm>
        </p:grpSpPr>
        <p:sp>
          <p:nvSpPr>
            <p:cNvPr id="10" name="Freeform 10"/>
            <p:cNvSpPr/>
            <p:nvPr/>
          </p:nvSpPr>
          <p:spPr>
            <a:xfrm>
              <a:off x="0" y="0"/>
              <a:ext cx="2076453" cy="427811"/>
            </a:xfrm>
            <a:custGeom>
              <a:avLst/>
              <a:gdLst/>
              <a:ahLst/>
              <a:cxnLst/>
              <a:rect l="l" t="t" r="r" b="b"/>
              <a:pathLst>
                <a:path w="2076453" h="427811">
                  <a:moveTo>
                    <a:pt x="21184" y="0"/>
                  </a:moveTo>
                  <a:lnTo>
                    <a:pt x="2055269" y="0"/>
                  </a:lnTo>
                  <a:cubicBezTo>
                    <a:pt x="2060888" y="0"/>
                    <a:pt x="2066276" y="2232"/>
                    <a:pt x="2070249" y="6205"/>
                  </a:cubicBezTo>
                  <a:cubicBezTo>
                    <a:pt x="2074221" y="10177"/>
                    <a:pt x="2076453" y="15566"/>
                    <a:pt x="2076453" y="21184"/>
                  </a:cubicBezTo>
                  <a:lnTo>
                    <a:pt x="2076453" y="406627"/>
                  </a:lnTo>
                  <a:cubicBezTo>
                    <a:pt x="2076453" y="412245"/>
                    <a:pt x="2074221" y="417633"/>
                    <a:pt x="2070249" y="421606"/>
                  </a:cubicBezTo>
                  <a:cubicBezTo>
                    <a:pt x="2066276" y="425579"/>
                    <a:pt x="2060888" y="427811"/>
                    <a:pt x="2055269" y="427811"/>
                  </a:cubicBezTo>
                  <a:lnTo>
                    <a:pt x="21184" y="427811"/>
                  </a:lnTo>
                  <a:cubicBezTo>
                    <a:pt x="9484" y="427811"/>
                    <a:pt x="0" y="418326"/>
                    <a:pt x="0" y="406627"/>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1" name="TextBox 11"/>
            <p:cNvSpPr txBox="1"/>
            <p:nvPr/>
          </p:nvSpPr>
          <p:spPr>
            <a:xfrm>
              <a:off x="0" y="-28575"/>
              <a:ext cx="2076453" cy="45638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011840" y="3973195"/>
            <a:ext cx="14264320" cy="2216785"/>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Human capital management</a:t>
            </a:r>
          </a:p>
          <a:p>
            <a:pPr algn="l">
              <a:lnSpc>
                <a:spcPts val="4339"/>
              </a:lnSpc>
            </a:pPr>
            <a:r>
              <a:rPr lang="en-US" sz="3099">
                <a:solidFill>
                  <a:srgbClr val="24363D"/>
                </a:solidFill>
                <a:latin typeface="Tabarra Sans"/>
                <a:ea typeface="Tabarra Sans"/>
                <a:cs typeface="Tabarra Sans"/>
                <a:sym typeface="Tabarra Sans"/>
              </a:rPr>
              <a:t>The strategic process of planning, recruiting, developing, motivating, and</a:t>
            </a:r>
          </a:p>
          <a:p>
            <a:pPr algn="l">
              <a:lnSpc>
                <a:spcPts val="4339"/>
              </a:lnSpc>
            </a:pPr>
            <a:r>
              <a:rPr lang="en-US" sz="3099">
                <a:solidFill>
                  <a:srgbClr val="24363D"/>
                </a:solidFill>
                <a:latin typeface="Tabarra Sans"/>
                <a:ea typeface="Tabarra Sans"/>
                <a:cs typeface="Tabarra Sans"/>
                <a:sym typeface="Tabarra Sans"/>
              </a:rPr>
              <a:t>retaining employees to maximise their contribution to the organisation’s</a:t>
            </a:r>
          </a:p>
          <a:p>
            <a:pPr algn="l">
              <a:lnSpc>
                <a:spcPts val="4339"/>
              </a:lnSpc>
            </a:pPr>
            <a:r>
              <a:rPr lang="en-US" sz="3099">
                <a:solidFill>
                  <a:srgbClr val="24363D"/>
                </a:solidFill>
                <a:latin typeface="Tabarra Sans"/>
                <a:ea typeface="Tabarra Sans"/>
                <a:cs typeface="Tabarra Sans"/>
                <a:sym typeface="Tabarra Sans"/>
              </a:rPr>
              <a:t>goals while also supporting their personal and professional growth.</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393950"/>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730899" y="3359376"/>
            <a:ext cx="16826201" cy="20243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Remote access to company systems increases the risk of data breaches and cyberattacks.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Employees may use unsecured home networks or personal devices without proper safeguards.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Businesses must enforce strict data protection policies and provide training on secure practices.</a:t>
            </a:r>
          </a:p>
        </p:txBody>
      </p:sp>
      <p:sp>
        <p:nvSpPr>
          <p:cNvPr id="12" name="TextBox 12"/>
          <p:cNvSpPr txBox="1"/>
          <p:nvPr/>
        </p:nvSpPr>
        <p:spPr>
          <a:xfrm>
            <a:off x="433099" y="2425495"/>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Data Privacy And Protection</a:t>
            </a:r>
          </a:p>
        </p:txBody>
      </p:sp>
      <p:sp>
        <p:nvSpPr>
          <p:cNvPr id="13" name="TextBox 13"/>
          <p:cNvSpPr txBox="1"/>
          <p:nvPr/>
        </p:nvSpPr>
        <p:spPr>
          <a:xfrm>
            <a:off x="1175994" y="1006475"/>
            <a:ext cx="15349387" cy="610236"/>
          </a:xfrm>
          <a:prstGeom prst="rect">
            <a:avLst/>
          </a:prstGeom>
        </p:spPr>
        <p:txBody>
          <a:bodyPr lIns="0" tIns="0" rIns="0" bIns="0" rtlCol="0" anchor="t">
            <a:spAutoFit/>
          </a:bodyPr>
          <a:lstStyle/>
          <a:p>
            <a:pPr algn="l">
              <a:lnSpc>
                <a:spcPts val="4180"/>
              </a:lnSpc>
            </a:pPr>
            <a:r>
              <a:rPr lang="en-US" sz="3800" b="1">
                <a:solidFill>
                  <a:srgbClr val="D6E591"/>
                </a:solidFill>
                <a:latin typeface="Tabarra Sans Heavy"/>
                <a:ea typeface="Tabarra Sans Heavy"/>
                <a:cs typeface="Tabarra Sans Heavy"/>
                <a:sym typeface="Tabarra Sans Heavy"/>
              </a:rPr>
              <a:t>Ethical Issues Associated With Remote &amp; Blended Working</a:t>
            </a:r>
          </a:p>
        </p:txBody>
      </p:sp>
      <p:grpSp>
        <p:nvGrpSpPr>
          <p:cNvPr id="14" name="Group 14"/>
          <p:cNvGrpSpPr/>
          <p:nvPr/>
        </p:nvGrpSpPr>
        <p:grpSpPr>
          <a:xfrm>
            <a:off x="-253378" y="6268494"/>
            <a:ext cx="12413975" cy="774926"/>
            <a:chOff x="0" y="0"/>
            <a:chExt cx="1679353" cy="104831"/>
          </a:xfrm>
        </p:grpSpPr>
        <p:sp>
          <p:nvSpPr>
            <p:cNvPr id="15" name="Freeform 15"/>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6" name="TextBox 16"/>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730899" y="7233920"/>
            <a:ext cx="16826201" cy="15290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Some employees lack suitable home workspaces or reliable internet connections.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Working from home can create hidden costs (e.g. heating, electricity, furniture).</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Employers should provide fair support or resources to ensure equal working conditions.</a:t>
            </a:r>
          </a:p>
        </p:txBody>
      </p:sp>
      <p:sp>
        <p:nvSpPr>
          <p:cNvPr id="18" name="TextBox 18"/>
          <p:cNvSpPr txBox="1"/>
          <p:nvPr/>
        </p:nvSpPr>
        <p:spPr>
          <a:xfrm>
            <a:off x="433099" y="6300039"/>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Equal Access and Fairness</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888220"/>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Freeform 11"/>
          <p:cNvSpPr/>
          <p:nvPr/>
        </p:nvSpPr>
        <p:spPr>
          <a:xfrm>
            <a:off x="11565563" y="5839926"/>
            <a:ext cx="6722437" cy="4478824"/>
          </a:xfrm>
          <a:custGeom>
            <a:avLst/>
            <a:gdLst/>
            <a:ahLst/>
            <a:cxnLst/>
            <a:rect l="l" t="t" r="r" b="b"/>
            <a:pathLst>
              <a:path w="6722437" h="4478824">
                <a:moveTo>
                  <a:pt x="0" y="0"/>
                </a:moveTo>
                <a:lnTo>
                  <a:pt x="6722437" y="0"/>
                </a:lnTo>
                <a:lnTo>
                  <a:pt x="6722437" y="4478824"/>
                </a:lnTo>
                <a:lnTo>
                  <a:pt x="0" y="4478824"/>
                </a:lnTo>
                <a:lnTo>
                  <a:pt x="0" y="0"/>
                </a:lnTo>
                <a:close/>
              </a:path>
            </a:pathLst>
          </a:custGeom>
          <a:blipFill>
            <a:blip r:embed="rId4"/>
            <a:stretch>
              <a:fillRect/>
            </a:stretch>
          </a:blipFill>
        </p:spPr>
        <p:txBody>
          <a:bodyPr/>
          <a:lstStyle/>
          <a:p>
            <a:endParaRPr lang="en-US"/>
          </a:p>
        </p:txBody>
      </p:sp>
      <p:sp>
        <p:nvSpPr>
          <p:cNvPr id="12" name="TextBox 12"/>
          <p:cNvSpPr txBox="1"/>
          <p:nvPr/>
        </p:nvSpPr>
        <p:spPr>
          <a:xfrm>
            <a:off x="730899" y="3853646"/>
            <a:ext cx="16826201" cy="15290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Blurred boundaries between home and work can lead to burnout or overworking.</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The “always-on” culture can increase stress and reduce overall wellbeing.</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Clear communication, flexible scheduling, and wellbeing policies can help protect balance.</a:t>
            </a:r>
          </a:p>
        </p:txBody>
      </p:sp>
      <p:sp>
        <p:nvSpPr>
          <p:cNvPr id="13" name="TextBox 13"/>
          <p:cNvSpPr txBox="1"/>
          <p:nvPr/>
        </p:nvSpPr>
        <p:spPr>
          <a:xfrm>
            <a:off x="433099" y="2919765"/>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Mental Health and Work–Life Balance</a:t>
            </a:r>
          </a:p>
        </p:txBody>
      </p:sp>
      <p:sp>
        <p:nvSpPr>
          <p:cNvPr id="14" name="TextBox 14"/>
          <p:cNvSpPr txBox="1"/>
          <p:nvPr/>
        </p:nvSpPr>
        <p:spPr>
          <a:xfrm>
            <a:off x="1175994" y="1006475"/>
            <a:ext cx="15349387" cy="610236"/>
          </a:xfrm>
          <a:prstGeom prst="rect">
            <a:avLst/>
          </a:prstGeom>
        </p:spPr>
        <p:txBody>
          <a:bodyPr lIns="0" tIns="0" rIns="0" bIns="0" rtlCol="0" anchor="t">
            <a:spAutoFit/>
          </a:bodyPr>
          <a:lstStyle/>
          <a:p>
            <a:pPr algn="l">
              <a:lnSpc>
                <a:spcPts val="4180"/>
              </a:lnSpc>
            </a:pPr>
            <a:r>
              <a:rPr lang="en-US" sz="3800" b="1">
                <a:solidFill>
                  <a:srgbClr val="D6E591"/>
                </a:solidFill>
                <a:latin typeface="Tabarra Sans Heavy"/>
                <a:ea typeface="Tabarra Sans Heavy"/>
                <a:cs typeface="Tabarra Sans Heavy"/>
                <a:sym typeface="Tabarra Sans Heavy"/>
              </a:rPr>
              <a:t>Ethical Issues Associated With Remote &amp; Blended Working</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579121"/>
          </a:xfrm>
          <a:prstGeom prst="rect">
            <a:avLst/>
          </a:prstGeom>
        </p:spPr>
        <p:txBody>
          <a:bodyPr lIns="0" tIns="0" rIns="0" bIns="0" rtlCol="0" anchor="t">
            <a:spAutoFit/>
          </a:bodyPr>
          <a:lstStyle/>
          <a:p>
            <a:pPr algn="l">
              <a:lnSpc>
                <a:spcPts val="3960"/>
              </a:lnSpc>
            </a:pPr>
            <a:r>
              <a:rPr lang="en-US" sz="3600" b="1">
                <a:solidFill>
                  <a:srgbClr val="D6E591"/>
                </a:solidFill>
                <a:latin typeface="Tabarra Sans Heavy"/>
                <a:ea typeface="Tabarra Sans Heavy"/>
                <a:cs typeface="Tabarra Sans Heavy"/>
                <a:sym typeface="Tabarra Sans Heavy"/>
              </a:rPr>
              <a:t>Sustainability Issues Associated With Remote &amp; Blended Working</a:t>
            </a:r>
          </a:p>
        </p:txBody>
      </p:sp>
      <p:grpSp>
        <p:nvGrpSpPr>
          <p:cNvPr id="9" name="Group 9"/>
          <p:cNvGrpSpPr/>
          <p:nvPr/>
        </p:nvGrpSpPr>
        <p:grpSpPr>
          <a:xfrm>
            <a:off x="-253378" y="2888220"/>
            <a:ext cx="12413975" cy="774926"/>
            <a:chOff x="0" y="0"/>
            <a:chExt cx="1679353" cy="104831"/>
          </a:xfrm>
        </p:grpSpPr>
        <p:sp>
          <p:nvSpPr>
            <p:cNvPr id="10" name="Freeform 10"/>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1" name="TextBox 11"/>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30899" y="3853646"/>
            <a:ext cx="16826201" cy="20243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Employees may feel isolated or less connected to company culture.</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Reduced social interaction can lower morale and team cohesion.</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Employers should organise regular check-ins, team events, and in-person meetups to maintain connection.</a:t>
            </a:r>
          </a:p>
        </p:txBody>
      </p:sp>
      <p:sp>
        <p:nvSpPr>
          <p:cNvPr id="13" name="TextBox 13"/>
          <p:cNvSpPr txBox="1"/>
          <p:nvPr/>
        </p:nvSpPr>
        <p:spPr>
          <a:xfrm>
            <a:off x="433099" y="2919765"/>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Lower Long-Term Engagement and Connection</a:t>
            </a:r>
          </a:p>
        </p:txBody>
      </p:sp>
      <p:grpSp>
        <p:nvGrpSpPr>
          <p:cNvPr id="14" name="Group 14"/>
          <p:cNvGrpSpPr/>
          <p:nvPr/>
        </p:nvGrpSpPr>
        <p:grpSpPr>
          <a:xfrm>
            <a:off x="-253378" y="6335226"/>
            <a:ext cx="12413975" cy="774926"/>
            <a:chOff x="0" y="0"/>
            <a:chExt cx="1679353" cy="104831"/>
          </a:xfrm>
        </p:grpSpPr>
        <p:sp>
          <p:nvSpPr>
            <p:cNvPr id="15" name="Freeform 15"/>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6" name="TextBox 16"/>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730899" y="7300652"/>
            <a:ext cx="16826201" cy="20243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Fewer commutes and less office energy use reduce emissions and waste.</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Remote work can help companies meet sustainability targets and lower costs.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Employers can encourage greener home practices, such as using energy-efficient devices and reducing paper use.</a:t>
            </a:r>
          </a:p>
        </p:txBody>
      </p:sp>
      <p:sp>
        <p:nvSpPr>
          <p:cNvPr id="18" name="TextBox 18"/>
          <p:cNvSpPr txBox="1"/>
          <p:nvPr/>
        </p:nvSpPr>
        <p:spPr>
          <a:xfrm>
            <a:off x="433099" y="6366771"/>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Positive Environmental Impact</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14.13</a:t>
            </a:r>
          </a:p>
        </p:txBody>
      </p:sp>
      <p:grpSp>
        <p:nvGrpSpPr>
          <p:cNvPr id="6" name="Group 6"/>
          <p:cNvGrpSpPr/>
          <p:nvPr/>
        </p:nvGrpSpPr>
        <p:grpSpPr>
          <a:xfrm>
            <a:off x="1028700" y="2708801"/>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854708"/>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3939978"/>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Q10</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Q9</a:t>
            </a:r>
          </a:p>
        </p:txBody>
      </p:sp>
      <p:sp>
        <p:nvSpPr>
          <p:cNvPr id="16" name="TextBox 16"/>
          <p:cNvSpPr txBox="1"/>
          <p:nvPr/>
        </p:nvSpPr>
        <p:spPr>
          <a:xfrm>
            <a:off x="1028700" y="5060315"/>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14.14</a:t>
            </a:r>
          </a:p>
        </p:txBody>
      </p:sp>
      <p:sp>
        <p:nvSpPr>
          <p:cNvPr id="3" name="TextBox 3"/>
          <p:cNvSpPr txBox="1"/>
          <p:nvPr/>
        </p:nvSpPr>
        <p:spPr>
          <a:xfrm>
            <a:off x="1028507" y="4458896"/>
            <a:ext cx="16230697" cy="199072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14.14 Outline the importance of corporate wellness and investigate the impact of corporate wellness on employee motivation and organisational culture.</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1469307" y="2809508"/>
            <a:ext cx="15349387" cy="2609138"/>
            <a:chOff x="0" y="0"/>
            <a:chExt cx="2076453" cy="352962"/>
          </a:xfrm>
        </p:grpSpPr>
        <p:sp>
          <p:nvSpPr>
            <p:cNvPr id="9" name="Freeform 9"/>
            <p:cNvSpPr/>
            <p:nvPr/>
          </p:nvSpPr>
          <p:spPr>
            <a:xfrm>
              <a:off x="0" y="0"/>
              <a:ext cx="2076453" cy="352962"/>
            </a:xfrm>
            <a:custGeom>
              <a:avLst/>
              <a:gdLst/>
              <a:ahLst/>
              <a:cxnLst/>
              <a:rect l="l" t="t" r="r" b="b"/>
              <a:pathLst>
                <a:path w="2076453" h="352962">
                  <a:moveTo>
                    <a:pt x="21184" y="0"/>
                  </a:moveTo>
                  <a:lnTo>
                    <a:pt x="2055269" y="0"/>
                  </a:lnTo>
                  <a:cubicBezTo>
                    <a:pt x="2060888" y="0"/>
                    <a:pt x="2066276" y="2232"/>
                    <a:pt x="2070249" y="6205"/>
                  </a:cubicBezTo>
                  <a:cubicBezTo>
                    <a:pt x="2074221" y="10177"/>
                    <a:pt x="2076453" y="15566"/>
                    <a:pt x="2076453" y="21184"/>
                  </a:cubicBezTo>
                  <a:lnTo>
                    <a:pt x="2076453" y="331778"/>
                  </a:lnTo>
                  <a:cubicBezTo>
                    <a:pt x="2076453" y="337397"/>
                    <a:pt x="2074221" y="342785"/>
                    <a:pt x="2070249" y="346758"/>
                  </a:cubicBezTo>
                  <a:cubicBezTo>
                    <a:pt x="2066276" y="350730"/>
                    <a:pt x="2060888" y="352962"/>
                    <a:pt x="2055269" y="352962"/>
                  </a:cubicBezTo>
                  <a:lnTo>
                    <a:pt x="21184" y="352962"/>
                  </a:lnTo>
                  <a:cubicBezTo>
                    <a:pt x="9484" y="352962"/>
                    <a:pt x="0" y="343478"/>
                    <a:pt x="0" y="331778"/>
                  </a:cubicBezTo>
                  <a:lnTo>
                    <a:pt x="0" y="21184"/>
                  </a:lnTo>
                  <a:cubicBezTo>
                    <a:pt x="0" y="15566"/>
                    <a:pt x="2232" y="10177"/>
                    <a:pt x="6205" y="6205"/>
                  </a:cubicBezTo>
                  <a:cubicBezTo>
                    <a:pt x="10177" y="2232"/>
                    <a:pt x="15566" y="0"/>
                    <a:pt x="21184" y="0"/>
                  </a:cubicBezTo>
                  <a:close/>
                </a:path>
              </a:pathLst>
            </a:custGeom>
            <a:solidFill>
              <a:srgbClr val="D6E591"/>
            </a:solidFill>
          </p:spPr>
          <p:txBody>
            <a:bodyPr/>
            <a:lstStyle/>
            <a:p>
              <a:endParaRPr lang="en-US"/>
            </a:p>
          </p:txBody>
        </p:sp>
        <p:sp>
          <p:nvSpPr>
            <p:cNvPr id="10" name="TextBox 10"/>
            <p:cNvSpPr txBox="1"/>
            <p:nvPr/>
          </p:nvSpPr>
          <p:spPr>
            <a:xfrm>
              <a:off x="0" y="-28575"/>
              <a:ext cx="2076453" cy="381537"/>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2011840" y="2892920"/>
            <a:ext cx="14264320" cy="221678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An organisational focus on equality, diversity, inclusivity and the overall</a:t>
            </a:r>
          </a:p>
          <a:p>
            <a:pPr algn="l">
              <a:lnSpc>
                <a:spcPts val="4339"/>
              </a:lnSpc>
            </a:pPr>
            <a:r>
              <a:rPr lang="en-US" sz="3099">
                <a:solidFill>
                  <a:srgbClr val="24363D"/>
                </a:solidFill>
                <a:latin typeface="Tabarra Sans"/>
                <a:ea typeface="Tabarra Sans"/>
                <a:cs typeface="Tabarra Sans"/>
                <a:sym typeface="Tabarra Sans"/>
              </a:rPr>
              <a:t>wellbeing of the workforce. Its goal is to nurture a diverse, inclusive, and</a:t>
            </a:r>
          </a:p>
          <a:p>
            <a:pPr algn="l">
              <a:lnSpc>
                <a:spcPts val="4339"/>
              </a:lnSpc>
            </a:pPr>
            <a:r>
              <a:rPr lang="en-US" sz="3099">
                <a:solidFill>
                  <a:srgbClr val="24363D"/>
                </a:solidFill>
                <a:latin typeface="Tabarra Sans"/>
                <a:ea typeface="Tabarra Sans"/>
                <a:cs typeface="Tabarra Sans"/>
                <a:sym typeface="Tabarra Sans"/>
              </a:rPr>
              <a:t>healthy workplace where employees can thrive personally and professionally.</a:t>
            </a:r>
          </a:p>
        </p:txBody>
      </p:sp>
      <p:sp>
        <p:nvSpPr>
          <p:cNvPr id="12" name="TextBox 12"/>
          <p:cNvSpPr txBox="1"/>
          <p:nvPr/>
        </p:nvSpPr>
        <p:spPr>
          <a:xfrm>
            <a:off x="1175994" y="971550"/>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Corporate Wellness</a:t>
            </a:r>
          </a:p>
        </p:txBody>
      </p:sp>
      <p:sp>
        <p:nvSpPr>
          <p:cNvPr id="13" name="Freeform 13"/>
          <p:cNvSpPr/>
          <p:nvPr/>
        </p:nvSpPr>
        <p:spPr>
          <a:xfrm>
            <a:off x="5486400" y="7695043"/>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4" name="TextBox 14"/>
          <p:cNvSpPr txBox="1"/>
          <p:nvPr/>
        </p:nvSpPr>
        <p:spPr>
          <a:xfrm>
            <a:off x="2011840" y="5857734"/>
            <a:ext cx="14264320" cy="1130935"/>
          </a:xfrm>
          <a:prstGeom prst="rect">
            <a:avLst/>
          </a:prstGeom>
        </p:spPr>
        <p:txBody>
          <a:bodyPr lIns="0" tIns="0" rIns="0" bIns="0" rtlCol="0" anchor="t">
            <a:spAutoFit/>
          </a:bodyPr>
          <a:lstStyle/>
          <a:p>
            <a:pPr algn="l">
              <a:lnSpc>
                <a:spcPts val="4339"/>
              </a:lnSpc>
            </a:pPr>
            <a:r>
              <a:rPr lang="en-US" sz="3099" u="sng">
                <a:solidFill>
                  <a:srgbClr val="24363D"/>
                </a:solidFill>
                <a:latin typeface="Tabarra Sans"/>
                <a:ea typeface="Tabarra Sans"/>
                <a:cs typeface="Tabarra Sans"/>
                <a:sym typeface="Tabarra Sans"/>
                <a:hlinkClick r:id="rId6" tooltip="https://www.ibec.ie/employer-hub/corporate-wellness/the-keepwell-mark-public-page/case-studies"/>
              </a:rPr>
              <a:t>LINK</a:t>
            </a:r>
            <a:r>
              <a:rPr lang="en-US" sz="3099">
                <a:solidFill>
                  <a:srgbClr val="24363D"/>
                </a:solidFill>
                <a:latin typeface="Tabarra Sans"/>
                <a:ea typeface="Tabarra Sans"/>
                <a:cs typeface="Tabarra Sans"/>
                <a:sym typeface="Tabarra Sans"/>
              </a:rPr>
              <a:t> → Case studies on businesses that have been awarded the Keep Well mark from IBEC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657442" y="3140848"/>
            <a:ext cx="5197971" cy="874471"/>
            <a:chOff x="0" y="0"/>
            <a:chExt cx="703178" cy="118298"/>
          </a:xfrm>
        </p:grpSpPr>
        <p:sp>
          <p:nvSpPr>
            <p:cNvPr id="9" name="Freeform 9"/>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10" name="TextBox 10"/>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11" name="TextBox 11"/>
          <p:cNvSpPr txBox="1"/>
          <p:nvPr/>
        </p:nvSpPr>
        <p:spPr>
          <a:xfrm>
            <a:off x="2821511" y="3224260"/>
            <a:ext cx="4869835" cy="510974"/>
          </a:xfrm>
          <a:prstGeom prst="rect">
            <a:avLst/>
          </a:prstGeom>
        </p:spPr>
        <p:txBody>
          <a:bodyPr lIns="0" tIns="0" rIns="0" bIns="0" rtlCol="0" anchor="t">
            <a:spAutoFit/>
          </a:bodyPr>
          <a:lstStyle/>
          <a:p>
            <a:pPr algn="ctr">
              <a:lnSpc>
                <a:spcPts val="4339"/>
              </a:lnSpc>
            </a:pPr>
            <a:r>
              <a:rPr lang="en-US" sz="2400" b="1">
                <a:solidFill>
                  <a:srgbClr val="24363D"/>
                </a:solidFill>
                <a:latin typeface="Tabarra Sans"/>
                <a:ea typeface="Tabarra Sans"/>
                <a:cs typeface="Tabarra Sans"/>
                <a:sym typeface="Tabarra Sans"/>
              </a:rPr>
              <a:t>Flexible Working Hours</a:t>
            </a:r>
          </a:p>
        </p:txBody>
      </p:sp>
      <p:sp>
        <p:nvSpPr>
          <p:cNvPr id="12" name="TextBox 12"/>
          <p:cNvSpPr txBox="1"/>
          <p:nvPr/>
        </p:nvSpPr>
        <p:spPr>
          <a:xfrm>
            <a:off x="1175994" y="971550"/>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Examples Of Corporate Wellness Initiatives</a:t>
            </a:r>
          </a:p>
        </p:txBody>
      </p:sp>
      <p:grpSp>
        <p:nvGrpSpPr>
          <p:cNvPr id="13" name="Group 13"/>
          <p:cNvGrpSpPr/>
          <p:nvPr/>
        </p:nvGrpSpPr>
        <p:grpSpPr>
          <a:xfrm>
            <a:off x="2657442" y="4739220"/>
            <a:ext cx="5197971" cy="874471"/>
            <a:chOff x="0" y="0"/>
            <a:chExt cx="703178" cy="118298"/>
          </a:xfrm>
        </p:grpSpPr>
        <p:sp>
          <p:nvSpPr>
            <p:cNvPr id="14" name="Freeform 14"/>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15" name="TextBox 15"/>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16" name="TextBox 16"/>
          <p:cNvSpPr txBox="1"/>
          <p:nvPr/>
        </p:nvSpPr>
        <p:spPr>
          <a:xfrm>
            <a:off x="2821511" y="4969105"/>
            <a:ext cx="4869835" cy="362407"/>
          </a:xfrm>
          <a:prstGeom prst="rect">
            <a:avLst/>
          </a:prstGeom>
        </p:spPr>
        <p:txBody>
          <a:bodyPr lIns="0" tIns="0" rIns="0" bIns="0" rtlCol="0" anchor="t">
            <a:spAutoFit/>
          </a:bodyPr>
          <a:lstStyle/>
          <a:p>
            <a:pPr algn="ctr">
              <a:lnSpc>
                <a:spcPts val="2944"/>
              </a:lnSpc>
            </a:pPr>
            <a:r>
              <a:rPr lang="en-US" sz="2400" b="1" dirty="0">
                <a:solidFill>
                  <a:srgbClr val="24363D"/>
                </a:solidFill>
                <a:latin typeface="Tabarra Sans"/>
                <a:ea typeface="Tabarra Sans"/>
                <a:cs typeface="Tabarra Sans"/>
                <a:sym typeface="Tabarra Sans"/>
              </a:rPr>
              <a:t>Financial Wellbeing Workshops</a:t>
            </a:r>
          </a:p>
        </p:txBody>
      </p:sp>
      <p:grpSp>
        <p:nvGrpSpPr>
          <p:cNvPr id="17" name="Group 17"/>
          <p:cNvGrpSpPr/>
          <p:nvPr/>
        </p:nvGrpSpPr>
        <p:grpSpPr>
          <a:xfrm>
            <a:off x="2657442" y="6337591"/>
            <a:ext cx="5197971" cy="874471"/>
            <a:chOff x="0" y="0"/>
            <a:chExt cx="703178" cy="118298"/>
          </a:xfrm>
        </p:grpSpPr>
        <p:sp>
          <p:nvSpPr>
            <p:cNvPr id="18" name="Freeform 18"/>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19" name="TextBox 19"/>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20" name="TextBox 20"/>
          <p:cNvSpPr txBox="1"/>
          <p:nvPr/>
        </p:nvSpPr>
        <p:spPr>
          <a:xfrm>
            <a:off x="2821511" y="6418909"/>
            <a:ext cx="4869835" cy="510974"/>
          </a:xfrm>
          <a:prstGeom prst="rect">
            <a:avLst/>
          </a:prstGeom>
        </p:spPr>
        <p:txBody>
          <a:bodyPr lIns="0" tIns="0" rIns="0" bIns="0" rtlCol="0" anchor="t">
            <a:spAutoFit/>
          </a:bodyPr>
          <a:lstStyle/>
          <a:p>
            <a:pPr algn="ctr">
              <a:lnSpc>
                <a:spcPts val="4339"/>
              </a:lnSpc>
            </a:pPr>
            <a:r>
              <a:rPr lang="en-US" sz="2400" b="1">
                <a:solidFill>
                  <a:srgbClr val="24363D"/>
                </a:solidFill>
                <a:latin typeface="Tabarra Sans"/>
                <a:ea typeface="Tabarra Sans"/>
                <a:cs typeface="Tabarra Sans"/>
                <a:sym typeface="Tabarra Sans"/>
              </a:rPr>
              <a:t>Mental Health Support</a:t>
            </a:r>
          </a:p>
        </p:txBody>
      </p:sp>
      <p:grpSp>
        <p:nvGrpSpPr>
          <p:cNvPr id="21" name="Group 21"/>
          <p:cNvGrpSpPr/>
          <p:nvPr/>
        </p:nvGrpSpPr>
        <p:grpSpPr>
          <a:xfrm>
            <a:off x="2657442" y="7935962"/>
            <a:ext cx="5197971" cy="874471"/>
            <a:chOff x="0" y="0"/>
            <a:chExt cx="703178" cy="118298"/>
          </a:xfrm>
        </p:grpSpPr>
        <p:sp>
          <p:nvSpPr>
            <p:cNvPr id="22" name="Freeform 22"/>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23" name="TextBox 23"/>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24" name="TextBox 24"/>
          <p:cNvSpPr txBox="1"/>
          <p:nvPr/>
        </p:nvSpPr>
        <p:spPr>
          <a:xfrm>
            <a:off x="2821511" y="7978584"/>
            <a:ext cx="4869835" cy="748218"/>
          </a:xfrm>
          <a:prstGeom prst="rect">
            <a:avLst/>
          </a:prstGeom>
        </p:spPr>
        <p:txBody>
          <a:bodyPr lIns="0" tIns="0" rIns="0" bIns="0" rtlCol="0" anchor="t">
            <a:spAutoFit/>
          </a:bodyPr>
          <a:lstStyle/>
          <a:p>
            <a:pPr algn="ctr">
              <a:lnSpc>
                <a:spcPts val="2944"/>
              </a:lnSpc>
            </a:pPr>
            <a:r>
              <a:rPr lang="en-US" sz="2400" b="1">
                <a:solidFill>
                  <a:srgbClr val="24363D"/>
                </a:solidFill>
                <a:latin typeface="Tabarra Sans"/>
                <a:ea typeface="Tabarra Sans"/>
                <a:cs typeface="Tabarra Sans"/>
                <a:sym typeface="Tabarra Sans"/>
              </a:rPr>
              <a:t>Diversity &amp; Inclusion Programmes</a:t>
            </a:r>
          </a:p>
        </p:txBody>
      </p:sp>
      <p:grpSp>
        <p:nvGrpSpPr>
          <p:cNvPr id="25" name="Group 25"/>
          <p:cNvGrpSpPr/>
          <p:nvPr/>
        </p:nvGrpSpPr>
        <p:grpSpPr>
          <a:xfrm>
            <a:off x="9845961" y="3140848"/>
            <a:ext cx="5197971" cy="874471"/>
            <a:chOff x="0" y="0"/>
            <a:chExt cx="703178" cy="118298"/>
          </a:xfrm>
        </p:grpSpPr>
        <p:sp>
          <p:nvSpPr>
            <p:cNvPr id="26" name="Freeform 26"/>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27" name="TextBox 27"/>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28" name="TextBox 28"/>
          <p:cNvSpPr txBox="1"/>
          <p:nvPr/>
        </p:nvSpPr>
        <p:spPr>
          <a:xfrm>
            <a:off x="10010029" y="3358913"/>
            <a:ext cx="4869835" cy="376321"/>
          </a:xfrm>
          <a:prstGeom prst="rect">
            <a:avLst/>
          </a:prstGeom>
        </p:spPr>
        <p:txBody>
          <a:bodyPr lIns="0" tIns="0" rIns="0" bIns="0" rtlCol="0" anchor="t">
            <a:spAutoFit/>
          </a:bodyPr>
          <a:lstStyle/>
          <a:p>
            <a:pPr algn="ctr">
              <a:lnSpc>
                <a:spcPts val="2944"/>
              </a:lnSpc>
            </a:pPr>
            <a:r>
              <a:rPr lang="en-US" sz="2400" b="1" dirty="0">
                <a:solidFill>
                  <a:srgbClr val="24363D"/>
                </a:solidFill>
                <a:latin typeface="Tabarra Sans"/>
                <a:ea typeface="Tabarra Sans"/>
                <a:cs typeface="Tabarra Sans"/>
                <a:sym typeface="Tabarra Sans"/>
              </a:rPr>
              <a:t>Fitness Classes Or </a:t>
            </a:r>
            <a:r>
              <a:rPr lang="en-US" sz="2400" b="1" dirty="0" err="1">
                <a:solidFill>
                  <a:srgbClr val="24363D"/>
                </a:solidFill>
                <a:latin typeface="Tabarra Sans"/>
                <a:ea typeface="Tabarra Sans"/>
                <a:cs typeface="Tabarra Sans"/>
                <a:sym typeface="Tabarra Sans"/>
              </a:rPr>
              <a:t>Centres</a:t>
            </a:r>
            <a:endParaRPr lang="en-US" sz="2400" b="1" dirty="0">
              <a:solidFill>
                <a:srgbClr val="24363D"/>
              </a:solidFill>
              <a:latin typeface="Tabarra Sans"/>
              <a:ea typeface="Tabarra Sans"/>
              <a:cs typeface="Tabarra Sans"/>
              <a:sym typeface="Tabarra Sans"/>
            </a:endParaRPr>
          </a:p>
        </p:txBody>
      </p:sp>
      <p:grpSp>
        <p:nvGrpSpPr>
          <p:cNvPr id="29" name="Group 29"/>
          <p:cNvGrpSpPr/>
          <p:nvPr/>
        </p:nvGrpSpPr>
        <p:grpSpPr>
          <a:xfrm>
            <a:off x="9845961" y="4739220"/>
            <a:ext cx="5197971" cy="874471"/>
            <a:chOff x="0" y="0"/>
            <a:chExt cx="703178" cy="118298"/>
          </a:xfrm>
        </p:grpSpPr>
        <p:sp>
          <p:nvSpPr>
            <p:cNvPr id="30" name="Freeform 30"/>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31" name="TextBox 31"/>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32" name="TextBox 32"/>
          <p:cNvSpPr txBox="1"/>
          <p:nvPr/>
        </p:nvSpPr>
        <p:spPr>
          <a:xfrm>
            <a:off x="10010029" y="4820538"/>
            <a:ext cx="4869835" cy="510974"/>
          </a:xfrm>
          <a:prstGeom prst="rect">
            <a:avLst/>
          </a:prstGeom>
        </p:spPr>
        <p:txBody>
          <a:bodyPr lIns="0" tIns="0" rIns="0" bIns="0" rtlCol="0" anchor="t">
            <a:spAutoFit/>
          </a:bodyPr>
          <a:lstStyle/>
          <a:p>
            <a:pPr algn="ctr">
              <a:lnSpc>
                <a:spcPts val="4339"/>
              </a:lnSpc>
            </a:pPr>
            <a:r>
              <a:rPr lang="en-US" sz="2400" b="1">
                <a:solidFill>
                  <a:srgbClr val="24363D"/>
                </a:solidFill>
                <a:latin typeface="Tabarra Sans"/>
                <a:ea typeface="Tabarra Sans"/>
                <a:cs typeface="Tabarra Sans"/>
                <a:sym typeface="Tabarra Sans"/>
              </a:rPr>
              <a:t>Wellness Challenges</a:t>
            </a:r>
          </a:p>
        </p:txBody>
      </p:sp>
      <p:grpSp>
        <p:nvGrpSpPr>
          <p:cNvPr id="33" name="Group 33"/>
          <p:cNvGrpSpPr/>
          <p:nvPr/>
        </p:nvGrpSpPr>
        <p:grpSpPr>
          <a:xfrm>
            <a:off x="9845961" y="6337591"/>
            <a:ext cx="5197971" cy="874471"/>
            <a:chOff x="0" y="0"/>
            <a:chExt cx="703178" cy="118298"/>
          </a:xfrm>
        </p:grpSpPr>
        <p:sp>
          <p:nvSpPr>
            <p:cNvPr id="34" name="Freeform 34"/>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35" name="TextBox 35"/>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36" name="TextBox 36"/>
          <p:cNvSpPr txBox="1"/>
          <p:nvPr/>
        </p:nvSpPr>
        <p:spPr>
          <a:xfrm>
            <a:off x="10010029" y="6418909"/>
            <a:ext cx="4869835" cy="510974"/>
          </a:xfrm>
          <a:prstGeom prst="rect">
            <a:avLst/>
          </a:prstGeom>
        </p:spPr>
        <p:txBody>
          <a:bodyPr lIns="0" tIns="0" rIns="0" bIns="0" rtlCol="0" anchor="t">
            <a:spAutoFit/>
          </a:bodyPr>
          <a:lstStyle/>
          <a:p>
            <a:pPr algn="ctr">
              <a:lnSpc>
                <a:spcPts val="4339"/>
              </a:lnSpc>
            </a:pPr>
            <a:r>
              <a:rPr lang="en-US" sz="2400" b="1">
                <a:solidFill>
                  <a:srgbClr val="24363D"/>
                </a:solidFill>
                <a:latin typeface="Tabarra Sans"/>
                <a:ea typeface="Tabarra Sans"/>
                <a:cs typeface="Tabarra Sans"/>
                <a:sym typeface="Tabarra Sans"/>
              </a:rPr>
              <a:t>Healthy Eating Initiatives</a:t>
            </a:r>
          </a:p>
        </p:txBody>
      </p:sp>
      <p:grpSp>
        <p:nvGrpSpPr>
          <p:cNvPr id="37" name="Group 37"/>
          <p:cNvGrpSpPr/>
          <p:nvPr/>
        </p:nvGrpSpPr>
        <p:grpSpPr>
          <a:xfrm>
            <a:off x="9845961" y="7935962"/>
            <a:ext cx="5197971" cy="874471"/>
            <a:chOff x="0" y="0"/>
            <a:chExt cx="703178" cy="118298"/>
          </a:xfrm>
        </p:grpSpPr>
        <p:sp>
          <p:nvSpPr>
            <p:cNvPr id="38" name="Freeform 38"/>
            <p:cNvSpPr/>
            <p:nvPr/>
          </p:nvSpPr>
          <p:spPr>
            <a:xfrm>
              <a:off x="0" y="0"/>
              <a:ext cx="703178" cy="118298"/>
            </a:xfrm>
            <a:custGeom>
              <a:avLst/>
              <a:gdLst/>
              <a:ahLst/>
              <a:cxnLst/>
              <a:rect l="l" t="t" r="r" b="b"/>
              <a:pathLst>
                <a:path w="703178" h="118298">
                  <a:moveTo>
                    <a:pt x="59149" y="0"/>
                  </a:moveTo>
                  <a:lnTo>
                    <a:pt x="644029" y="0"/>
                  </a:lnTo>
                  <a:cubicBezTo>
                    <a:pt x="659716" y="0"/>
                    <a:pt x="674761" y="6232"/>
                    <a:pt x="685853" y="17324"/>
                  </a:cubicBezTo>
                  <a:cubicBezTo>
                    <a:pt x="696946" y="28417"/>
                    <a:pt x="703178" y="43462"/>
                    <a:pt x="703178" y="59149"/>
                  </a:cubicBezTo>
                  <a:lnTo>
                    <a:pt x="703178" y="59149"/>
                  </a:lnTo>
                  <a:cubicBezTo>
                    <a:pt x="703178" y="91816"/>
                    <a:pt x="676696" y="118298"/>
                    <a:pt x="644029" y="118298"/>
                  </a:cubicBezTo>
                  <a:lnTo>
                    <a:pt x="59149" y="118298"/>
                  </a:lnTo>
                  <a:cubicBezTo>
                    <a:pt x="43462" y="118298"/>
                    <a:pt x="28417" y="112066"/>
                    <a:pt x="17324" y="100973"/>
                  </a:cubicBezTo>
                  <a:cubicBezTo>
                    <a:pt x="6232" y="89881"/>
                    <a:pt x="0" y="74836"/>
                    <a:pt x="0" y="59149"/>
                  </a:cubicBezTo>
                  <a:lnTo>
                    <a:pt x="0" y="59149"/>
                  </a:lnTo>
                  <a:cubicBezTo>
                    <a:pt x="0" y="43462"/>
                    <a:pt x="6232" y="28417"/>
                    <a:pt x="17324" y="17324"/>
                  </a:cubicBezTo>
                  <a:cubicBezTo>
                    <a:pt x="28417" y="6232"/>
                    <a:pt x="43462" y="0"/>
                    <a:pt x="59149" y="0"/>
                  </a:cubicBezTo>
                  <a:close/>
                </a:path>
              </a:pathLst>
            </a:custGeom>
            <a:solidFill>
              <a:srgbClr val="D6E591"/>
            </a:solidFill>
          </p:spPr>
          <p:txBody>
            <a:bodyPr/>
            <a:lstStyle/>
            <a:p>
              <a:endParaRPr lang="en-US" sz="1400" b="1"/>
            </a:p>
          </p:txBody>
        </p:sp>
        <p:sp>
          <p:nvSpPr>
            <p:cNvPr id="39" name="TextBox 39"/>
            <p:cNvSpPr txBox="1"/>
            <p:nvPr/>
          </p:nvSpPr>
          <p:spPr>
            <a:xfrm>
              <a:off x="0" y="-28575"/>
              <a:ext cx="703178" cy="146873"/>
            </a:xfrm>
            <a:prstGeom prst="rect">
              <a:avLst/>
            </a:prstGeom>
          </p:spPr>
          <p:txBody>
            <a:bodyPr lIns="50800" tIns="50800" rIns="50800" bIns="50800" rtlCol="0" anchor="ctr"/>
            <a:lstStyle/>
            <a:p>
              <a:pPr algn="ctr">
                <a:lnSpc>
                  <a:spcPts val="2239"/>
                </a:lnSpc>
              </a:pPr>
              <a:endParaRPr sz="1400" b="1"/>
            </a:p>
          </p:txBody>
        </p:sp>
      </p:grpSp>
      <p:sp>
        <p:nvSpPr>
          <p:cNvPr id="40" name="TextBox 40"/>
          <p:cNvSpPr txBox="1"/>
          <p:nvPr/>
        </p:nvSpPr>
        <p:spPr>
          <a:xfrm>
            <a:off x="10010029" y="8017280"/>
            <a:ext cx="4869835" cy="510974"/>
          </a:xfrm>
          <a:prstGeom prst="rect">
            <a:avLst/>
          </a:prstGeom>
        </p:spPr>
        <p:txBody>
          <a:bodyPr lIns="0" tIns="0" rIns="0" bIns="0" rtlCol="0" anchor="t">
            <a:spAutoFit/>
          </a:bodyPr>
          <a:lstStyle/>
          <a:p>
            <a:pPr algn="ctr">
              <a:lnSpc>
                <a:spcPts val="4339"/>
              </a:lnSpc>
            </a:pPr>
            <a:r>
              <a:rPr lang="en-US" sz="2400" b="1">
                <a:solidFill>
                  <a:srgbClr val="24363D"/>
                </a:solidFill>
                <a:latin typeface="Tabarra Sans"/>
                <a:ea typeface="Tabarra Sans"/>
                <a:cs typeface="Tabarra Sans"/>
                <a:sym typeface="Tabarra Sans"/>
              </a:rPr>
              <a:t>Health Screenings</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3812811" y="2374900"/>
            <a:ext cx="13446489" cy="7311529"/>
          </a:xfrm>
          <a:custGeom>
            <a:avLst/>
            <a:gdLst/>
            <a:ahLst/>
            <a:cxnLst/>
            <a:rect l="l" t="t" r="r" b="b"/>
            <a:pathLst>
              <a:path w="13446489" h="7311529">
                <a:moveTo>
                  <a:pt x="0" y="0"/>
                </a:moveTo>
                <a:lnTo>
                  <a:pt x="13446489" y="0"/>
                </a:lnTo>
                <a:lnTo>
                  <a:pt x="13446489" y="7311529"/>
                </a:lnTo>
                <a:lnTo>
                  <a:pt x="0" y="7311529"/>
                </a:lnTo>
                <a:lnTo>
                  <a:pt x="0" y="0"/>
                </a:lnTo>
                <a:close/>
              </a:path>
            </a:pathLst>
          </a:custGeom>
          <a:blipFill>
            <a:blip r:embed="rId4"/>
            <a:stretch>
              <a:fillRect/>
            </a:stretch>
          </a:blipFill>
        </p:spPr>
        <p:txBody>
          <a:bodyPr/>
          <a:lstStyle/>
          <a:p>
            <a:endParaRPr lang="en-US"/>
          </a:p>
        </p:txBody>
      </p:sp>
      <p:sp>
        <p:nvSpPr>
          <p:cNvPr id="9" name="Freeform 9"/>
          <p:cNvSpPr/>
          <p:nvPr/>
        </p:nvSpPr>
        <p:spPr>
          <a:xfrm>
            <a:off x="252135" y="2827907"/>
            <a:ext cx="3202757" cy="3202757"/>
          </a:xfrm>
          <a:custGeom>
            <a:avLst/>
            <a:gdLst/>
            <a:ahLst/>
            <a:cxnLst/>
            <a:rect l="l" t="t" r="r" b="b"/>
            <a:pathLst>
              <a:path w="3202757" h="3202757">
                <a:moveTo>
                  <a:pt x="0" y="0"/>
                </a:moveTo>
                <a:lnTo>
                  <a:pt x="3202757" y="0"/>
                </a:lnTo>
                <a:lnTo>
                  <a:pt x="3202757" y="3202757"/>
                </a:lnTo>
                <a:lnTo>
                  <a:pt x="0" y="3202757"/>
                </a:lnTo>
                <a:lnTo>
                  <a:pt x="0" y="0"/>
                </a:lnTo>
                <a:close/>
              </a:path>
            </a:pathLst>
          </a:custGeom>
          <a:blipFill>
            <a:blip r:embed="rId5"/>
            <a:stretch>
              <a:fillRect/>
            </a:stretch>
          </a:blipFill>
        </p:spPr>
        <p:txBody>
          <a:bodyPr/>
          <a:lstStyle/>
          <a:p>
            <a:endParaRPr lang="en-US"/>
          </a:p>
        </p:txBody>
      </p:sp>
      <p:sp>
        <p:nvSpPr>
          <p:cNvPr id="10" name="Freeform 10"/>
          <p:cNvSpPr/>
          <p:nvPr/>
        </p:nvSpPr>
        <p:spPr>
          <a:xfrm flipV="1">
            <a:off x="640417" y="6773614"/>
            <a:ext cx="2426192" cy="652039"/>
          </a:xfrm>
          <a:custGeom>
            <a:avLst/>
            <a:gdLst/>
            <a:ahLst/>
            <a:cxnLst/>
            <a:rect l="l" t="t" r="r" b="b"/>
            <a:pathLst>
              <a:path w="2426192" h="652039">
                <a:moveTo>
                  <a:pt x="0" y="652039"/>
                </a:moveTo>
                <a:lnTo>
                  <a:pt x="2426193" y="652039"/>
                </a:lnTo>
                <a:lnTo>
                  <a:pt x="2426193" y="0"/>
                </a:lnTo>
                <a:lnTo>
                  <a:pt x="0" y="0"/>
                </a:lnTo>
                <a:lnTo>
                  <a:pt x="0" y="652039"/>
                </a:lnTo>
                <a:close/>
              </a:path>
            </a:pathLst>
          </a:custGeom>
          <a:blipFill>
            <a:blip r:embed="rId6"/>
            <a:stretch>
              <a:fillRect/>
            </a:stretch>
          </a:blipFill>
        </p:spPr>
        <p:txBody>
          <a:bodyPr/>
          <a:lstStyle/>
          <a:p>
            <a:endParaRPr lang="en-US"/>
          </a:p>
        </p:txBody>
      </p:sp>
      <p:sp>
        <p:nvSpPr>
          <p:cNvPr id="11" name="TextBox 11"/>
          <p:cNvSpPr txBox="1"/>
          <p:nvPr/>
        </p:nvSpPr>
        <p:spPr>
          <a:xfrm>
            <a:off x="1175994" y="971550"/>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Heavy"/>
                <a:ea typeface="Tabarra Sans Heavy"/>
                <a:cs typeface="Tabarra Sans Heavy"/>
                <a:sym typeface="Tabarra Sans Heavy"/>
              </a:rPr>
              <a:t>Examples Of Corporate Wellness Initiatives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929727"/>
            <a:ext cx="15349387" cy="815976"/>
          </a:xfrm>
          <a:prstGeom prst="rect">
            <a:avLst/>
          </a:prstGeom>
        </p:spPr>
        <p:txBody>
          <a:bodyPr lIns="0" tIns="0" rIns="0" bIns="0" rtlCol="0" anchor="t">
            <a:spAutoFit/>
          </a:bodyPr>
          <a:lstStyle/>
          <a:p>
            <a:pPr algn="l">
              <a:lnSpc>
                <a:spcPts val="5500"/>
              </a:lnSpc>
            </a:pPr>
            <a:r>
              <a:rPr lang="en-US" sz="5000" b="1">
                <a:solidFill>
                  <a:srgbClr val="D6E591"/>
                </a:solidFill>
                <a:latin typeface="Tabarra Sans Bold"/>
                <a:ea typeface="Tabarra Sans Bold"/>
                <a:cs typeface="Tabarra Sans Bold"/>
                <a:sym typeface="Tabarra Sans Bold"/>
              </a:rPr>
              <a:t>The Importance Of Corporate Wellness</a:t>
            </a:r>
          </a:p>
        </p:txBody>
      </p:sp>
      <p:sp>
        <p:nvSpPr>
          <p:cNvPr id="9" name="TextBox 9"/>
          <p:cNvSpPr txBox="1"/>
          <p:nvPr/>
        </p:nvSpPr>
        <p:spPr>
          <a:xfrm>
            <a:off x="1667660" y="2911172"/>
            <a:ext cx="15739030" cy="59867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Improves Employee Wellbeing – Supports physical, mental, and emotional health, reducing stress, absenteeism, and burnout.</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Boosts Motivation and Productivity – Employees who feel cared for are more engaged, focused, and perform at a higher level.</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Enhances Talent Attraction and Retention – Strong wellness programmes make a business more appealing to potential hires and help retain existing staff.</a:t>
            </a:r>
          </a:p>
          <a:p>
            <a:pPr algn="l">
              <a:lnSpc>
                <a:spcPts val="3919"/>
              </a:lnSpc>
            </a:pPr>
            <a:endParaRPr lang="en-US" sz="2799">
              <a:solidFill>
                <a:srgbClr val="24363D"/>
              </a:solidFill>
              <a:latin typeface="Tabarra Sans"/>
              <a:ea typeface="Tabarra Sans"/>
              <a:cs typeface="Tabarra Sans"/>
              <a:sym typeface="Tabarra Sans"/>
            </a:endParaRP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Promotes a Positive, Inclusive Culture – Encourages fairness, belonging, and respect by supporting diversity and inclusion within the workplace.</a:t>
            </a:r>
          </a:p>
          <a:p>
            <a:pPr algn="l">
              <a:lnSpc>
                <a:spcPts val="3919"/>
              </a:lnSpc>
            </a:pPr>
            <a:endParaRPr lang="en-US" sz="2799">
              <a:solidFill>
                <a:srgbClr val="24363D"/>
              </a:solidFill>
              <a:latin typeface="Tabarra Sans"/>
              <a:ea typeface="Tabarra Sans"/>
              <a:cs typeface="Tabarra Sans"/>
              <a:sym typeface="Tabarra Sans"/>
            </a:endParaRPr>
          </a:p>
        </p:txBody>
      </p:sp>
      <p:sp>
        <p:nvSpPr>
          <p:cNvPr id="10" name="Freeform 10"/>
          <p:cNvSpPr/>
          <p:nvPr/>
        </p:nvSpPr>
        <p:spPr>
          <a:xfrm>
            <a:off x="350046" y="3025472"/>
            <a:ext cx="1084439" cy="638463"/>
          </a:xfrm>
          <a:custGeom>
            <a:avLst/>
            <a:gdLst/>
            <a:ahLst/>
            <a:cxnLst/>
            <a:rect l="l" t="t" r="r" b="b"/>
            <a:pathLst>
              <a:path w="1084439" h="638463">
                <a:moveTo>
                  <a:pt x="0" y="0"/>
                </a:moveTo>
                <a:lnTo>
                  <a:pt x="1084439" y="0"/>
                </a:lnTo>
                <a:lnTo>
                  <a:pt x="1084439" y="638464"/>
                </a:lnTo>
                <a:lnTo>
                  <a:pt x="0" y="63846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350046" y="4612188"/>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Freeform 12"/>
          <p:cNvSpPr/>
          <p:nvPr/>
        </p:nvSpPr>
        <p:spPr>
          <a:xfrm>
            <a:off x="350046" y="7533626"/>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3" name="Freeform 13"/>
          <p:cNvSpPr/>
          <p:nvPr/>
        </p:nvSpPr>
        <p:spPr>
          <a:xfrm>
            <a:off x="350046" y="5961713"/>
            <a:ext cx="1084439" cy="638463"/>
          </a:xfrm>
          <a:custGeom>
            <a:avLst/>
            <a:gdLst/>
            <a:ahLst/>
            <a:cxnLst/>
            <a:rect l="l" t="t" r="r" b="b"/>
            <a:pathLst>
              <a:path w="1084439" h="638463">
                <a:moveTo>
                  <a:pt x="0" y="0"/>
                </a:moveTo>
                <a:lnTo>
                  <a:pt x="1084439" y="0"/>
                </a:lnTo>
                <a:lnTo>
                  <a:pt x="1084439" y="638463"/>
                </a:lnTo>
                <a:lnTo>
                  <a:pt x="0" y="638463"/>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630556"/>
          </a:xfrm>
          <a:prstGeom prst="rect">
            <a:avLst/>
          </a:prstGeom>
        </p:spPr>
        <p:txBody>
          <a:bodyPr lIns="0" tIns="0" rIns="0" bIns="0" rtlCol="0" anchor="t">
            <a:spAutoFit/>
          </a:bodyPr>
          <a:lstStyle/>
          <a:p>
            <a:pPr algn="l">
              <a:lnSpc>
                <a:spcPts val="4290"/>
              </a:lnSpc>
            </a:pPr>
            <a:r>
              <a:rPr lang="en-US" sz="3900" b="1">
                <a:solidFill>
                  <a:srgbClr val="D6E591"/>
                </a:solidFill>
                <a:latin typeface="Tabarra Sans Bold"/>
                <a:ea typeface="Tabarra Sans Bold"/>
                <a:cs typeface="Tabarra Sans Bold"/>
                <a:sym typeface="Tabarra Sans Bold"/>
              </a:rPr>
              <a:t>The Impact Of Corporate Wellness On Organisational Culture</a:t>
            </a:r>
          </a:p>
        </p:txBody>
      </p:sp>
      <p:sp>
        <p:nvSpPr>
          <p:cNvPr id="9" name="TextBox 9"/>
          <p:cNvSpPr txBox="1"/>
          <p:nvPr/>
        </p:nvSpPr>
        <p:spPr>
          <a:xfrm>
            <a:off x="1667660" y="2739722"/>
            <a:ext cx="15739030" cy="6169408"/>
          </a:xfrm>
          <a:prstGeom prst="rect">
            <a:avLst/>
          </a:prstGeom>
        </p:spPr>
        <p:txBody>
          <a:bodyPr lIns="0" tIns="0" rIns="0" bIns="0" rtlCol="0" anchor="t">
            <a:spAutoFit/>
          </a:bodyPr>
          <a:lstStyle/>
          <a:p>
            <a:pPr algn="l">
              <a:lnSpc>
                <a:spcPts val="6111"/>
              </a:lnSpc>
            </a:pPr>
            <a:r>
              <a:rPr lang="en-US" sz="3199" b="1">
                <a:solidFill>
                  <a:srgbClr val="24363D"/>
                </a:solidFill>
                <a:latin typeface="Tabarra Sans Bold"/>
                <a:ea typeface="Tabarra Sans Bold"/>
                <a:cs typeface="Tabarra Sans Bold"/>
                <a:sym typeface="Tabarra Sans Bold"/>
              </a:rPr>
              <a:t>Builds a Culture of Loyalty and Care</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Genuine wellbeing support shows employees they are valued.</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Strengthens loyalty and long-term commitment.</a:t>
            </a:r>
          </a:p>
          <a:p>
            <a:pPr algn="l">
              <a:lnSpc>
                <a:spcPts val="6111"/>
              </a:lnSpc>
            </a:pPr>
            <a:endParaRPr lang="en-US" sz="3199">
              <a:solidFill>
                <a:srgbClr val="24363D"/>
              </a:solidFill>
              <a:latin typeface="Tabarra Sans"/>
              <a:ea typeface="Tabarra Sans"/>
              <a:cs typeface="Tabarra Sans"/>
              <a:sym typeface="Tabarra Sans"/>
            </a:endParaRPr>
          </a:p>
          <a:p>
            <a:pPr algn="l">
              <a:lnSpc>
                <a:spcPts val="6111"/>
              </a:lnSpc>
            </a:pPr>
            <a:r>
              <a:rPr lang="en-US" sz="3199" b="1">
                <a:solidFill>
                  <a:srgbClr val="24363D"/>
                </a:solidFill>
                <a:latin typeface="Tabarra Sans Bold"/>
                <a:ea typeface="Tabarra Sans Bold"/>
                <a:cs typeface="Tabarra Sans Bold"/>
                <a:sym typeface="Tabarra Sans Bold"/>
              </a:rPr>
              <a:t>Supports Positive Day-to-Day Experiences</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Perks like flexible hours or fitness classes boost daily satisfaction.</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Creates a happier, more balanced, and engaged workforce.</a:t>
            </a:r>
          </a:p>
          <a:p>
            <a:pPr algn="l">
              <a:lnSpc>
                <a:spcPts val="6111"/>
              </a:lnSpc>
            </a:pPr>
            <a:endParaRPr lang="en-US" sz="3199">
              <a:solidFill>
                <a:srgbClr val="24363D"/>
              </a:solidFill>
              <a:latin typeface="Tabarra Sans"/>
              <a:ea typeface="Tabarra Sans"/>
              <a:cs typeface="Tabarra Sans"/>
              <a:sym typeface="Tabarra Sans"/>
            </a:endParaRPr>
          </a:p>
        </p:txBody>
      </p:sp>
      <p:sp>
        <p:nvSpPr>
          <p:cNvPr id="10" name="Freeform 10"/>
          <p:cNvSpPr/>
          <p:nvPr/>
        </p:nvSpPr>
        <p:spPr>
          <a:xfrm>
            <a:off x="14750309" y="4331558"/>
            <a:ext cx="3550143" cy="2365283"/>
          </a:xfrm>
          <a:custGeom>
            <a:avLst/>
            <a:gdLst/>
            <a:ahLst/>
            <a:cxnLst/>
            <a:rect l="l" t="t" r="r" b="b"/>
            <a:pathLst>
              <a:path w="3550143" h="2365283">
                <a:moveTo>
                  <a:pt x="0" y="0"/>
                </a:moveTo>
                <a:lnTo>
                  <a:pt x="3550143" y="0"/>
                </a:lnTo>
                <a:lnTo>
                  <a:pt x="3550143" y="2365283"/>
                </a:lnTo>
                <a:lnTo>
                  <a:pt x="0" y="2365283"/>
                </a:lnTo>
                <a:lnTo>
                  <a:pt x="0" y="0"/>
                </a:lnTo>
                <a:close/>
              </a:path>
            </a:pathLst>
          </a:custGeom>
          <a:blipFill>
            <a:blip r:embed="rId4"/>
            <a:stretch>
              <a:fillRect/>
            </a:stretch>
          </a:blipFill>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559501" y="2891672"/>
            <a:ext cx="6477920" cy="774926"/>
            <a:chOff x="0" y="0"/>
            <a:chExt cx="876328" cy="104831"/>
          </a:xfrm>
        </p:grpSpPr>
        <p:sp>
          <p:nvSpPr>
            <p:cNvPr id="9" name="Freeform 9"/>
            <p:cNvSpPr/>
            <p:nvPr/>
          </p:nvSpPr>
          <p:spPr>
            <a:xfrm>
              <a:off x="0" y="0"/>
              <a:ext cx="876328" cy="104831"/>
            </a:xfrm>
            <a:custGeom>
              <a:avLst/>
              <a:gdLst/>
              <a:ahLst/>
              <a:cxnLst/>
              <a:rect l="l" t="t" r="r" b="b"/>
              <a:pathLst>
                <a:path w="876328" h="104831">
                  <a:moveTo>
                    <a:pt x="50195" y="0"/>
                  </a:moveTo>
                  <a:lnTo>
                    <a:pt x="826133" y="0"/>
                  </a:lnTo>
                  <a:cubicBezTo>
                    <a:pt x="839445" y="0"/>
                    <a:pt x="852213" y="5288"/>
                    <a:pt x="861626" y="14702"/>
                  </a:cubicBezTo>
                  <a:cubicBezTo>
                    <a:pt x="871040" y="24115"/>
                    <a:pt x="876328" y="36883"/>
                    <a:pt x="876328" y="50195"/>
                  </a:cubicBezTo>
                  <a:lnTo>
                    <a:pt x="876328" y="54636"/>
                  </a:lnTo>
                  <a:cubicBezTo>
                    <a:pt x="876328" y="82358"/>
                    <a:pt x="853855" y="104831"/>
                    <a:pt x="826133" y="104831"/>
                  </a:cubicBezTo>
                  <a:lnTo>
                    <a:pt x="50195" y="104831"/>
                  </a:lnTo>
                  <a:cubicBezTo>
                    <a:pt x="36883" y="104831"/>
                    <a:pt x="24115" y="99543"/>
                    <a:pt x="14702" y="90130"/>
                  </a:cubicBezTo>
                  <a:cubicBezTo>
                    <a:pt x="5288" y="80716"/>
                    <a:pt x="0" y="67949"/>
                    <a:pt x="0" y="54636"/>
                  </a:cubicBezTo>
                  <a:lnTo>
                    <a:pt x="0" y="50195"/>
                  </a:lnTo>
                  <a:cubicBezTo>
                    <a:pt x="0" y="22473"/>
                    <a:pt x="22473" y="0"/>
                    <a:pt x="50195" y="0"/>
                  </a:cubicBezTo>
                  <a:close/>
                </a:path>
              </a:pathLst>
            </a:custGeom>
            <a:solidFill>
              <a:srgbClr val="D6E591"/>
            </a:solidFill>
          </p:spPr>
          <p:txBody>
            <a:bodyPr/>
            <a:lstStyle/>
            <a:p>
              <a:endParaRPr lang="en-US"/>
            </a:p>
          </p:txBody>
        </p:sp>
        <p:sp>
          <p:nvSpPr>
            <p:cNvPr id="10" name="TextBox 10"/>
            <p:cNvSpPr txBox="1"/>
            <p:nvPr/>
          </p:nvSpPr>
          <p:spPr>
            <a:xfrm>
              <a:off x="0" y="-28575"/>
              <a:ext cx="876328" cy="133406"/>
            </a:xfrm>
            <a:prstGeom prst="rect">
              <a:avLst/>
            </a:prstGeom>
          </p:spPr>
          <p:txBody>
            <a:bodyPr lIns="50800" tIns="50800" rIns="50800" bIns="50800" rtlCol="0" anchor="ctr"/>
            <a:lstStyle/>
            <a:p>
              <a:pPr algn="ctr">
                <a:lnSpc>
                  <a:spcPts val="2239"/>
                </a:lnSpc>
              </a:pPr>
              <a:endParaRPr/>
            </a:p>
          </p:txBody>
        </p:sp>
      </p:grpSp>
      <p:grpSp>
        <p:nvGrpSpPr>
          <p:cNvPr id="11" name="Group 11"/>
          <p:cNvGrpSpPr/>
          <p:nvPr/>
        </p:nvGrpSpPr>
        <p:grpSpPr>
          <a:xfrm>
            <a:off x="-559501" y="5950058"/>
            <a:ext cx="6477920" cy="774926"/>
            <a:chOff x="0" y="0"/>
            <a:chExt cx="876328" cy="104831"/>
          </a:xfrm>
        </p:grpSpPr>
        <p:sp>
          <p:nvSpPr>
            <p:cNvPr id="12" name="Freeform 12"/>
            <p:cNvSpPr/>
            <p:nvPr/>
          </p:nvSpPr>
          <p:spPr>
            <a:xfrm>
              <a:off x="0" y="0"/>
              <a:ext cx="876328" cy="104831"/>
            </a:xfrm>
            <a:custGeom>
              <a:avLst/>
              <a:gdLst/>
              <a:ahLst/>
              <a:cxnLst/>
              <a:rect l="l" t="t" r="r" b="b"/>
              <a:pathLst>
                <a:path w="876328" h="104831">
                  <a:moveTo>
                    <a:pt x="50195" y="0"/>
                  </a:moveTo>
                  <a:lnTo>
                    <a:pt x="826133" y="0"/>
                  </a:lnTo>
                  <a:cubicBezTo>
                    <a:pt x="839445" y="0"/>
                    <a:pt x="852213" y="5288"/>
                    <a:pt x="861626" y="14702"/>
                  </a:cubicBezTo>
                  <a:cubicBezTo>
                    <a:pt x="871040" y="24115"/>
                    <a:pt x="876328" y="36883"/>
                    <a:pt x="876328" y="50195"/>
                  </a:cubicBezTo>
                  <a:lnTo>
                    <a:pt x="876328" y="54636"/>
                  </a:lnTo>
                  <a:cubicBezTo>
                    <a:pt x="876328" y="82358"/>
                    <a:pt x="853855" y="104831"/>
                    <a:pt x="826133" y="104831"/>
                  </a:cubicBezTo>
                  <a:lnTo>
                    <a:pt x="50195" y="104831"/>
                  </a:lnTo>
                  <a:cubicBezTo>
                    <a:pt x="36883" y="104831"/>
                    <a:pt x="24115" y="99543"/>
                    <a:pt x="14702" y="90130"/>
                  </a:cubicBezTo>
                  <a:cubicBezTo>
                    <a:pt x="5288" y="80716"/>
                    <a:pt x="0" y="67949"/>
                    <a:pt x="0" y="54636"/>
                  </a:cubicBezTo>
                  <a:lnTo>
                    <a:pt x="0" y="50195"/>
                  </a:lnTo>
                  <a:cubicBezTo>
                    <a:pt x="0" y="22473"/>
                    <a:pt x="22473" y="0"/>
                    <a:pt x="50195" y="0"/>
                  </a:cubicBezTo>
                  <a:close/>
                </a:path>
              </a:pathLst>
            </a:custGeom>
            <a:solidFill>
              <a:srgbClr val="D6E591"/>
            </a:solidFill>
          </p:spPr>
          <p:txBody>
            <a:bodyPr/>
            <a:lstStyle/>
            <a:p>
              <a:endParaRPr lang="en-US"/>
            </a:p>
          </p:txBody>
        </p:sp>
        <p:sp>
          <p:nvSpPr>
            <p:cNvPr id="13" name="TextBox 13"/>
            <p:cNvSpPr txBox="1"/>
            <p:nvPr/>
          </p:nvSpPr>
          <p:spPr>
            <a:xfrm>
              <a:off x="0" y="-28575"/>
              <a:ext cx="876328" cy="133406"/>
            </a:xfrm>
            <a:prstGeom prst="rect">
              <a:avLst/>
            </a:prstGeom>
          </p:spPr>
          <p:txBody>
            <a:bodyPr lIns="50800" tIns="50800" rIns="50800" bIns="50800" rtlCol="0" anchor="ctr"/>
            <a:lstStyle/>
            <a:p>
              <a:pPr algn="ctr">
                <a:lnSpc>
                  <a:spcPts val="2239"/>
                </a:lnSpc>
              </a:pPr>
              <a:endParaRPr/>
            </a:p>
          </p:txBody>
        </p:sp>
      </p:grpSp>
      <p:sp>
        <p:nvSpPr>
          <p:cNvPr id="14" name="Freeform 14"/>
          <p:cNvSpPr/>
          <p:nvPr/>
        </p:nvSpPr>
        <p:spPr>
          <a:xfrm>
            <a:off x="14096381" y="7569739"/>
            <a:ext cx="4191620" cy="2717262"/>
          </a:xfrm>
          <a:custGeom>
            <a:avLst/>
            <a:gdLst/>
            <a:ahLst/>
            <a:cxnLst/>
            <a:rect l="l" t="t" r="r" b="b"/>
            <a:pathLst>
              <a:path w="4383909" h="2920779">
                <a:moveTo>
                  <a:pt x="0" y="0"/>
                </a:moveTo>
                <a:lnTo>
                  <a:pt x="4383909" y="0"/>
                </a:lnTo>
                <a:lnTo>
                  <a:pt x="4383909" y="2920780"/>
                </a:lnTo>
                <a:lnTo>
                  <a:pt x="0" y="2920780"/>
                </a:lnTo>
                <a:lnTo>
                  <a:pt x="0" y="0"/>
                </a:lnTo>
                <a:close/>
              </a:path>
            </a:pathLst>
          </a:custGeom>
          <a:blipFill>
            <a:blip r:embed="rId4"/>
            <a:stretch>
              <a:fillRect/>
            </a:stretch>
          </a:blipFill>
        </p:spPr>
        <p:txBody>
          <a:bodyPr/>
          <a:lstStyle/>
          <a:p>
            <a:endParaRPr lang="en-US"/>
          </a:p>
        </p:txBody>
      </p:sp>
      <p:sp>
        <p:nvSpPr>
          <p:cNvPr id="15" name="TextBox 15"/>
          <p:cNvSpPr txBox="1"/>
          <p:nvPr/>
        </p:nvSpPr>
        <p:spPr>
          <a:xfrm>
            <a:off x="1175994" y="959122"/>
            <a:ext cx="15349387" cy="914401"/>
          </a:xfrm>
          <a:prstGeom prst="rect">
            <a:avLst/>
          </a:prstGeom>
        </p:spPr>
        <p:txBody>
          <a:bodyPr lIns="0" tIns="0" rIns="0" bIns="0" rtlCol="0" anchor="t">
            <a:spAutoFit/>
          </a:bodyPr>
          <a:lstStyle/>
          <a:p>
            <a:pPr algn="l">
              <a:lnSpc>
                <a:spcPts val="3300"/>
              </a:lnSpc>
            </a:pPr>
            <a:r>
              <a:rPr lang="en-US" sz="3000" b="1">
                <a:solidFill>
                  <a:srgbClr val="D6E591"/>
                </a:solidFill>
                <a:latin typeface="Tabarra Sans Heavy"/>
                <a:ea typeface="Tabarra Sans Heavy"/>
                <a:cs typeface="Tabarra Sans Heavy"/>
                <a:sym typeface="Tabarra Sans Heavy"/>
              </a:rPr>
              <a:t>How The Organisational Environment Is A Factor In The Development Of Human Capital Management (HCM)</a:t>
            </a:r>
          </a:p>
        </p:txBody>
      </p:sp>
      <p:sp>
        <p:nvSpPr>
          <p:cNvPr id="16" name="TextBox 16"/>
          <p:cNvSpPr txBox="1"/>
          <p:nvPr/>
        </p:nvSpPr>
        <p:spPr>
          <a:xfrm>
            <a:off x="126976" y="2942267"/>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1. Positive Workplace Culture</a:t>
            </a:r>
          </a:p>
        </p:txBody>
      </p:sp>
      <p:sp>
        <p:nvSpPr>
          <p:cNvPr id="17" name="TextBox 17"/>
          <p:cNvSpPr txBox="1"/>
          <p:nvPr/>
        </p:nvSpPr>
        <p:spPr>
          <a:xfrm>
            <a:off x="944798" y="3799947"/>
            <a:ext cx="16398404" cy="113093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Openness, trust, and continuous improvement encourage staff engagement in training, collaboration, and appraisal activities.</a:t>
            </a:r>
          </a:p>
        </p:txBody>
      </p:sp>
      <p:sp>
        <p:nvSpPr>
          <p:cNvPr id="18" name="TextBox 18"/>
          <p:cNvSpPr txBox="1"/>
          <p:nvPr/>
        </p:nvSpPr>
        <p:spPr>
          <a:xfrm>
            <a:off x="126976" y="6000653"/>
            <a:ext cx="14264320" cy="588010"/>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2. Leadership Support</a:t>
            </a:r>
          </a:p>
        </p:txBody>
      </p:sp>
      <p:sp>
        <p:nvSpPr>
          <p:cNvPr id="19" name="TextBox 19"/>
          <p:cNvSpPr txBox="1"/>
          <p:nvPr/>
        </p:nvSpPr>
        <p:spPr>
          <a:xfrm>
            <a:off x="944798" y="6858333"/>
            <a:ext cx="16398404" cy="1130935"/>
          </a:xfrm>
          <a:prstGeom prst="rect">
            <a:avLst/>
          </a:prstGeom>
        </p:spPr>
        <p:txBody>
          <a:bodyPr lIns="0" tIns="0" rIns="0" bIns="0" rtlCol="0" anchor="t">
            <a:spAutoFit/>
          </a:bodyPr>
          <a:lstStyle/>
          <a:p>
            <a:pPr algn="l">
              <a:lnSpc>
                <a:spcPts val="4339"/>
              </a:lnSpc>
            </a:pPr>
            <a:r>
              <a:rPr lang="en-US" sz="3099">
                <a:solidFill>
                  <a:srgbClr val="24363D"/>
                </a:solidFill>
                <a:latin typeface="Tabarra Sans"/>
                <a:ea typeface="Tabarra Sans"/>
                <a:cs typeface="Tabarra Sans"/>
                <a:sym typeface="Tabarra Sans"/>
              </a:rPr>
              <a:t>Visible commitment from leaders provides direction, resources, and motivation for employee growth and wellness initiatives.</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3842309" y="4486330"/>
            <a:ext cx="4445691" cy="2961942"/>
          </a:xfrm>
          <a:custGeom>
            <a:avLst/>
            <a:gdLst/>
            <a:ahLst/>
            <a:cxnLst/>
            <a:rect l="l" t="t" r="r" b="b"/>
            <a:pathLst>
              <a:path w="4445691" h="2961942">
                <a:moveTo>
                  <a:pt x="0" y="0"/>
                </a:moveTo>
                <a:lnTo>
                  <a:pt x="4445691" y="0"/>
                </a:lnTo>
                <a:lnTo>
                  <a:pt x="4445691" y="2961942"/>
                </a:lnTo>
                <a:lnTo>
                  <a:pt x="0" y="2961942"/>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175994" y="1006475"/>
            <a:ext cx="15349387" cy="630556"/>
          </a:xfrm>
          <a:prstGeom prst="rect">
            <a:avLst/>
          </a:prstGeom>
        </p:spPr>
        <p:txBody>
          <a:bodyPr lIns="0" tIns="0" rIns="0" bIns="0" rtlCol="0" anchor="t">
            <a:spAutoFit/>
          </a:bodyPr>
          <a:lstStyle/>
          <a:p>
            <a:pPr algn="l">
              <a:lnSpc>
                <a:spcPts val="4290"/>
              </a:lnSpc>
            </a:pPr>
            <a:r>
              <a:rPr lang="en-US" sz="3900" b="1">
                <a:solidFill>
                  <a:srgbClr val="D6E591"/>
                </a:solidFill>
                <a:latin typeface="Tabarra Sans Bold"/>
                <a:ea typeface="Tabarra Sans Bold"/>
                <a:cs typeface="Tabarra Sans Bold"/>
                <a:sym typeface="Tabarra Sans Bold"/>
              </a:rPr>
              <a:t>The Impact Of Corporate Wellness On Organisational Culture</a:t>
            </a:r>
          </a:p>
        </p:txBody>
      </p:sp>
      <p:sp>
        <p:nvSpPr>
          <p:cNvPr id="10" name="TextBox 10"/>
          <p:cNvSpPr txBox="1"/>
          <p:nvPr/>
        </p:nvSpPr>
        <p:spPr>
          <a:xfrm>
            <a:off x="1667660" y="2739722"/>
            <a:ext cx="15739030" cy="6169408"/>
          </a:xfrm>
          <a:prstGeom prst="rect">
            <a:avLst/>
          </a:prstGeom>
        </p:spPr>
        <p:txBody>
          <a:bodyPr lIns="0" tIns="0" rIns="0" bIns="0" rtlCol="0" anchor="t">
            <a:spAutoFit/>
          </a:bodyPr>
          <a:lstStyle/>
          <a:p>
            <a:pPr algn="l">
              <a:lnSpc>
                <a:spcPts val="6111"/>
              </a:lnSpc>
            </a:pPr>
            <a:r>
              <a:rPr lang="en-US" sz="3199" b="1">
                <a:solidFill>
                  <a:srgbClr val="24363D"/>
                </a:solidFill>
                <a:latin typeface="Tabarra Sans Bold"/>
                <a:ea typeface="Tabarra Sans Bold"/>
                <a:cs typeface="Tabarra Sans Bold"/>
                <a:sym typeface="Tabarra Sans Bold"/>
              </a:rPr>
              <a:t>Strengthens Teamwork and Collaboration</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Group wellness or charity activities build stronger connections.</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Improves communication and team morale.</a:t>
            </a:r>
          </a:p>
          <a:p>
            <a:pPr algn="l">
              <a:lnSpc>
                <a:spcPts val="6111"/>
              </a:lnSpc>
            </a:pPr>
            <a:endParaRPr lang="en-US" sz="3199">
              <a:solidFill>
                <a:srgbClr val="24363D"/>
              </a:solidFill>
              <a:latin typeface="Tabarra Sans"/>
              <a:ea typeface="Tabarra Sans"/>
              <a:cs typeface="Tabarra Sans"/>
              <a:sym typeface="Tabarra Sans"/>
            </a:endParaRPr>
          </a:p>
          <a:p>
            <a:pPr algn="l">
              <a:lnSpc>
                <a:spcPts val="6111"/>
              </a:lnSpc>
            </a:pPr>
            <a:r>
              <a:rPr lang="en-US" sz="3199" b="1">
                <a:solidFill>
                  <a:srgbClr val="24363D"/>
                </a:solidFill>
                <a:latin typeface="Tabarra Sans Bold"/>
                <a:ea typeface="Tabarra Sans Bold"/>
                <a:cs typeface="Tabarra Sans Bold"/>
                <a:sym typeface="Tabarra Sans Bold"/>
              </a:rPr>
              <a:t>Builds Trust</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Real action on wellbeing fosters pride and respect.</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Authenticity builds trust; token efforts damage it.</a:t>
            </a:r>
          </a:p>
          <a:p>
            <a:pPr algn="l">
              <a:lnSpc>
                <a:spcPts val="6111"/>
              </a:lnSpc>
            </a:pPr>
            <a:endParaRPr lang="en-US" sz="3199">
              <a:solidFill>
                <a:srgbClr val="24363D"/>
              </a:solidFill>
              <a:latin typeface="Tabarra Sans"/>
              <a:ea typeface="Tabarra Sans"/>
              <a:cs typeface="Tabarra Sans"/>
              <a:sym typeface="Tabarra Sans"/>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TextBox 8"/>
          <p:cNvSpPr txBox="1"/>
          <p:nvPr/>
        </p:nvSpPr>
        <p:spPr>
          <a:xfrm>
            <a:off x="1175994" y="1006475"/>
            <a:ext cx="15349387" cy="630556"/>
          </a:xfrm>
          <a:prstGeom prst="rect">
            <a:avLst/>
          </a:prstGeom>
        </p:spPr>
        <p:txBody>
          <a:bodyPr lIns="0" tIns="0" rIns="0" bIns="0" rtlCol="0" anchor="t">
            <a:spAutoFit/>
          </a:bodyPr>
          <a:lstStyle/>
          <a:p>
            <a:pPr algn="l">
              <a:lnSpc>
                <a:spcPts val="4290"/>
              </a:lnSpc>
            </a:pPr>
            <a:r>
              <a:rPr lang="en-US" sz="3900" b="1">
                <a:solidFill>
                  <a:srgbClr val="D6E591"/>
                </a:solidFill>
                <a:latin typeface="Tabarra Sans Bold"/>
                <a:ea typeface="Tabarra Sans Bold"/>
                <a:cs typeface="Tabarra Sans Bold"/>
                <a:sym typeface="Tabarra Sans Bold"/>
              </a:rPr>
              <a:t>The Impact Of Corporate Wellness On Employee Motivation</a:t>
            </a:r>
          </a:p>
        </p:txBody>
      </p:sp>
      <p:sp>
        <p:nvSpPr>
          <p:cNvPr id="9" name="TextBox 9"/>
          <p:cNvSpPr txBox="1"/>
          <p:nvPr/>
        </p:nvSpPr>
        <p:spPr>
          <a:xfrm>
            <a:off x="1667660" y="2739722"/>
            <a:ext cx="15739030" cy="6169408"/>
          </a:xfrm>
          <a:prstGeom prst="rect">
            <a:avLst/>
          </a:prstGeom>
        </p:spPr>
        <p:txBody>
          <a:bodyPr lIns="0" tIns="0" rIns="0" bIns="0" rtlCol="0" anchor="t">
            <a:spAutoFit/>
          </a:bodyPr>
          <a:lstStyle/>
          <a:p>
            <a:pPr algn="l">
              <a:lnSpc>
                <a:spcPts val="6111"/>
              </a:lnSpc>
            </a:pPr>
            <a:r>
              <a:rPr lang="en-US" sz="3199" b="1">
                <a:solidFill>
                  <a:srgbClr val="24363D"/>
                </a:solidFill>
                <a:latin typeface="Tabarra Sans Bold"/>
                <a:ea typeface="Tabarra Sans Bold"/>
                <a:cs typeface="Tabarra Sans Bold"/>
                <a:sym typeface="Tabarra Sans Bold"/>
              </a:rPr>
              <a:t>Makes Staff Feel Valued and Supported</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Wellness initiatives show genuine care for employees’ wellbeing.</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Builds commitment and motivates staff to perform at their best.</a:t>
            </a:r>
          </a:p>
          <a:p>
            <a:pPr algn="l">
              <a:lnSpc>
                <a:spcPts val="6111"/>
              </a:lnSpc>
            </a:pPr>
            <a:endParaRPr lang="en-US" sz="3199">
              <a:solidFill>
                <a:srgbClr val="24363D"/>
              </a:solidFill>
              <a:latin typeface="Tabarra Sans"/>
              <a:ea typeface="Tabarra Sans"/>
              <a:cs typeface="Tabarra Sans"/>
              <a:sym typeface="Tabarra Sans"/>
            </a:endParaRPr>
          </a:p>
          <a:p>
            <a:pPr algn="l">
              <a:lnSpc>
                <a:spcPts val="6111"/>
              </a:lnSpc>
            </a:pPr>
            <a:r>
              <a:rPr lang="en-US" sz="3199" b="1">
                <a:solidFill>
                  <a:srgbClr val="24363D"/>
                </a:solidFill>
                <a:latin typeface="Tabarra Sans Bold"/>
                <a:ea typeface="Tabarra Sans Bold"/>
                <a:cs typeface="Tabarra Sans Bold"/>
                <a:sym typeface="Tabarra Sans Bold"/>
              </a:rPr>
              <a:t>Reduces Stress and Improves Work–Life Balance</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Flexible working and mental health supports ease personal pressures.</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Lower stress leads to better focus, energy, and motivation.</a:t>
            </a:r>
          </a:p>
          <a:p>
            <a:pPr algn="l">
              <a:lnSpc>
                <a:spcPts val="6111"/>
              </a:lnSpc>
            </a:pPr>
            <a:endParaRPr lang="en-US" sz="3199">
              <a:solidFill>
                <a:srgbClr val="24363D"/>
              </a:solidFill>
              <a:latin typeface="Tabarra Sans"/>
              <a:ea typeface="Tabarra Sans"/>
              <a:cs typeface="Tabarra Sans"/>
              <a:sym typeface="Tabarra Sans"/>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4391296" y="4661586"/>
            <a:ext cx="3787038" cy="2130209"/>
          </a:xfrm>
          <a:custGeom>
            <a:avLst/>
            <a:gdLst/>
            <a:ahLst/>
            <a:cxnLst/>
            <a:rect l="l" t="t" r="r" b="b"/>
            <a:pathLst>
              <a:path w="3787038" h="2130209">
                <a:moveTo>
                  <a:pt x="0" y="0"/>
                </a:moveTo>
                <a:lnTo>
                  <a:pt x="3787038" y="0"/>
                </a:lnTo>
                <a:lnTo>
                  <a:pt x="3787038" y="2130209"/>
                </a:lnTo>
                <a:lnTo>
                  <a:pt x="0" y="2130209"/>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175994" y="1006475"/>
            <a:ext cx="15349387" cy="630556"/>
          </a:xfrm>
          <a:prstGeom prst="rect">
            <a:avLst/>
          </a:prstGeom>
        </p:spPr>
        <p:txBody>
          <a:bodyPr lIns="0" tIns="0" rIns="0" bIns="0" rtlCol="0" anchor="t">
            <a:spAutoFit/>
          </a:bodyPr>
          <a:lstStyle/>
          <a:p>
            <a:pPr algn="l">
              <a:lnSpc>
                <a:spcPts val="4290"/>
              </a:lnSpc>
            </a:pPr>
            <a:r>
              <a:rPr lang="en-US" sz="3900" b="1">
                <a:solidFill>
                  <a:srgbClr val="D6E591"/>
                </a:solidFill>
                <a:latin typeface="Tabarra Sans Bold"/>
                <a:ea typeface="Tabarra Sans Bold"/>
                <a:cs typeface="Tabarra Sans Bold"/>
                <a:sym typeface="Tabarra Sans Bold"/>
              </a:rPr>
              <a:t>The Impact Of Corporate Wellness On Employee Motivation</a:t>
            </a:r>
          </a:p>
        </p:txBody>
      </p:sp>
      <p:sp>
        <p:nvSpPr>
          <p:cNvPr id="10" name="TextBox 10"/>
          <p:cNvSpPr txBox="1"/>
          <p:nvPr/>
        </p:nvSpPr>
        <p:spPr>
          <a:xfrm>
            <a:off x="1667660" y="2739722"/>
            <a:ext cx="15739030" cy="6169408"/>
          </a:xfrm>
          <a:prstGeom prst="rect">
            <a:avLst/>
          </a:prstGeom>
        </p:spPr>
        <p:txBody>
          <a:bodyPr lIns="0" tIns="0" rIns="0" bIns="0" rtlCol="0" anchor="t">
            <a:spAutoFit/>
          </a:bodyPr>
          <a:lstStyle/>
          <a:p>
            <a:pPr algn="l">
              <a:lnSpc>
                <a:spcPts val="6111"/>
              </a:lnSpc>
            </a:pPr>
            <a:r>
              <a:rPr lang="en-US" sz="3199" b="1">
                <a:solidFill>
                  <a:srgbClr val="24363D"/>
                </a:solidFill>
                <a:latin typeface="Tabarra Sans Bold"/>
                <a:ea typeface="Tabarra Sans Bold"/>
                <a:cs typeface="Tabarra Sans Bold"/>
                <a:sym typeface="Tabarra Sans Bold"/>
              </a:rPr>
              <a:t>Improves Physical and Mental Health</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Programmes like fitness classes or health screenings boost wellbeing.</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Healthier staff have more energy and resilience at work.</a:t>
            </a:r>
          </a:p>
          <a:p>
            <a:pPr algn="l">
              <a:lnSpc>
                <a:spcPts val="6111"/>
              </a:lnSpc>
            </a:pPr>
            <a:endParaRPr lang="en-US" sz="3199">
              <a:solidFill>
                <a:srgbClr val="24363D"/>
              </a:solidFill>
              <a:latin typeface="Tabarra Sans"/>
              <a:ea typeface="Tabarra Sans"/>
              <a:cs typeface="Tabarra Sans"/>
              <a:sym typeface="Tabarra Sans"/>
            </a:endParaRPr>
          </a:p>
          <a:p>
            <a:pPr algn="l">
              <a:lnSpc>
                <a:spcPts val="6111"/>
              </a:lnSpc>
            </a:pPr>
            <a:r>
              <a:rPr lang="en-US" sz="3199" b="1">
                <a:solidFill>
                  <a:srgbClr val="24363D"/>
                </a:solidFill>
                <a:latin typeface="Tabarra Sans Bold"/>
                <a:ea typeface="Tabarra Sans Bold"/>
                <a:cs typeface="Tabarra Sans Bold"/>
                <a:sym typeface="Tabarra Sans Bold"/>
              </a:rPr>
              <a:t>Builds Relationships and Belonging</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Team wellness and inclusion activities create stronger connections.</a:t>
            </a:r>
          </a:p>
          <a:p>
            <a:pPr marL="690876" lvl="1" indent="-345438" algn="l">
              <a:lnSpc>
                <a:spcPts val="6111"/>
              </a:lnSpc>
              <a:buFont typeface="Arial"/>
              <a:buChar char="•"/>
            </a:pPr>
            <a:r>
              <a:rPr lang="en-US" sz="3199">
                <a:solidFill>
                  <a:srgbClr val="24363D"/>
                </a:solidFill>
                <a:latin typeface="Tabarra Sans"/>
                <a:ea typeface="Tabarra Sans"/>
                <a:cs typeface="Tabarra Sans"/>
                <a:sym typeface="Tabarra Sans"/>
              </a:rPr>
              <a:t>A supportive community increases engagement and loyalty.</a:t>
            </a:r>
          </a:p>
          <a:p>
            <a:pPr algn="l">
              <a:lnSpc>
                <a:spcPts val="6111"/>
              </a:lnSpc>
            </a:pPr>
            <a:endParaRPr lang="en-US" sz="3199">
              <a:solidFill>
                <a:srgbClr val="24363D"/>
              </a:solidFill>
              <a:latin typeface="Tabarra Sans"/>
              <a:ea typeface="Tabarra Sans"/>
              <a:cs typeface="Tabarra Sans"/>
              <a:sym typeface="Tabarra Sans"/>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rgbClr val="274065"/>
        </a:solidFill>
        <a:effectLst/>
      </p:bgPr>
    </p:bg>
    <p:spTree>
      <p:nvGrpSpPr>
        <p:cNvPr id="1" name=""/>
        <p:cNvGrpSpPr/>
        <p:nvPr/>
      </p:nvGrpSpPr>
      <p:grpSpPr>
        <a:xfrm>
          <a:off x="0" y="0"/>
          <a:ext cx="0" cy="0"/>
          <a:chOff x="0" y="0"/>
          <a:chExt cx="0" cy="0"/>
        </a:xfrm>
      </p:grpSpPr>
      <p:sp>
        <p:nvSpPr>
          <p:cNvPr id="2" name="AutoShape 2"/>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3" name="TextBox 3"/>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4" name="Freeform 4"/>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pic>
        <p:nvPicPr>
          <p:cNvPr id="5" name="Picture 5"/>
          <p:cNvPicPr>
            <a:picLocks noChangeAspect="1"/>
          </p:cNvPicPr>
          <p:nvPr>
            <a:videoFile r:link="rId1"/>
          </p:nvPr>
        </p:nvPicPr>
        <p:blipFill>
          <a:blip r:embed="rId5"/>
          <a:stretch>
            <a:fillRect/>
          </a:stretch>
        </p:blipFill>
        <p:spPr>
          <a:xfrm>
            <a:off x="961832" y="1850990"/>
            <a:ext cx="13429464" cy="7548177"/>
          </a:xfrm>
          <a:prstGeom prst="rect">
            <a:avLst/>
          </a:prstGeom>
        </p:spPr>
      </p:pic>
      <p:sp>
        <p:nvSpPr>
          <p:cNvPr id="6" name="TextBox 6"/>
          <p:cNvSpPr txBox="1"/>
          <p:nvPr/>
        </p:nvSpPr>
        <p:spPr>
          <a:xfrm>
            <a:off x="14975038" y="5529828"/>
            <a:ext cx="1550343" cy="887095"/>
          </a:xfrm>
          <a:prstGeom prst="rect">
            <a:avLst/>
          </a:prstGeom>
        </p:spPr>
        <p:txBody>
          <a:bodyPr lIns="0" tIns="0" rIns="0" bIns="0" rtlCol="0" anchor="t">
            <a:spAutoFit/>
          </a:bodyPr>
          <a:lstStyle/>
          <a:p>
            <a:pPr algn="ctr">
              <a:lnSpc>
                <a:spcPts val="7279"/>
              </a:lnSpc>
            </a:pPr>
            <a:r>
              <a:rPr lang="en-US" sz="5199" b="1" u="sng">
                <a:solidFill>
                  <a:srgbClr val="D6E591"/>
                </a:solidFill>
                <a:latin typeface="Canva Sans Bold"/>
                <a:ea typeface="Canva Sans Bold"/>
                <a:cs typeface="Canva Sans Bold"/>
                <a:sym typeface="Canva Sans Bold"/>
                <a:hlinkClick r:id="rId6" tooltip="https://www.youtube.com/watch?v=7HwesSVdd4Y"/>
              </a:rPr>
              <a:t>LINK</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rgbClr val="274165"/>
        </a:solidFill>
        <a:effectLst/>
      </p:bgPr>
    </p:bg>
    <p:spTree>
      <p:nvGrpSpPr>
        <p:cNvPr id="1" name=""/>
        <p:cNvGrpSpPr/>
        <p:nvPr/>
      </p:nvGrpSpPr>
      <p:grpSpPr>
        <a:xfrm>
          <a:off x="0" y="0"/>
          <a:ext cx="0" cy="0"/>
          <a:chOff x="0" y="0"/>
          <a:chExt cx="0" cy="0"/>
        </a:xfrm>
      </p:grpSpPr>
      <p:grpSp>
        <p:nvGrpSpPr>
          <p:cNvPr id="2" name="Group 2"/>
          <p:cNvGrpSpPr/>
          <p:nvPr/>
        </p:nvGrpSpPr>
        <p:grpSpPr>
          <a:xfrm>
            <a:off x="0" y="-149805"/>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74165"/>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8" name="Freeform 8"/>
          <p:cNvSpPr/>
          <p:nvPr/>
        </p:nvSpPr>
        <p:spPr>
          <a:xfrm>
            <a:off x="1395660" y="2268209"/>
            <a:ext cx="15496681" cy="7457778"/>
          </a:xfrm>
          <a:custGeom>
            <a:avLst/>
            <a:gdLst/>
            <a:ahLst/>
            <a:cxnLst/>
            <a:rect l="l" t="t" r="r" b="b"/>
            <a:pathLst>
              <a:path w="15496681" h="7457778">
                <a:moveTo>
                  <a:pt x="0" y="0"/>
                </a:moveTo>
                <a:lnTo>
                  <a:pt x="15496680" y="0"/>
                </a:lnTo>
                <a:lnTo>
                  <a:pt x="15496680" y="7457778"/>
                </a:lnTo>
                <a:lnTo>
                  <a:pt x="0" y="7457778"/>
                </a:lnTo>
                <a:lnTo>
                  <a:pt x="0" y="0"/>
                </a:lnTo>
                <a:close/>
              </a:path>
            </a:pathLst>
          </a:custGeom>
          <a:blipFill>
            <a:blip r:embed="rId4"/>
            <a:stretch>
              <a:fillRect/>
            </a:stretch>
          </a:blipFill>
        </p:spPr>
        <p:txBody>
          <a:bodyPr/>
          <a:lstStyle/>
          <a:p>
            <a:endParaRPr lang="en-US"/>
          </a:p>
        </p:txBody>
      </p:sp>
      <p:sp>
        <p:nvSpPr>
          <p:cNvPr id="9" name="TextBox 9"/>
          <p:cNvSpPr txBox="1"/>
          <p:nvPr/>
        </p:nvSpPr>
        <p:spPr>
          <a:xfrm>
            <a:off x="1028700" y="1226239"/>
            <a:ext cx="14983575" cy="713106"/>
          </a:xfrm>
          <a:prstGeom prst="rect">
            <a:avLst/>
          </a:prstGeom>
        </p:spPr>
        <p:txBody>
          <a:bodyPr lIns="0" tIns="0" rIns="0" bIns="0" rtlCol="0" anchor="t">
            <a:spAutoFit/>
          </a:bodyPr>
          <a:lstStyle/>
          <a:p>
            <a:pPr algn="l">
              <a:lnSpc>
                <a:spcPts val="4840"/>
              </a:lnSpc>
            </a:pPr>
            <a:r>
              <a:rPr lang="en-US" sz="4400" b="1">
                <a:solidFill>
                  <a:srgbClr val="D6E591"/>
                </a:solidFill>
                <a:latin typeface="Tabarra Sans Heavy"/>
                <a:ea typeface="Tabarra Sans Heavy"/>
                <a:cs typeface="Tabarra Sans Heavy"/>
                <a:sym typeface="Tabarra Sans Heavy"/>
              </a:rPr>
              <a:t>Reflect &amp; Research Pg 268</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14.14</a:t>
            </a:r>
          </a:p>
        </p:txBody>
      </p:sp>
      <p:grpSp>
        <p:nvGrpSpPr>
          <p:cNvPr id="6" name="Group 6"/>
          <p:cNvGrpSpPr/>
          <p:nvPr/>
        </p:nvGrpSpPr>
        <p:grpSpPr>
          <a:xfrm>
            <a:off x="1028700" y="2101724"/>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247631"/>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3332901"/>
            <a:ext cx="16334027" cy="100266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HL1 Q4 (d): Discuss four ways employee motivation can be influenced by corporate wellness initiatives.</a:t>
            </a:r>
          </a:p>
        </p:txBody>
      </p:sp>
      <p:sp>
        <p:nvSpPr>
          <p:cNvPr id="15" name="TextBox 15"/>
          <p:cNvSpPr txBox="1"/>
          <p:nvPr/>
        </p:nvSpPr>
        <p:spPr>
          <a:xfrm>
            <a:off x="1028700" y="7876253"/>
            <a:ext cx="16334027" cy="5143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Q11</a:t>
            </a:r>
          </a:p>
        </p:txBody>
      </p:sp>
      <p:sp>
        <p:nvSpPr>
          <p:cNvPr id="16" name="TextBox 16"/>
          <p:cNvSpPr txBox="1"/>
          <p:nvPr/>
        </p:nvSpPr>
        <p:spPr>
          <a:xfrm>
            <a:off x="1028700" y="4628725"/>
            <a:ext cx="16334027" cy="15170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OL2 Q1 (e): PJ is committed to Corporate Wellness. (i) Identify evidence of this in his business. (ii) Outline one benefit to a business of maintaining a focus on wellbeing in the workplace.</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rgbClr val="24363D"/>
        </a:solidFill>
        <a:effectLst/>
      </p:bgPr>
    </p:bg>
    <p:spTree>
      <p:nvGrpSpPr>
        <p:cNvPr id="1" name=""/>
        <p:cNvGrpSpPr/>
        <p:nvPr/>
      </p:nvGrpSpPr>
      <p:grpSpPr>
        <a:xfrm>
          <a:off x="0" y="0"/>
          <a:ext cx="0" cy="0"/>
          <a:chOff x="0" y="0"/>
          <a:chExt cx="0" cy="0"/>
        </a:xfrm>
      </p:grpSpPr>
      <p:sp>
        <p:nvSpPr>
          <p:cNvPr id="2" name="TextBox 2"/>
          <p:cNvSpPr txBox="1"/>
          <p:nvPr/>
        </p:nvSpPr>
        <p:spPr>
          <a:xfrm>
            <a:off x="1028507" y="3216276"/>
            <a:ext cx="13362596" cy="1127125"/>
          </a:xfrm>
          <a:prstGeom prst="rect">
            <a:avLst/>
          </a:prstGeom>
        </p:spPr>
        <p:txBody>
          <a:bodyPr lIns="0" tIns="0" rIns="0" bIns="0" rtlCol="0" anchor="t">
            <a:spAutoFit/>
          </a:bodyPr>
          <a:lstStyle/>
          <a:p>
            <a:pPr algn="l">
              <a:lnSpc>
                <a:spcPts val="7699"/>
              </a:lnSpc>
            </a:pPr>
            <a:r>
              <a:rPr lang="en-US" sz="6999" b="1">
                <a:solidFill>
                  <a:srgbClr val="D6E591"/>
                </a:solidFill>
                <a:latin typeface="Tabarra Sans Heavy"/>
                <a:ea typeface="Tabarra Sans Heavy"/>
                <a:cs typeface="Tabarra Sans Heavy"/>
                <a:sym typeface="Tabarra Sans Heavy"/>
              </a:rPr>
              <a:t>Learning Outcome 14.15</a:t>
            </a:r>
          </a:p>
        </p:txBody>
      </p:sp>
      <p:sp>
        <p:nvSpPr>
          <p:cNvPr id="3" name="TextBox 3"/>
          <p:cNvSpPr txBox="1"/>
          <p:nvPr/>
        </p:nvSpPr>
        <p:spPr>
          <a:xfrm>
            <a:off x="1028507" y="4458896"/>
            <a:ext cx="16230697" cy="1362075"/>
          </a:xfrm>
          <a:prstGeom prst="rect">
            <a:avLst/>
          </a:prstGeom>
        </p:spPr>
        <p:txBody>
          <a:bodyPr lIns="0" tIns="0" rIns="0" bIns="0" rtlCol="0" anchor="t">
            <a:spAutoFit/>
          </a:bodyPr>
          <a:lstStyle/>
          <a:p>
            <a:pPr algn="l">
              <a:lnSpc>
                <a:spcPts val="4950"/>
              </a:lnSpc>
            </a:pPr>
            <a:r>
              <a:rPr lang="en-US" sz="4500" i="1">
                <a:solidFill>
                  <a:srgbClr val="D6E591"/>
                </a:solidFill>
                <a:latin typeface="Tabarra Sans Italics"/>
                <a:ea typeface="Tabarra Sans Italics"/>
                <a:cs typeface="Tabarra Sans Italics"/>
                <a:sym typeface="Tabarra Sans Italics"/>
              </a:rPr>
              <a:t>14.15 Identify the role of leadership in promoting corporate wellness.</a:t>
            </a:r>
          </a:p>
        </p:txBody>
      </p:sp>
      <p:sp>
        <p:nvSpPr>
          <p:cNvPr id="4" name="TextBox 4"/>
          <p:cNvSpPr txBox="1"/>
          <p:nvPr/>
        </p:nvSpPr>
        <p:spPr>
          <a:xfrm>
            <a:off x="12185603" y="9172575"/>
            <a:ext cx="5382144" cy="715447"/>
          </a:xfrm>
          <a:prstGeom prst="rect">
            <a:avLst/>
          </a:prstGeom>
        </p:spPr>
        <p:txBody>
          <a:bodyPr lIns="0" tIns="0" rIns="0" bIns="0" rtlCol="0" anchor="t">
            <a:spAutoFit/>
          </a:bodyPr>
          <a:lstStyle/>
          <a:p>
            <a:pPr algn="ctr">
              <a:lnSpc>
                <a:spcPts val="5819"/>
              </a:lnSpc>
            </a:pPr>
            <a:r>
              <a:rPr lang="en-US" sz="4156">
                <a:solidFill>
                  <a:srgbClr val="D6E591"/>
                </a:solidFill>
                <a:latin typeface="League Spartan"/>
                <a:ea typeface="League Spartan"/>
                <a:cs typeface="League Spartan"/>
                <a:sym typeface="League Spartan"/>
              </a:rPr>
              <a:t>Back In Business</a:t>
            </a:r>
          </a:p>
        </p:txBody>
      </p:sp>
      <p:sp>
        <p:nvSpPr>
          <p:cNvPr id="5" name="Freeform 5"/>
          <p:cNvSpPr/>
          <p:nvPr/>
        </p:nvSpPr>
        <p:spPr>
          <a:xfrm rot="-5400000">
            <a:off x="15266792" y="894541"/>
            <a:ext cx="3925274" cy="2117142"/>
          </a:xfrm>
          <a:custGeom>
            <a:avLst/>
            <a:gdLst/>
            <a:ahLst/>
            <a:cxnLst/>
            <a:rect l="l" t="t" r="r" b="b"/>
            <a:pathLst>
              <a:path w="3925274" h="2117142">
                <a:moveTo>
                  <a:pt x="0" y="0"/>
                </a:moveTo>
                <a:lnTo>
                  <a:pt x="3925274" y="0"/>
                </a:lnTo>
                <a:lnTo>
                  <a:pt x="3925274" y="2117142"/>
                </a:lnTo>
                <a:lnTo>
                  <a:pt x="0" y="211714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10337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Leaders should actively take part in wellness initiatives and model healthy habits.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Visible participation shows employees that wellbeing is genuinely valued.</a:t>
            </a: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Lead By Example</a:t>
            </a:r>
          </a:p>
        </p:txBody>
      </p:sp>
      <p:sp>
        <p:nvSpPr>
          <p:cNvPr id="13" name="TextBox 13"/>
          <p:cNvSpPr txBox="1"/>
          <p:nvPr/>
        </p:nvSpPr>
        <p:spPr>
          <a:xfrm>
            <a:off x="1175994" y="1006475"/>
            <a:ext cx="15349387" cy="579121"/>
          </a:xfrm>
          <a:prstGeom prst="rect">
            <a:avLst/>
          </a:prstGeom>
        </p:spPr>
        <p:txBody>
          <a:bodyPr lIns="0" tIns="0" rIns="0" bIns="0" rtlCol="0" anchor="t">
            <a:spAutoFit/>
          </a:bodyPr>
          <a:lstStyle/>
          <a:p>
            <a:pPr algn="l">
              <a:lnSpc>
                <a:spcPts val="3960"/>
              </a:lnSpc>
            </a:pPr>
            <a:r>
              <a:rPr lang="en-US" sz="3600" b="1">
                <a:solidFill>
                  <a:srgbClr val="D6E591"/>
                </a:solidFill>
                <a:latin typeface="Tabarra Sans Heavy"/>
                <a:ea typeface="Tabarra Sans Heavy"/>
                <a:cs typeface="Tabarra Sans Heavy"/>
                <a:sym typeface="Tabarra Sans Heavy"/>
              </a:rPr>
              <a:t>Identify The Role Of Leadership In Promoting Corporate Wellness.</a:t>
            </a:r>
          </a:p>
        </p:txBody>
      </p:sp>
      <p:sp>
        <p:nvSpPr>
          <p:cNvPr id="14" name="Freeform 14"/>
          <p:cNvSpPr/>
          <p:nvPr/>
        </p:nvSpPr>
        <p:spPr>
          <a:xfrm>
            <a:off x="5486400" y="8722699"/>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5" name="Group 15"/>
          <p:cNvGrpSpPr/>
          <p:nvPr/>
        </p:nvGrpSpPr>
        <p:grpSpPr>
          <a:xfrm>
            <a:off x="-253378" y="5647168"/>
            <a:ext cx="12413975" cy="774926"/>
            <a:chOff x="0" y="0"/>
            <a:chExt cx="1679353" cy="104831"/>
          </a:xfrm>
        </p:grpSpPr>
        <p:sp>
          <p:nvSpPr>
            <p:cNvPr id="16" name="Freeform 16"/>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7" name="TextBox 17"/>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8" name="TextBox 18"/>
          <p:cNvSpPr txBox="1"/>
          <p:nvPr/>
        </p:nvSpPr>
        <p:spPr>
          <a:xfrm>
            <a:off x="1520270" y="6745944"/>
            <a:ext cx="15739030" cy="10337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Ensure funding, staff, and time are dedicated to wellness programmes.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Investment in facilities and activities proves leadership’s real commitment.</a:t>
            </a:r>
          </a:p>
        </p:txBody>
      </p:sp>
      <p:sp>
        <p:nvSpPr>
          <p:cNvPr id="19" name="TextBox 19"/>
          <p:cNvSpPr txBox="1"/>
          <p:nvPr/>
        </p:nvSpPr>
        <p:spPr>
          <a:xfrm>
            <a:off x="433099" y="5678713"/>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Allocate Resources to Support Initiatives</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2089150"/>
            <a:chOff x="0" y="0"/>
            <a:chExt cx="4816593" cy="550229"/>
          </a:xfrm>
        </p:grpSpPr>
        <p:sp>
          <p:nvSpPr>
            <p:cNvPr id="3" name="Freeform 3"/>
            <p:cNvSpPr/>
            <p:nvPr/>
          </p:nvSpPr>
          <p:spPr>
            <a:xfrm>
              <a:off x="0" y="0"/>
              <a:ext cx="4816592" cy="550229"/>
            </a:xfrm>
            <a:custGeom>
              <a:avLst/>
              <a:gdLst/>
              <a:ahLst/>
              <a:cxnLst/>
              <a:rect l="l" t="t" r="r" b="b"/>
              <a:pathLst>
                <a:path w="4816592" h="550229">
                  <a:moveTo>
                    <a:pt x="0" y="0"/>
                  </a:moveTo>
                  <a:lnTo>
                    <a:pt x="4816592" y="0"/>
                  </a:lnTo>
                  <a:lnTo>
                    <a:pt x="4816592" y="550229"/>
                  </a:lnTo>
                  <a:lnTo>
                    <a:pt x="0" y="550229"/>
                  </a:lnTo>
                  <a:close/>
                </a:path>
              </a:pathLst>
            </a:custGeom>
            <a:solidFill>
              <a:srgbClr val="24363D"/>
            </a:solidFill>
          </p:spPr>
          <p:txBody>
            <a:bodyPr/>
            <a:lstStyle/>
            <a:p>
              <a:endParaRPr lang="en-US"/>
            </a:p>
          </p:txBody>
        </p:sp>
        <p:sp>
          <p:nvSpPr>
            <p:cNvPr id="4" name="TextBox 4"/>
            <p:cNvSpPr txBox="1"/>
            <p:nvPr/>
          </p:nvSpPr>
          <p:spPr>
            <a:xfrm>
              <a:off x="0" y="-38100"/>
              <a:ext cx="4816593" cy="588329"/>
            </a:xfrm>
            <a:prstGeom prst="rect">
              <a:avLst/>
            </a:prstGeom>
          </p:spPr>
          <p:txBody>
            <a:bodyPr lIns="50800" tIns="50800" rIns="50800" bIns="50800" rtlCol="0" anchor="ctr"/>
            <a:lstStyle/>
            <a:p>
              <a:pPr algn="ctr">
                <a:lnSpc>
                  <a:spcPts val="2659"/>
                </a:lnSpc>
              </a:pPr>
              <a:endParaRPr/>
            </a:p>
          </p:txBody>
        </p:sp>
      </p:grpSp>
      <p:sp>
        <p:nvSpPr>
          <p:cNvPr id="5" name="AutoShape 5"/>
          <p:cNvSpPr/>
          <p:nvPr/>
        </p:nvSpPr>
        <p:spPr>
          <a:xfrm flipV="1">
            <a:off x="1175994" y="722674"/>
            <a:ext cx="15105822" cy="9525"/>
          </a:xfrm>
          <a:prstGeom prst="line">
            <a:avLst/>
          </a:prstGeom>
          <a:ln w="19050" cap="flat">
            <a:solidFill>
              <a:srgbClr val="D6E591"/>
            </a:solidFill>
            <a:prstDash val="solid"/>
            <a:headEnd type="none" w="sm" len="sm"/>
            <a:tailEnd type="none" w="sm" len="sm"/>
          </a:ln>
        </p:spPr>
        <p:txBody>
          <a:bodyPr/>
          <a:lstStyle/>
          <a:p>
            <a:endParaRPr lang="en-US"/>
          </a:p>
        </p:txBody>
      </p:sp>
      <p:sp>
        <p:nvSpPr>
          <p:cNvPr id="6" name="TextBox 6"/>
          <p:cNvSpPr txBox="1"/>
          <p:nvPr/>
        </p:nvSpPr>
        <p:spPr>
          <a:xfrm>
            <a:off x="12160597" y="138161"/>
            <a:ext cx="4461398" cy="584512"/>
          </a:xfrm>
          <a:prstGeom prst="rect">
            <a:avLst/>
          </a:prstGeom>
        </p:spPr>
        <p:txBody>
          <a:bodyPr lIns="0" tIns="0" rIns="0" bIns="0" rtlCol="0" anchor="t">
            <a:spAutoFit/>
          </a:bodyPr>
          <a:lstStyle/>
          <a:p>
            <a:pPr algn="ctr">
              <a:lnSpc>
                <a:spcPts val="4785"/>
              </a:lnSpc>
            </a:pPr>
            <a:r>
              <a:rPr lang="en-US" sz="3418">
                <a:solidFill>
                  <a:srgbClr val="D6E591"/>
                </a:solidFill>
                <a:latin typeface="League Spartan"/>
                <a:ea typeface="League Spartan"/>
                <a:cs typeface="League Spartan"/>
                <a:sym typeface="League Spartan"/>
              </a:rPr>
              <a:t>Back In Business</a:t>
            </a:r>
          </a:p>
        </p:txBody>
      </p:sp>
      <p:sp>
        <p:nvSpPr>
          <p:cNvPr id="7" name="Freeform 7"/>
          <p:cNvSpPr/>
          <p:nvPr/>
        </p:nvSpPr>
        <p:spPr>
          <a:xfrm>
            <a:off x="16525381" y="0"/>
            <a:ext cx="1762619" cy="1445348"/>
          </a:xfrm>
          <a:custGeom>
            <a:avLst/>
            <a:gdLst/>
            <a:ahLst/>
            <a:cxnLst/>
            <a:rect l="l" t="t" r="r" b="b"/>
            <a:pathLst>
              <a:path w="1762619" h="1445348">
                <a:moveTo>
                  <a:pt x="0" y="0"/>
                </a:moveTo>
                <a:lnTo>
                  <a:pt x="1762619" y="0"/>
                </a:lnTo>
                <a:lnTo>
                  <a:pt x="1762619" y="1445348"/>
                </a:lnTo>
                <a:lnTo>
                  <a:pt x="0" y="144534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grpSp>
        <p:nvGrpSpPr>
          <p:cNvPr id="8" name="Group 8"/>
          <p:cNvGrpSpPr/>
          <p:nvPr/>
        </p:nvGrpSpPr>
        <p:grpSpPr>
          <a:xfrm>
            <a:off x="-253378" y="2724037"/>
            <a:ext cx="12413975" cy="774926"/>
            <a:chOff x="0" y="0"/>
            <a:chExt cx="1679353" cy="104831"/>
          </a:xfrm>
        </p:grpSpPr>
        <p:sp>
          <p:nvSpPr>
            <p:cNvPr id="9" name="Freeform 9"/>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0" name="TextBox 10"/>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1" name="TextBox 11"/>
          <p:cNvSpPr txBox="1"/>
          <p:nvPr/>
        </p:nvSpPr>
        <p:spPr>
          <a:xfrm>
            <a:off x="1520270" y="3822813"/>
            <a:ext cx="15739030" cy="10337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Create a culture where employees feel safe discussing stress or burnout.</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Encourages openness and early support for wellbeing challenges.</a:t>
            </a:r>
          </a:p>
        </p:txBody>
      </p:sp>
      <p:sp>
        <p:nvSpPr>
          <p:cNvPr id="12" name="TextBox 12"/>
          <p:cNvSpPr txBox="1"/>
          <p:nvPr/>
        </p:nvSpPr>
        <p:spPr>
          <a:xfrm>
            <a:off x="433099" y="2755582"/>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Foster a Supportive and Inclusive Environment</a:t>
            </a:r>
          </a:p>
        </p:txBody>
      </p:sp>
      <p:sp>
        <p:nvSpPr>
          <p:cNvPr id="13" name="TextBox 13"/>
          <p:cNvSpPr txBox="1"/>
          <p:nvPr/>
        </p:nvSpPr>
        <p:spPr>
          <a:xfrm>
            <a:off x="1175994" y="1006475"/>
            <a:ext cx="15349387" cy="579121"/>
          </a:xfrm>
          <a:prstGeom prst="rect">
            <a:avLst/>
          </a:prstGeom>
        </p:spPr>
        <p:txBody>
          <a:bodyPr lIns="0" tIns="0" rIns="0" bIns="0" rtlCol="0" anchor="t">
            <a:spAutoFit/>
          </a:bodyPr>
          <a:lstStyle/>
          <a:p>
            <a:pPr algn="l">
              <a:lnSpc>
                <a:spcPts val="3960"/>
              </a:lnSpc>
            </a:pPr>
            <a:r>
              <a:rPr lang="en-US" sz="3600" b="1">
                <a:solidFill>
                  <a:srgbClr val="D6E591"/>
                </a:solidFill>
                <a:latin typeface="Tabarra Sans Heavy"/>
                <a:ea typeface="Tabarra Sans Heavy"/>
                <a:cs typeface="Tabarra Sans Heavy"/>
                <a:sym typeface="Tabarra Sans Heavy"/>
              </a:rPr>
              <a:t>Identify The Role Of Leadership In Promoting Corporate Wellness.</a:t>
            </a:r>
          </a:p>
        </p:txBody>
      </p:sp>
      <p:sp>
        <p:nvSpPr>
          <p:cNvPr id="14" name="Freeform 14"/>
          <p:cNvSpPr/>
          <p:nvPr/>
        </p:nvSpPr>
        <p:spPr>
          <a:xfrm>
            <a:off x="5486400" y="8722699"/>
            <a:ext cx="7315200" cy="758952"/>
          </a:xfrm>
          <a:custGeom>
            <a:avLst/>
            <a:gdLst/>
            <a:ahLst/>
            <a:cxnLst/>
            <a:rect l="l" t="t" r="r" b="b"/>
            <a:pathLst>
              <a:path w="7315200" h="758952">
                <a:moveTo>
                  <a:pt x="0" y="0"/>
                </a:moveTo>
                <a:lnTo>
                  <a:pt x="7315200" y="0"/>
                </a:lnTo>
                <a:lnTo>
                  <a:pt x="7315200" y="758952"/>
                </a:lnTo>
                <a:lnTo>
                  <a:pt x="0" y="75895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5" name="Group 15"/>
          <p:cNvGrpSpPr/>
          <p:nvPr/>
        </p:nvGrpSpPr>
        <p:grpSpPr>
          <a:xfrm>
            <a:off x="-253378" y="5647168"/>
            <a:ext cx="12413975" cy="774926"/>
            <a:chOff x="0" y="0"/>
            <a:chExt cx="1679353" cy="104831"/>
          </a:xfrm>
        </p:grpSpPr>
        <p:sp>
          <p:nvSpPr>
            <p:cNvPr id="16" name="Freeform 16"/>
            <p:cNvSpPr/>
            <p:nvPr/>
          </p:nvSpPr>
          <p:spPr>
            <a:xfrm>
              <a:off x="0" y="0"/>
              <a:ext cx="1679353" cy="104831"/>
            </a:xfrm>
            <a:custGeom>
              <a:avLst/>
              <a:gdLst/>
              <a:ahLst/>
              <a:cxnLst/>
              <a:rect l="l" t="t" r="r" b="b"/>
              <a:pathLst>
                <a:path w="1679353" h="104831">
                  <a:moveTo>
                    <a:pt x="26193" y="0"/>
                  </a:moveTo>
                  <a:lnTo>
                    <a:pt x="1653160" y="0"/>
                  </a:lnTo>
                  <a:cubicBezTo>
                    <a:pt x="1660107" y="0"/>
                    <a:pt x="1666769" y="2760"/>
                    <a:pt x="1671681" y="7672"/>
                  </a:cubicBezTo>
                  <a:cubicBezTo>
                    <a:pt x="1676594" y="12584"/>
                    <a:pt x="1679353" y="19246"/>
                    <a:pt x="1679353" y="26193"/>
                  </a:cubicBezTo>
                  <a:lnTo>
                    <a:pt x="1679353" y="78638"/>
                  </a:lnTo>
                  <a:cubicBezTo>
                    <a:pt x="1679353" y="85585"/>
                    <a:pt x="1676594" y="92247"/>
                    <a:pt x="1671681" y="97160"/>
                  </a:cubicBezTo>
                  <a:cubicBezTo>
                    <a:pt x="1666769" y="102072"/>
                    <a:pt x="1660107" y="104831"/>
                    <a:pt x="1653160" y="104831"/>
                  </a:cubicBezTo>
                  <a:lnTo>
                    <a:pt x="26193" y="104831"/>
                  </a:lnTo>
                  <a:cubicBezTo>
                    <a:pt x="19246" y="104831"/>
                    <a:pt x="12584" y="102072"/>
                    <a:pt x="7672" y="97160"/>
                  </a:cubicBezTo>
                  <a:cubicBezTo>
                    <a:pt x="2760" y="92247"/>
                    <a:pt x="0" y="85585"/>
                    <a:pt x="0" y="78638"/>
                  </a:cubicBezTo>
                  <a:lnTo>
                    <a:pt x="0" y="26193"/>
                  </a:lnTo>
                  <a:cubicBezTo>
                    <a:pt x="0" y="19246"/>
                    <a:pt x="2760" y="12584"/>
                    <a:pt x="7672" y="7672"/>
                  </a:cubicBezTo>
                  <a:cubicBezTo>
                    <a:pt x="12584" y="2760"/>
                    <a:pt x="19246" y="0"/>
                    <a:pt x="26193" y="0"/>
                  </a:cubicBezTo>
                  <a:close/>
                </a:path>
              </a:pathLst>
            </a:custGeom>
            <a:solidFill>
              <a:srgbClr val="D6E591"/>
            </a:solidFill>
          </p:spPr>
          <p:txBody>
            <a:bodyPr/>
            <a:lstStyle/>
            <a:p>
              <a:endParaRPr lang="en-US"/>
            </a:p>
          </p:txBody>
        </p:sp>
        <p:sp>
          <p:nvSpPr>
            <p:cNvPr id="17" name="TextBox 17"/>
            <p:cNvSpPr txBox="1"/>
            <p:nvPr/>
          </p:nvSpPr>
          <p:spPr>
            <a:xfrm>
              <a:off x="0" y="-28575"/>
              <a:ext cx="1679353" cy="133406"/>
            </a:xfrm>
            <a:prstGeom prst="rect">
              <a:avLst/>
            </a:prstGeom>
          </p:spPr>
          <p:txBody>
            <a:bodyPr lIns="50800" tIns="50800" rIns="50800" bIns="50800" rtlCol="0" anchor="ctr"/>
            <a:lstStyle/>
            <a:p>
              <a:pPr algn="ctr">
                <a:lnSpc>
                  <a:spcPts val="2239"/>
                </a:lnSpc>
              </a:pPr>
              <a:endParaRPr/>
            </a:p>
          </p:txBody>
        </p:sp>
      </p:grpSp>
      <p:sp>
        <p:nvSpPr>
          <p:cNvPr id="18" name="TextBox 18"/>
          <p:cNvSpPr txBox="1"/>
          <p:nvPr/>
        </p:nvSpPr>
        <p:spPr>
          <a:xfrm>
            <a:off x="1520270" y="6745944"/>
            <a:ext cx="15739030" cy="1033780"/>
          </a:xfrm>
          <a:prstGeom prst="rect">
            <a:avLst/>
          </a:prstGeom>
        </p:spPr>
        <p:txBody>
          <a:bodyPr lIns="0" tIns="0" rIns="0" bIns="0" rtlCol="0" anchor="t">
            <a:spAutoFit/>
          </a:bodyPr>
          <a:lstStyle/>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Regularly share updates and celebrate wellness successes.</a:t>
            </a:r>
          </a:p>
          <a:p>
            <a:pPr marL="604518" lvl="1" indent="-302259" algn="l">
              <a:lnSpc>
                <a:spcPts val="3919"/>
              </a:lnSpc>
              <a:buFont typeface="Arial"/>
              <a:buChar char="•"/>
            </a:pPr>
            <a:r>
              <a:rPr lang="en-US" sz="2799">
                <a:solidFill>
                  <a:srgbClr val="24363D"/>
                </a:solidFill>
                <a:latin typeface="Tabarra Sans"/>
                <a:ea typeface="Tabarra Sans"/>
                <a:cs typeface="Tabarra Sans"/>
                <a:sym typeface="Tabarra Sans"/>
              </a:rPr>
              <a:t>Reinforces that wellbeing is central to company values, not just a box-ticking exercise.</a:t>
            </a:r>
          </a:p>
        </p:txBody>
      </p:sp>
      <p:sp>
        <p:nvSpPr>
          <p:cNvPr id="19" name="TextBox 19"/>
          <p:cNvSpPr txBox="1"/>
          <p:nvPr/>
        </p:nvSpPr>
        <p:spPr>
          <a:xfrm>
            <a:off x="433099" y="5678713"/>
            <a:ext cx="14264320" cy="588010"/>
          </a:xfrm>
          <a:prstGeom prst="rect">
            <a:avLst/>
          </a:prstGeom>
        </p:spPr>
        <p:txBody>
          <a:bodyPr lIns="0" tIns="0" rIns="0" bIns="0" rtlCol="0" anchor="t">
            <a:spAutoFit/>
          </a:bodyPr>
          <a:lstStyle/>
          <a:p>
            <a:pPr algn="l">
              <a:lnSpc>
                <a:spcPts val="4339"/>
              </a:lnSpc>
            </a:pPr>
            <a:r>
              <a:rPr lang="en-US" sz="3099" b="1">
                <a:solidFill>
                  <a:srgbClr val="24363D"/>
                </a:solidFill>
                <a:latin typeface="Tabarra Sans Bold"/>
                <a:ea typeface="Tabarra Sans Bold"/>
                <a:cs typeface="Tabarra Sans Bold"/>
                <a:sym typeface="Tabarra Sans Bold"/>
              </a:rPr>
              <a:t>Communicate a Clear Message on Wellness</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rgbClr val="57D7C0"/>
        </a:solidFill>
        <a:effectLst/>
      </p:bgPr>
    </p:bg>
    <p:spTree>
      <p:nvGrpSpPr>
        <p:cNvPr id="1" name=""/>
        <p:cNvGrpSpPr/>
        <p:nvPr/>
      </p:nvGrpSpPr>
      <p:grpSpPr>
        <a:xfrm>
          <a:off x="0" y="0"/>
          <a:ext cx="0" cy="0"/>
          <a:chOff x="0" y="0"/>
          <a:chExt cx="0" cy="0"/>
        </a:xfrm>
      </p:grpSpPr>
      <p:grpSp>
        <p:nvGrpSpPr>
          <p:cNvPr id="2" name="Group 2"/>
          <p:cNvGrpSpPr/>
          <p:nvPr/>
        </p:nvGrpSpPr>
        <p:grpSpPr>
          <a:xfrm>
            <a:off x="925273" y="471948"/>
            <a:ext cx="16437454" cy="1113503"/>
            <a:chOff x="0" y="0"/>
            <a:chExt cx="4329206" cy="293268"/>
          </a:xfrm>
        </p:grpSpPr>
        <p:sp>
          <p:nvSpPr>
            <p:cNvPr id="3" name="Freeform 3"/>
            <p:cNvSpPr/>
            <p:nvPr/>
          </p:nvSpPr>
          <p:spPr>
            <a:xfrm>
              <a:off x="0" y="0"/>
              <a:ext cx="4329206" cy="293268"/>
            </a:xfrm>
            <a:custGeom>
              <a:avLst/>
              <a:gdLst/>
              <a:ahLst/>
              <a:cxnLst/>
              <a:rect l="l" t="t" r="r" b="b"/>
              <a:pathLst>
                <a:path w="4329206" h="293268">
                  <a:moveTo>
                    <a:pt x="24021" y="0"/>
                  </a:moveTo>
                  <a:lnTo>
                    <a:pt x="4305185" y="0"/>
                  </a:lnTo>
                  <a:cubicBezTo>
                    <a:pt x="4311556" y="0"/>
                    <a:pt x="4317666" y="2531"/>
                    <a:pt x="4322170" y="7035"/>
                  </a:cubicBezTo>
                  <a:cubicBezTo>
                    <a:pt x="4326675" y="11540"/>
                    <a:pt x="4329206" y="17650"/>
                    <a:pt x="4329206" y="24021"/>
                  </a:cubicBezTo>
                  <a:lnTo>
                    <a:pt x="4329206" y="269248"/>
                  </a:lnTo>
                  <a:cubicBezTo>
                    <a:pt x="4329206" y="275618"/>
                    <a:pt x="4326675" y="281728"/>
                    <a:pt x="4322170" y="286233"/>
                  </a:cubicBezTo>
                  <a:cubicBezTo>
                    <a:pt x="4317666" y="290738"/>
                    <a:pt x="4311556" y="293268"/>
                    <a:pt x="4305185" y="293268"/>
                  </a:cubicBezTo>
                  <a:lnTo>
                    <a:pt x="24021" y="293268"/>
                  </a:lnTo>
                  <a:cubicBezTo>
                    <a:pt x="17650" y="293268"/>
                    <a:pt x="11540" y="290738"/>
                    <a:pt x="7035" y="286233"/>
                  </a:cubicBezTo>
                  <a:cubicBezTo>
                    <a:pt x="2531" y="281728"/>
                    <a:pt x="0" y="275618"/>
                    <a:pt x="0" y="269248"/>
                  </a:cubicBezTo>
                  <a:lnTo>
                    <a:pt x="0" y="24021"/>
                  </a:lnTo>
                  <a:cubicBezTo>
                    <a:pt x="0" y="17650"/>
                    <a:pt x="2531" y="11540"/>
                    <a:pt x="7035" y="7035"/>
                  </a:cubicBezTo>
                  <a:cubicBezTo>
                    <a:pt x="11540" y="2531"/>
                    <a:pt x="17650" y="0"/>
                    <a:pt x="24021" y="0"/>
                  </a:cubicBezTo>
                  <a:close/>
                </a:path>
              </a:pathLst>
            </a:custGeom>
            <a:solidFill>
              <a:srgbClr val="FFFFFF"/>
            </a:solidFill>
          </p:spPr>
          <p:txBody>
            <a:bodyPr/>
            <a:lstStyle/>
            <a:p>
              <a:endParaRPr lang="en-US"/>
            </a:p>
          </p:txBody>
        </p:sp>
        <p:sp>
          <p:nvSpPr>
            <p:cNvPr id="4" name="TextBox 4"/>
            <p:cNvSpPr txBox="1"/>
            <p:nvPr/>
          </p:nvSpPr>
          <p:spPr>
            <a:xfrm>
              <a:off x="0" y="-38100"/>
              <a:ext cx="4329206" cy="331368"/>
            </a:xfrm>
            <a:prstGeom prst="rect">
              <a:avLst/>
            </a:prstGeom>
          </p:spPr>
          <p:txBody>
            <a:bodyPr lIns="50800" tIns="50800" rIns="50800" bIns="50800" rtlCol="0" anchor="ctr"/>
            <a:lstStyle/>
            <a:p>
              <a:pPr algn="ctr">
                <a:lnSpc>
                  <a:spcPts val="2659"/>
                </a:lnSpc>
              </a:pPr>
              <a:endParaRPr/>
            </a:p>
          </p:txBody>
        </p:sp>
      </p:grpSp>
      <p:sp>
        <p:nvSpPr>
          <p:cNvPr id="5" name="TextBox 5"/>
          <p:cNvSpPr txBox="1"/>
          <p:nvPr/>
        </p:nvSpPr>
        <p:spPr>
          <a:xfrm>
            <a:off x="1752592" y="617855"/>
            <a:ext cx="14782816" cy="745490"/>
          </a:xfrm>
          <a:prstGeom prst="rect">
            <a:avLst/>
          </a:prstGeom>
        </p:spPr>
        <p:txBody>
          <a:bodyPr lIns="0" tIns="0" rIns="0" bIns="0" rtlCol="0" anchor="t">
            <a:spAutoFit/>
          </a:bodyPr>
          <a:lstStyle/>
          <a:p>
            <a:pPr algn="ctr">
              <a:lnSpc>
                <a:spcPts val="6160"/>
              </a:lnSpc>
            </a:pPr>
            <a:r>
              <a:rPr lang="en-US" sz="4400" b="1">
                <a:solidFill>
                  <a:srgbClr val="64B8B1"/>
                </a:solidFill>
                <a:latin typeface="Montserrat Bold"/>
                <a:ea typeface="Montserrat Bold"/>
                <a:cs typeface="Montserrat Bold"/>
                <a:sym typeface="Montserrat Bold"/>
              </a:rPr>
              <a:t>Suggested Activities for LO 14.15</a:t>
            </a:r>
          </a:p>
        </p:txBody>
      </p:sp>
      <p:grpSp>
        <p:nvGrpSpPr>
          <p:cNvPr id="6" name="Group 6"/>
          <p:cNvGrpSpPr/>
          <p:nvPr/>
        </p:nvGrpSpPr>
        <p:grpSpPr>
          <a:xfrm>
            <a:off x="1028700" y="2511299"/>
            <a:ext cx="8236924" cy="1113503"/>
            <a:chOff x="0" y="0"/>
            <a:chExt cx="2169396" cy="293268"/>
          </a:xfrm>
        </p:grpSpPr>
        <p:sp>
          <p:nvSpPr>
            <p:cNvPr id="7" name="Freeform 7"/>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534305" y="2657206"/>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1028700" y="6486525"/>
            <a:ext cx="8236924" cy="1113503"/>
            <a:chOff x="0" y="0"/>
            <a:chExt cx="2169396" cy="293268"/>
          </a:xfrm>
        </p:grpSpPr>
        <p:sp>
          <p:nvSpPr>
            <p:cNvPr id="11" name="Freeform 11"/>
            <p:cNvSpPr/>
            <p:nvPr/>
          </p:nvSpPr>
          <p:spPr>
            <a:xfrm>
              <a:off x="0" y="0"/>
              <a:ext cx="2169396" cy="293268"/>
            </a:xfrm>
            <a:custGeom>
              <a:avLst/>
              <a:gdLst/>
              <a:ahLst/>
              <a:cxnLst/>
              <a:rect l="l" t="t" r="r" b="b"/>
              <a:pathLst>
                <a:path w="2169396" h="293268">
                  <a:moveTo>
                    <a:pt x="47935" y="0"/>
                  </a:moveTo>
                  <a:lnTo>
                    <a:pt x="2121461" y="0"/>
                  </a:lnTo>
                  <a:cubicBezTo>
                    <a:pt x="2134174" y="0"/>
                    <a:pt x="2146366" y="5050"/>
                    <a:pt x="2155356" y="14040"/>
                  </a:cubicBezTo>
                  <a:cubicBezTo>
                    <a:pt x="2164345" y="23029"/>
                    <a:pt x="2169396" y="35222"/>
                    <a:pt x="2169396" y="47935"/>
                  </a:cubicBezTo>
                  <a:lnTo>
                    <a:pt x="2169396" y="245333"/>
                  </a:lnTo>
                  <a:cubicBezTo>
                    <a:pt x="2169396" y="258046"/>
                    <a:pt x="2164345" y="270239"/>
                    <a:pt x="2155356" y="279228"/>
                  </a:cubicBezTo>
                  <a:cubicBezTo>
                    <a:pt x="2146366" y="288218"/>
                    <a:pt x="2134174" y="293268"/>
                    <a:pt x="2121461" y="293268"/>
                  </a:cubicBezTo>
                  <a:lnTo>
                    <a:pt x="47935" y="293268"/>
                  </a:lnTo>
                  <a:cubicBezTo>
                    <a:pt x="35222" y="293268"/>
                    <a:pt x="23029" y="288218"/>
                    <a:pt x="14040" y="279228"/>
                  </a:cubicBezTo>
                  <a:cubicBezTo>
                    <a:pt x="5050" y="270239"/>
                    <a:pt x="0" y="258046"/>
                    <a:pt x="0" y="245333"/>
                  </a:cubicBezTo>
                  <a:lnTo>
                    <a:pt x="0" y="47935"/>
                  </a:lnTo>
                  <a:cubicBezTo>
                    <a:pt x="0" y="35222"/>
                    <a:pt x="5050" y="23029"/>
                    <a:pt x="14040" y="14040"/>
                  </a:cubicBezTo>
                  <a:cubicBezTo>
                    <a:pt x="23029" y="5050"/>
                    <a:pt x="35222" y="0"/>
                    <a:pt x="47935"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1534305" y="6638925"/>
            <a:ext cx="10469068" cy="745490"/>
          </a:xfrm>
          <a:prstGeom prst="rect">
            <a:avLst/>
          </a:prstGeom>
        </p:spPr>
        <p:txBody>
          <a:bodyPr lIns="0" tIns="0" rIns="0" bIns="0" rtlCol="0" anchor="t">
            <a:spAutoFit/>
          </a:bodyPr>
          <a:lstStyle/>
          <a:p>
            <a:pPr algn="l">
              <a:lnSpc>
                <a:spcPts val="6160"/>
              </a:lnSpc>
            </a:pPr>
            <a:r>
              <a:rPr lang="en-US" sz="4400"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1028700" y="3910553"/>
            <a:ext cx="16334027" cy="488314"/>
          </a:xfrm>
          <a:prstGeom prst="rect">
            <a:avLst/>
          </a:prstGeom>
        </p:spPr>
        <p:txBody>
          <a:bodyPr lIns="0" tIns="0" rIns="0" bIns="0" rtlCol="0" anchor="t">
            <a:spAutoFit/>
          </a:bodyPr>
          <a:lstStyle/>
          <a:p>
            <a:pPr algn="l">
              <a:lnSpc>
                <a:spcPts val="4060"/>
              </a:lnSpc>
              <a:spcBef>
                <a:spcPct val="0"/>
              </a:spcBef>
            </a:pPr>
            <a:r>
              <a:rPr lang="en-US" sz="2900" b="1">
                <a:solidFill>
                  <a:srgbClr val="FFFFFF"/>
                </a:solidFill>
                <a:latin typeface="Montserrat Bold"/>
                <a:ea typeface="Montserrat Bold"/>
                <a:cs typeface="Montserrat Bold"/>
                <a:sym typeface="Montserrat Bold"/>
              </a:rPr>
              <a:t>OL1 Q3 (c): State two ways a manager can promote corporate wellness.</a:t>
            </a:r>
          </a:p>
        </p:txBody>
      </p:sp>
      <p:sp>
        <p:nvSpPr>
          <p:cNvPr id="15" name="TextBox 15"/>
          <p:cNvSpPr txBox="1"/>
          <p:nvPr/>
        </p:nvSpPr>
        <p:spPr>
          <a:xfrm>
            <a:off x="1028700" y="7876253"/>
            <a:ext cx="16334027" cy="1047749"/>
          </a:xfrm>
          <a:prstGeom prst="rect">
            <a:avLst/>
          </a:prstGeom>
        </p:spPr>
        <p:txBody>
          <a:bodyPr lIns="0" tIns="0" rIns="0" bIns="0" rtlCol="0" anchor="t">
            <a:spAutoFit/>
          </a:bodyPr>
          <a:lstStyle/>
          <a:p>
            <a:pPr algn="l">
              <a:lnSpc>
                <a:spcPts val="4200"/>
              </a:lnSpc>
              <a:spcBef>
                <a:spcPct val="0"/>
              </a:spcBef>
            </a:pPr>
            <a:r>
              <a:rPr lang="en-US" sz="3000" b="1">
                <a:solidFill>
                  <a:srgbClr val="FFFFFF"/>
                </a:solidFill>
                <a:latin typeface="Montserrat Bold"/>
                <a:ea typeface="Montserrat Bold"/>
                <a:cs typeface="Montserrat Bold"/>
                <a:sym typeface="Montserrat Bold"/>
              </a:rPr>
              <a:t>HL Q11</a:t>
            </a:r>
          </a:p>
          <a:p>
            <a:pPr algn="l">
              <a:lnSpc>
                <a:spcPts val="4200"/>
              </a:lnSpc>
              <a:spcBef>
                <a:spcPct val="0"/>
              </a:spcBef>
            </a:pPr>
            <a:r>
              <a:rPr lang="en-US" sz="3000" b="1">
                <a:solidFill>
                  <a:srgbClr val="FFFFFF"/>
                </a:solidFill>
                <a:latin typeface="Montserrat Bold"/>
                <a:ea typeface="Montserrat Bold"/>
                <a:cs typeface="Montserrat Bold"/>
                <a:sym typeface="Montserrat Bold"/>
              </a:rPr>
              <a:t>OL Q9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5375</Words>
  <Application>Microsoft Macintosh PowerPoint</Application>
  <PresentationFormat>Custom</PresentationFormat>
  <Paragraphs>649</Paragraphs>
  <Slides>99</Slides>
  <Notes>0</Notes>
  <HiddenSlides>0</HiddenSlides>
  <MMClips>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99</vt:i4>
      </vt:variant>
    </vt:vector>
  </HeadingPairs>
  <TitlesOfParts>
    <vt:vector size="110" baseType="lpstr">
      <vt:lpstr>Montserrat Bold</vt:lpstr>
      <vt:lpstr>Calibri</vt:lpstr>
      <vt:lpstr>Tabarra Sans Heavy</vt:lpstr>
      <vt:lpstr>Tabarra Sans</vt:lpstr>
      <vt:lpstr>League Spartan</vt:lpstr>
      <vt:lpstr>Canva Sans Bold</vt:lpstr>
      <vt:lpstr>Canva Sans</vt:lpstr>
      <vt:lpstr>Tabarra Sans Italics</vt:lpstr>
      <vt:lpstr>Arial</vt:lpstr>
      <vt:lpstr>Tabarra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Strand 03, Chapter 14</dc:title>
  <cp:lastModifiedBy>Gavin Duffy</cp:lastModifiedBy>
  <cp:revision>2</cp:revision>
  <dcterms:created xsi:type="dcterms:W3CDTF">2006-08-16T00:00:00Z</dcterms:created>
  <dcterms:modified xsi:type="dcterms:W3CDTF">2025-11-05T18:00:26Z</dcterms:modified>
  <dc:identifier>DAGv-c41st8</dc:identifier>
</cp:coreProperties>
</file>