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8288000" cy="10287000"/>
  <p:notesSz cx="6858000" cy="9144000"/>
  <p:embeddedFontLst>
    <p:embeddedFont>
      <p:font typeface="Canva Sans" panose="020B0503030501040103" pitchFamily="34" charset="0"/>
      <p:regular r:id="rId39"/>
    </p:embeddedFont>
    <p:embeddedFont>
      <p:font typeface="Canva Sans Bold" panose="020B0803030501040103" pitchFamily="34" charset="0"/>
      <p:regular r:id="rId40"/>
      <p:bold r:id="rId41"/>
    </p:embeddedFont>
    <p:embeddedFont>
      <p:font typeface="League Spartan" pitchFamily="2" charset="77"/>
      <p:regular r:id="rId42"/>
      <p:bold r:id="rId43"/>
    </p:embeddedFont>
    <p:embeddedFont>
      <p:font typeface="Montserrat Bold" pitchFamily="2" charset="77"/>
      <p:regular r:id="rId44"/>
      <p:bold r:id="rId45"/>
    </p:embeddedFont>
    <p:embeddedFont>
      <p:font typeface="Tabarra Sans" pitchFamily="2" charset="0"/>
      <p:regular r:id="rId46"/>
    </p:embeddedFont>
    <p:embeddedFont>
      <p:font typeface="Tabarra Sans Bold" pitchFamily="2" charset="0"/>
      <p:regular r:id="rId47"/>
      <p:bold r:id="rId48"/>
    </p:embeddedFont>
    <p:embeddedFont>
      <p:font typeface="Tabarra Sans Heavy" pitchFamily="2" charset="0"/>
      <p:regular r:id="rId49"/>
      <p:bold r:id="rId50"/>
    </p:embeddedFont>
    <p:embeddedFont>
      <p:font typeface="Tabarra Sans Italics" pitchFamily="2" charset="0"/>
      <p:regular r:id="rId51"/>
      <p: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7" autoAdjust="0"/>
    <p:restoredTop sz="94626" autoAdjust="0"/>
  </p:normalViewPr>
  <p:slideViewPr>
    <p:cSldViewPr>
      <p:cViewPr varScale="1">
        <p:scale>
          <a:sx n="71" d="100"/>
          <a:sy n="71" d="100"/>
        </p:scale>
        <p:origin x="784" y="4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11/7/25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hyperlink" Target="https://backinbusinesshub.com/wp-content/uploads/2025/11/Chapter-15-Starter-Worksheet-Article.pdf" TargetMode="External"/><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4.svg"/><Relationship Id="rId7"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10" Type="http://schemas.openxmlformats.org/officeDocument/2006/relationships/image" Target="../media/image19.svg"/><Relationship Id="rId4" Type="http://schemas.openxmlformats.org/officeDocument/2006/relationships/image" Target="../media/image13.png"/><Relationship Id="rId9"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3.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5.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12.sv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7.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2.sv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12.sv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https://www.youtube.com/watch?v=EDATYbzYGiE" TargetMode="External"/><Relationship Id="rId6" Type="http://schemas.openxmlformats.org/officeDocument/2006/relationships/hyperlink" Target="https://www.youtube.com/watch?v=EDATYbzYGiE" TargetMode="External"/><Relationship Id="rId5" Type="http://schemas.openxmlformats.org/officeDocument/2006/relationships/image" Target="../media/image29.jpeg"/><Relationship Id="rId4" Type="http://schemas.openxmlformats.org/officeDocument/2006/relationships/image" Target="../media/image4.svg"/></Relationships>
</file>

<file path=ppt/slides/_rels/slide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3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12.sv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3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12.svg"/><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12.svg"/><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4.svg"/><Relationship Id="rId7" Type="http://schemas.openxmlformats.org/officeDocument/2006/relationships/hyperlink" Target="https://create.kahoot.it/details/56d60783-d158-4c4c-9da8-2fe4d1cedf22"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hyperlink" Target="https://wordwall.net/resource/9516637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700" y="8411093"/>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700" y="1365780"/>
            <a:ext cx="13362596" cy="5101591"/>
          </a:xfrm>
          <a:prstGeom prst="rect">
            <a:avLst/>
          </a:prstGeom>
        </p:spPr>
        <p:txBody>
          <a:bodyPr lIns="0" tIns="0" rIns="0" bIns="0" rtlCol="0" anchor="t">
            <a:spAutoFit/>
          </a:bodyPr>
          <a:lstStyle/>
          <a:p>
            <a:pPr algn="l">
              <a:lnSpc>
                <a:spcPts val="18645"/>
              </a:lnSpc>
            </a:pPr>
            <a:r>
              <a:rPr lang="en-US" sz="16950" b="1">
                <a:solidFill>
                  <a:srgbClr val="D6E591"/>
                </a:solidFill>
                <a:latin typeface="Tabarra Sans Heavy"/>
                <a:ea typeface="Tabarra Sans Heavy"/>
                <a:cs typeface="Tabarra Sans Heavy"/>
                <a:sym typeface="Tabarra Sans Heavy"/>
              </a:rPr>
              <a:t>Strand 3</a:t>
            </a:r>
          </a:p>
          <a:p>
            <a:pPr algn="l">
              <a:lnSpc>
                <a:spcPts val="18645"/>
              </a:lnSpc>
            </a:pPr>
            <a:r>
              <a:rPr lang="en-US" sz="16950" b="1">
                <a:solidFill>
                  <a:srgbClr val="D6E591"/>
                </a:solidFill>
                <a:latin typeface="Tabarra Sans Heavy"/>
                <a:ea typeface="Tabarra Sans Heavy"/>
                <a:cs typeface="Tabarra Sans Heavy"/>
                <a:sym typeface="Tabarra Sans Heavy"/>
              </a:rPr>
              <a:t>Chapter 15</a:t>
            </a:r>
          </a:p>
        </p:txBody>
      </p:sp>
      <p:sp>
        <p:nvSpPr>
          <p:cNvPr id="4" name="Freeform 4"/>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028700" y="7283969"/>
            <a:ext cx="16230697" cy="1022985"/>
          </a:xfrm>
          <a:prstGeom prst="rect">
            <a:avLst/>
          </a:prstGeom>
        </p:spPr>
        <p:txBody>
          <a:bodyPr lIns="0" tIns="0" rIns="0" bIns="0" rtlCol="0" anchor="t">
            <a:spAutoFit/>
          </a:bodyPr>
          <a:lstStyle/>
          <a:p>
            <a:pPr algn="l">
              <a:lnSpc>
                <a:spcPts val="6930"/>
              </a:lnSpc>
            </a:pPr>
            <a:r>
              <a:rPr lang="en-US" sz="6300" b="1">
                <a:solidFill>
                  <a:srgbClr val="D6E591"/>
                </a:solidFill>
                <a:latin typeface="Tabarra Sans Heavy"/>
                <a:ea typeface="Tabarra Sans Heavy"/>
                <a:cs typeface="Tabarra Sans Heavy"/>
                <a:sym typeface="Tabarra Sans Heavy"/>
              </a:rPr>
              <a:t>The Importance Of Communication </a:t>
            </a:r>
          </a:p>
        </p:txBody>
      </p:sp>
      <p:sp>
        <p:nvSpPr>
          <p:cNvPr id="6" name="TextBox 6"/>
          <p:cNvSpPr txBox="1"/>
          <p:nvPr/>
        </p:nvSpPr>
        <p:spPr>
          <a:xfrm>
            <a:off x="11985246" y="9125468"/>
            <a:ext cx="5746372"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700" y="8916901"/>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760208"/>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Outcomes</a:t>
            </a:r>
          </a:p>
        </p:txBody>
      </p:sp>
      <p:sp>
        <p:nvSpPr>
          <p:cNvPr id="4" name="TextBox 4"/>
          <p:cNvSpPr txBox="1"/>
          <p:nvPr/>
        </p:nvSpPr>
        <p:spPr>
          <a:xfrm>
            <a:off x="1028507" y="1781773"/>
            <a:ext cx="16230697" cy="4730745"/>
          </a:xfrm>
          <a:prstGeom prst="rect">
            <a:avLst/>
          </a:prstGeom>
        </p:spPr>
        <p:txBody>
          <a:bodyPr lIns="0" tIns="0" rIns="0" bIns="0" rtlCol="0" anchor="t">
            <a:spAutoFit/>
          </a:bodyPr>
          <a:lstStyle/>
          <a:p>
            <a:pPr algn="l">
              <a:lnSpc>
                <a:spcPts val="7525"/>
              </a:lnSpc>
            </a:pPr>
            <a:r>
              <a:rPr lang="en-US" sz="3500" i="1">
                <a:solidFill>
                  <a:srgbClr val="D6E591"/>
                </a:solidFill>
                <a:latin typeface="Tabarra Sans Italics"/>
                <a:ea typeface="Tabarra Sans Italics"/>
                <a:cs typeface="Tabarra Sans Italics"/>
                <a:sym typeface="Tabarra Sans Italics"/>
              </a:rPr>
              <a:t>15.1 Explain the importance of communication in an organisation.</a:t>
            </a:r>
          </a:p>
          <a:p>
            <a:pPr algn="l">
              <a:lnSpc>
                <a:spcPts val="7525"/>
              </a:lnSpc>
            </a:pPr>
            <a:r>
              <a:rPr lang="en-US" sz="3500" i="1">
                <a:solidFill>
                  <a:srgbClr val="D6E591"/>
                </a:solidFill>
                <a:latin typeface="Tabarra Sans Italics"/>
                <a:ea typeface="Tabarra Sans Italics"/>
                <a:cs typeface="Tabarra Sans Italics"/>
                <a:sym typeface="Tabarra Sans Italics"/>
              </a:rPr>
              <a:t>15.2 Identify different modes of communication and analyse the efficacy of each mode as an approach within an organisation.</a:t>
            </a:r>
          </a:p>
          <a:p>
            <a:pPr algn="l">
              <a:lnSpc>
                <a:spcPts val="7525"/>
              </a:lnSpc>
            </a:pPr>
            <a:r>
              <a:rPr lang="en-US" sz="3500" i="1">
                <a:solidFill>
                  <a:srgbClr val="D6E591"/>
                </a:solidFill>
                <a:latin typeface="Tabarra Sans Italics"/>
                <a:ea typeface="Tabarra Sans Italics"/>
                <a:cs typeface="Tabarra Sans Italics"/>
                <a:sym typeface="Tabarra Sans Italics"/>
              </a:rPr>
              <a:t>15.3 Discuss how technology enables communication in organisations.</a:t>
            </a:r>
          </a:p>
          <a:p>
            <a:pPr algn="l">
              <a:lnSpc>
                <a:spcPts val="7525"/>
              </a:lnSpc>
            </a:pPr>
            <a:r>
              <a:rPr lang="en-US" sz="3500" i="1">
                <a:solidFill>
                  <a:srgbClr val="D6E591"/>
                </a:solidFill>
                <a:latin typeface="Tabarra Sans Italics"/>
                <a:ea typeface="Tabarra Sans Italics"/>
                <a:cs typeface="Tabarra Sans Italics"/>
                <a:sym typeface="Tabarra Sans Italics"/>
              </a:rPr>
              <a:t>15.4 Discuss how communication might be improved in an organisation.</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33450"/>
            <a:ext cx="13362596" cy="981075"/>
          </a:xfrm>
          <a:prstGeom prst="rect">
            <a:avLst/>
          </a:prstGeom>
        </p:spPr>
        <p:txBody>
          <a:bodyPr lIns="0" tIns="0" rIns="0" bIns="0" rtlCol="0" anchor="t">
            <a:spAutoFit/>
          </a:bodyPr>
          <a:lstStyle/>
          <a:p>
            <a:pPr algn="l">
              <a:lnSpc>
                <a:spcPts val="6600"/>
              </a:lnSpc>
            </a:pPr>
            <a:r>
              <a:rPr lang="en-US" sz="6000" b="1">
                <a:solidFill>
                  <a:srgbClr val="D6E591"/>
                </a:solidFill>
                <a:latin typeface="Tabarra Sans Heavy"/>
                <a:ea typeface="Tabarra Sans Heavy"/>
                <a:cs typeface="Tabarra Sans Heavy"/>
                <a:sym typeface="Tabarra Sans Heavy"/>
              </a:rPr>
              <a:t>Priming activity</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684047" y="3168485"/>
            <a:ext cx="14937948" cy="5225034"/>
          </a:xfrm>
          <a:prstGeom prst="rect">
            <a:avLst/>
          </a:prstGeom>
        </p:spPr>
        <p:txBody>
          <a:bodyPr lIns="0" tIns="0" rIns="0" bIns="0" rtlCol="0" anchor="t">
            <a:spAutoFit/>
          </a:bodyPr>
          <a:lstStyle/>
          <a:p>
            <a:pPr marL="734059" lvl="1" indent="-367030" algn="l">
              <a:lnSpc>
                <a:spcPts val="7037"/>
              </a:lnSpc>
              <a:buAutoNum type="arabicPeriod"/>
            </a:pPr>
            <a:r>
              <a:rPr lang="en-US" sz="3399">
                <a:solidFill>
                  <a:srgbClr val="000000"/>
                </a:solidFill>
                <a:latin typeface="Canva Sans"/>
                <a:ea typeface="Canva Sans"/>
                <a:cs typeface="Canva Sans"/>
                <a:sym typeface="Canva Sans"/>
              </a:rPr>
              <a:t>Have you ever misunderstood a message that someone else thought was clear? What caused the confusion? </a:t>
            </a:r>
          </a:p>
          <a:p>
            <a:pPr marL="734059" lvl="1" indent="-367030" algn="l">
              <a:lnSpc>
                <a:spcPts val="7037"/>
              </a:lnSpc>
              <a:buAutoNum type="arabicPeriod"/>
            </a:pPr>
            <a:r>
              <a:rPr lang="en-US" sz="3399">
                <a:solidFill>
                  <a:srgbClr val="000000"/>
                </a:solidFill>
                <a:latin typeface="Canva Sans"/>
                <a:ea typeface="Canva Sans"/>
                <a:cs typeface="Canva Sans"/>
                <a:sym typeface="Canva Sans"/>
              </a:rPr>
              <a:t>What communication apps or tools have you seen used in school or work? What were some of their advantages or disadvantages? </a:t>
            </a:r>
          </a:p>
          <a:p>
            <a:pPr marL="734059" lvl="1" indent="-367030" algn="l">
              <a:lnSpc>
                <a:spcPts val="7037"/>
              </a:lnSpc>
              <a:buAutoNum type="arabicPeriod"/>
            </a:pPr>
            <a:r>
              <a:rPr lang="en-US" sz="3399">
                <a:solidFill>
                  <a:srgbClr val="000000"/>
                </a:solidFill>
                <a:latin typeface="Canva Sans"/>
                <a:ea typeface="Canva Sans"/>
                <a:cs typeface="Canva Sans"/>
                <a:sym typeface="Canva Sans"/>
              </a:rPr>
              <a:t>How does your choice of communication method change between different groups (friends, family, teachers, coaches, etc.)? Why?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4453346" y="6304956"/>
            <a:ext cx="2953344" cy="2953344"/>
          </a:xfrm>
          <a:custGeom>
            <a:avLst/>
            <a:gdLst/>
            <a:ahLst/>
            <a:cxnLst/>
            <a:rect l="l" t="t" r="r" b="b"/>
            <a:pathLst>
              <a:path w="2953344" h="2953344">
                <a:moveTo>
                  <a:pt x="0" y="0"/>
                </a:moveTo>
                <a:lnTo>
                  <a:pt x="2953344" y="0"/>
                </a:lnTo>
                <a:lnTo>
                  <a:pt x="2953344" y="2953344"/>
                </a:lnTo>
                <a:lnTo>
                  <a:pt x="0" y="2953344"/>
                </a:lnTo>
                <a:lnTo>
                  <a:pt x="0" y="0"/>
                </a:lnTo>
                <a:close/>
              </a:path>
            </a:pathLst>
          </a:custGeom>
          <a:blipFill>
            <a:blip r:embed="rId4"/>
            <a:stretch>
              <a:fillRect/>
            </a:stretch>
          </a:blipFill>
        </p:spPr>
        <p:txBody>
          <a:bodyPr/>
          <a:lstStyle/>
          <a:p>
            <a:endParaRPr lang="en-US"/>
          </a:p>
        </p:txBody>
      </p:sp>
      <p:sp>
        <p:nvSpPr>
          <p:cNvPr id="9" name="Freeform 9"/>
          <p:cNvSpPr/>
          <p:nvPr/>
        </p:nvSpPr>
        <p:spPr>
          <a:xfrm>
            <a:off x="3493371" y="2515990"/>
            <a:ext cx="11301259" cy="3362125"/>
          </a:xfrm>
          <a:custGeom>
            <a:avLst/>
            <a:gdLst/>
            <a:ahLst/>
            <a:cxnLst/>
            <a:rect l="l" t="t" r="r" b="b"/>
            <a:pathLst>
              <a:path w="11301259" h="3362125">
                <a:moveTo>
                  <a:pt x="0" y="0"/>
                </a:moveTo>
                <a:lnTo>
                  <a:pt x="11301258" y="0"/>
                </a:lnTo>
                <a:lnTo>
                  <a:pt x="11301258" y="3362125"/>
                </a:lnTo>
                <a:lnTo>
                  <a:pt x="0" y="3362125"/>
                </a:lnTo>
                <a:lnTo>
                  <a:pt x="0" y="0"/>
                </a:lnTo>
                <a:close/>
              </a:path>
            </a:pathLst>
          </a:custGeom>
          <a:blipFill>
            <a:blip r:embed="rId5"/>
            <a:stretch>
              <a:fillRect/>
            </a:stretch>
          </a:blipFill>
        </p:spPr>
        <p:txBody>
          <a:bodyPr/>
          <a:lstStyle/>
          <a:p>
            <a:endParaRPr lang="en-US"/>
          </a:p>
        </p:txBody>
      </p:sp>
      <p:sp>
        <p:nvSpPr>
          <p:cNvPr id="10" name="Freeform 10"/>
          <p:cNvSpPr/>
          <p:nvPr/>
        </p:nvSpPr>
        <p:spPr>
          <a:xfrm rot="-1769975" flipH="1">
            <a:off x="14672988" y="9452498"/>
            <a:ext cx="1750236" cy="1034827"/>
          </a:xfrm>
          <a:custGeom>
            <a:avLst/>
            <a:gdLst/>
            <a:ahLst/>
            <a:cxnLst/>
            <a:rect l="l" t="t" r="r" b="b"/>
            <a:pathLst>
              <a:path w="1750236" h="1034827">
                <a:moveTo>
                  <a:pt x="1750235" y="0"/>
                </a:moveTo>
                <a:lnTo>
                  <a:pt x="0" y="0"/>
                </a:lnTo>
                <a:lnTo>
                  <a:pt x="0" y="1034827"/>
                </a:lnTo>
                <a:lnTo>
                  <a:pt x="1750235" y="1034827"/>
                </a:lnTo>
                <a:lnTo>
                  <a:pt x="1750235"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p:cNvSpPr txBox="1"/>
          <p:nvPr/>
        </p:nvSpPr>
        <p:spPr>
          <a:xfrm>
            <a:off x="1175994" y="923925"/>
            <a:ext cx="13362596" cy="981075"/>
          </a:xfrm>
          <a:prstGeom prst="rect">
            <a:avLst/>
          </a:prstGeom>
        </p:spPr>
        <p:txBody>
          <a:bodyPr lIns="0" tIns="0" rIns="0" bIns="0" rtlCol="0" anchor="t">
            <a:spAutoFit/>
          </a:bodyPr>
          <a:lstStyle/>
          <a:p>
            <a:pPr algn="l">
              <a:lnSpc>
                <a:spcPts val="6600"/>
              </a:lnSpc>
            </a:pPr>
            <a:r>
              <a:rPr lang="en-US" sz="6000" b="1">
                <a:solidFill>
                  <a:srgbClr val="D6E591"/>
                </a:solidFill>
                <a:latin typeface="Tabarra Sans Heavy"/>
                <a:ea typeface="Tabarra Sans Heavy"/>
                <a:cs typeface="Tabarra Sans Heavy"/>
                <a:sym typeface="Tabarra Sans Heavy"/>
              </a:rPr>
              <a:t>Starter Activity</a:t>
            </a:r>
          </a:p>
        </p:txBody>
      </p:sp>
      <p:sp>
        <p:nvSpPr>
          <p:cNvPr id="12" name="TextBox 12"/>
          <p:cNvSpPr txBox="1"/>
          <p:nvPr/>
        </p:nvSpPr>
        <p:spPr>
          <a:xfrm>
            <a:off x="5417256" y="6306740"/>
            <a:ext cx="8115300" cy="2753617"/>
          </a:xfrm>
          <a:prstGeom prst="rect">
            <a:avLst/>
          </a:prstGeom>
        </p:spPr>
        <p:txBody>
          <a:bodyPr lIns="0" tIns="0" rIns="0" bIns="0" rtlCol="0" anchor="t">
            <a:spAutoFit/>
          </a:bodyPr>
          <a:lstStyle/>
          <a:p>
            <a:pPr marL="463559" lvl="1" indent="-231779" algn="l">
              <a:lnSpc>
                <a:spcPts val="4444"/>
              </a:lnSpc>
              <a:buAutoNum type="arabicPeriod"/>
            </a:pPr>
            <a:r>
              <a:rPr lang="en-US" sz="2147" b="1">
                <a:solidFill>
                  <a:srgbClr val="000000"/>
                </a:solidFill>
                <a:latin typeface="Canva Sans Bold"/>
                <a:ea typeface="Canva Sans Bold"/>
                <a:cs typeface="Canva Sans Bold"/>
                <a:sym typeface="Canva Sans Bold"/>
              </a:rPr>
              <a:t>Before Reading – Think</a:t>
            </a:r>
          </a:p>
          <a:p>
            <a:pPr marL="463559" lvl="1" indent="-231779" algn="l">
              <a:lnSpc>
                <a:spcPts val="4444"/>
              </a:lnSpc>
              <a:buAutoNum type="arabicPeriod"/>
            </a:pPr>
            <a:r>
              <a:rPr lang="en-US" sz="2147" b="1">
                <a:solidFill>
                  <a:srgbClr val="000000"/>
                </a:solidFill>
                <a:latin typeface="Canva Sans Bold"/>
                <a:ea typeface="Canva Sans Bold"/>
                <a:cs typeface="Canva Sans Bold"/>
                <a:sym typeface="Canva Sans Bold"/>
              </a:rPr>
              <a:t>What communication challenges might arise when team members work from different locations?</a:t>
            </a:r>
          </a:p>
          <a:p>
            <a:pPr marL="463559" lvl="1" indent="-231779" algn="l">
              <a:lnSpc>
                <a:spcPts val="4444"/>
              </a:lnSpc>
              <a:buAutoNum type="arabicPeriod"/>
            </a:pPr>
            <a:r>
              <a:rPr lang="en-US" sz="2147" b="1">
                <a:solidFill>
                  <a:srgbClr val="000000"/>
                </a:solidFill>
                <a:latin typeface="Canva Sans Bold"/>
                <a:ea typeface="Canva Sans Bold"/>
                <a:cs typeface="Canva Sans Bold"/>
                <a:sym typeface="Canva Sans Bold"/>
              </a:rPr>
              <a:t>What skills do you think managers need to keep remote teams connected and motivated?</a:t>
            </a:r>
          </a:p>
        </p:txBody>
      </p:sp>
      <p:sp>
        <p:nvSpPr>
          <p:cNvPr id="13" name="TextBox 13"/>
          <p:cNvSpPr txBox="1"/>
          <p:nvPr/>
        </p:nvSpPr>
        <p:spPr>
          <a:xfrm>
            <a:off x="640872" y="6494386"/>
            <a:ext cx="4003992" cy="2170492"/>
          </a:xfrm>
          <a:prstGeom prst="rect">
            <a:avLst/>
          </a:prstGeom>
        </p:spPr>
        <p:txBody>
          <a:bodyPr lIns="0" tIns="0" rIns="0" bIns="0" rtlCol="0" anchor="t">
            <a:spAutoFit/>
          </a:bodyPr>
          <a:lstStyle/>
          <a:p>
            <a:pPr algn="ctr">
              <a:lnSpc>
                <a:spcPts val="5841"/>
              </a:lnSpc>
            </a:pPr>
            <a:r>
              <a:rPr lang="en-US" sz="4172" b="1" u="sng">
                <a:solidFill>
                  <a:srgbClr val="D6E591"/>
                </a:solidFill>
                <a:latin typeface="Canva Sans Bold"/>
                <a:ea typeface="Canva Sans Bold"/>
                <a:cs typeface="Canva Sans Bold"/>
                <a:sym typeface="Canva Sans Bold"/>
                <a:hlinkClick r:id="rId8" tooltip="https://backinbusinesshub.com/wp-content/uploads/2025/11/Chapter-15-Starter-Worksheet-Article.pdf"/>
              </a:rPr>
              <a:t>DOWNLOAD </a:t>
            </a:r>
          </a:p>
          <a:p>
            <a:pPr algn="ctr">
              <a:lnSpc>
                <a:spcPts val="5841"/>
              </a:lnSpc>
            </a:pPr>
            <a:r>
              <a:rPr lang="en-US" sz="4172" b="1" u="sng">
                <a:solidFill>
                  <a:srgbClr val="D6E591"/>
                </a:solidFill>
                <a:latin typeface="Canva Sans Bold"/>
                <a:ea typeface="Canva Sans Bold"/>
                <a:cs typeface="Canva Sans Bold"/>
                <a:sym typeface="Canva Sans Bold"/>
                <a:hlinkClick r:id="rId8" tooltip="https://backinbusinesshub.com/wp-content/uploads/2025/11/Chapter-15-Starter-Worksheet-Article.pdf"/>
              </a:rPr>
              <a:t>WORKSHEET  HERE</a:t>
            </a:r>
          </a:p>
        </p:txBody>
      </p:sp>
      <p:sp>
        <p:nvSpPr>
          <p:cNvPr id="14" name="TextBox 14"/>
          <p:cNvSpPr txBox="1"/>
          <p:nvPr/>
        </p:nvSpPr>
        <p:spPr>
          <a:xfrm>
            <a:off x="9982201" y="9457744"/>
            <a:ext cx="4368938" cy="539055"/>
          </a:xfrm>
          <a:prstGeom prst="rect">
            <a:avLst/>
          </a:prstGeom>
        </p:spPr>
        <p:txBody>
          <a:bodyPr wrap="square" lIns="0" tIns="0" rIns="0" bIns="0" rtlCol="0" anchor="t">
            <a:spAutoFit/>
          </a:bodyPr>
          <a:lstStyle/>
          <a:p>
            <a:pPr algn="ctr">
              <a:lnSpc>
                <a:spcPts val="4413"/>
              </a:lnSpc>
            </a:pPr>
            <a:r>
              <a:rPr lang="en-US" sz="3152" b="1" dirty="0">
                <a:solidFill>
                  <a:srgbClr val="000000"/>
                </a:solidFill>
                <a:latin typeface="Canva Sans Bold"/>
                <a:ea typeface="Canva Sans Bold"/>
                <a:cs typeface="Canva Sans Bold"/>
                <a:sym typeface="Canva Sans Bold"/>
              </a:rPr>
              <a:t>Original article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507" y="7621592"/>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Freeform 3"/>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15.1</a:t>
            </a:r>
          </a:p>
        </p:txBody>
      </p:sp>
      <p:sp>
        <p:nvSpPr>
          <p:cNvPr id="5" name="TextBox 5"/>
          <p:cNvSpPr txBox="1"/>
          <p:nvPr/>
        </p:nvSpPr>
        <p:spPr>
          <a:xfrm>
            <a:off x="1028507" y="4449371"/>
            <a:ext cx="16230697" cy="1511300"/>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15.1 Explain the importance of communication in an organisation.</a:t>
            </a:r>
          </a:p>
        </p:txBody>
      </p:sp>
      <p:sp>
        <p:nvSpPr>
          <p:cNvPr id="6" name="TextBox 6"/>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The Importance Of Communication</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7" y="2895959"/>
            <a:ext cx="15349387" cy="2628541"/>
            <a:chOff x="0" y="0"/>
            <a:chExt cx="2076453" cy="287431"/>
          </a:xfrm>
        </p:grpSpPr>
        <p:sp>
          <p:nvSpPr>
            <p:cNvPr id="10" name="Freeform 10"/>
            <p:cNvSpPr/>
            <p:nvPr/>
          </p:nvSpPr>
          <p:spPr>
            <a:xfrm>
              <a:off x="0" y="0"/>
              <a:ext cx="2076453" cy="287431"/>
            </a:xfrm>
            <a:custGeom>
              <a:avLst/>
              <a:gdLst/>
              <a:ahLst/>
              <a:cxnLst/>
              <a:rect l="l" t="t" r="r" b="b"/>
              <a:pathLst>
                <a:path w="2076453" h="287431">
                  <a:moveTo>
                    <a:pt x="21184" y="0"/>
                  </a:moveTo>
                  <a:lnTo>
                    <a:pt x="2055269" y="0"/>
                  </a:lnTo>
                  <a:cubicBezTo>
                    <a:pt x="2060888" y="0"/>
                    <a:pt x="2066276" y="2232"/>
                    <a:pt x="2070249" y="6205"/>
                  </a:cubicBezTo>
                  <a:cubicBezTo>
                    <a:pt x="2074221" y="10177"/>
                    <a:pt x="2076453" y="15566"/>
                    <a:pt x="2076453" y="21184"/>
                  </a:cubicBezTo>
                  <a:lnTo>
                    <a:pt x="2076453" y="266247"/>
                  </a:lnTo>
                  <a:cubicBezTo>
                    <a:pt x="2076453" y="277947"/>
                    <a:pt x="2066969" y="287431"/>
                    <a:pt x="2055269" y="287431"/>
                  </a:cubicBezTo>
                  <a:lnTo>
                    <a:pt x="21184" y="287431"/>
                  </a:lnTo>
                  <a:cubicBezTo>
                    <a:pt x="15566" y="287431"/>
                    <a:pt x="10177" y="285199"/>
                    <a:pt x="6205" y="281226"/>
                  </a:cubicBezTo>
                  <a:cubicBezTo>
                    <a:pt x="2232" y="277254"/>
                    <a:pt x="0" y="271865"/>
                    <a:pt x="0" y="266247"/>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316006"/>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40" y="3113096"/>
            <a:ext cx="14264320" cy="16097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Communication in a business is the process of sharing information, ideas, and messages with employees and external stakeholders. When it is clear and well-timed, it helps people take informed action that supports business goals.</a:t>
            </a:r>
          </a:p>
        </p:txBody>
      </p:sp>
      <p:sp>
        <p:nvSpPr>
          <p:cNvPr id="13" name="Freeform 13"/>
          <p:cNvSpPr/>
          <p:nvPr/>
        </p:nvSpPr>
        <p:spPr>
          <a:xfrm>
            <a:off x="7239000" y="5894036"/>
            <a:ext cx="4231664" cy="4096681"/>
          </a:xfrm>
          <a:custGeom>
            <a:avLst/>
            <a:gdLst/>
            <a:ahLst/>
            <a:cxnLst/>
            <a:rect l="l" t="t" r="r" b="b"/>
            <a:pathLst>
              <a:path w="4653329" h="4847218">
                <a:moveTo>
                  <a:pt x="0" y="0"/>
                </a:moveTo>
                <a:lnTo>
                  <a:pt x="4653330" y="0"/>
                </a:lnTo>
                <a:lnTo>
                  <a:pt x="4653330" y="4847218"/>
                </a:lnTo>
                <a:lnTo>
                  <a:pt x="0" y="48472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940072"/>
            <a:ext cx="15349387" cy="815976"/>
          </a:xfrm>
          <a:prstGeom prst="rect">
            <a:avLst/>
          </a:prstGeom>
        </p:spPr>
        <p:txBody>
          <a:bodyPr lIns="0" tIns="0" rIns="0" bIns="0" rtlCol="0" anchor="t">
            <a:spAutoFit/>
          </a:bodyPr>
          <a:lstStyle/>
          <a:p>
            <a:pPr algn="l">
              <a:lnSpc>
                <a:spcPts val="5500"/>
              </a:lnSpc>
            </a:pPr>
            <a:r>
              <a:rPr lang="en-US" sz="5000" b="1">
                <a:solidFill>
                  <a:srgbClr val="D6E591"/>
                </a:solidFill>
                <a:latin typeface="Tabarra Sans Heavy"/>
                <a:ea typeface="Tabarra Sans Heavy"/>
                <a:cs typeface="Tabarra Sans Heavy"/>
                <a:sym typeface="Tabarra Sans Heavy"/>
              </a:rPr>
              <a:t>The Principles Of Effective Communication</a:t>
            </a:r>
          </a:p>
        </p:txBody>
      </p:sp>
      <p:sp>
        <p:nvSpPr>
          <p:cNvPr id="9" name="TextBox 9"/>
          <p:cNvSpPr txBox="1"/>
          <p:nvPr/>
        </p:nvSpPr>
        <p:spPr>
          <a:xfrm>
            <a:off x="1396113" y="3296887"/>
            <a:ext cx="15495773" cy="4819761"/>
          </a:xfrm>
          <a:prstGeom prst="rect">
            <a:avLst/>
          </a:prstGeom>
        </p:spPr>
        <p:txBody>
          <a:bodyPr lIns="0" tIns="0" rIns="0" bIns="0" rtlCol="0" anchor="t">
            <a:spAutoFit/>
          </a:bodyPr>
          <a:lstStyle/>
          <a:p>
            <a:pPr marL="703613" lvl="1" indent="-351806" algn="l">
              <a:lnSpc>
                <a:spcPts val="5409"/>
              </a:lnSpc>
              <a:buAutoNum type="arabicPeriod"/>
            </a:pPr>
            <a:r>
              <a:rPr lang="en-US" sz="3258" b="1">
                <a:solidFill>
                  <a:srgbClr val="24363D"/>
                </a:solidFill>
                <a:latin typeface="Tabarra Sans Bold"/>
                <a:ea typeface="Tabarra Sans Bold"/>
                <a:cs typeface="Tabarra Sans Bold"/>
                <a:sym typeface="Tabarra Sans Bold"/>
              </a:rPr>
              <a:t>Correct timing</a:t>
            </a:r>
            <a:r>
              <a:rPr lang="en-US" sz="3258">
                <a:solidFill>
                  <a:srgbClr val="24363D"/>
                </a:solidFill>
                <a:latin typeface="Tabarra Sans"/>
                <a:ea typeface="Tabarra Sans"/>
                <a:cs typeface="Tabarra Sans"/>
                <a:sym typeface="Tabarra Sans"/>
              </a:rPr>
              <a:t> – Deliver messages at the right moment &amp; method</a:t>
            </a:r>
          </a:p>
          <a:p>
            <a:pPr marL="703613" lvl="1" indent="-351806" algn="l">
              <a:lnSpc>
                <a:spcPts val="5409"/>
              </a:lnSpc>
              <a:buAutoNum type="arabicPeriod"/>
            </a:pPr>
            <a:r>
              <a:rPr lang="en-US" sz="3258" b="1">
                <a:solidFill>
                  <a:srgbClr val="24363D"/>
                </a:solidFill>
                <a:latin typeface="Tabarra Sans Bold"/>
                <a:ea typeface="Tabarra Sans Bold"/>
                <a:cs typeface="Tabarra Sans Bold"/>
                <a:sym typeface="Tabarra Sans Bold"/>
              </a:rPr>
              <a:t>Accuracy</a:t>
            </a:r>
            <a:r>
              <a:rPr lang="en-US" sz="3258">
                <a:solidFill>
                  <a:srgbClr val="24363D"/>
                </a:solidFill>
                <a:latin typeface="Tabarra Sans"/>
                <a:ea typeface="Tabarra Sans"/>
                <a:cs typeface="Tabarra Sans"/>
                <a:sym typeface="Tabarra Sans"/>
              </a:rPr>
              <a:t> – Ensure information is correct</a:t>
            </a:r>
          </a:p>
          <a:p>
            <a:pPr marL="703613" lvl="1" indent="-351806" algn="l">
              <a:lnSpc>
                <a:spcPts val="5409"/>
              </a:lnSpc>
              <a:buAutoNum type="arabicPeriod"/>
            </a:pPr>
            <a:r>
              <a:rPr lang="en-US" sz="3258" b="1">
                <a:solidFill>
                  <a:srgbClr val="24363D"/>
                </a:solidFill>
                <a:latin typeface="Tabarra Sans Bold"/>
                <a:ea typeface="Tabarra Sans Bold"/>
                <a:cs typeface="Tabarra Sans Bold"/>
                <a:sym typeface="Tabarra Sans Bold"/>
              </a:rPr>
              <a:t>Appropriate language</a:t>
            </a:r>
            <a:r>
              <a:rPr lang="en-US" sz="3258">
                <a:solidFill>
                  <a:srgbClr val="24363D"/>
                </a:solidFill>
                <a:latin typeface="Tabarra Sans"/>
                <a:ea typeface="Tabarra Sans"/>
                <a:cs typeface="Tabarra Sans"/>
                <a:sym typeface="Tabarra Sans"/>
              </a:rPr>
              <a:t> – Match tone to audience/context</a:t>
            </a:r>
          </a:p>
          <a:p>
            <a:pPr marL="703613" lvl="1" indent="-351806" algn="l">
              <a:lnSpc>
                <a:spcPts val="5409"/>
              </a:lnSpc>
              <a:buAutoNum type="arabicPeriod"/>
            </a:pPr>
            <a:r>
              <a:rPr lang="en-US" sz="3258" b="1">
                <a:solidFill>
                  <a:srgbClr val="24363D"/>
                </a:solidFill>
                <a:latin typeface="Tabarra Sans Bold"/>
                <a:ea typeface="Tabarra Sans Bold"/>
                <a:cs typeface="Tabarra Sans Bold"/>
                <a:sym typeface="Tabarra Sans Bold"/>
              </a:rPr>
              <a:t>Use of visuals</a:t>
            </a:r>
            <a:r>
              <a:rPr lang="en-US" sz="3258">
                <a:solidFill>
                  <a:srgbClr val="24363D"/>
                </a:solidFill>
                <a:latin typeface="Tabarra Sans"/>
                <a:ea typeface="Tabarra Sans"/>
                <a:cs typeface="Tabarra Sans"/>
                <a:sym typeface="Tabarra Sans"/>
              </a:rPr>
              <a:t> – Simplify complex information in graphs etc..</a:t>
            </a:r>
          </a:p>
          <a:p>
            <a:pPr marL="703613" lvl="1" indent="-351806" algn="l">
              <a:lnSpc>
                <a:spcPts val="5409"/>
              </a:lnSpc>
              <a:buAutoNum type="arabicPeriod"/>
            </a:pPr>
            <a:r>
              <a:rPr lang="en-US" sz="3258" b="1">
                <a:solidFill>
                  <a:srgbClr val="24363D"/>
                </a:solidFill>
                <a:latin typeface="Tabarra Sans Bold"/>
                <a:ea typeface="Tabarra Sans Bold"/>
                <a:cs typeface="Tabarra Sans Bold"/>
                <a:sym typeface="Tabarra Sans Bold"/>
              </a:rPr>
              <a:t>Confidentiality</a:t>
            </a:r>
            <a:r>
              <a:rPr lang="en-US" sz="3258">
                <a:solidFill>
                  <a:srgbClr val="24363D"/>
                </a:solidFill>
                <a:latin typeface="Tabarra Sans"/>
                <a:ea typeface="Tabarra Sans"/>
                <a:cs typeface="Tabarra Sans"/>
                <a:sym typeface="Tabarra Sans"/>
              </a:rPr>
              <a:t> – Protect sensitive information</a:t>
            </a:r>
          </a:p>
          <a:p>
            <a:pPr marL="703613" lvl="1" indent="-351806" algn="l">
              <a:lnSpc>
                <a:spcPts val="5409"/>
              </a:lnSpc>
              <a:buAutoNum type="arabicPeriod"/>
            </a:pPr>
            <a:r>
              <a:rPr lang="en-US" sz="3258" b="1">
                <a:solidFill>
                  <a:srgbClr val="24363D"/>
                </a:solidFill>
                <a:latin typeface="Tabarra Sans Bold"/>
                <a:ea typeface="Tabarra Sans Bold"/>
                <a:cs typeface="Tabarra Sans Bold"/>
                <a:sym typeface="Tabarra Sans Bold"/>
              </a:rPr>
              <a:t>Record if required</a:t>
            </a:r>
            <a:r>
              <a:rPr lang="en-US" sz="3258">
                <a:solidFill>
                  <a:srgbClr val="24363D"/>
                </a:solidFill>
                <a:latin typeface="Tabarra Sans"/>
                <a:ea typeface="Tabarra Sans"/>
                <a:cs typeface="Tabarra Sans"/>
                <a:sym typeface="Tabarra Sans"/>
              </a:rPr>
              <a:t> – Keep formal written proof if needed</a:t>
            </a:r>
          </a:p>
          <a:p>
            <a:pPr marL="703613" lvl="1" indent="-351806" algn="l">
              <a:lnSpc>
                <a:spcPts val="5409"/>
              </a:lnSpc>
              <a:buAutoNum type="arabicPeriod"/>
            </a:pPr>
            <a:r>
              <a:rPr lang="en-US" sz="3258" b="1">
                <a:solidFill>
                  <a:srgbClr val="24363D"/>
                </a:solidFill>
                <a:latin typeface="Tabarra Sans Bold"/>
                <a:ea typeface="Tabarra Sans Bold"/>
                <a:cs typeface="Tabarra Sans Bold"/>
                <a:sym typeface="Tabarra Sans Bold"/>
              </a:rPr>
              <a:t>Allows for feedback</a:t>
            </a:r>
            <a:r>
              <a:rPr lang="en-US" sz="3258">
                <a:solidFill>
                  <a:srgbClr val="24363D"/>
                </a:solidFill>
                <a:latin typeface="Tabarra Sans"/>
                <a:ea typeface="Tabarra Sans"/>
                <a:cs typeface="Tabarra Sans"/>
                <a:sym typeface="Tabarra Sans"/>
              </a:rPr>
              <a:t> – Encourage two-way communication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1006475"/>
            <a:ext cx="15349387" cy="579121"/>
          </a:xfrm>
          <a:prstGeom prst="rect">
            <a:avLst/>
          </a:prstGeom>
        </p:spPr>
        <p:txBody>
          <a:bodyPr lIns="0" tIns="0" rIns="0" bIns="0" rtlCol="0" anchor="t">
            <a:spAutoFit/>
          </a:bodyPr>
          <a:lstStyle/>
          <a:p>
            <a:pPr algn="l">
              <a:lnSpc>
                <a:spcPts val="3960"/>
              </a:lnSpc>
            </a:pPr>
            <a:r>
              <a:rPr lang="en-US" sz="3600" b="1">
                <a:solidFill>
                  <a:srgbClr val="D6E591"/>
                </a:solidFill>
                <a:latin typeface="Tabarra Sans Heavy"/>
                <a:ea typeface="Tabarra Sans Heavy"/>
                <a:cs typeface="Tabarra Sans Heavy"/>
                <a:sym typeface="Tabarra Sans Heavy"/>
              </a:rPr>
              <a:t>The Importance Of Communicating Effectively In An Organisation</a:t>
            </a:r>
          </a:p>
        </p:txBody>
      </p:sp>
      <p:grpSp>
        <p:nvGrpSpPr>
          <p:cNvPr id="9" name="Group 9"/>
          <p:cNvGrpSpPr/>
          <p:nvPr/>
        </p:nvGrpSpPr>
        <p:grpSpPr>
          <a:xfrm>
            <a:off x="-431831" y="2763223"/>
            <a:ext cx="5597254" cy="813452"/>
            <a:chOff x="0" y="0"/>
            <a:chExt cx="757192" cy="110043"/>
          </a:xfrm>
        </p:grpSpPr>
        <p:sp>
          <p:nvSpPr>
            <p:cNvPr id="10" name="Freeform 10"/>
            <p:cNvSpPr/>
            <p:nvPr/>
          </p:nvSpPr>
          <p:spPr>
            <a:xfrm>
              <a:off x="0" y="0"/>
              <a:ext cx="757192" cy="110043"/>
            </a:xfrm>
            <a:custGeom>
              <a:avLst/>
              <a:gdLst/>
              <a:ahLst/>
              <a:cxnLst/>
              <a:rect l="l" t="t" r="r" b="b"/>
              <a:pathLst>
                <a:path w="757192" h="110043">
                  <a:moveTo>
                    <a:pt x="55022" y="0"/>
                  </a:moveTo>
                  <a:lnTo>
                    <a:pt x="702171" y="0"/>
                  </a:lnTo>
                  <a:cubicBezTo>
                    <a:pt x="732558" y="0"/>
                    <a:pt x="757192" y="24634"/>
                    <a:pt x="757192" y="55022"/>
                  </a:cubicBezTo>
                  <a:lnTo>
                    <a:pt x="757192" y="55022"/>
                  </a:lnTo>
                  <a:cubicBezTo>
                    <a:pt x="757192" y="85409"/>
                    <a:pt x="732558" y="110043"/>
                    <a:pt x="702171" y="110043"/>
                  </a:cubicBezTo>
                  <a:lnTo>
                    <a:pt x="55022" y="110043"/>
                  </a:lnTo>
                  <a:cubicBezTo>
                    <a:pt x="24634" y="110043"/>
                    <a:pt x="0" y="85409"/>
                    <a:pt x="0" y="55022"/>
                  </a:cubicBezTo>
                  <a:lnTo>
                    <a:pt x="0" y="55022"/>
                  </a:lnTo>
                  <a:cubicBezTo>
                    <a:pt x="0" y="24634"/>
                    <a:pt x="24634" y="0"/>
                    <a:pt x="55022" y="0"/>
                  </a:cubicBezTo>
                  <a:close/>
                </a:path>
              </a:pathLst>
            </a:custGeom>
            <a:solidFill>
              <a:srgbClr val="D6E591"/>
            </a:solidFill>
          </p:spPr>
          <p:txBody>
            <a:bodyPr/>
            <a:lstStyle/>
            <a:p>
              <a:endParaRPr lang="en-US"/>
            </a:p>
          </p:txBody>
        </p:sp>
        <p:sp>
          <p:nvSpPr>
            <p:cNvPr id="11" name="TextBox 11"/>
            <p:cNvSpPr txBox="1"/>
            <p:nvPr/>
          </p:nvSpPr>
          <p:spPr>
            <a:xfrm>
              <a:off x="0" y="-28575"/>
              <a:ext cx="757192" cy="138618"/>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195554" y="2814032"/>
            <a:ext cx="4969868"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Supports collaboration</a:t>
            </a:r>
          </a:p>
        </p:txBody>
      </p:sp>
      <p:sp>
        <p:nvSpPr>
          <p:cNvPr id="13" name="Freeform 13"/>
          <p:cNvSpPr/>
          <p:nvPr/>
        </p:nvSpPr>
        <p:spPr>
          <a:xfrm>
            <a:off x="5357265" y="9258300"/>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4" name="TextBox 14"/>
          <p:cNvSpPr txBox="1"/>
          <p:nvPr/>
        </p:nvSpPr>
        <p:spPr>
          <a:xfrm>
            <a:off x="770429" y="3757651"/>
            <a:ext cx="16488871" cy="1130935"/>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Clear communication keeps teams aligned and focused on shared goals. It allows people to share ideas, solve problems efficiently, and work together productively.</a:t>
            </a:r>
          </a:p>
        </p:txBody>
      </p:sp>
      <p:grpSp>
        <p:nvGrpSpPr>
          <p:cNvPr id="15" name="Group 15"/>
          <p:cNvGrpSpPr/>
          <p:nvPr/>
        </p:nvGrpSpPr>
        <p:grpSpPr>
          <a:xfrm>
            <a:off x="-431831" y="5736311"/>
            <a:ext cx="5597254" cy="813452"/>
            <a:chOff x="0" y="0"/>
            <a:chExt cx="757192" cy="110043"/>
          </a:xfrm>
        </p:grpSpPr>
        <p:sp>
          <p:nvSpPr>
            <p:cNvPr id="16" name="Freeform 16"/>
            <p:cNvSpPr/>
            <p:nvPr/>
          </p:nvSpPr>
          <p:spPr>
            <a:xfrm>
              <a:off x="0" y="0"/>
              <a:ext cx="757192" cy="110043"/>
            </a:xfrm>
            <a:custGeom>
              <a:avLst/>
              <a:gdLst/>
              <a:ahLst/>
              <a:cxnLst/>
              <a:rect l="l" t="t" r="r" b="b"/>
              <a:pathLst>
                <a:path w="757192" h="110043">
                  <a:moveTo>
                    <a:pt x="55022" y="0"/>
                  </a:moveTo>
                  <a:lnTo>
                    <a:pt x="702171" y="0"/>
                  </a:lnTo>
                  <a:cubicBezTo>
                    <a:pt x="732558" y="0"/>
                    <a:pt x="757192" y="24634"/>
                    <a:pt x="757192" y="55022"/>
                  </a:cubicBezTo>
                  <a:lnTo>
                    <a:pt x="757192" y="55022"/>
                  </a:lnTo>
                  <a:cubicBezTo>
                    <a:pt x="757192" y="85409"/>
                    <a:pt x="732558" y="110043"/>
                    <a:pt x="702171" y="110043"/>
                  </a:cubicBezTo>
                  <a:lnTo>
                    <a:pt x="55022" y="110043"/>
                  </a:lnTo>
                  <a:cubicBezTo>
                    <a:pt x="24634" y="110043"/>
                    <a:pt x="0" y="85409"/>
                    <a:pt x="0" y="55022"/>
                  </a:cubicBezTo>
                  <a:lnTo>
                    <a:pt x="0" y="55022"/>
                  </a:lnTo>
                  <a:cubicBezTo>
                    <a:pt x="0" y="24634"/>
                    <a:pt x="24634" y="0"/>
                    <a:pt x="55022" y="0"/>
                  </a:cubicBezTo>
                  <a:close/>
                </a:path>
              </a:pathLst>
            </a:custGeom>
            <a:solidFill>
              <a:srgbClr val="D6E591"/>
            </a:solidFill>
          </p:spPr>
          <p:txBody>
            <a:bodyPr/>
            <a:lstStyle/>
            <a:p>
              <a:endParaRPr lang="en-US"/>
            </a:p>
          </p:txBody>
        </p:sp>
        <p:sp>
          <p:nvSpPr>
            <p:cNvPr id="17" name="TextBox 17"/>
            <p:cNvSpPr txBox="1"/>
            <p:nvPr/>
          </p:nvSpPr>
          <p:spPr>
            <a:xfrm>
              <a:off x="0" y="-28575"/>
              <a:ext cx="757192" cy="138618"/>
            </a:xfrm>
            <a:prstGeom prst="rect">
              <a:avLst/>
            </a:prstGeom>
          </p:spPr>
          <p:txBody>
            <a:bodyPr lIns="50800" tIns="50800" rIns="50800" bIns="50800" rtlCol="0" anchor="ctr"/>
            <a:lstStyle/>
            <a:p>
              <a:pPr algn="ctr">
                <a:lnSpc>
                  <a:spcPts val="2239"/>
                </a:lnSpc>
              </a:pPr>
              <a:endParaRPr/>
            </a:p>
          </p:txBody>
        </p:sp>
      </p:grpSp>
      <p:sp>
        <p:nvSpPr>
          <p:cNvPr id="18" name="TextBox 18"/>
          <p:cNvSpPr txBox="1"/>
          <p:nvPr/>
        </p:nvSpPr>
        <p:spPr>
          <a:xfrm>
            <a:off x="195554" y="5787120"/>
            <a:ext cx="4969868"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Helps avoid conflict</a:t>
            </a:r>
          </a:p>
        </p:txBody>
      </p:sp>
      <p:sp>
        <p:nvSpPr>
          <p:cNvPr id="19" name="TextBox 19"/>
          <p:cNvSpPr txBox="1"/>
          <p:nvPr/>
        </p:nvSpPr>
        <p:spPr>
          <a:xfrm>
            <a:off x="770429" y="6730739"/>
            <a:ext cx="16488871" cy="1130935"/>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Open, respectful communication reduces misunderstandings between staff and management. It builds stronger relationships and prevents small issues from escalating.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1006475"/>
            <a:ext cx="15349387" cy="579121"/>
          </a:xfrm>
          <a:prstGeom prst="rect">
            <a:avLst/>
          </a:prstGeom>
        </p:spPr>
        <p:txBody>
          <a:bodyPr lIns="0" tIns="0" rIns="0" bIns="0" rtlCol="0" anchor="t">
            <a:spAutoFit/>
          </a:bodyPr>
          <a:lstStyle/>
          <a:p>
            <a:pPr algn="l">
              <a:lnSpc>
                <a:spcPts val="3960"/>
              </a:lnSpc>
            </a:pPr>
            <a:r>
              <a:rPr lang="en-US" sz="3600" b="1">
                <a:solidFill>
                  <a:srgbClr val="D6E591"/>
                </a:solidFill>
                <a:latin typeface="Tabarra Sans Heavy"/>
                <a:ea typeface="Tabarra Sans Heavy"/>
                <a:cs typeface="Tabarra Sans Heavy"/>
                <a:sym typeface="Tabarra Sans Heavy"/>
              </a:rPr>
              <a:t>The Importance Of Communicating Effectively In An Organisation</a:t>
            </a:r>
          </a:p>
        </p:txBody>
      </p:sp>
      <p:grpSp>
        <p:nvGrpSpPr>
          <p:cNvPr id="9" name="Group 9"/>
          <p:cNvGrpSpPr/>
          <p:nvPr/>
        </p:nvGrpSpPr>
        <p:grpSpPr>
          <a:xfrm>
            <a:off x="-431831" y="2763223"/>
            <a:ext cx="5597254" cy="813452"/>
            <a:chOff x="0" y="0"/>
            <a:chExt cx="757192" cy="110043"/>
          </a:xfrm>
        </p:grpSpPr>
        <p:sp>
          <p:nvSpPr>
            <p:cNvPr id="10" name="Freeform 10"/>
            <p:cNvSpPr/>
            <p:nvPr/>
          </p:nvSpPr>
          <p:spPr>
            <a:xfrm>
              <a:off x="0" y="0"/>
              <a:ext cx="757192" cy="110043"/>
            </a:xfrm>
            <a:custGeom>
              <a:avLst/>
              <a:gdLst/>
              <a:ahLst/>
              <a:cxnLst/>
              <a:rect l="l" t="t" r="r" b="b"/>
              <a:pathLst>
                <a:path w="757192" h="110043">
                  <a:moveTo>
                    <a:pt x="55022" y="0"/>
                  </a:moveTo>
                  <a:lnTo>
                    <a:pt x="702171" y="0"/>
                  </a:lnTo>
                  <a:cubicBezTo>
                    <a:pt x="732558" y="0"/>
                    <a:pt x="757192" y="24634"/>
                    <a:pt x="757192" y="55022"/>
                  </a:cubicBezTo>
                  <a:lnTo>
                    <a:pt x="757192" y="55022"/>
                  </a:lnTo>
                  <a:cubicBezTo>
                    <a:pt x="757192" y="85409"/>
                    <a:pt x="732558" y="110043"/>
                    <a:pt x="702171" y="110043"/>
                  </a:cubicBezTo>
                  <a:lnTo>
                    <a:pt x="55022" y="110043"/>
                  </a:lnTo>
                  <a:cubicBezTo>
                    <a:pt x="24634" y="110043"/>
                    <a:pt x="0" y="85409"/>
                    <a:pt x="0" y="55022"/>
                  </a:cubicBezTo>
                  <a:lnTo>
                    <a:pt x="0" y="55022"/>
                  </a:lnTo>
                  <a:cubicBezTo>
                    <a:pt x="0" y="24634"/>
                    <a:pt x="24634" y="0"/>
                    <a:pt x="55022" y="0"/>
                  </a:cubicBezTo>
                  <a:close/>
                </a:path>
              </a:pathLst>
            </a:custGeom>
            <a:solidFill>
              <a:srgbClr val="D6E591"/>
            </a:solidFill>
          </p:spPr>
          <p:txBody>
            <a:bodyPr/>
            <a:lstStyle/>
            <a:p>
              <a:endParaRPr lang="en-US"/>
            </a:p>
          </p:txBody>
        </p:sp>
        <p:sp>
          <p:nvSpPr>
            <p:cNvPr id="11" name="TextBox 11"/>
            <p:cNvSpPr txBox="1"/>
            <p:nvPr/>
          </p:nvSpPr>
          <p:spPr>
            <a:xfrm>
              <a:off x="0" y="-28575"/>
              <a:ext cx="757192" cy="138618"/>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195554" y="2814032"/>
            <a:ext cx="4969868"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Increases engagement</a:t>
            </a:r>
          </a:p>
        </p:txBody>
      </p:sp>
      <p:sp>
        <p:nvSpPr>
          <p:cNvPr id="13" name="Freeform 13"/>
          <p:cNvSpPr/>
          <p:nvPr/>
        </p:nvSpPr>
        <p:spPr>
          <a:xfrm>
            <a:off x="5357265" y="9258300"/>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4" name="TextBox 14"/>
          <p:cNvSpPr txBox="1"/>
          <p:nvPr/>
        </p:nvSpPr>
        <p:spPr>
          <a:xfrm>
            <a:off x="770429" y="3757651"/>
            <a:ext cx="16488871" cy="1130935"/>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When employees understand their role and feel heard, motivation and job satisfaction improve. This leads to higher morale and better performance.</a:t>
            </a:r>
          </a:p>
        </p:txBody>
      </p:sp>
      <p:grpSp>
        <p:nvGrpSpPr>
          <p:cNvPr id="15" name="Group 15"/>
          <p:cNvGrpSpPr/>
          <p:nvPr/>
        </p:nvGrpSpPr>
        <p:grpSpPr>
          <a:xfrm>
            <a:off x="-431831" y="5736311"/>
            <a:ext cx="6507404" cy="813452"/>
            <a:chOff x="0" y="0"/>
            <a:chExt cx="880317" cy="110043"/>
          </a:xfrm>
        </p:grpSpPr>
        <p:sp>
          <p:nvSpPr>
            <p:cNvPr id="16" name="Freeform 16"/>
            <p:cNvSpPr/>
            <p:nvPr/>
          </p:nvSpPr>
          <p:spPr>
            <a:xfrm>
              <a:off x="0" y="0"/>
              <a:ext cx="880317" cy="110043"/>
            </a:xfrm>
            <a:custGeom>
              <a:avLst/>
              <a:gdLst/>
              <a:ahLst/>
              <a:cxnLst/>
              <a:rect l="l" t="t" r="r" b="b"/>
              <a:pathLst>
                <a:path w="880317" h="110043">
                  <a:moveTo>
                    <a:pt x="49968" y="0"/>
                  </a:moveTo>
                  <a:lnTo>
                    <a:pt x="830349" y="0"/>
                  </a:lnTo>
                  <a:cubicBezTo>
                    <a:pt x="843601" y="0"/>
                    <a:pt x="856311" y="5264"/>
                    <a:pt x="865681" y="14635"/>
                  </a:cubicBezTo>
                  <a:cubicBezTo>
                    <a:pt x="875052" y="24006"/>
                    <a:pt x="880317" y="36716"/>
                    <a:pt x="880317" y="49968"/>
                  </a:cubicBezTo>
                  <a:lnTo>
                    <a:pt x="880317" y="60075"/>
                  </a:lnTo>
                  <a:cubicBezTo>
                    <a:pt x="880317" y="73328"/>
                    <a:pt x="875052" y="86037"/>
                    <a:pt x="865681" y="95408"/>
                  </a:cubicBezTo>
                  <a:cubicBezTo>
                    <a:pt x="856311" y="104779"/>
                    <a:pt x="843601" y="110043"/>
                    <a:pt x="830349" y="110043"/>
                  </a:cubicBezTo>
                  <a:lnTo>
                    <a:pt x="49968" y="110043"/>
                  </a:lnTo>
                  <a:cubicBezTo>
                    <a:pt x="36716" y="110043"/>
                    <a:pt x="24006" y="104779"/>
                    <a:pt x="14635" y="95408"/>
                  </a:cubicBezTo>
                  <a:cubicBezTo>
                    <a:pt x="5264" y="86037"/>
                    <a:pt x="0" y="73328"/>
                    <a:pt x="0" y="60075"/>
                  </a:cubicBezTo>
                  <a:lnTo>
                    <a:pt x="0" y="49968"/>
                  </a:lnTo>
                  <a:cubicBezTo>
                    <a:pt x="0" y="36716"/>
                    <a:pt x="5264" y="24006"/>
                    <a:pt x="14635" y="14635"/>
                  </a:cubicBezTo>
                  <a:cubicBezTo>
                    <a:pt x="24006" y="5264"/>
                    <a:pt x="36716" y="0"/>
                    <a:pt x="49968" y="0"/>
                  </a:cubicBezTo>
                  <a:close/>
                </a:path>
              </a:pathLst>
            </a:custGeom>
            <a:solidFill>
              <a:srgbClr val="D6E591"/>
            </a:solidFill>
          </p:spPr>
          <p:txBody>
            <a:bodyPr/>
            <a:lstStyle/>
            <a:p>
              <a:endParaRPr lang="en-US"/>
            </a:p>
          </p:txBody>
        </p:sp>
        <p:sp>
          <p:nvSpPr>
            <p:cNvPr id="17" name="TextBox 17"/>
            <p:cNvSpPr txBox="1"/>
            <p:nvPr/>
          </p:nvSpPr>
          <p:spPr>
            <a:xfrm>
              <a:off x="0" y="-28575"/>
              <a:ext cx="880317" cy="138618"/>
            </a:xfrm>
            <a:prstGeom prst="rect">
              <a:avLst/>
            </a:prstGeom>
          </p:spPr>
          <p:txBody>
            <a:bodyPr lIns="50800" tIns="50800" rIns="50800" bIns="50800" rtlCol="0" anchor="ctr"/>
            <a:lstStyle/>
            <a:p>
              <a:pPr algn="ctr">
                <a:lnSpc>
                  <a:spcPts val="2239"/>
                </a:lnSpc>
              </a:pPr>
              <a:endParaRPr/>
            </a:p>
          </p:txBody>
        </p:sp>
      </p:grpSp>
      <p:sp>
        <p:nvSpPr>
          <p:cNvPr id="18" name="TextBox 18"/>
          <p:cNvSpPr txBox="1"/>
          <p:nvPr/>
        </p:nvSpPr>
        <p:spPr>
          <a:xfrm>
            <a:off x="195554" y="5787120"/>
            <a:ext cx="5456693"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Promotes a positive culture</a:t>
            </a:r>
          </a:p>
        </p:txBody>
      </p:sp>
      <p:sp>
        <p:nvSpPr>
          <p:cNvPr id="19" name="TextBox 19"/>
          <p:cNvSpPr txBox="1"/>
          <p:nvPr/>
        </p:nvSpPr>
        <p:spPr>
          <a:xfrm>
            <a:off x="770429" y="6730739"/>
            <a:ext cx="16488871" cy="1130935"/>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Fair and transparent communication builds trust and respect. Over time, it creates a supportive, open workplace environment.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1006475"/>
            <a:ext cx="15349387" cy="579121"/>
          </a:xfrm>
          <a:prstGeom prst="rect">
            <a:avLst/>
          </a:prstGeom>
        </p:spPr>
        <p:txBody>
          <a:bodyPr lIns="0" tIns="0" rIns="0" bIns="0" rtlCol="0" anchor="t">
            <a:spAutoFit/>
          </a:bodyPr>
          <a:lstStyle/>
          <a:p>
            <a:pPr algn="l">
              <a:lnSpc>
                <a:spcPts val="3960"/>
              </a:lnSpc>
            </a:pPr>
            <a:r>
              <a:rPr lang="en-US" sz="3600" b="1">
                <a:solidFill>
                  <a:srgbClr val="D6E591"/>
                </a:solidFill>
                <a:latin typeface="Tabarra Sans Heavy"/>
                <a:ea typeface="Tabarra Sans Heavy"/>
                <a:cs typeface="Tabarra Sans Heavy"/>
                <a:sym typeface="Tabarra Sans Heavy"/>
              </a:rPr>
              <a:t>The Importance Of Communicating Effectively In An Organisation</a:t>
            </a:r>
          </a:p>
        </p:txBody>
      </p:sp>
      <p:grpSp>
        <p:nvGrpSpPr>
          <p:cNvPr id="9" name="Group 9"/>
          <p:cNvGrpSpPr/>
          <p:nvPr/>
        </p:nvGrpSpPr>
        <p:grpSpPr>
          <a:xfrm>
            <a:off x="-431831" y="2763223"/>
            <a:ext cx="5597254" cy="813452"/>
            <a:chOff x="0" y="0"/>
            <a:chExt cx="757192" cy="110043"/>
          </a:xfrm>
        </p:grpSpPr>
        <p:sp>
          <p:nvSpPr>
            <p:cNvPr id="10" name="Freeform 10"/>
            <p:cNvSpPr/>
            <p:nvPr/>
          </p:nvSpPr>
          <p:spPr>
            <a:xfrm>
              <a:off x="0" y="0"/>
              <a:ext cx="757192" cy="110043"/>
            </a:xfrm>
            <a:custGeom>
              <a:avLst/>
              <a:gdLst/>
              <a:ahLst/>
              <a:cxnLst/>
              <a:rect l="l" t="t" r="r" b="b"/>
              <a:pathLst>
                <a:path w="757192" h="110043">
                  <a:moveTo>
                    <a:pt x="55022" y="0"/>
                  </a:moveTo>
                  <a:lnTo>
                    <a:pt x="702171" y="0"/>
                  </a:lnTo>
                  <a:cubicBezTo>
                    <a:pt x="732558" y="0"/>
                    <a:pt x="757192" y="24634"/>
                    <a:pt x="757192" y="55022"/>
                  </a:cubicBezTo>
                  <a:lnTo>
                    <a:pt x="757192" y="55022"/>
                  </a:lnTo>
                  <a:cubicBezTo>
                    <a:pt x="757192" y="85409"/>
                    <a:pt x="732558" y="110043"/>
                    <a:pt x="702171" y="110043"/>
                  </a:cubicBezTo>
                  <a:lnTo>
                    <a:pt x="55022" y="110043"/>
                  </a:lnTo>
                  <a:cubicBezTo>
                    <a:pt x="24634" y="110043"/>
                    <a:pt x="0" y="85409"/>
                    <a:pt x="0" y="55022"/>
                  </a:cubicBezTo>
                  <a:lnTo>
                    <a:pt x="0" y="55022"/>
                  </a:lnTo>
                  <a:cubicBezTo>
                    <a:pt x="0" y="24634"/>
                    <a:pt x="24634" y="0"/>
                    <a:pt x="55022" y="0"/>
                  </a:cubicBezTo>
                  <a:close/>
                </a:path>
              </a:pathLst>
            </a:custGeom>
            <a:solidFill>
              <a:srgbClr val="D6E591"/>
            </a:solidFill>
          </p:spPr>
          <p:txBody>
            <a:bodyPr/>
            <a:lstStyle/>
            <a:p>
              <a:endParaRPr lang="en-US"/>
            </a:p>
          </p:txBody>
        </p:sp>
        <p:sp>
          <p:nvSpPr>
            <p:cNvPr id="11" name="TextBox 11"/>
            <p:cNvSpPr txBox="1"/>
            <p:nvPr/>
          </p:nvSpPr>
          <p:spPr>
            <a:xfrm>
              <a:off x="0" y="-28575"/>
              <a:ext cx="757192" cy="138618"/>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195554" y="2814032"/>
            <a:ext cx="4969868"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Helps manage change</a:t>
            </a:r>
          </a:p>
        </p:txBody>
      </p:sp>
      <p:sp>
        <p:nvSpPr>
          <p:cNvPr id="13" name="Freeform 13"/>
          <p:cNvSpPr/>
          <p:nvPr/>
        </p:nvSpPr>
        <p:spPr>
          <a:xfrm>
            <a:off x="5357265" y="9258300"/>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4" name="TextBox 14"/>
          <p:cNvSpPr txBox="1"/>
          <p:nvPr/>
        </p:nvSpPr>
        <p:spPr>
          <a:xfrm>
            <a:off x="770429" y="3757651"/>
            <a:ext cx="16488871" cy="1130935"/>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Explaining what’s happening and why during times of change reduces uncertainty. It makes employees more confident and willing to adapt.</a:t>
            </a:r>
          </a:p>
        </p:txBody>
      </p:sp>
      <p:grpSp>
        <p:nvGrpSpPr>
          <p:cNvPr id="15" name="Group 15"/>
          <p:cNvGrpSpPr/>
          <p:nvPr/>
        </p:nvGrpSpPr>
        <p:grpSpPr>
          <a:xfrm>
            <a:off x="-431831" y="5564861"/>
            <a:ext cx="5597254" cy="813452"/>
            <a:chOff x="0" y="0"/>
            <a:chExt cx="757192" cy="110043"/>
          </a:xfrm>
        </p:grpSpPr>
        <p:sp>
          <p:nvSpPr>
            <p:cNvPr id="16" name="Freeform 16"/>
            <p:cNvSpPr/>
            <p:nvPr/>
          </p:nvSpPr>
          <p:spPr>
            <a:xfrm>
              <a:off x="0" y="0"/>
              <a:ext cx="757192" cy="110043"/>
            </a:xfrm>
            <a:custGeom>
              <a:avLst/>
              <a:gdLst/>
              <a:ahLst/>
              <a:cxnLst/>
              <a:rect l="l" t="t" r="r" b="b"/>
              <a:pathLst>
                <a:path w="757192" h="110043">
                  <a:moveTo>
                    <a:pt x="55022" y="0"/>
                  </a:moveTo>
                  <a:lnTo>
                    <a:pt x="702171" y="0"/>
                  </a:lnTo>
                  <a:cubicBezTo>
                    <a:pt x="732558" y="0"/>
                    <a:pt x="757192" y="24634"/>
                    <a:pt x="757192" y="55022"/>
                  </a:cubicBezTo>
                  <a:lnTo>
                    <a:pt x="757192" y="55022"/>
                  </a:lnTo>
                  <a:cubicBezTo>
                    <a:pt x="757192" y="85409"/>
                    <a:pt x="732558" y="110043"/>
                    <a:pt x="702171" y="110043"/>
                  </a:cubicBezTo>
                  <a:lnTo>
                    <a:pt x="55022" y="110043"/>
                  </a:lnTo>
                  <a:cubicBezTo>
                    <a:pt x="24634" y="110043"/>
                    <a:pt x="0" y="85409"/>
                    <a:pt x="0" y="55022"/>
                  </a:cubicBezTo>
                  <a:lnTo>
                    <a:pt x="0" y="55022"/>
                  </a:lnTo>
                  <a:cubicBezTo>
                    <a:pt x="0" y="24634"/>
                    <a:pt x="24634" y="0"/>
                    <a:pt x="55022" y="0"/>
                  </a:cubicBezTo>
                  <a:close/>
                </a:path>
              </a:pathLst>
            </a:custGeom>
            <a:solidFill>
              <a:srgbClr val="D6E591"/>
            </a:solidFill>
          </p:spPr>
          <p:txBody>
            <a:bodyPr/>
            <a:lstStyle/>
            <a:p>
              <a:endParaRPr lang="en-US"/>
            </a:p>
          </p:txBody>
        </p:sp>
        <p:sp>
          <p:nvSpPr>
            <p:cNvPr id="17" name="TextBox 17"/>
            <p:cNvSpPr txBox="1"/>
            <p:nvPr/>
          </p:nvSpPr>
          <p:spPr>
            <a:xfrm>
              <a:off x="0" y="-28575"/>
              <a:ext cx="757192" cy="138618"/>
            </a:xfrm>
            <a:prstGeom prst="rect">
              <a:avLst/>
            </a:prstGeom>
          </p:spPr>
          <p:txBody>
            <a:bodyPr lIns="50800" tIns="50800" rIns="50800" bIns="50800" rtlCol="0" anchor="ctr"/>
            <a:lstStyle/>
            <a:p>
              <a:pPr algn="ctr">
                <a:lnSpc>
                  <a:spcPts val="2239"/>
                </a:lnSpc>
              </a:pPr>
              <a:endParaRPr/>
            </a:p>
          </p:txBody>
        </p:sp>
      </p:grpSp>
      <p:sp>
        <p:nvSpPr>
          <p:cNvPr id="18" name="TextBox 18"/>
          <p:cNvSpPr txBox="1"/>
          <p:nvPr/>
        </p:nvSpPr>
        <p:spPr>
          <a:xfrm>
            <a:off x="195554" y="5615670"/>
            <a:ext cx="4969868"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Promotes innovation</a:t>
            </a:r>
          </a:p>
        </p:txBody>
      </p:sp>
      <p:sp>
        <p:nvSpPr>
          <p:cNvPr id="19" name="TextBox 19"/>
          <p:cNvSpPr txBox="1"/>
          <p:nvPr/>
        </p:nvSpPr>
        <p:spPr>
          <a:xfrm>
            <a:off x="770429" y="6559289"/>
            <a:ext cx="16488871" cy="1130935"/>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When people feel safe to share ideas and challenge existing ways of working, creativity and improvement thrive across the organisation.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15.1</a:t>
            </a:r>
          </a:p>
        </p:txBody>
      </p:sp>
      <p:grpSp>
        <p:nvGrpSpPr>
          <p:cNvPr id="6" name="Group 6"/>
          <p:cNvGrpSpPr/>
          <p:nvPr/>
        </p:nvGrpSpPr>
        <p:grpSpPr>
          <a:xfrm>
            <a:off x="1028700" y="2708801"/>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534305" y="2854708"/>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1028700" y="6486525"/>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534305" y="6638925"/>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1028700" y="4095751"/>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HL2 Q4 (c): Explain three reasons, apart from avoiding conflict, why effective communication is important in an organisation.</a:t>
            </a:r>
          </a:p>
        </p:txBody>
      </p:sp>
      <p:sp>
        <p:nvSpPr>
          <p:cNvPr id="15" name="TextBox 15"/>
          <p:cNvSpPr txBox="1"/>
          <p:nvPr/>
        </p:nvSpPr>
        <p:spPr>
          <a:xfrm>
            <a:off x="1028700" y="7876253"/>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 Q1, Q6</a:t>
            </a:r>
          </a:p>
          <a:p>
            <a:pPr algn="l">
              <a:lnSpc>
                <a:spcPts val="4200"/>
              </a:lnSpc>
              <a:spcBef>
                <a:spcPct val="0"/>
              </a:spcBef>
            </a:pPr>
            <a:r>
              <a:rPr lang="en-US" sz="3000" b="1">
                <a:solidFill>
                  <a:srgbClr val="FFFFFF"/>
                </a:solidFill>
                <a:latin typeface="Montserrat Bold"/>
                <a:ea typeface="Montserrat Bold"/>
                <a:cs typeface="Montserrat Bold"/>
                <a:sym typeface="Montserrat Bold"/>
              </a:rPr>
              <a:t>OL Q1, Q2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507" y="7621592"/>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15.2</a:t>
            </a:r>
          </a:p>
        </p:txBody>
      </p:sp>
      <p:sp>
        <p:nvSpPr>
          <p:cNvPr id="4" name="TextBox 4"/>
          <p:cNvSpPr txBox="1"/>
          <p:nvPr/>
        </p:nvSpPr>
        <p:spPr>
          <a:xfrm>
            <a:off x="1028507" y="4449371"/>
            <a:ext cx="16230697" cy="2206625"/>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15.2 Identify different modes of communication and analyse the efficacy of each mode as an approach within an organisation.</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71550"/>
            <a:ext cx="15349387" cy="815976"/>
          </a:xfrm>
          <a:prstGeom prst="rect">
            <a:avLst/>
          </a:prstGeom>
        </p:spPr>
        <p:txBody>
          <a:bodyPr lIns="0" tIns="0" rIns="0" bIns="0" rtlCol="0" anchor="t">
            <a:spAutoFit/>
          </a:bodyPr>
          <a:lstStyle/>
          <a:p>
            <a:pPr algn="l">
              <a:lnSpc>
                <a:spcPts val="5500"/>
              </a:lnSpc>
            </a:pPr>
            <a:r>
              <a:rPr lang="en-US" sz="5000" b="1">
                <a:solidFill>
                  <a:srgbClr val="D6E591"/>
                </a:solidFill>
                <a:latin typeface="Tabarra Sans Heavy"/>
                <a:ea typeface="Tabarra Sans Heavy"/>
                <a:cs typeface="Tabarra Sans Heavy"/>
                <a:sym typeface="Tabarra Sans Heavy"/>
              </a:rPr>
              <a:t>Verbal Communication</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7" y="3544301"/>
            <a:ext cx="15349387" cy="4696442"/>
            <a:chOff x="0" y="0"/>
            <a:chExt cx="2076453" cy="635331"/>
          </a:xfrm>
        </p:grpSpPr>
        <p:sp>
          <p:nvSpPr>
            <p:cNvPr id="10" name="Freeform 10"/>
            <p:cNvSpPr/>
            <p:nvPr/>
          </p:nvSpPr>
          <p:spPr>
            <a:xfrm>
              <a:off x="0" y="0"/>
              <a:ext cx="2076453" cy="635331"/>
            </a:xfrm>
            <a:custGeom>
              <a:avLst/>
              <a:gdLst/>
              <a:ahLst/>
              <a:cxnLst/>
              <a:rect l="l" t="t" r="r" b="b"/>
              <a:pathLst>
                <a:path w="2076453" h="635331">
                  <a:moveTo>
                    <a:pt x="21184" y="0"/>
                  </a:moveTo>
                  <a:lnTo>
                    <a:pt x="2055269" y="0"/>
                  </a:lnTo>
                  <a:cubicBezTo>
                    <a:pt x="2060888" y="0"/>
                    <a:pt x="2066276" y="2232"/>
                    <a:pt x="2070249" y="6205"/>
                  </a:cubicBezTo>
                  <a:cubicBezTo>
                    <a:pt x="2074221" y="10177"/>
                    <a:pt x="2076453" y="15566"/>
                    <a:pt x="2076453" y="21184"/>
                  </a:cubicBezTo>
                  <a:lnTo>
                    <a:pt x="2076453" y="614147"/>
                  </a:lnTo>
                  <a:cubicBezTo>
                    <a:pt x="2076453" y="619766"/>
                    <a:pt x="2074221" y="625154"/>
                    <a:pt x="2070249" y="629127"/>
                  </a:cubicBezTo>
                  <a:cubicBezTo>
                    <a:pt x="2066276" y="633099"/>
                    <a:pt x="2060888" y="635331"/>
                    <a:pt x="2055269" y="635331"/>
                  </a:cubicBezTo>
                  <a:lnTo>
                    <a:pt x="21184" y="635331"/>
                  </a:lnTo>
                  <a:cubicBezTo>
                    <a:pt x="15566" y="635331"/>
                    <a:pt x="10177" y="633099"/>
                    <a:pt x="6205" y="629127"/>
                  </a:cubicBezTo>
                  <a:cubicBezTo>
                    <a:pt x="2232" y="625154"/>
                    <a:pt x="0" y="619766"/>
                    <a:pt x="0" y="614147"/>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663906"/>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40" y="3761438"/>
            <a:ext cx="14264320" cy="422910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Verbal communication is the exchange of information using words, either spoken or written, face-to-face, in writing, or through technology. </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It is effective for sharing detailed or complex messages, gaining quick feedback, or reaching large groups. </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However, it can also face challenges with tone, interpretation, or delayed responses in some formats.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3047956" y="2998308"/>
            <a:ext cx="4949667" cy="1599199"/>
            <a:chOff x="0" y="0"/>
            <a:chExt cx="669587" cy="216338"/>
          </a:xfrm>
        </p:grpSpPr>
        <p:sp>
          <p:nvSpPr>
            <p:cNvPr id="9" name="Freeform 9"/>
            <p:cNvSpPr/>
            <p:nvPr/>
          </p:nvSpPr>
          <p:spPr>
            <a:xfrm>
              <a:off x="0" y="0"/>
              <a:ext cx="669587" cy="216338"/>
            </a:xfrm>
            <a:custGeom>
              <a:avLst/>
              <a:gdLst/>
              <a:ahLst/>
              <a:cxnLst/>
              <a:rect l="l" t="t" r="r" b="b"/>
              <a:pathLst>
                <a:path w="669587" h="216338">
                  <a:moveTo>
                    <a:pt x="65693" y="0"/>
                  </a:moveTo>
                  <a:lnTo>
                    <a:pt x="603894" y="0"/>
                  </a:lnTo>
                  <a:cubicBezTo>
                    <a:pt x="621317" y="0"/>
                    <a:pt x="638026" y="6921"/>
                    <a:pt x="650346" y="19241"/>
                  </a:cubicBezTo>
                  <a:cubicBezTo>
                    <a:pt x="662666" y="31561"/>
                    <a:pt x="669587" y="48270"/>
                    <a:pt x="669587" y="65693"/>
                  </a:cubicBezTo>
                  <a:lnTo>
                    <a:pt x="669587" y="150645"/>
                  </a:lnTo>
                  <a:cubicBezTo>
                    <a:pt x="669587" y="186926"/>
                    <a:pt x="640175" y="216338"/>
                    <a:pt x="603894" y="216338"/>
                  </a:cubicBezTo>
                  <a:lnTo>
                    <a:pt x="65693" y="216338"/>
                  </a:lnTo>
                  <a:cubicBezTo>
                    <a:pt x="29412" y="216338"/>
                    <a:pt x="0" y="186926"/>
                    <a:pt x="0" y="150645"/>
                  </a:cubicBezTo>
                  <a:lnTo>
                    <a:pt x="0" y="65693"/>
                  </a:lnTo>
                  <a:cubicBezTo>
                    <a:pt x="0" y="29412"/>
                    <a:pt x="29412" y="0"/>
                    <a:pt x="65693" y="0"/>
                  </a:cubicBezTo>
                  <a:close/>
                </a:path>
              </a:pathLst>
            </a:custGeom>
            <a:solidFill>
              <a:srgbClr val="D6E591"/>
            </a:solidFill>
          </p:spPr>
          <p:txBody>
            <a:bodyPr/>
            <a:lstStyle/>
            <a:p>
              <a:endParaRPr lang="en-US"/>
            </a:p>
          </p:txBody>
        </p:sp>
        <p:sp>
          <p:nvSpPr>
            <p:cNvPr id="10" name="TextBox 10"/>
            <p:cNvSpPr txBox="1"/>
            <p:nvPr/>
          </p:nvSpPr>
          <p:spPr>
            <a:xfrm>
              <a:off x="0" y="-28575"/>
              <a:ext cx="669587" cy="244913"/>
            </a:xfrm>
            <a:prstGeom prst="rect">
              <a:avLst/>
            </a:prstGeom>
          </p:spPr>
          <p:txBody>
            <a:bodyPr lIns="50800" tIns="50800" rIns="50800" bIns="50800" rtlCol="0" anchor="ctr"/>
            <a:lstStyle/>
            <a:p>
              <a:pPr algn="ctr">
                <a:lnSpc>
                  <a:spcPts val="2239"/>
                </a:lnSpc>
              </a:pPr>
              <a:endParaRPr/>
            </a:p>
          </p:txBody>
        </p:sp>
      </p:grpSp>
      <p:grpSp>
        <p:nvGrpSpPr>
          <p:cNvPr id="11" name="Group 11"/>
          <p:cNvGrpSpPr/>
          <p:nvPr/>
        </p:nvGrpSpPr>
        <p:grpSpPr>
          <a:xfrm>
            <a:off x="10290377" y="2998308"/>
            <a:ext cx="4949667" cy="1599199"/>
            <a:chOff x="0" y="0"/>
            <a:chExt cx="669587" cy="216338"/>
          </a:xfrm>
        </p:grpSpPr>
        <p:sp>
          <p:nvSpPr>
            <p:cNvPr id="12" name="Freeform 12"/>
            <p:cNvSpPr/>
            <p:nvPr/>
          </p:nvSpPr>
          <p:spPr>
            <a:xfrm>
              <a:off x="0" y="0"/>
              <a:ext cx="669587" cy="216338"/>
            </a:xfrm>
            <a:custGeom>
              <a:avLst/>
              <a:gdLst/>
              <a:ahLst/>
              <a:cxnLst/>
              <a:rect l="l" t="t" r="r" b="b"/>
              <a:pathLst>
                <a:path w="669587" h="216338">
                  <a:moveTo>
                    <a:pt x="65693" y="0"/>
                  </a:moveTo>
                  <a:lnTo>
                    <a:pt x="603894" y="0"/>
                  </a:lnTo>
                  <a:cubicBezTo>
                    <a:pt x="621317" y="0"/>
                    <a:pt x="638026" y="6921"/>
                    <a:pt x="650346" y="19241"/>
                  </a:cubicBezTo>
                  <a:cubicBezTo>
                    <a:pt x="662666" y="31561"/>
                    <a:pt x="669587" y="48270"/>
                    <a:pt x="669587" y="65693"/>
                  </a:cubicBezTo>
                  <a:lnTo>
                    <a:pt x="669587" y="150645"/>
                  </a:lnTo>
                  <a:cubicBezTo>
                    <a:pt x="669587" y="186926"/>
                    <a:pt x="640175" y="216338"/>
                    <a:pt x="603894" y="216338"/>
                  </a:cubicBezTo>
                  <a:lnTo>
                    <a:pt x="65693" y="216338"/>
                  </a:lnTo>
                  <a:cubicBezTo>
                    <a:pt x="29412" y="216338"/>
                    <a:pt x="0" y="186926"/>
                    <a:pt x="0" y="150645"/>
                  </a:cubicBezTo>
                  <a:lnTo>
                    <a:pt x="0" y="65693"/>
                  </a:lnTo>
                  <a:cubicBezTo>
                    <a:pt x="0" y="29412"/>
                    <a:pt x="29412" y="0"/>
                    <a:pt x="65693" y="0"/>
                  </a:cubicBezTo>
                  <a:close/>
                </a:path>
              </a:pathLst>
            </a:custGeom>
            <a:solidFill>
              <a:srgbClr val="D6E591"/>
            </a:solidFill>
          </p:spPr>
          <p:txBody>
            <a:bodyPr/>
            <a:lstStyle/>
            <a:p>
              <a:endParaRPr lang="en-US"/>
            </a:p>
          </p:txBody>
        </p:sp>
        <p:sp>
          <p:nvSpPr>
            <p:cNvPr id="13" name="TextBox 13"/>
            <p:cNvSpPr txBox="1"/>
            <p:nvPr/>
          </p:nvSpPr>
          <p:spPr>
            <a:xfrm>
              <a:off x="0" y="-28575"/>
              <a:ext cx="669587" cy="244913"/>
            </a:xfrm>
            <a:prstGeom prst="rect">
              <a:avLst/>
            </a:prstGeom>
          </p:spPr>
          <p:txBody>
            <a:bodyPr lIns="50800" tIns="50800" rIns="50800" bIns="50800" rtlCol="0" anchor="ctr"/>
            <a:lstStyle/>
            <a:p>
              <a:pPr algn="ctr">
                <a:lnSpc>
                  <a:spcPts val="2239"/>
                </a:lnSpc>
              </a:pPr>
              <a:endParaRPr/>
            </a:p>
          </p:txBody>
        </p:sp>
      </p:grpSp>
      <p:grpSp>
        <p:nvGrpSpPr>
          <p:cNvPr id="14" name="Group 14"/>
          <p:cNvGrpSpPr/>
          <p:nvPr/>
        </p:nvGrpSpPr>
        <p:grpSpPr>
          <a:xfrm>
            <a:off x="3047956" y="5134297"/>
            <a:ext cx="4949667" cy="1599199"/>
            <a:chOff x="0" y="0"/>
            <a:chExt cx="669587" cy="216338"/>
          </a:xfrm>
        </p:grpSpPr>
        <p:sp>
          <p:nvSpPr>
            <p:cNvPr id="15" name="Freeform 15"/>
            <p:cNvSpPr/>
            <p:nvPr/>
          </p:nvSpPr>
          <p:spPr>
            <a:xfrm>
              <a:off x="0" y="0"/>
              <a:ext cx="669587" cy="216338"/>
            </a:xfrm>
            <a:custGeom>
              <a:avLst/>
              <a:gdLst/>
              <a:ahLst/>
              <a:cxnLst/>
              <a:rect l="l" t="t" r="r" b="b"/>
              <a:pathLst>
                <a:path w="669587" h="216338">
                  <a:moveTo>
                    <a:pt x="65693" y="0"/>
                  </a:moveTo>
                  <a:lnTo>
                    <a:pt x="603894" y="0"/>
                  </a:lnTo>
                  <a:cubicBezTo>
                    <a:pt x="621317" y="0"/>
                    <a:pt x="638026" y="6921"/>
                    <a:pt x="650346" y="19241"/>
                  </a:cubicBezTo>
                  <a:cubicBezTo>
                    <a:pt x="662666" y="31561"/>
                    <a:pt x="669587" y="48270"/>
                    <a:pt x="669587" y="65693"/>
                  </a:cubicBezTo>
                  <a:lnTo>
                    <a:pt x="669587" y="150645"/>
                  </a:lnTo>
                  <a:cubicBezTo>
                    <a:pt x="669587" y="186926"/>
                    <a:pt x="640175" y="216338"/>
                    <a:pt x="603894" y="216338"/>
                  </a:cubicBezTo>
                  <a:lnTo>
                    <a:pt x="65693" y="216338"/>
                  </a:lnTo>
                  <a:cubicBezTo>
                    <a:pt x="29412" y="216338"/>
                    <a:pt x="0" y="186926"/>
                    <a:pt x="0" y="150645"/>
                  </a:cubicBezTo>
                  <a:lnTo>
                    <a:pt x="0" y="65693"/>
                  </a:lnTo>
                  <a:cubicBezTo>
                    <a:pt x="0" y="29412"/>
                    <a:pt x="29412" y="0"/>
                    <a:pt x="65693" y="0"/>
                  </a:cubicBezTo>
                  <a:close/>
                </a:path>
              </a:pathLst>
            </a:custGeom>
            <a:solidFill>
              <a:srgbClr val="D6E591"/>
            </a:solidFill>
          </p:spPr>
          <p:txBody>
            <a:bodyPr/>
            <a:lstStyle/>
            <a:p>
              <a:endParaRPr lang="en-US"/>
            </a:p>
          </p:txBody>
        </p:sp>
        <p:sp>
          <p:nvSpPr>
            <p:cNvPr id="16" name="TextBox 16"/>
            <p:cNvSpPr txBox="1"/>
            <p:nvPr/>
          </p:nvSpPr>
          <p:spPr>
            <a:xfrm>
              <a:off x="0" y="-28575"/>
              <a:ext cx="669587" cy="244913"/>
            </a:xfrm>
            <a:prstGeom prst="rect">
              <a:avLst/>
            </a:prstGeom>
          </p:spPr>
          <p:txBody>
            <a:bodyPr lIns="50800" tIns="50800" rIns="50800" bIns="50800" rtlCol="0" anchor="ctr"/>
            <a:lstStyle/>
            <a:p>
              <a:pPr algn="ctr">
                <a:lnSpc>
                  <a:spcPts val="2239"/>
                </a:lnSpc>
              </a:pPr>
              <a:endParaRPr/>
            </a:p>
          </p:txBody>
        </p:sp>
      </p:grpSp>
      <p:grpSp>
        <p:nvGrpSpPr>
          <p:cNvPr id="17" name="Group 17"/>
          <p:cNvGrpSpPr/>
          <p:nvPr/>
        </p:nvGrpSpPr>
        <p:grpSpPr>
          <a:xfrm>
            <a:off x="10290377" y="5134297"/>
            <a:ext cx="4949667" cy="1599199"/>
            <a:chOff x="0" y="0"/>
            <a:chExt cx="669587" cy="216338"/>
          </a:xfrm>
        </p:grpSpPr>
        <p:sp>
          <p:nvSpPr>
            <p:cNvPr id="18" name="Freeform 18"/>
            <p:cNvSpPr/>
            <p:nvPr/>
          </p:nvSpPr>
          <p:spPr>
            <a:xfrm>
              <a:off x="0" y="0"/>
              <a:ext cx="669587" cy="216338"/>
            </a:xfrm>
            <a:custGeom>
              <a:avLst/>
              <a:gdLst/>
              <a:ahLst/>
              <a:cxnLst/>
              <a:rect l="l" t="t" r="r" b="b"/>
              <a:pathLst>
                <a:path w="669587" h="216338">
                  <a:moveTo>
                    <a:pt x="65693" y="0"/>
                  </a:moveTo>
                  <a:lnTo>
                    <a:pt x="603894" y="0"/>
                  </a:lnTo>
                  <a:cubicBezTo>
                    <a:pt x="621317" y="0"/>
                    <a:pt x="638026" y="6921"/>
                    <a:pt x="650346" y="19241"/>
                  </a:cubicBezTo>
                  <a:cubicBezTo>
                    <a:pt x="662666" y="31561"/>
                    <a:pt x="669587" y="48270"/>
                    <a:pt x="669587" y="65693"/>
                  </a:cubicBezTo>
                  <a:lnTo>
                    <a:pt x="669587" y="150645"/>
                  </a:lnTo>
                  <a:cubicBezTo>
                    <a:pt x="669587" y="186926"/>
                    <a:pt x="640175" y="216338"/>
                    <a:pt x="603894" y="216338"/>
                  </a:cubicBezTo>
                  <a:lnTo>
                    <a:pt x="65693" y="216338"/>
                  </a:lnTo>
                  <a:cubicBezTo>
                    <a:pt x="29412" y="216338"/>
                    <a:pt x="0" y="186926"/>
                    <a:pt x="0" y="150645"/>
                  </a:cubicBezTo>
                  <a:lnTo>
                    <a:pt x="0" y="65693"/>
                  </a:lnTo>
                  <a:cubicBezTo>
                    <a:pt x="0" y="29412"/>
                    <a:pt x="29412" y="0"/>
                    <a:pt x="65693" y="0"/>
                  </a:cubicBezTo>
                  <a:close/>
                </a:path>
              </a:pathLst>
            </a:custGeom>
            <a:solidFill>
              <a:srgbClr val="D6E591"/>
            </a:solidFill>
          </p:spPr>
          <p:txBody>
            <a:bodyPr/>
            <a:lstStyle/>
            <a:p>
              <a:endParaRPr lang="en-US"/>
            </a:p>
          </p:txBody>
        </p:sp>
        <p:sp>
          <p:nvSpPr>
            <p:cNvPr id="19" name="TextBox 19"/>
            <p:cNvSpPr txBox="1"/>
            <p:nvPr/>
          </p:nvSpPr>
          <p:spPr>
            <a:xfrm>
              <a:off x="0" y="-28575"/>
              <a:ext cx="669587" cy="244913"/>
            </a:xfrm>
            <a:prstGeom prst="rect">
              <a:avLst/>
            </a:prstGeom>
          </p:spPr>
          <p:txBody>
            <a:bodyPr lIns="50800" tIns="50800" rIns="50800" bIns="50800" rtlCol="0" anchor="ctr"/>
            <a:lstStyle/>
            <a:p>
              <a:pPr algn="ctr">
                <a:lnSpc>
                  <a:spcPts val="2239"/>
                </a:lnSpc>
              </a:pPr>
              <a:endParaRPr/>
            </a:p>
          </p:txBody>
        </p:sp>
      </p:grpSp>
      <p:grpSp>
        <p:nvGrpSpPr>
          <p:cNvPr id="20" name="Group 20"/>
          <p:cNvGrpSpPr/>
          <p:nvPr/>
        </p:nvGrpSpPr>
        <p:grpSpPr>
          <a:xfrm>
            <a:off x="3047956" y="7506023"/>
            <a:ext cx="4949667" cy="1599199"/>
            <a:chOff x="0" y="0"/>
            <a:chExt cx="669587" cy="216338"/>
          </a:xfrm>
        </p:grpSpPr>
        <p:sp>
          <p:nvSpPr>
            <p:cNvPr id="21" name="Freeform 21"/>
            <p:cNvSpPr/>
            <p:nvPr/>
          </p:nvSpPr>
          <p:spPr>
            <a:xfrm>
              <a:off x="0" y="0"/>
              <a:ext cx="669587" cy="216338"/>
            </a:xfrm>
            <a:custGeom>
              <a:avLst/>
              <a:gdLst/>
              <a:ahLst/>
              <a:cxnLst/>
              <a:rect l="l" t="t" r="r" b="b"/>
              <a:pathLst>
                <a:path w="669587" h="216338">
                  <a:moveTo>
                    <a:pt x="65693" y="0"/>
                  </a:moveTo>
                  <a:lnTo>
                    <a:pt x="603894" y="0"/>
                  </a:lnTo>
                  <a:cubicBezTo>
                    <a:pt x="621317" y="0"/>
                    <a:pt x="638026" y="6921"/>
                    <a:pt x="650346" y="19241"/>
                  </a:cubicBezTo>
                  <a:cubicBezTo>
                    <a:pt x="662666" y="31561"/>
                    <a:pt x="669587" y="48270"/>
                    <a:pt x="669587" y="65693"/>
                  </a:cubicBezTo>
                  <a:lnTo>
                    <a:pt x="669587" y="150645"/>
                  </a:lnTo>
                  <a:cubicBezTo>
                    <a:pt x="669587" y="186926"/>
                    <a:pt x="640175" y="216338"/>
                    <a:pt x="603894" y="216338"/>
                  </a:cubicBezTo>
                  <a:lnTo>
                    <a:pt x="65693" y="216338"/>
                  </a:lnTo>
                  <a:cubicBezTo>
                    <a:pt x="29412" y="216338"/>
                    <a:pt x="0" y="186926"/>
                    <a:pt x="0" y="150645"/>
                  </a:cubicBezTo>
                  <a:lnTo>
                    <a:pt x="0" y="65693"/>
                  </a:lnTo>
                  <a:cubicBezTo>
                    <a:pt x="0" y="29412"/>
                    <a:pt x="29412" y="0"/>
                    <a:pt x="65693" y="0"/>
                  </a:cubicBezTo>
                  <a:close/>
                </a:path>
              </a:pathLst>
            </a:custGeom>
            <a:solidFill>
              <a:srgbClr val="D6E591"/>
            </a:solidFill>
          </p:spPr>
          <p:txBody>
            <a:bodyPr/>
            <a:lstStyle/>
            <a:p>
              <a:endParaRPr lang="en-US"/>
            </a:p>
          </p:txBody>
        </p:sp>
        <p:sp>
          <p:nvSpPr>
            <p:cNvPr id="22" name="TextBox 22"/>
            <p:cNvSpPr txBox="1"/>
            <p:nvPr/>
          </p:nvSpPr>
          <p:spPr>
            <a:xfrm>
              <a:off x="0" y="-28575"/>
              <a:ext cx="669587" cy="244913"/>
            </a:xfrm>
            <a:prstGeom prst="rect">
              <a:avLst/>
            </a:prstGeom>
          </p:spPr>
          <p:txBody>
            <a:bodyPr lIns="50800" tIns="50800" rIns="50800" bIns="50800" rtlCol="0" anchor="ctr"/>
            <a:lstStyle/>
            <a:p>
              <a:pPr algn="ctr">
                <a:lnSpc>
                  <a:spcPts val="2239"/>
                </a:lnSpc>
              </a:pPr>
              <a:endParaRPr/>
            </a:p>
          </p:txBody>
        </p:sp>
      </p:grpSp>
      <p:grpSp>
        <p:nvGrpSpPr>
          <p:cNvPr id="23" name="Group 23"/>
          <p:cNvGrpSpPr/>
          <p:nvPr/>
        </p:nvGrpSpPr>
        <p:grpSpPr>
          <a:xfrm>
            <a:off x="10290377" y="7506023"/>
            <a:ext cx="4949667" cy="1599199"/>
            <a:chOff x="0" y="0"/>
            <a:chExt cx="669587" cy="216338"/>
          </a:xfrm>
        </p:grpSpPr>
        <p:sp>
          <p:nvSpPr>
            <p:cNvPr id="24" name="Freeform 24"/>
            <p:cNvSpPr/>
            <p:nvPr/>
          </p:nvSpPr>
          <p:spPr>
            <a:xfrm>
              <a:off x="0" y="0"/>
              <a:ext cx="669587" cy="216338"/>
            </a:xfrm>
            <a:custGeom>
              <a:avLst/>
              <a:gdLst/>
              <a:ahLst/>
              <a:cxnLst/>
              <a:rect l="l" t="t" r="r" b="b"/>
              <a:pathLst>
                <a:path w="669587" h="216338">
                  <a:moveTo>
                    <a:pt x="65693" y="0"/>
                  </a:moveTo>
                  <a:lnTo>
                    <a:pt x="603894" y="0"/>
                  </a:lnTo>
                  <a:cubicBezTo>
                    <a:pt x="621317" y="0"/>
                    <a:pt x="638026" y="6921"/>
                    <a:pt x="650346" y="19241"/>
                  </a:cubicBezTo>
                  <a:cubicBezTo>
                    <a:pt x="662666" y="31561"/>
                    <a:pt x="669587" y="48270"/>
                    <a:pt x="669587" y="65693"/>
                  </a:cubicBezTo>
                  <a:lnTo>
                    <a:pt x="669587" y="150645"/>
                  </a:lnTo>
                  <a:cubicBezTo>
                    <a:pt x="669587" y="186926"/>
                    <a:pt x="640175" y="216338"/>
                    <a:pt x="603894" y="216338"/>
                  </a:cubicBezTo>
                  <a:lnTo>
                    <a:pt x="65693" y="216338"/>
                  </a:lnTo>
                  <a:cubicBezTo>
                    <a:pt x="29412" y="216338"/>
                    <a:pt x="0" y="186926"/>
                    <a:pt x="0" y="150645"/>
                  </a:cubicBezTo>
                  <a:lnTo>
                    <a:pt x="0" y="65693"/>
                  </a:lnTo>
                  <a:cubicBezTo>
                    <a:pt x="0" y="29412"/>
                    <a:pt x="29412" y="0"/>
                    <a:pt x="65693" y="0"/>
                  </a:cubicBezTo>
                  <a:close/>
                </a:path>
              </a:pathLst>
            </a:custGeom>
            <a:solidFill>
              <a:srgbClr val="D6E591"/>
            </a:solidFill>
          </p:spPr>
          <p:txBody>
            <a:bodyPr/>
            <a:lstStyle/>
            <a:p>
              <a:endParaRPr lang="en-US"/>
            </a:p>
          </p:txBody>
        </p:sp>
        <p:sp>
          <p:nvSpPr>
            <p:cNvPr id="25" name="TextBox 25"/>
            <p:cNvSpPr txBox="1"/>
            <p:nvPr/>
          </p:nvSpPr>
          <p:spPr>
            <a:xfrm>
              <a:off x="0" y="-28575"/>
              <a:ext cx="669587" cy="244913"/>
            </a:xfrm>
            <a:prstGeom prst="rect">
              <a:avLst/>
            </a:prstGeom>
          </p:spPr>
          <p:txBody>
            <a:bodyPr lIns="50800" tIns="50800" rIns="50800" bIns="50800" rtlCol="0" anchor="ctr"/>
            <a:lstStyle/>
            <a:p>
              <a:pPr algn="ctr">
                <a:lnSpc>
                  <a:spcPts val="2239"/>
                </a:lnSpc>
              </a:pPr>
              <a:endParaRPr/>
            </a:p>
          </p:txBody>
        </p:sp>
      </p:grpSp>
      <p:sp>
        <p:nvSpPr>
          <p:cNvPr id="26" name="Freeform 26"/>
          <p:cNvSpPr/>
          <p:nvPr/>
        </p:nvSpPr>
        <p:spPr>
          <a:xfrm>
            <a:off x="576879" y="7047821"/>
            <a:ext cx="2160000" cy="2057400"/>
          </a:xfrm>
          <a:custGeom>
            <a:avLst/>
            <a:gdLst/>
            <a:ahLst/>
            <a:cxnLst/>
            <a:rect l="l" t="t" r="r" b="b"/>
            <a:pathLst>
              <a:path w="2160000" h="2057400">
                <a:moveTo>
                  <a:pt x="0" y="0"/>
                </a:moveTo>
                <a:lnTo>
                  <a:pt x="2160000" y="0"/>
                </a:lnTo>
                <a:lnTo>
                  <a:pt x="2160000"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7" name="Freeform 27"/>
          <p:cNvSpPr/>
          <p:nvPr/>
        </p:nvSpPr>
        <p:spPr>
          <a:xfrm>
            <a:off x="774970" y="4597507"/>
            <a:ext cx="1531535" cy="1528422"/>
          </a:xfrm>
          <a:custGeom>
            <a:avLst/>
            <a:gdLst/>
            <a:ahLst/>
            <a:cxnLst/>
            <a:rect l="l" t="t" r="r" b="b"/>
            <a:pathLst>
              <a:path w="1531535" h="1528422">
                <a:moveTo>
                  <a:pt x="0" y="0"/>
                </a:moveTo>
                <a:lnTo>
                  <a:pt x="1531535" y="0"/>
                </a:lnTo>
                <a:lnTo>
                  <a:pt x="1531535" y="1528422"/>
                </a:lnTo>
                <a:lnTo>
                  <a:pt x="0" y="1528422"/>
                </a:lnTo>
                <a:lnTo>
                  <a:pt x="0" y="0"/>
                </a:lnTo>
                <a:close/>
              </a:path>
            </a:pathLst>
          </a:custGeom>
          <a:blipFill>
            <a:blip r:embed="rId6"/>
            <a:stretch>
              <a:fillRect/>
            </a:stretch>
          </a:blipFill>
        </p:spPr>
        <p:txBody>
          <a:bodyPr/>
          <a:lstStyle/>
          <a:p>
            <a:endParaRPr lang="en-US"/>
          </a:p>
        </p:txBody>
      </p:sp>
      <p:sp>
        <p:nvSpPr>
          <p:cNvPr id="28" name="Freeform 28"/>
          <p:cNvSpPr/>
          <p:nvPr/>
        </p:nvSpPr>
        <p:spPr>
          <a:xfrm>
            <a:off x="15851827" y="5163728"/>
            <a:ext cx="1540337" cy="1540337"/>
          </a:xfrm>
          <a:custGeom>
            <a:avLst/>
            <a:gdLst/>
            <a:ahLst/>
            <a:cxnLst/>
            <a:rect l="l" t="t" r="r" b="b"/>
            <a:pathLst>
              <a:path w="1540337" h="1540337">
                <a:moveTo>
                  <a:pt x="0" y="0"/>
                </a:moveTo>
                <a:lnTo>
                  <a:pt x="1540337" y="0"/>
                </a:lnTo>
                <a:lnTo>
                  <a:pt x="1540337" y="1540337"/>
                </a:lnTo>
                <a:lnTo>
                  <a:pt x="0" y="154033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9" name="Freeform 29"/>
          <p:cNvSpPr/>
          <p:nvPr/>
        </p:nvSpPr>
        <p:spPr>
          <a:xfrm>
            <a:off x="15840119" y="7697360"/>
            <a:ext cx="1928577" cy="1407861"/>
          </a:xfrm>
          <a:custGeom>
            <a:avLst/>
            <a:gdLst/>
            <a:ahLst/>
            <a:cxnLst/>
            <a:rect l="l" t="t" r="r" b="b"/>
            <a:pathLst>
              <a:path w="1928577" h="1407861">
                <a:moveTo>
                  <a:pt x="0" y="0"/>
                </a:moveTo>
                <a:lnTo>
                  <a:pt x="1928578" y="0"/>
                </a:lnTo>
                <a:lnTo>
                  <a:pt x="1928578" y="1407861"/>
                </a:lnTo>
                <a:lnTo>
                  <a:pt x="0" y="140786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0" name="TextBox 30"/>
          <p:cNvSpPr txBox="1"/>
          <p:nvPr/>
        </p:nvSpPr>
        <p:spPr>
          <a:xfrm>
            <a:off x="1175994" y="971550"/>
            <a:ext cx="15349387" cy="815976"/>
          </a:xfrm>
          <a:prstGeom prst="rect">
            <a:avLst/>
          </a:prstGeom>
        </p:spPr>
        <p:txBody>
          <a:bodyPr lIns="0" tIns="0" rIns="0" bIns="0" rtlCol="0" anchor="t">
            <a:spAutoFit/>
          </a:bodyPr>
          <a:lstStyle/>
          <a:p>
            <a:pPr algn="l">
              <a:lnSpc>
                <a:spcPts val="5500"/>
              </a:lnSpc>
            </a:pPr>
            <a:r>
              <a:rPr lang="en-US" sz="5000" b="1">
                <a:solidFill>
                  <a:srgbClr val="D6E591"/>
                </a:solidFill>
                <a:latin typeface="Tabarra Sans Heavy"/>
                <a:ea typeface="Tabarra Sans Heavy"/>
                <a:cs typeface="Tabarra Sans Heavy"/>
                <a:sym typeface="Tabarra Sans Heavy"/>
              </a:rPr>
              <a:t>Types Of Verbal Communication</a:t>
            </a:r>
          </a:p>
        </p:txBody>
      </p:sp>
      <p:sp>
        <p:nvSpPr>
          <p:cNvPr id="31" name="TextBox 31"/>
          <p:cNvSpPr txBox="1"/>
          <p:nvPr/>
        </p:nvSpPr>
        <p:spPr>
          <a:xfrm>
            <a:off x="3691621" y="3197832"/>
            <a:ext cx="3662337" cy="1085850"/>
          </a:xfrm>
          <a:prstGeom prst="rect">
            <a:avLst/>
          </a:prstGeom>
        </p:spPr>
        <p:txBody>
          <a:bodyPr lIns="0" tIns="0" rIns="0" bIns="0" rtlCol="0" anchor="t">
            <a:spAutoFit/>
          </a:bodyPr>
          <a:lstStyle/>
          <a:p>
            <a:pPr algn="ctr">
              <a:lnSpc>
                <a:spcPts val="4199"/>
              </a:lnSpc>
            </a:pPr>
            <a:r>
              <a:rPr lang="en-US" sz="2999">
                <a:solidFill>
                  <a:srgbClr val="24363D"/>
                </a:solidFill>
                <a:latin typeface="Tabarra Sans"/>
                <a:ea typeface="Tabarra Sans"/>
                <a:cs typeface="Tabarra Sans"/>
                <a:sym typeface="Tabarra Sans"/>
              </a:rPr>
              <a:t>Face-To-Face</a:t>
            </a:r>
          </a:p>
          <a:p>
            <a:pPr algn="ctr">
              <a:lnSpc>
                <a:spcPts val="4199"/>
              </a:lnSpc>
            </a:pPr>
            <a:r>
              <a:rPr lang="en-US" sz="2999">
                <a:solidFill>
                  <a:srgbClr val="24363D"/>
                </a:solidFill>
                <a:latin typeface="Tabarra Sans"/>
                <a:ea typeface="Tabarra Sans"/>
                <a:cs typeface="Tabarra Sans"/>
                <a:sym typeface="Tabarra Sans"/>
              </a:rPr>
              <a:t>Conversations</a:t>
            </a:r>
          </a:p>
        </p:txBody>
      </p:sp>
      <p:sp>
        <p:nvSpPr>
          <p:cNvPr id="32" name="TextBox 32"/>
          <p:cNvSpPr txBox="1"/>
          <p:nvPr/>
        </p:nvSpPr>
        <p:spPr>
          <a:xfrm>
            <a:off x="3337660" y="5333821"/>
            <a:ext cx="4370259" cy="1085850"/>
          </a:xfrm>
          <a:prstGeom prst="rect">
            <a:avLst/>
          </a:prstGeom>
        </p:spPr>
        <p:txBody>
          <a:bodyPr lIns="0" tIns="0" rIns="0" bIns="0" rtlCol="0" anchor="t">
            <a:spAutoFit/>
          </a:bodyPr>
          <a:lstStyle/>
          <a:p>
            <a:pPr algn="ctr">
              <a:lnSpc>
                <a:spcPts val="4199"/>
              </a:lnSpc>
            </a:pPr>
            <a:r>
              <a:rPr lang="en-US" sz="2999">
                <a:solidFill>
                  <a:srgbClr val="24363D"/>
                </a:solidFill>
                <a:latin typeface="Tabarra Sans"/>
                <a:ea typeface="Tabarra Sans"/>
                <a:cs typeface="Tabarra Sans"/>
                <a:sym typeface="Tabarra Sans"/>
              </a:rPr>
              <a:t>Phone Calls, Voice Messages, Audio Notes</a:t>
            </a:r>
          </a:p>
        </p:txBody>
      </p:sp>
      <p:sp>
        <p:nvSpPr>
          <p:cNvPr id="33" name="TextBox 33"/>
          <p:cNvSpPr txBox="1"/>
          <p:nvPr/>
        </p:nvSpPr>
        <p:spPr>
          <a:xfrm>
            <a:off x="3337660" y="7705547"/>
            <a:ext cx="4370259" cy="1085850"/>
          </a:xfrm>
          <a:prstGeom prst="rect">
            <a:avLst/>
          </a:prstGeom>
        </p:spPr>
        <p:txBody>
          <a:bodyPr lIns="0" tIns="0" rIns="0" bIns="0" rtlCol="0" anchor="t">
            <a:spAutoFit/>
          </a:bodyPr>
          <a:lstStyle/>
          <a:p>
            <a:pPr algn="ctr">
              <a:lnSpc>
                <a:spcPts val="4199"/>
              </a:lnSpc>
            </a:pPr>
            <a:r>
              <a:rPr lang="en-US" sz="2999">
                <a:solidFill>
                  <a:srgbClr val="24363D"/>
                </a:solidFill>
                <a:latin typeface="Tabarra Sans"/>
                <a:ea typeface="Tabarra Sans"/>
                <a:cs typeface="Tabarra Sans"/>
                <a:sym typeface="Tabarra Sans"/>
              </a:rPr>
              <a:t>Video Calls (Zoom / Microsoft Teams)</a:t>
            </a:r>
          </a:p>
        </p:txBody>
      </p:sp>
      <p:sp>
        <p:nvSpPr>
          <p:cNvPr id="34" name="TextBox 34"/>
          <p:cNvSpPr txBox="1"/>
          <p:nvPr/>
        </p:nvSpPr>
        <p:spPr>
          <a:xfrm>
            <a:off x="10580081" y="3196137"/>
            <a:ext cx="4370259" cy="1085850"/>
          </a:xfrm>
          <a:prstGeom prst="rect">
            <a:avLst/>
          </a:prstGeom>
        </p:spPr>
        <p:txBody>
          <a:bodyPr lIns="0" tIns="0" rIns="0" bIns="0" rtlCol="0" anchor="t">
            <a:spAutoFit/>
          </a:bodyPr>
          <a:lstStyle/>
          <a:p>
            <a:pPr algn="ctr">
              <a:lnSpc>
                <a:spcPts val="4199"/>
              </a:lnSpc>
            </a:pPr>
            <a:r>
              <a:rPr lang="en-US" sz="2999">
                <a:solidFill>
                  <a:srgbClr val="24363D"/>
                </a:solidFill>
                <a:latin typeface="Tabarra Sans"/>
                <a:ea typeface="Tabarra Sans"/>
                <a:cs typeface="Tabarra Sans"/>
                <a:sym typeface="Tabarra Sans"/>
              </a:rPr>
              <a:t>Emails, Letters, Memos, Reports, Proposals</a:t>
            </a:r>
          </a:p>
        </p:txBody>
      </p:sp>
      <p:sp>
        <p:nvSpPr>
          <p:cNvPr id="35" name="TextBox 35"/>
          <p:cNvSpPr txBox="1"/>
          <p:nvPr/>
        </p:nvSpPr>
        <p:spPr>
          <a:xfrm>
            <a:off x="10521088" y="5333821"/>
            <a:ext cx="4488246" cy="1085850"/>
          </a:xfrm>
          <a:prstGeom prst="rect">
            <a:avLst/>
          </a:prstGeom>
        </p:spPr>
        <p:txBody>
          <a:bodyPr lIns="0" tIns="0" rIns="0" bIns="0" rtlCol="0" anchor="t">
            <a:spAutoFit/>
          </a:bodyPr>
          <a:lstStyle/>
          <a:p>
            <a:pPr algn="ctr">
              <a:lnSpc>
                <a:spcPts val="4199"/>
              </a:lnSpc>
            </a:pPr>
            <a:r>
              <a:rPr lang="en-US" sz="2999">
                <a:solidFill>
                  <a:srgbClr val="24363D"/>
                </a:solidFill>
                <a:latin typeface="Tabarra Sans"/>
                <a:ea typeface="Tabarra Sans"/>
                <a:cs typeface="Tabarra Sans"/>
                <a:sym typeface="Tabarra Sans"/>
              </a:rPr>
              <a:t>Instant Messaging (Slack, Microsoft Teams)</a:t>
            </a:r>
          </a:p>
        </p:txBody>
      </p:sp>
      <p:sp>
        <p:nvSpPr>
          <p:cNvPr id="36" name="TextBox 36"/>
          <p:cNvSpPr txBox="1"/>
          <p:nvPr/>
        </p:nvSpPr>
        <p:spPr>
          <a:xfrm>
            <a:off x="10580081" y="7705547"/>
            <a:ext cx="4370259" cy="1085850"/>
          </a:xfrm>
          <a:prstGeom prst="rect">
            <a:avLst/>
          </a:prstGeom>
        </p:spPr>
        <p:txBody>
          <a:bodyPr lIns="0" tIns="0" rIns="0" bIns="0" rtlCol="0" anchor="t">
            <a:spAutoFit/>
          </a:bodyPr>
          <a:lstStyle/>
          <a:p>
            <a:pPr algn="ctr">
              <a:lnSpc>
                <a:spcPts val="4199"/>
              </a:lnSpc>
            </a:pPr>
            <a:r>
              <a:rPr lang="en-US" sz="2999">
                <a:solidFill>
                  <a:srgbClr val="24363D"/>
                </a:solidFill>
                <a:latin typeface="Tabarra Sans"/>
                <a:ea typeface="Tabarra Sans"/>
                <a:cs typeface="Tabarra Sans"/>
                <a:sym typeface="Tabarra Sans"/>
              </a:rPr>
              <a:t>Meetings And Presentations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aphicFrame>
        <p:nvGraphicFramePr>
          <p:cNvPr id="8" name="Table 8"/>
          <p:cNvGraphicFramePr>
            <a:graphicFrameLocks noGrp="1"/>
          </p:cNvGraphicFramePr>
          <p:nvPr/>
        </p:nvGraphicFramePr>
        <p:xfrm>
          <a:off x="1175994" y="2393950"/>
          <a:ext cx="16383674" cy="6753226"/>
        </p:xfrm>
        <a:graphic>
          <a:graphicData uri="http://schemas.openxmlformats.org/drawingml/2006/table">
            <a:tbl>
              <a:tblPr/>
              <a:tblGrid>
                <a:gridCol w="7967485">
                  <a:extLst>
                    <a:ext uri="{9D8B030D-6E8A-4147-A177-3AD203B41FA5}">
                      <a16:colId xmlns:a16="http://schemas.microsoft.com/office/drawing/2014/main" val="20000"/>
                    </a:ext>
                  </a:extLst>
                </a:gridCol>
                <a:gridCol w="8416189">
                  <a:extLst>
                    <a:ext uri="{9D8B030D-6E8A-4147-A177-3AD203B41FA5}">
                      <a16:colId xmlns:a16="http://schemas.microsoft.com/office/drawing/2014/main" val="20001"/>
                    </a:ext>
                  </a:extLst>
                </a:gridCol>
              </a:tblGrid>
              <a:tr h="1092011">
                <a:tc>
                  <a:txBody>
                    <a:bodyPr/>
                    <a:lstStyle/>
                    <a:p>
                      <a:pPr algn="l">
                        <a:lnSpc>
                          <a:spcPts val="4059"/>
                        </a:lnSpc>
                        <a:defRPr/>
                      </a:pPr>
                      <a:r>
                        <a:rPr lang="en-US" sz="2899" b="1">
                          <a:solidFill>
                            <a:srgbClr val="FFFFFF"/>
                          </a:solidFill>
                          <a:latin typeface="Tabarra Sans Bold"/>
                          <a:ea typeface="Tabarra Sans Bold"/>
                          <a:cs typeface="Tabarra Sans Bold"/>
                          <a:sym typeface="Tabarra Sans Bold"/>
                        </a:rPr>
                        <a:t>Benefits of Verbal Communication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64B8B1"/>
                    </a:solidFill>
                  </a:tcPr>
                </a:tc>
                <a:tc>
                  <a:txBody>
                    <a:bodyPr/>
                    <a:lstStyle/>
                    <a:p>
                      <a:pPr algn="l">
                        <a:lnSpc>
                          <a:spcPts val="4059"/>
                        </a:lnSpc>
                        <a:defRPr/>
                      </a:pPr>
                      <a:r>
                        <a:rPr lang="en-US" sz="2899" b="1">
                          <a:solidFill>
                            <a:srgbClr val="FFFFFF"/>
                          </a:solidFill>
                          <a:latin typeface="Tabarra Sans Bold"/>
                          <a:ea typeface="Tabarra Sans Bold"/>
                          <a:cs typeface="Tabarra Sans Bold"/>
                          <a:sym typeface="Tabarra Sans Bold"/>
                        </a:rPr>
                        <a:t>Challenges of Verbal Communication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64B8B1"/>
                    </a:solidFill>
                  </a:tcPr>
                </a:tc>
                <a:extLst>
                  <a:ext uri="{0D108BD9-81ED-4DB2-BD59-A6C34878D82A}">
                    <a16:rowId xmlns:a16="http://schemas.microsoft.com/office/drawing/2014/main" val="10000"/>
                  </a:ext>
                </a:extLst>
              </a:tr>
              <a:tr h="2155285">
                <a:tc>
                  <a:txBody>
                    <a:bodyPr/>
                    <a:lstStyle/>
                    <a:p>
                      <a:pPr algn="l">
                        <a:lnSpc>
                          <a:spcPts val="3220"/>
                        </a:lnSpc>
                        <a:defRPr/>
                      </a:pPr>
                      <a:r>
                        <a:rPr lang="en-US" sz="2300" b="1">
                          <a:solidFill>
                            <a:srgbClr val="000000"/>
                          </a:solidFill>
                          <a:latin typeface="Tabarra Sans Bold"/>
                          <a:ea typeface="Tabarra Sans Bold"/>
                          <a:cs typeface="Tabarra Sans Bold"/>
                          <a:sym typeface="Tabarra Sans Bold"/>
                        </a:rPr>
                        <a:t>Quick feedback and clarification </a:t>
                      </a:r>
                      <a:endParaRPr lang="en-US" sz="1100"/>
                    </a:p>
                    <a:p>
                      <a:pPr algn="l">
                        <a:lnSpc>
                          <a:spcPts val="3220"/>
                        </a:lnSpc>
                      </a:pPr>
                      <a:r>
                        <a:rPr lang="en-US" sz="2300">
                          <a:solidFill>
                            <a:srgbClr val="000000"/>
                          </a:solidFill>
                          <a:latin typeface="Tabarra Sans"/>
                          <a:ea typeface="Tabarra Sans"/>
                          <a:cs typeface="Tabarra Sans"/>
                          <a:sym typeface="Tabarra Sans"/>
                        </a:rPr>
                        <a:t>Video or phone calls allow instant questions and responses, helping solve problems and make faster decisions.</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E29E"/>
                    </a:solidFill>
                  </a:tcPr>
                </a:tc>
                <a:tc>
                  <a:txBody>
                    <a:bodyPr/>
                    <a:lstStyle/>
                    <a:p>
                      <a:pPr algn="l">
                        <a:lnSpc>
                          <a:spcPts val="3220"/>
                        </a:lnSpc>
                        <a:defRPr/>
                      </a:pPr>
                      <a:r>
                        <a:rPr lang="en-US" sz="2300" b="1">
                          <a:solidFill>
                            <a:srgbClr val="000000"/>
                          </a:solidFill>
                          <a:latin typeface="Tabarra Sans Bold"/>
                          <a:ea typeface="Tabarra Sans Bold"/>
                          <a:cs typeface="Tabarra Sans Bold"/>
                          <a:sym typeface="Tabarra Sans Bold"/>
                        </a:rPr>
                        <a:t>No automatic record </a:t>
                      </a:r>
                      <a:endParaRPr lang="en-US" sz="1100"/>
                    </a:p>
                    <a:p>
                      <a:pPr algn="l">
                        <a:lnSpc>
                          <a:spcPts val="3220"/>
                        </a:lnSpc>
                      </a:pPr>
                      <a:r>
                        <a:rPr lang="en-US" sz="2300">
                          <a:solidFill>
                            <a:srgbClr val="000000"/>
                          </a:solidFill>
                          <a:latin typeface="Tabarra Sans"/>
                          <a:ea typeface="Tabarra Sans"/>
                          <a:cs typeface="Tabarra Sans"/>
                          <a:sym typeface="Tabarra Sans"/>
                        </a:rPr>
                        <a:t>Conversations may be forgotten if not written down afterwards; follow-up notes are needed.</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52965">
                <a:tc>
                  <a:txBody>
                    <a:bodyPr/>
                    <a:lstStyle/>
                    <a:p>
                      <a:pPr algn="l">
                        <a:lnSpc>
                          <a:spcPts val="3220"/>
                        </a:lnSpc>
                        <a:defRPr/>
                      </a:pPr>
                      <a:r>
                        <a:rPr lang="en-US" sz="2300" b="1">
                          <a:solidFill>
                            <a:srgbClr val="000000"/>
                          </a:solidFill>
                          <a:latin typeface="Tabarra Sans Bold"/>
                          <a:ea typeface="Tabarra Sans Bold"/>
                          <a:cs typeface="Tabarra Sans Bold"/>
                          <a:sym typeface="Tabarra Sans Bold"/>
                        </a:rPr>
                        <a:t>Builds relationships and trust </a:t>
                      </a:r>
                      <a:endParaRPr lang="en-US" sz="1100"/>
                    </a:p>
                    <a:p>
                      <a:pPr algn="l">
                        <a:lnSpc>
                          <a:spcPts val="3220"/>
                        </a:lnSpc>
                      </a:pPr>
                      <a:r>
                        <a:rPr lang="en-US" sz="2300">
                          <a:solidFill>
                            <a:srgbClr val="000000"/>
                          </a:solidFill>
                          <a:latin typeface="Tabarra Sans"/>
                          <a:ea typeface="Tabarra Sans"/>
                          <a:cs typeface="Tabarra Sans"/>
                          <a:sym typeface="Tabarra Sans"/>
                        </a:rPr>
                        <a:t>Clear, respectful conversations strengthen trust and help teams collaborate and resolve issues effectively.</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E29E"/>
                    </a:solidFill>
                  </a:tcPr>
                </a:tc>
                <a:tc>
                  <a:txBody>
                    <a:bodyPr/>
                    <a:lstStyle/>
                    <a:p>
                      <a:pPr algn="l">
                        <a:lnSpc>
                          <a:spcPts val="3220"/>
                        </a:lnSpc>
                        <a:defRPr/>
                      </a:pPr>
                      <a:r>
                        <a:rPr lang="en-US" sz="2300" b="1">
                          <a:solidFill>
                            <a:srgbClr val="000000"/>
                          </a:solidFill>
                          <a:latin typeface="Tabarra Sans Bold"/>
                          <a:ea typeface="Tabarra Sans Bold"/>
                          <a:cs typeface="Tabarra Sans Bold"/>
                          <a:sym typeface="Tabarra Sans Bold"/>
                        </a:rPr>
                        <a:t>Can be misinterpreted </a:t>
                      </a:r>
                      <a:endParaRPr lang="en-US" sz="1100"/>
                    </a:p>
                    <a:p>
                      <a:pPr algn="l">
                        <a:lnSpc>
                          <a:spcPts val="3220"/>
                        </a:lnSpc>
                      </a:pPr>
                      <a:r>
                        <a:rPr lang="en-US" sz="2300">
                          <a:solidFill>
                            <a:srgbClr val="000000"/>
                          </a:solidFill>
                          <a:latin typeface="Tabarra Sans"/>
                          <a:ea typeface="Tabarra Sans"/>
                          <a:cs typeface="Tabarra Sans"/>
                          <a:sym typeface="Tabarra Sans"/>
                        </a:rPr>
                        <a:t>Without written context or tone, spoken messages can be misunderstood or sound abrupt.</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52965">
                <a:tc>
                  <a:txBody>
                    <a:bodyPr/>
                    <a:lstStyle/>
                    <a:p>
                      <a:pPr algn="l">
                        <a:lnSpc>
                          <a:spcPts val="3220"/>
                        </a:lnSpc>
                        <a:defRPr/>
                      </a:pPr>
                      <a:r>
                        <a:rPr lang="en-US" sz="2300" b="1">
                          <a:solidFill>
                            <a:srgbClr val="000000"/>
                          </a:solidFill>
                          <a:latin typeface="Tabarra Sans Bold"/>
                          <a:ea typeface="Tabarra Sans Bold"/>
                          <a:cs typeface="Tabarra Sans Bold"/>
                          <a:sym typeface="Tabarra Sans Bold"/>
                        </a:rPr>
                        <a:t>Flexible and adaptable </a:t>
                      </a:r>
                      <a:endParaRPr lang="en-US" sz="1100"/>
                    </a:p>
                    <a:p>
                      <a:pPr algn="l">
                        <a:lnSpc>
                          <a:spcPts val="3220"/>
                        </a:lnSpc>
                      </a:pPr>
                      <a:r>
                        <a:rPr lang="en-US" sz="2300">
                          <a:solidFill>
                            <a:srgbClr val="000000"/>
                          </a:solidFill>
                          <a:latin typeface="Tabarra Sans"/>
                          <a:ea typeface="Tabarra Sans"/>
                          <a:cs typeface="Tabarra Sans"/>
                          <a:sym typeface="Tabarra Sans"/>
                        </a:rPr>
                        <a:t>Speakers can adjust tone or wording in real time to suit the listener and situation.</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E29E"/>
                    </a:solidFill>
                  </a:tcPr>
                </a:tc>
                <a:tc>
                  <a:txBody>
                    <a:bodyPr/>
                    <a:lstStyle/>
                    <a:p>
                      <a:pPr algn="l">
                        <a:lnSpc>
                          <a:spcPts val="3220"/>
                        </a:lnSpc>
                        <a:defRPr/>
                      </a:pPr>
                      <a:r>
                        <a:rPr lang="en-US" sz="2300" b="1">
                          <a:solidFill>
                            <a:srgbClr val="000000"/>
                          </a:solidFill>
                          <a:latin typeface="Tabarra Sans Bold"/>
                          <a:ea typeface="Tabarra Sans Bold"/>
                          <a:cs typeface="Tabarra Sans Bold"/>
                          <a:sym typeface="Tabarra Sans Bold"/>
                        </a:rPr>
                        <a:t>Can be influenced by emotions </a:t>
                      </a:r>
                      <a:endParaRPr lang="en-US" sz="1100"/>
                    </a:p>
                    <a:p>
                      <a:pPr algn="l">
                        <a:lnSpc>
                          <a:spcPts val="3220"/>
                        </a:lnSpc>
                      </a:pPr>
                      <a:r>
                        <a:rPr lang="en-US" sz="2300">
                          <a:solidFill>
                            <a:srgbClr val="000000"/>
                          </a:solidFill>
                          <a:latin typeface="Tabarra Sans"/>
                          <a:ea typeface="Tabarra Sans"/>
                          <a:cs typeface="Tabarra Sans"/>
                          <a:sym typeface="Tabarra Sans"/>
                        </a:rPr>
                        <a:t>Emotional responses or rushed comments can cause confusion or unclear commitments.</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 name="TextBox 9"/>
          <p:cNvSpPr txBox="1"/>
          <p:nvPr/>
        </p:nvSpPr>
        <p:spPr>
          <a:xfrm>
            <a:off x="1175994" y="971550"/>
            <a:ext cx="15349387" cy="815976"/>
          </a:xfrm>
          <a:prstGeom prst="rect">
            <a:avLst/>
          </a:prstGeom>
        </p:spPr>
        <p:txBody>
          <a:bodyPr lIns="0" tIns="0" rIns="0" bIns="0" rtlCol="0" anchor="t">
            <a:spAutoFit/>
          </a:bodyPr>
          <a:lstStyle/>
          <a:p>
            <a:pPr algn="l">
              <a:lnSpc>
                <a:spcPts val="5500"/>
              </a:lnSpc>
            </a:pPr>
            <a:r>
              <a:rPr lang="en-US" sz="5000" b="1">
                <a:solidFill>
                  <a:srgbClr val="D6E591"/>
                </a:solidFill>
                <a:latin typeface="Tabarra Sans Heavy"/>
                <a:ea typeface="Tabarra Sans Heavy"/>
                <a:cs typeface="Tabarra Sans Heavy"/>
                <a:sym typeface="Tabarra Sans Heavy"/>
              </a:rPr>
              <a:t>Efficacy Of Verbal Communication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3544301"/>
            <a:ext cx="15349387" cy="2731514"/>
            <a:chOff x="0" y="0"/>
            <a:chExt cx="2076453" cy="369517"/>
          </a:xfrm>
        </p:grpSpPr>
        <p:sp>
          <p:nvSpPr>
            <p:cNvPr id="9" name="Freeform 9"/>
            <p:cNvSpPr/>
            <p:nvPr/>
          </p:nvSpPr>
          <p:spPr>
            <a:xfrm>
              <a:off x="0" y="0"/>
              <a:ext cx="2076453" cy="369517"/>
            </a:xfrm>
            <a:custGeom>
              <a:avLst/>
              <a:gdLst/>
              <a:ahLst/>
              <a:cxnLst/>
              <a:rect l="l" t="t" r="r" b="b"/>
              <a:pathLst>
                <a:path w="2076453" h="369517">
                  <a:moveTo>
                    <a:pt x="21184" y="0"/>
                  </a:moveTo>
                  <a:lnTo>
                    <a:pt x="2055269" y="0"/>
                  </a:lnTo>
                  <a:cubicBezTo>
                    <a:pt x="2060888" y="0"/>
                    <a:pt x="2066276" y="2232"/>
                    <a:pt x="2070249" y="6205"/>
                  </a:cubicBezTo>
                  <a:cubicBezTo>
                    <a:pt x="2074221" y="10177"/>
                    <a:pt x="2076453" y="15566"/>
                    <a:pt x="2076453" y="21184"/>
                  </a:cubicBezTo>
                  <a:lnTo>
                    <a:pt x="2076453" y="348333"/>
                  </a:lnTo>
                  <a:cubicBezTo>
                    <a:pt x="2076453" y="353952"/>
                    <a:pt x="2074221" y="359340"/>
                    <a:pt x="2070249" y="363312"/>
                  </a:cubicBezTo>
                  <a:cubicBezTo>
                    <a:pt x="2066276" y="367285"/>
                    <a:pt x="2060888" y="369517"/>
                    <a:pt x="2055269" y="369517"/>
                  </a:cubicBezTo>
                  <a:lnTo>
                    <a:pt x="21184" y="369517"/>
                  </a:lnTo>
                  <a:cubicBezTo>
                    <a:pt x="15566" y="369517"/>
                    <a:pt x="10177" y="367285"/>
                    <a:pt x="6205" y="363312"/>
                  </a:cubicBezTo>
                  <a:cubicBezTo>
                    <a:pt x="2232" y="359340"/>
                    <a:pt x="0" y="353952"/>
                    <a:pt x="0" y="348333"/>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0" name="TextBox 10"/>
            <p:cNvSpPr txBox="1"/>
            <p:nvPr/>
          </p:nvSpPr>
          <p:spPr>
            <a:xfrm>
              <a:off x="0" y="-28575"/>
              <a:ext cx="2076453" cy="398092"/>
            </a:xfrm>
            <a:prstGeom prst="rect">
              <a:avLst/>
            </a:prstGeom>
          </p:spPr>
          <p:txBody>
            <a:bodyPr lIns="50800" tIns="50800" rIns="50800" bIns="50800" rtlCol="0" anchor="ctr"/>
            <a:lstStyle/>
            <a:p>
              <a:pPr algn="ctr">
                <a:lnSpc>
                  <a:spcPts val="2239"/>
                </a:lnSpc>
              </a:pPr>
              <a:endParaRPr/>
            </a:p>
          </p:txBody>
        </p:sp>
      </p:grpSp>
      <p:sp>
        <p:nvSpPr>
          <p:cNvPr id="11" name="Freeform 11"/>
          <p:cNvSpPr/>
          <p:nvPr/>
        </p:nvSpPr>
        <p:spPr>
          <a:xfrm>
            <a:off x="4267914" y="6561565"/>
            <a:ext cx="3741620" cy="3238202"/>
          </a:xfrm>
          <a:custGeom>
            <a:avLst/>
            <a:gdLst/>
            <a:ahLst/>
            <a:cxnLst/>
            <a:rect l="l" t="t" r="r" b="b"/>
            <a:pathLst>
              <a:path w="3741620" h="3238202">
                <a:moveTo>
                  <a:pt x="0" y="0"/>
                </a:moveTo>
                <a:lnTo>
                  <a:pt x="3741620" y="0"/>
                </a:lnTo>
                <a:lnTo>
                  <a:pt x="3741620" y="3238202"/>
                </a:lnTo>
                <a:lnTo>
                  <a:pt x="0" y="32382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11628322" y="6651865"/>
            <a:ext cx="2235010" cy="3147902"/>
          </a:xfrm>
          <a:custGeom>
            <a:avLst/>
            <a:gdLst/>
            <a:ahLst/>
            <a:cxnLst/>
            <a:rect l="l" t="t" r="r" b="b"/>
            <a:pathLst>
              <a:path w="2235010" h="3147902">
                <a:moveTo>
                  <a:pt x="0" y="0"/>
                </a:moveTo>
                <a:lnTo>
                  <a:pt x="2235010" y="0"/>
                </a:lnTo>
                <a:lnTo>
                  <a:pt x="2235010" y="3147902"/>
                </a:lnTo>
                <a:lnTo>
                  <a:pt x="0" y="31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1175994" y="971550"/>
            <a:ext cx="15349387" cy="815976"/>
          </a:xfrm>
          <a:prstGeom prst="rect">
            <a:avLst/>
          </a:prstGeom>
        </p:spPr>
        <p:txBody>
          <a:bodyPr lIns="0" tIns="0" rIns="0" bIns="0" rtlCol="0" anchor="t">
            <a:spAutoFit/>
          </a:bodyPr>
          <a:lstStyle/>
          <a:p>
            <a:pPr algn="l">
              <a:lnSpc>
                <a:spcPts val="5500"/>
              </a:lnSpc>
            </a:pPr>
            <a:r>
              <a:rPr lang="en-US" sz="5000" b="1">
                <a:solidFill>
                  <a:srgbClr val="D6E591"/>
                </a:solidFill>
                <a:latin typeface="Tabarra Sans Heavy"/>
                <a:ea typeface="Tabarra Sans Heavy"/>
                <a:cs typeface="Tabarra Sans Heavy"/>
                <a:sym typeface="Tabarra Sans Heavy"/>
              </a:rPr>
              <a:t>Non-Verbal Communication</a:t>
            </a:r>
          </a:p>
        </p:txBody>
      </p:sp>
      <p:sp>
        <p:nvSpPr>
          <p:cNvPr id="14" name="TextBox 14"/>
          <p:cNvSpPr txBox="1"/>
          <p:nvPr/>
        </p:nvSpPr>
        <p:spPr>
          <a:xfrm>
            <a:off x="2011840" y="3761438"/>
            <a:ext cx="14264320" cy="213360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Non-verbal communication involves using body language, facial expressions, tone of voice, and visual aids like graphs or charts to send messages without words. It can powerfully support spoken and written communication, and help simplify complex data, but may also be misinterpreted or go unnoticed.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71550"/>
            <a:ext cx="15349387" cy="815976"/>
          </a:xfrm>
          <a:prstGeom prst="rect">
            <a:avLst/>
          </a:prstGeom>
        </p:spPr>
        <p:txBody>
          <a:bodyPr lIns="0" tIns="0" rIns="0" bIns="0" rtlCol="0" anchor="t">
            <a:spAutoFit/>
          </a:bodyPr>
          <a:lstStyle/>
          <a:p>
            <a:pPr algn="l">
              <a:lnSpc>
                <a:spcPts val="5500"/>
              </a:lnSpc>
            </a:pPr>
            <a:r>
              <a:rPr lang="en-US" sz="5000" b="1">
                <a:solidFill>
                  <a:srgbClr val="D6E591"/>
                </a:solidFill>
                <a:latin typeface="Tabarra Sans Heavy"/>
                <a:ea typeface="Tabarra Sans Heavy"/>
                <a:cs typeface="Tabarra Sans Heavy"/>
                <a:sym typeface="Tabarra Sans Heavy"/>
              </a:rPr>
              <a:t>Types Of Non-Verbal Communication</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3047956" y="3756797"/>
            <a:ext cx="4949667" cy="1599199"/>
            <a:chOff x="0" y="0"/>
            <a:chExt cx="669587" cy="216338"/>
          </a:xfrm>
        </p:grpSpPr>
        <p:sp>
          <p:nvSpPr>
            <p:cNvPr id="10" name="Freeform 10"/>
            <p:cNvSpPr/>
            <p:nvPr/>
          </p:nvSpPr>
          <p:spPr>
            <a:xfrm>
              <a:off x="0" y="0"/>
              <a:ext cx="669587" cy="216338"/>
            </a:xfrm>
            <a:custGeom>
              <a:avLst/>
              <a:gdLst/>
              <a:ahLst/>
              <a:cxnLst/>
              <a:rect l="l" t="t" r="r" b="b"/>
              <a:pathLst>
                <a:path w="669587" h="216338">
                  <a:moveTo>
                    <a:pt x="65693" y="0"/>
                  </a:moveTo>
                  <a:lnTo>
                    <a:pt x="603894" y="0"/>
                  </a:lnTo>
                  <a:cubicBezTo>
                    <a:pt x="621317" y="0"/>
                    <a:pt x="638026" y="6921"/>
                    <a:pt x="650346" y="19241"/>
                  </a:cubicBezTo>
                  <a:cubicBezTo>
                    <a:pt x="662666" y="31561"/>
                    <a:pt x="669587" y="48270"/>
                    <a:pt x="669587" y="65693"/>
                  </a:cubicBezTo>
                  <a:lnTo>
                    <a:pt x="669587" y="150645"/>
                  </a:lnTo>
                  <a:cubicBezTo>
                    <a:pt x="669587" y="186926"/>
                    <a:pt x="640175" y="216338"/>
                    <a:pt x="603894" y="216338"/>
                  </a:cubicBezTo>
                  <a:lnTo>
                    <a:pt x="65693" y="216338"/>
                  </a:lnTo>
                  <a:cubicBezTo>
                    <a:pt x="29412" y="216338"/>
                    <a:pt x="0" y="186926"/>
                    <a:pt x="0" y="150645"/>
                  </a:cubicBezTo>
                  <a:lnTo>
                    <a:pt x="0" y="65693"/>
                  </a:lnTo>
                  <a:cubicBezTo>
                    <a:pt x="0" y="29412"/>
                    <a:pt x="29412" y="0"/>
                    <a:pt x="65693" y="0"/>
                  </a:cubicBezTo>
                  <a:close/>
                </a:path>
              </a:pathLst>
            </a:custGeom>
            <a:solidFill>
              <a:srgbClr val="D6E591"/>
            </a:solidFill>
          </p:spPr>
          <p:txBody>
            <a:bodyPr/>
            <a:lstStyle/>
            <a:p>
              <a:endParaRPr lang="en-US"/>
            </a:p>
          </p:txBody>
        </p:sp>
        <p:sp>
          <p:nvSpPr>
            <p:cNvPr id="11" name="TextBox 11"/>
            <p:cNvSpPr txBox="1"/>
            <p:nvPr/>
          </p:nvSpPr>
          <p:spPr>
            <a:xfrm>
              <a:off x="0" y="-28575"/>
              <a:ext cx="669587" cy="244913"/>
            </a:xfrm>
            <a:prstGeom prst="rect">
              <a:avLst/>
            </a:prstGeom>
          </p:spPr>
          <p:txBody>
            <a:bodyPr lIns="50800" tIns="50800" rIns="50800" bIns="50800" rtlCol="0" anchor="ctr"/>
            <a:lstStyle/>
            <a:p>
              <a:pPr algn="ctr">
                <a:lnSpc>
                  <a:spcPts val="2239"/>
                </a:lnSpc>
              </a:pPr>
              <a:endParaRPr/>
            </a:p>
          </p:txBody>
        </p:sp>
      </p:grpSp>
      <p:grpSp>
        <p:nvGrpSpPr>
          <p:cNvPr id="12" name="Group 12"/>
          <p:cNvGrpSpPr/>
          <p:nvPr/>
        </p:nvGrpSpPr>
        <p:grpSpPr>
          <a:xfrm>
            <a:off x="10290377" y="3756797"/>
            <a:ext cx="4949667" cy="1599199"/>
            <a:chOff x="0" y="0"/>
            <a:chExt cx="669587" cy="216338"/>
          </a:xfrm>
        </p:grpSpPr>
        <p:sp>
          <p:nvSpPr>
            <p:cNvPr id="13" name="Freeform 13"/>
            <p:cNvSpPr/>
            <p:nvPr/>
          </p:nvSpPr>
          <p:spPr>
            <a:xfrm>
              <a:off x="0" y="0"/>
              <a:ext cx="669587" cy="216338"/>
            </a:xfrm>
            <a:custGeom>
              <a:avLst/>
              <a:gdLst/>
              <a:ahLst/>
              <a:cxnLst/>
              <a:rect l="l" t="t" r="r" b="b"/>
              <a:pathLst>
                <a:path w="669587" h="216338">
                  <a:moveTo>
                    <a:pt x="65693" y="0"/>
                  </a:moveTo>
                  <a:lnTo>
                    <a:pt x="603894" y="0"/>
                  </a:lnTo>
                  <a:cubicBezTo>
                    <a:pt x="621317" y="0"/>
                    <a:pt x="638026" y="6921"/>
                    <a:pt x="650346" y="19241"/>
                  </a:cubicBezTo>
                  <a:cubicBezTo>
                    <a:pt x="662666" y="31561"/>
                    <a:pt x="669587" y="48270"/>
                    <a:pt x="669587" y="65693"/>
                  </a:cubicBezTo>
                  <a:lnTo>
                    <a:pt x="669587" y="150645"/>
                  </a:lnTo>
                  <a:cubicBezTo>
                    <a:pt x="669587" y="186926"/>
                    <a:pt x="640175" y="216338"/>
                    <a:pt x="603894" y="216338"/>
                  </a:cubicBezTo>
                  <a:lnTo>
                    <a:pt x="65693" y="216338"/>
                  </a:lnTo>
                  <a:cubicBezTo>
                    <a:pt x="29412" y="216338"/>
                    <a:pt x="0" y="186926"/>
                    <a:pt x="0" y="150645"/>
                  </a:cubicBezTo>
                  <a:lnTo>
                    <a:pt x="0" y="65693"/>
                  </a:lnTo>
                  <a:cubicBezTo>
                    <a:pt x="0" y="29412"/>
                    <a:pt x="29412" y="0"/>
                    <a:pt x="65693" y="0"/>
                  </a:cubicBezTo>
                  <a:close/>
                </a:path>
              </a:pathLst>
            </a:custGeom>
            <a:solidFill>
              <a:srgbClr val="D6E591"/>
            </a:solidFill>
          </p:spPr>
          <p:txBody>
            <a:bodyPr/>
            <a:lstStyle/>
            <a:p>
              <a:endParaRPr lang="en-US"/>
            </a:p>
          </p:txBody>
        </p:sp>
        <p:sp>
          <p:nvSpPr>
            <p:cNvPr id="14" name="TextBox 14"/>
            <p:cNvSpPr txBox="1"/>
            <p:nvPr/>
          </p:nvSpPr>
          <p:spPr>
            <a:xfrm>
              <a:off x="0" y="-28575"/>
              <a:ext cx="669587" cy="244913"/>
            </a:xfrm>
            <a:prstGeom prst="rect">
              <a:avLst/>
            </a:prstGeom>
          </p:spPr>
          <p:txBody>
            <a:bodyPr lIns="50800" tIns="50800" rIns="50800" bIns="50800" rtlCol="0" anchor="ctr"/>
            <a:lstStyle/>
            <a:p>
              <a:pPr algn="ctr">
                <a:lnSpc>
                  <a:spcPts val="2239"/>
                </a:lnSpc>
              </a:pPr>
              <a:endParaRPr/>
            </a:p>
          </p:txBody>
        </p:sp>
      </p:grpSp>
      <p:grpSp>
        <p:nvGrpSpPr>
          <p:cNvPr id="15" name="Group 15"/>
          <p:cNvGrpSpPr/>
          <p:nvPr/>
        </p:nvGrpSpPr>
        <p:grpSpPr>
          <a:xfrm>
            <a:off x="3047956" y="5892786"/>
            <a:ext cx="4949667" cy="1599199"/>
            <a:chOff x="0" y="0"/>
            <a:chExt cx="669587" cy="216338"/>
          </a:xfrm>
        </p:grpSpPr>
        <p:sp>
          <p:nvSpPr>
            <p:cNvPr id="16" name="Freeform 16"/>
            <p:cNvSpPr/>
            <p:nvPr/>
          </p:nvSpPr>
          <p:spPr>
            <a:xfrm>
              <a:off x="0" y="0"/>
              <a:ext cx="669587" cy="216338"/>
            </a:xfrm>
            <a:custGeom>
              <a:avLst/>
              <a:gdLst/>
              <a:ahLst/>
              <a:cxnLst/>
              <a:rect l="l" t="t" r="r" b="b"/>
              <a:pathLst>
                <a:path w="669587" h="216338">
                  <a:moveTo>
                    <a:pt x="65693" y="0"/>
                  </a:moveTo>
                  <a:lnTo>
                    <a:pt x="603894" y="0"/>
                  </a:lnTo>
                  <a:cubicBezTo>
                    <a:pt x="621317" y="0"/>
                    <a:pt x="638026" y="6921"/>
                    <a:pt x="650346" y="19241"/>
                  </a:cubicBezTo>
                  <a:cubicBezTo>
                    <a:pt x="662666" y="31561"/>
                    <a:pt x="669587" y="48270"/>
                    <a:pt x="669587" y="65693"/>
                  </a:cubicBezTo>
                  <a:lnTo>
                    <a:pt x="669587" y="150645"/>
                  </a:lnTo>
                  <a:cubicBezTo>
                    <a:pt x="669587" y="186926"/>
                    <a:pt x="640175" y="216338"/>
                    <a:pt x="603894" y="216338"/>
                  </a:cubicBezTo>
                  <a:lnTo>
                    <a:pt x="65693" y="216338"/>
                  </a:lnTo>
                  <a:cubicBezTo>
                    <a:pt x="29412" y="216338"/>
                    <a:pt x="0" y="186926"/>
                    <a:pt x="0" y="150645"/>
                  </a:cubicBezTo>
                  <a:lnTo>
                    <a:pt x="0" y="65693"/>
                  </a:lnTo>
                  <a:cubicBezTo>
                    <a:pt x="0" y="29412"/>
                    <a:pt x="29412" y="0"/>
                    <a:pt x="65693" y="0"/>
                  </a:cubicBezTo>
                  <a:close/>
                </a:path>
              </a:pathLst>
            </a:custGeom>
            <a:solidFill>
              <a:srgbClr val="D6E591"/>
            </a:solidFill>
          </p:spPr>
          <p:txBody>
            <a:bodyPr/>
            <a:lstStyle/>
            <a:p>
              <a:endParaRPr lang="en-US"/>
            </a:p>
          </p:txBody>
        </p:sp>
        <p:sp>
          <p:nvSpPr>
            <p:cNvPr id="17" name="TextBox 17"/>
            <p:cNvSpPr txBox="1"/>
            <p:nvPr/>
          </p:nvSpPr>
          <p:spPr>
            <a:xfrm>
              <a:off x="0" y="-28575"/>
              <a:ext cx="669587" cy="244913"/>
            </a:xfrm>
            <a:prstGeom prst="rect">
              <a:avLst/>
            </a:prstGeom>
          </p:spPr>
          <p:txBody>
            <a:bodyPr lIns="50800" tIns="50800" rIns="50800" bIns="50800" rtlCol="0" anchor="ctr"/>
            <a:lstStyle/>
            <a:p>
              <a:pPr algn="ctr">
                <a:lnSpc>
                  <a:spcPts val="2239"/>
                </a:lnSpc>
              </a:pPr>
              <a:endParaRPr/>
            </a:p>
          </p:txBody>
        </p:sp>
      </p:grpSp>
      <p:grpSp>
        <p:nvGrpSpPr>
          <p:cNvPr id="18" name="Group 18"/>
          <p:cNvGrpSpPr/>
          <p:nvPr/>
        </p:nvGrpSpPr>
        <p:grpSpPr>
          <a:xfrm>
            <a:off x="10290377" y="5892786"/>
            <a:ext cx="4949667" cy="1599199"/>
            <a:chOff x="0" y="0"/>
            <a:chExt cx="669587" cy="216338"/>
          </a:xfrm>
        </p:grpSpPr>
        <p:sp>
          <p:nvSpPr>
            <p:cNvPr id="19" name="Freeform 19"/>
            <p:cNvSpPr/>
            <p:nvPr/>
          </p:nvSpPr>
          <p:spPr>
            <a:xfrm>
              <a:off x="0" y="0"/>
              <a:ext cx="669587" cy="216338"/>
            </a:xfrm>
            <a:custGeom>
              <a:avLst/>
              <a:gdLst/>
              <a:ahLst/>
              <a:cxnLst/>
              <a:rect l="l" t="t" r="r" b="b"/>
              <a:pathLst>
                <a:path w="669587" h="216338">
                  <a:moveTo>
                    <a:pt x="65693" y="0"/>
                  </a:moveTo>
                  <a:lnTo>
                    <a:pt x="603894" y="0"/>
                  </a:lnTo>
                  <a:cubicBezTo>
                    <a:pt x="621317" y="0"/>
                    <a:pt x="638026" y="6921"/>
                    <a:pt x="650346" y="19241"/>
                  </a:cubicBezTo>
                  <a:cubicBezTo>
                    <a:pt x="662666" y="31561"/>
                    <a:pt x="669587" y="48270"/>
                    <a:pt x="669587" y="65693"/>
                  </a:cubicBezTo>
                  <a:lnTo>
                    <a:pt x="669587" y="150645"/>
                  </a:lnTo>
                  <a:cubicBezTo>
                    <a:pt x="669587" y="186926"/>
                    <a:pt x="640175" y="216338"/>
                    <a:pt x="603894" y="216338"/>
                  </a:cubicBezTo>
                  <a:lnTo>
                    <a:pt x="65693" y="216338"/>
                  </a:lnTo>
                  <a:cubicBezTo>
                    <a:pt x="29412" y="216338"/>
                    <a:pt x="0" y="186926"/>
                    <a:pt x="0" y="150645"/>
                  </a:cubicBezTo>
                  <a:lnTo>
                    <a:pt x="0" y="65693"/>
                  </a:lnTo>
                  <a:cubicBezTo>
                    <a:pt x="0" y="29412"/>
                    <a:pt x="29412" y="0"/>
                    <a:pt x="65693" y="0"/>
                  </a:cubicBezTo>
                  <a:close/>
                </a:path>
              </a:pathLst>
            </a:custGeom>
            <a:solidFill>
              <a:srgbClr val="D6E591"/>
            </a:solidFill>
          </p:spPr>
          <p:txBody>
            <a:bodyPr/>
            <a:lstStyle/>
            <a:p>
              <a:endParaRPr lang="en-US"/>
            </a:p>
          </p:txBody>
        </p:sp>
        <p:sp>
          <p:nvSpPr>
            <p:cNvPr id="20" name="TextBox 20"/>
            <p:cNvSpPr txBox="1"/>
            <p:nvPr/>
          </p:nvSpPr>
          <p:spPr>
            <a:xfrm>
              <a:off x="0" y="-28575"/>
              <a:ext cx="669587" cy="244913"/>
            </a:xfrm>
            <a:prstGeom prst="rect">
              <a:avLst/>
            </a:prstGeom>
          </p:spPr>
          <p:txBody>
            <a:bodyPr lIns="50800" tIns="50800" rIns="50800" bIns="50800" rtlCol="0" anchor="ctr"/>
            <a:lstStyle/>
            <a:p>
              <a:pPr algn="ctr">
                <a:lnSpc>
                  <a:spcPts val="2239"/>
                </a:lnSpc>
              </a:pPr>
              <a:endParaRPr/>
            </a:p>
          </p:txBody>
        </p:sp>
      </p:grpSp>
      <p:sp>
        <p:nvSpPr>
          <p:cNvPr id="21" name="TextBox 21"/>
          <p:cNvSpPr txBox="1"/>
          <p:nvPr/>
        </p:nvSpPr>
        <p:spPr>
          <a:xfrm>
            <a:off x="3691621" y="3956321"/>
            <a:ext cx="3662337" cy="1085850"/>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Facial</a:t>
            </a:r>
          </a:p>
          <a:p>
            <a:pPr algn="ctr">
              <a:lnSpc>
                <a:spcPts val="4199"/>
              </a:lnSpc>
            </a:pPr>
            <a:r>
              <a:rPr lang="en-US" sz="2999" b="1">
                <a:solidFill>
                  <a:srgbClr val="24363D"/>
                </a:solidFill>
                <a:latin typeface="Tabarra Sans Bold"/>
                <a:ea typeface="Tabarra Sans Bold"/>
                <a:cs typeface="Tabarra Sans Bold"/>
                <a:sym typeface="Tabarra Sans Bold"/>
              </a:rPr>
              <a:t>Expressions</a:t>
            </a:r>
          </a:p>
        </p:txBody>
      </p:sp>
      <p:sp>
        <p:nvSpPr>
          <p:cNvPr id="22" name="TextBox 22"/>
          <p:cNvSpPr txBox="1"/>
          <p:nvPr/>
        </p:nvSpPr>
        <p:spPr>
          <a:xfrm>
            <a:off x="3337660" y="6092310"/>
            <a:ext cx="4370259" cy="1085850"/>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Body Postures And Gestures</a:t>
            </a:r>
          </a:p>
        </p:txBody>
      </p:sp>
      <p:sp>
        <p:nvSpPr>
          <p:cNvPr id="23" name="TextBox 23"/>
          <p:cNvSpPr txBox="1"/>
          <p:nvPr/>
        </p:nvSpPr>
        <p:spPr>
          <a:xfrm>
            <a:off x="10580081" y="3954626"/>
            <a:ext cx="4370259" cy="1085850"/>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Workplace Signs That Use Images</a:t>
            </a:r>
          </a:p>
        </p:txBody>
      </p:sp>
      <p:sp>
        <p:nvSpPr>
          <p:cNvPr id="24" name="TextBox 24"/>
          <p:cNvSpPr txBox="1"/>
          <p:nvPr/>
        </p:nvSpPr>
        <p:spPr>
          <a:xfrm>
            <a:off x="10521088" y="6092310"/>
            <a:ext cx="4488246" cy="1085850"/>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Charts, Graphs, Infographics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971550"/>
            <a:ext cx="15349387" cy="815976"/>
          </a:xfrm>
          <a:prstGeom prst="rect">
            <a:avLst/>
          </a:prstGeom>
        </p:spPr>
        <p:txBody>
          <a:bodyPr lIns="0" tIns="0" rIns="0" bIns="0" rtlCol="0" anchor="t">
            <a:spAutoFit/>
          </a:bodyPr>
          <a:lstStyle/>
          <a:p>
            <a:pPr algn="l">
              <a:lnSpc>
                <a:spcPts val="5500"/>
              </a:lnSpc>
            </a:pPr>
            <a:r>
              <a:rPr lang="en-US" sz="5000" b="1">
                <a:solidFill>
                  <a:srgbClr val="D6E591"/>
                </a:solidFill>
                <a:latin typeface="Tabarra Sans Heavy"/>
                <a:ea typeface="Tabarra Sans Heavy"/>
                <a:cs typeface="Tabarra Sans Heavy"/>
                <a:sym typeface="Tabarra Sans Heavy"/>
              </a:rPr>
              <a:t>Efficacy Of Non-Verbal Communication</a:t>
            </a:r>
          </a:p>
        </p:txBody>
      </p:sp>
      <p:graphicFrame>
        <p:nvGraphicFramePr>
          <p:cNvPr id="9" name="Table 9"/>
          <p:cNvGraphicFramePr>
            <a:graphicFrameLocks noGrp="1"/>
          </p:cNvGraphicFramePr>
          <p:nvPr/>
        </p:nvGraphicFramePr>
        <p:xfrm>
          <a:off x="1175994" y="2393950"/>
          <a:ext cx="16383674" cy="6753226"/>
        </p:xfrm>
        <a:graphic>
          <a:graphicData uri="http://schemas.openxmlformats.org/drawingml/2006/table">
            <a:tbl>
              <a:tblPr/>
              <a:tblGrid>
                <a:gridCol w="7967485">
                  <a:extLst>
                    <a:ext uri="{9D8B030D-6E8A-4147-A177-3AD203B41FA5}">
                      <a16:colId xmlns:a16="http://schemas.microsoft.com/office/drawing/2014/main" val="20000"/>
                    </a:ext>
                  </a:extLst>
                </a:gridCol>
                <a:gridCol w="8416189">
                  <a:extLst>
                    <a:ext uri="{9D8B030D-6E8A-4147-A177-3AD203B41FA5}">
                      <a16:colId xmlns:a16="http://schemas.microsoft.com/office/drawing/2014/main" val="20001"/>
                    </a:ext>
                  </a:extLst>
                </a:gridCol>
              </a:tblGrid>
              <a:tr h="1092011">
                <a:tc>
                  <a:txBody>
                    <a:bodyPr/>
                    <a:lstStyle/>
                    <a:p>
                      <a:pPr algn="l">
                        <a:lnSpc>
                          <a:spcPts val="4059"/>
                        </a:lnSpc>
                        <a:defRPr/>
                      </a:pPr>
                      <a:r>
                        <a:rPr lang="en-US" sz="2899" b="1">
                          <a:solidFill>
                            <a:srgbClr val="FFFFFF"/>
                          </a:solidFill>
                          <a:latin typeface="Tabarra Sans Bold"/>
                          <a:ea typeface="Tabarra Sans Bold"/>
                          <a:cs typeface="Tabarra Sans Bold"/>
                          <a:sym typeface="Tabarra Sans Bold"/>
                        </a:rPr>
                        <a:t>Benefits of Non-Verbal Communication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64B8B1"/>
                    </a:solidFill>
                  </a:tcPr>
                </a:tc>
                <a:tc>
                  <a:txBody>
                    <a:bodyPr/>
                    <a:lstStyle/>
                    <a:p>
                      <a:pPr algn="l">
                        <a:lnSpc>
                          <a:spcPts val="4059"/>
                        </a:lnSpc>
                        <a:defRPr/>
                      </a:pPr>
                      <a:r>
                        <a:rPr lang="en-US" sz="2899" b="1">
                          <a:solidFill>
                            <a:srgbClr val="FFFFFF"/>
                          </a:solidFill>
                          <a:latin typeface="Tabarra Sans Bold"/>
                          <a:ea typeface="Tabarra Sans Bold"/>
                          <a:cs typeface="Tabarra Sans Bold"/>
                          <a:sym typeface="Tabarra Sans Bold"/>
                        </a:rPr>
                        <a:t>Challenges of Non-Verbal Communication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64B8B1"/>
                    </a:solidFill>
                  </a:tcPr>
                </a:tc>
                <a:extLst>
                  <a:ext uri="{0D108BD9-81ED-4DB2-BD59-A6C34878D82A}">
                    <a16:rowId xmlns:a16="http://schemas.microsoft.com/office/drawing/2014/main" val="10000"/>
                  </a:ext>
                </a:extLst>
              </a:tr>
              <a:tr h="1752965">
                <a:tc>
                  <a:txBody>
                    <a:bodyPr/>
                    <a:lstStyle/>
                    <a:p>
                      <a:pPr algn="l">
                        <a:lnSpc>
                          <a:spcPts val="3220"/>
                        </a:lnSpc>
                        <a:defRPr/>
                      </a:pPr>
                      <a:r>
                        <a:rPr lang="en-US" sz="2300" b="1">
                          <a:solidFill>
                            <a:srgbClr val="000000"/>
                          </a:solidFill>
                          <a:latin typeface="Tabarra Sans Bold"/>
                          <a:ea typeface="Tabarra Sans Bold"/>
                          <a:cs typeface="Tabarra Sans Bold"/>
                          <a:sym typeface="Tabarra Sans Bold"/>
                        </a:rPr>
                        <a:t>Conveys emotion and urgency quickly </a:t>
                      </a:r>
                      <a:endParaRPr lang="en-US" sz="1100"/>
                    </a:p>
                    <a:p>
                      <a:pPr algn="l">
                        <a:lnSpc>
                          <a:spcPts val="3220"/>
                        </a:lnSpc>
                      </a:pPr>
                      <a:r>
                        <a:rPr lang="en-US" sz="2300">
                          <a:solidFill>
                            <a:srgbClr val="000000"/>
                          </a:solidFill>
                          <a:latin typeface="Tabarra Sans"/>
                          <a:ea typeface="Tabarra Sans"/>
                          <a:cs typeface="Tabarra Sans"/>
                          <a:sym typeface="Tabarra Sans"/>
                        </a:rPr>
                        <a:t>Facial expressions, gestures, and tone can instantly show feeling or urgency, speeding up understanding.</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E29E"/>
                    </a:solidFill>
                  </a:tcPr>
                </a:tc>
                <a:tc>
                  <a:txBody>
                    <a:bodyPr/>
                    <a:lstStyle/>
                    <a:p>
                      <a:pPr algn="l">
                        <a:lnSpc>
                          <a:spcPts val="3220"/>
                        </a:lnSpc>
                        <a:defRPr/>
                      </a:pPr>
                      <a:r>
                        <a:rPr lang="en-US" sz="2300" b="1">
                          <a:solidFill>
                            <a:srgbClr val="000000"/>
                          </a:solidFill>
                          <a:latin typeface="Tabarra Sans Bold"/>
                          <a:ea typeface="Tabarra Sans Bold"/>
                          <a:cs typeface="Tabarra Sans Bold"/>
                          <a:sym typeface="Tabarra Sans Bold"/>
                        </a:rPr>
                        <a:t>Prone to misinterpretation</a:t>
                      </a:r>
                      <a:endParaRPr lang="en-US" sz="1100"/>
                    </a:p>
                    <a:p>
                      <a:pPr algn="l">
                        <a:lnSpc>
                          <a:spcPts val="3220"/>
                        </a:lnSpc>
                      </a:pPr>
                      <a:r>
                        <a:rPr lang="en-US" sz="2300">
                          <a:solidFill>
                            <a:srgbClr val="000000"/>
                          </a:solidFill>
                          <a:latin typeface="Tabarra Sans"/>
                          <a:ea typeface="Tabarra Sans"/>
                          <a:cs typeface="Tabarra Sans"/>
                          <a:sym typeface="Tabarra Sans"/>
                        </a:rPr>
                        <a:t>Non-verbal signals can mean different things in different cultures or contexts, causing misunderstanding.</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52965">
                <a:tc>
                  <a:txBody>
                    <a:bodyPr/>
                    <a:lstStyle/>
                    <a:p>
                      <a:pPr algn="l">
                        <a:lnSpc>
                          <a:spcPts val="3220"/>
                        </a:lnSpc>
                        <a:defRPr/>
                      </a:pPr>
                      <a:r>
                        <a:rPr lang="en-US" sz="2300" b="1">
                          <a:solidFill>
                            <a:srgbClr val="000000"/>
                          </a:solidFill>
                          <a:latin typeface="Tabarra Sans Bold"/>
                          <a:ea typeface="Tabarra Sans Bold"/>
                          <a:cs typeface="Tabarra Sans Bold"/>
                          <a:sym typeface="Tabarra Sans Bold"/>
                        </a:rPr>
                        <a:t>Enhances the impact of verbal messages </a:t>
                      </a:r>
                      <a:endParaRPr lang="en-US" sz="1100"/>
                    </a:p>
                    <a:p>
                      <a:pPr algn="l">
                        <a:lnSpc>
                          <a:spcPts val="3220"/>
                        </a:lnSpc>
                      </a:pPr>
                      <a:r>
                        <a:rPr lang="en-US" sz="2300">
                          <a:solidFill>
                            <a:srgbClr val="000000"/>
                          </a:solidFill>
                          <a:latin typeface="Tabarra Sans"/>
                          <a:ea typeface="Tabarra Sans"/>
                          <a:cs typeface="Tabarra Sans"/>
                          <a:sym typeface="Tabarra Sans"/>
                        </a:rPr>
                        <a:t>Eye contact, posture, and gestures reinforce what is said, helping to build trust and show interest.</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E29E"/>
                    </a:solidFill>
                  </a:tcPr>
                </a:tc>
                <a:tc>
                  <a:txBody>
                    <a:bodyPr/>
                    <a:lstStyle/>
                    <a:p>
                      <a:pPr algn="l">
                        <a:lnSpc>
                          <a:spcPts val="3220"/>
                        </a:lnSpc>
                        <a:defRPr/>
                      </a:pPr>
                      <a:r>
                        <a:rPr lang="en-US" sz="2300" b="1">
                          <a:solidFill>
                            <a:srgbClr val="000000"/>
                          </a:solidFill>
                          <a:latin typeface="Tabarra Sans Bold"/>
                          <a:ea typeface="Tabarra Sans Bold"/>
                          <a:cs typeface="Tabarra Sans Bold"/>
                          <a:sym typeface="Tabarra Sans Bold"/>
                        </a:rPr>
                        <a:t>Lacks a permanent record </a:t>
                      </a:r>
                      <a:endParaRPr lang="en-US" sz="1100"/>
                    </a:p>
                    <a:p>
                      <a:pPr algn="l">
                        <a:lnSpc>
                          <a:spcPts val="3220"/>
                        </a:lnSpc>
                      </a:pPr>
                      <a:r>
                        <a:rPr lang="en-US" sz="2300">
                          <a:solidFill>
                            <a:srgbClr val="000000"/>
                          </a:solidFill>
                          <a:latin typeface="Tabarra Sans"/>
                          <a:ea typeface="Tabarra Sans"/>
                          <a:cs typeface="Tabarra Sans"/>
                          <a:sym typeface="Tabarra Sans"/>
                        </a:rPr>
                        <a:t>Body language or visuals are not usually documented, so key points may be forgotten or misrepresented later.</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155285">
                <a:tc>
                  <a:txBody>
                    <a:bodyPr/>
                    <a:lstStyle/>
                    <a:p>
                      <a:pPr algn="l">
                        <a:lnSpc>
                          <a:spcPts val="3220"/>
                        </a:lnSpc>
                        <a:defRPr/>
                      </a:pPr>
                      <a:r>
                        <a:rPr lang="en-US" sz="2300" b="1">
                          <a:solidFill>
                            <a:srgbClr val="000000"/>
                          </a:solidFill>
                          <a:latin typeface="Tabarra Sans Bold"/>
                          <a:ea typeface="Tabarra Sans Bold"/>
                          <a:cs typeface="Tabarra Sans Bold"/>
                          <a:sym typeface="Tabarra Sans Bold"/>
                        </a:rPr>
                        <a:t>Simplifies complex information </a:t>
                      </a:r>
                      <a:endParaRPr lang="en-US" sz="1100"/>
                    </a:p>
                    <a:p>
                      <a:pPr algn="l">
                        <a:lnSpc>
                          <a:spcPts val="3220"/>
                        </a:lnSpc>
                      </a:pPr>
                      <a:r>
                        <a:rPr lang="en-US" sz="2300">
                          <a:solidFill>
                            <a:srgbClr val="000000"/>
                          </a:solidFill>
                          <a:latin typeface="Tabarra Sans"/>
                          <a:ea typeface="Tabarra Sans"/>
                          <a:cs typeface="Tabarra Sans"/>
                          <a:sym typeface="Tabarra Sans"/>
                        </a:rPr>
                        <a:t>Charts and visuals help present data or comparisons clearly and make trends easy to see at a glance.</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E29E"/>
                    </a:solidFill>
                  </a:tcPr>
                </a:tc>
                <a:tc>
                  <a:txBody>
                    <a:bodyPr/>
                    <a:lstStyle/>
                    <a:p>
                      <a:pPr algn="l">
                        <a:lnSpc>
                          <a:spcPts val="3220"/>
                        </a:lnSpc>
                        <a:defRPr/>
                      </a:pPr>
                      <a:r>
                        <a:rPr lang="en-US" sz="2300" b="1">
                          <a:solidFill>
                            <a:srgbClr val="000000"/>
                          </a:solidFill>
                          <a:latin typeface="Tabarra Sans Bold"/>
                          <a:ea typeface="Tabarra Sans Bold"/>
                          <a:cs typeface="Tabarra Sans Bold"/>
                          <a:sym typeface="Tabarra Sans Bold"/>
                        </a:rPr>
                        <a:t>May oversimplify or confuse </a:t>
                      </a:r>
                      <a:endParaRPr lang="en-US" sz="1100"/>
                    </a:p>
                    <a:p>
                      <a:pPr algn="l">
                        <a:lnSpc>
                          <a:spcPts val="3220"/>
                        </a:lnSpc>
                      </a:pPr>
                      <a:r>
                        <a:rPr lang="en-US" sz="2300">
                          <a:solidFill>
                            <a:srgbClr val="000000"/>
                          </a:solidFill>
                          <a:latin typeface="Tabarra Sans"/>
                          <a:ea typeface="Tabarra Sans"/>
                          <a:cs typeface="Tabarra Sans"/>
                          <a:sym typeface="Tabarra Sans"/>
                        </a:rPr>
                        <a:t>Poorly designed visuals or missing context can mislead or cause poor decisions based on incomplete information.</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889087"/>
            <a:ext cx="15349387" cy="1074421"/>
          </a:xfrm>
          <a:prstGeom prst="rect">
            <a:avLst/>
          </a:prstGeom>
        </p:spPr>
        <p:txBody>
          <a:bodyPr lIns="0" tIns="0" rIns="0" bIns="0" rtlCol="0" anchor="t">
            <a:spAutoFit/>
          </a:bodyPr>
          <a:lstStyle/>
          <a:p>
            <a:pPr algn="l">
              <a:lnSpc>
                <a:spcPts val="3960"/>
              </a:lnSpc>
            </a:pPr>
            <a:r>
              <a:rPr lang="en-US" sz="3600" b="1">
                <a:solidFill>
                  <a:srgbClr val="D6E591"/>
                </a:solidFill>
                <a:latin typeface="Tabarra Sans Heavy"/>
                <a:ea typeface="Tabarra Sans Heavy"/>
                <a:cs typeface="Tabarra Sans Heavy"/>
                <a:sym typeface="Tabarra Sans Heavy"/>
              </a:rPr>
              <a:t>Factors A Business Should Consider When Choosing An Appropriate Mode Of Communication</a:t>
            </a:r>
          </a:p>
        </p:txBody>
      </p:sp>
      <p:sp>
        <p:nvSpPr>
          <p:cNvPr id="9" name="Freeform 9"/>
          <p:cNvSpPr/>
          <p:nvPr/>
        </p:nvSpPr>
        <p:spPr>
          <a:xfrm>
            <a:off x="5486400" y="905706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0" name="Group 10"/>
          <p:cNvGrpSpPr/>
          <p:nvPr/>
        </p:nvGrpSpPr>
        <p:grpSpPr>
          <a:xfrm>
            <a:off x="-431831" y="2763223"/>
            <a:ext cx="5597254" cy="813452"/>
            <a:chOff x="0" y="0"/>
            <a:chExt cx="757192" cy="110043"/>
          </a:xfrm>
        </p:grpSpPr>
        <p:sp>
          <p:nvSpPr>
            <p:cNvPr id="11" name="Freeform 11"/>
            <p:cNvSpPr/>
            <p:nvPr/>
          </p:nvSpPr>
          <p:spPr>
            <a:xfrm>
              <a:off x="0" y="0"/>
              <a:ext cx="757192" cy="110043"/>
            </a:xfrm>
            <a:custGeom>
              <a:avLst/>
              <a:gdLst/>
              <a:ahLst/>
              <a:cxnLst/>
              <a:rect l="l" t="t" r="r" b="b"/>
              <a:pathLst>
                <a:path w="757192" h="110043">
                  <a:moveTo>
                    <a:pt x="55022" y="0"/>
                  </a:moveTo>
                  <a:lnTo>
                    <a:pt x="702171" y="0"/>
                  </a:lnTo>
                  <a:cubicBezTo>
                    <a:pt x="732558" y="0"/>
                    <a:pt x="757192" y="24634"/>
                    <a:pt x="757192" y="55022"/>
                  </a:cubicBezTo>
                  <a:lnTo>
                    <a:pt x="757192" y="55022"/>
                  </a:lnTo>
                  <a:cubicBezTo>
                    <a:pt x="757192" y="85409"/>
                    <a:pt x="732558" y="110043"/>
                    <a:pt x="702171" y="110043"/>
                  </a:cubicBezTo>
                  <a:lnTo>
                    <a:pt x="55022" y="110043"/>
                  </a:lnTo>
                  <a:cubicBezTo>
                    <a:pt x="24634" y="110043"/>
                    <a:pt x="0" y="85409"/>
                    <a:pt x="0" y="55022"/>
                  </a:cubicBezTo>
                  <a:lnTo>
                    <a:pt x="0" y="55022"/>
                  </a:lnTo>
                  <a:cubicBezTo>
                    <a:pt x="0" y="24634"/>
                    <a:pt x="24634" y="0"/>
                    <a:pt x="55022" y="0"/>
                  </a:cubicBezTo>
                  <a:close/>
                </a:path>
              </a:pathLst>
            </a:custGeom>
            <a:solidFill>
              <a:srgbClr val="D6E591"/>
            </a:solidFill>
          </p:spPr>
          <p:txBody>
            <a:bodyPr/>
            <a:lstStyle/>
            <a:p>
              <a:endParaRPr lang="en-US"/>
            </a:p>
          </p:txBody>
        </p:sp>
        <p:sp>
          <p:nvSpPr>
            <p:cNvPr id="12" name="TextBox 12"/>
            <p:cNvSpPr txBox="1"/>
            <p:nvPr/>
          </p:nvSpPr>
          <p:spPr>
            <a:xfrm>
              <a:off x="0" y="-28575"/>
              <a:ext cx="757192" cy="138618"/>
            </a:xfrm>
            <a:prstGeom prst="rect">
              <a:avLst/>
            </a:prstGeom>
          </p:spPr>
          <p:txBody>
            <a:bodyPr lIns="50800" tIns="50800" rIns="50800" bIns="50800" rtlCol="0" anchor="ctr"/>
            <a:lstStyle/>
            <a:p>
              <a:pPr algn="ctr">
                <a:lnSpc>
                  <a:spcPts val="2239"/>
                </a:lnSpc>
              </a:pPr>
              <a:endParaRPr/>
            </a:p>
          </p:txBody>
        </p:sp>
      </p:grpSp>
      <p:sp>
        <p:nvSpPr>
          <p:cNvPr id="13" name="TextBox 13"/>
          <p:cNvSpPr txBox="1"/>
          <p:nvPr/>
        </p:nvSpPr>
        <p:spPr>
          <a:xfrm>
            <a:off x="195554" y="2814032"/>
            <a:ext cx="4969868"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Urgency of the message</a:t>
            </a:r>
          </a:p>
        </p:txBody>
      </p:sp>
      <p:sp>
        <p:nvSpPr>
          <p:cNvPr id="14" name="TextBox 14"/>
          <p:cNvSpPr txBox="1"/>
          <p:nvPr/>
        </p:nvSpPr>
        <p:spPr>
          <a:xfrm>
            <a:off x="770429" y="3757651"/>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Fast verbal methods like phone calls, instant messaging, or face-to-face discussions are best for urgent matters. When time allows, less immediate written methods such as emails or reports can be used instead.</a:t>
            </a:r>
          </a:p>
        </p:txBody>
      </p:sp>
      <p:grpSp>
        <p:nvGrpSpPr>
          <p:cNvPr id="15" name="Group 15"/>
          <p:cNvGrpSpPr/>
          <p:nvPr/>
        </p:nvGrpSpPr>
        <p:grpSpPr>
          <a:xfrm>
            <a:off x="-431831" y="5907761"/>
            <a:ext cx="6842036" cy="813452"/>
            <a:chOff x="0" y="0"/>
            <a:chExt cx="925585" cy="110043"/>
          </a:xfrm>
        </p:grpSpPr>
        <p:sp>
          <p:nvSpPr>
            <p:cNvPr id="16" name="Freeform 16"/>
            <p:cNvSpPr/>
            <p:nvPr/>
          </p:nvSpPr>
          <p:spPr>
            <a:xfrm>
              <a:off x="0" y="0"/>
              <a:ext cx="925585" cy="110043"/>
            </a:xfrm>
            <a:custGeom>
              <a:avLst/>
              <a:gdLst/>
              <a:ahLst/>
              <a:cxnLst/>
              <a:rect l="l" t="t" r="r" b="b"/>
              <a:pathLst>
                <a:path w="925585" h="110043">
                  <a:moveTo>
                    <a:pt x="47524" y="0"/>
                  </a:moveTo>
                  <a:lnTo>
                    <a:pt x="878062" y="0"/>
                  </a:lnTo>
                  <a:cubicBezTo>
                    <a:pt x="904308" y="0"/>
                    <a:pt x="925585" y="21277"/>
                    <a:pt x="925585" y="47524"/>
                  </a:cubicBezTo>
                  <a:lnTo>
                    <a:pt x="925585" y="62519"/>
                  </a:lnTo>
                  <a:cubicBezTo>
                    <a:pt x="925585" y="88766"/>
                    <a:pt x="904308" y="110043"/>
                    <a:pt x="878062" y="110043"/>
                  </a:cubicBezTo>
                  <a:lnTo>
                    <a:pt x="47524" y="110043"/>
                  </a:lnTo>
                  <a:cubicBezTo>
                    <a:pt x="21277" y="110043"/>
                    <a:pt x="0" y="88766"/>
                    <a:pt x="0" y="62519"/>
                  </a:cubicBezTo>
                  <a:lnTo>
                    <a:pt x="0" y="47524"/>
                  </a:lnTo>
                  <a:cubicBezTo>
                    <a:pt x="0" y="21277"/>
                    <a:pt x="21277" y="0"/>
                    <a:pt x="47524" y="0"/>
                  </a:cubicBezTo>
                  <a:close/>
                </a:path>
              </a:pathLst>
            </a:custGeom>
            <a:solidFill>
              <a:srgbClr val="D6E591"/>
            </a:solidFill>
          </p:spPr>
          <p:txBody>
            <a:bodyPr/>
            <a:lstStyle/>
            <a:p>
              <a:endParaRPr lang="en-US"/>
            </a:p>
          </p:txBody>
        </p:sp>
        <p:sp>
          <p:nvSpPr>
            <p:cNvPr id="17" name="TextBox 17"/>
            <p:cNvSpPr txBox="1"/>
            <p:nvPr/>
          </p:nvSpPr>
          <p:spPr>
            <a:xfrm>
              <a:off x="0" y="-28575"/>
              <a:ext cx="925585" cy="138618"/>
            </a:xfrm>
            <a:prstGeom prst="rect">
              <a:avLst/>
            </a:prstGeom>
          </p:spPr>
          <p:txBody>
            <a:bodyPr lIns="50800" tIns="50800" rIns="50800" bIns="50800" rtlCol="0" anchor="ctr"/>
            <a:lstStyle/>
            <a:p>
              <a:pPr algn="ctr">
                <a:lnSpc>
                  <a:spcPts val="2239"/>
                </a:lnSpc>
              </a:pPr>
              <a:endParaRPr/>
            </a:p>
          </p:txBody>
        </p:sp>
      </p:grpSp>
      <p:sp>
        <p:nvSpPr>
          <p:cNvPr id="18" name="TextBox 18"/>
          <p:cNvSpPr txBox="1"/>
          <p:nvPr/>
        </p:nvSpPr>
        <p:spPr>
          <a:xfrm>
            <a:off x="195554" y="5958570"/>
            <a:ext cx="6014413"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Complexity of the information</a:t>
            </a:r>
          </a:p>
        </p:txBody>
      </p:sp>
      <p:sp>
        <p:nvSpPr>
          <p:cNvPr id="19" name="TextBox 19"/>
          <p:cNvSpPr txBox="1"/>
          <p:nvPr/>
        </p:nvSpPr>
        <p:spPr>
          <a:xfrm>
            <a:off x="770429" y="6902189"/>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Complex or detailed information should be shared through structured written formats to allow review and clarity. Simple updates can be communicated quickly through verbal exchanges or short written messages.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889087"/>
            <a:ext cx="15349387" cy="1074421"/>
          </a:xfrm>
          <a:prstGeom prst="rect">
            <a:avLst/>
          </a:prstGeom>
        </p:spPr>
        <p:txBody>
          <a:bodyPr lIns="0" tIns="0" rIns="0" bIns="0" rtlCol="0" anchor="t">
            <a:spAutoFit/>
          </a:bodyPr>
          <a:lstStyle/>
          <a:p>
            <a:pPr algn="l">
              <a:lnSpc>
                <a:spcPts val="3960"/>
              </a:lnSpc>
            </a:pPr>
            <a:r>
              <a:rPr lang="en-US" sz="3600" b="1">
                <a:solidFill>
                  <a:srgbClr val="D6E591"/>
                </a:solidFill>
                <a:latin typeface="Tabarra Sans Heavy"/>
                <a:ea typeface="Tabarra Sans Heavy"/>
                <a:cs typeface="Tabarra Sans Heavy"/>
                <a:sym typeface="Tabarra Sans Heavy"/>
              </a:rPr>
              <a:t>Factors A Business Should Consider When Choosing An Appropriate Mode Of Communication</a:t>
            </a:r>
          </a:p>
        </p:txBody>
      </p:sp>
      <p:sp>
        <p:nvSpPr>
          <p:cNvPr id="9" name="Freeform 9"/>
          <p:cNvSpPr/>
          <p:nvPr/>
        </p:nvSpPr>
        <p:spPr>
          <a:xfrm>
            <a:off x="5486400" y="905706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0" name="Group 10"/>
          <p:cNvGrpSpPr/>
          <p:nvPr/>
        </p:nvGrpSpPr>
        <p:grpSpPr>
          <a:xfrm>
            <a:off x="-431831" y="2763223"/>
            <a:ext cx="5597254" cy="813452"/>
            <a:chOff x="0" y="0"/>
            <a:chExt cx="757192" cy="110043"/>
          </a:xfrm>
        </p:grpSpPr>
        <p:sp>
          <p:nvSpPr>
            <p:cNvPr id="11" name="Freeform 11"/>
            <p:cNvSpPr/>
            <p:nvPr/>
          </p:nvSpPr>
          <p:spPr>
            <a:xfrm>
              <a:off x="0" y="0"/>
              <a:ext cx="757192" cy="110043"/>
            </a:xfrm>
            <a:custGeom>
              <a:avLst/>
              <a:gdLst/>
              <a:ahLst/>
              <a:cxnLst/>
              <a:rect l="l" t="t" r="r" b="b"/>
              <a:pathLst>
                <a:path w="757192" h="110043">
                  <a:moveTo>
                    <a:pt x="55022" y="0"/>
                  </a:moveTo>
                  <a:lnTo>
                    <a:pt x="702171" y="0"/>
                  </a:lnTo>
                  <a:cubicBezTo>
                    <a:pt x="732558" y="0"/>
                    <a:pt x="757192" y="24634"/>
                    <a:pt x="757192" y="55022"/>
                  </a:cubicBezTo>
                  <a:lnTo>
                    <a:pt x="757192" y="55022"/>
                  </a:lnTo>
                  <a:cubicBezTo>
                    <a:pt x="757192" y="85409"/>
                    <a:pt x="732558" y="110043"/>
                    <a:pt x="702171" y="110043"/>
                  </a:cubicBezTo>
                  <a:lnTo>
                    <a:pt x="55022" y="110043"/>
                  </a:lnTo>
                  <a:cubicBezTo>
                    <a:pt x="24634" y="110043"/>
                    <a:pt x="0" y="85409"/>
                    <a:pt x="0" y="55022"/>
                  </a:cubicBezTo>
                  <a:lnTo>
                    <a:pt x="0" y="55022"/>
                  </a:lnTo>
                  <a:cubicBezTo>
                    <a:pt x="0" y="24634"/>
                    <a:pt x="24634" y="0"/>
                    <a:pt x="55022" y="0"/>
                  </a:cubicBezTo>
                  <a:close/>
                </a:path>
              </a:pathLst>
            </a:custGeom>
            <a:solidFill>
              <a:srgbClr val="D6E591"/>
            </a:solidFill>
          </p:spPr>
          <p:txBody>
            <a:bodyPr/>
            <a:lstStyle/>
            <a:p>
              <a:endParaRPr lang="en-US"/>
            </a:p>
          </p:txBody>
        </p:sp>
        <p:sp>
          <p:nvSpPr>
            <p:cNvPr id="12" name="TextBox 12"/>
            <p:cNvSpPr txBox="1"/>
            <p:nvPr/>
          </p:nvSpPr>
          <p:spPr>
            <a:xfrm>
              <a:off x="0" y="-28575"/>
              <a:ext cx="757192" cy="138618"/>
            </a:xfrm>
            <a:prstGeom prst="rect">
              <a:avLst/>
            </a:prstGeom>
          </p:spPr>
          <p:txBody>
            <a:bodyPr lIns="50800" tIns="50800" rIns="50800" bIns="50800" rtlCol="0" anchor="ctr"/>
            <a:lstStyle/>
            <a:p>
              <a:pPr algn="ctr">
                <a:lnSpc>
                  <a:spcPts val="2239"/>
                </a:lnSpc>
              </a:pPr>
              <a:endParaRPr/>
            </a:p>
          </p:txBody>
        </p:sp>
      </p:grpSp>
      <p:sp>
        <p:nvSpPr>
          <p:cNvPr id="13" name="TextBox 13"/>
          <p:cNvSpPr txBox="1"/>
          <p:nvPr/>
        </p:nvSpPr>
        <p:spPr>
          <a:xfrm>
            <a:off x="195554" y="2814032"/>
            <a:ext cx="4969868"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Formality / Nature</a:t>
            </a:r>
          </a:p>
        </p:txBody>
      </p:sp>
      <p:sp>
        <p:nvSpPr>
          <p:cNvPr id="14" name="TextBox 14"/>
          <p:cNvSpPr txBox="1"/>
          <p:nvPr/>
        </p:nvSpPr>
        <p:spPr>
          <a:xfrm>
            <a:off x="770429" y="3757651"/>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Formal communication, such as policy changes or legal updates, should use written formats like reports or structured emails. Informal updates can use verbal communication or short, casual written messages.</a:t>
            </a:r>
          </a:p>
        </p:txBody>
      </p:sp>
      <p:grpSp>
        <p:nvGrpSpPr>
          <p:cNvPr id="15" name="Group 15"/>
          <p:cNvGrpSpPr/>
          <p:nvPr/>
        </p:nvGrpSpPr>
        <p:grpSpPr>
          <a:xfrm>
            <a:off x="-431831" y="5907761"/>
            <a:ext cx="6842036" cy="813452"/>
            <a:chOff x="0" y="0"/>
            <a:chExt cx="925585" cy="110043"/>
          </a:xfrm>
        </p:grpSpPr>
        <p:sp>
          <p:nvSpPr>
            <p:cNvPr id="16" name="Freeform 16"/>
            <p:cNvSpPr/>
            <p:nvPr/>
          </p:nvSpPr>
          <p:spPr>
            <a:xfrm>
              <a:off x="0" y="0"/>
              <a:ext cx="925585" cy="110043"/>
            </a:xfrm>
            <a:custGeom>
              <a:avLst/>
              <a:gdLst/>
              <a:ahLst/>
              <a:cxnLst/>
              <a:rect l="l" t="t" r="r" b="b"/>
              <a:pathLst>
                <a:path w="925585" h="110043">
                  <a:moveTo>
                    <a:pt x="47524" y="0"/>
                  </a:moveTo>
                  <a:lnTo>
                    <a:pt x="878062" y="0"/>
                  </a:lnTo>
                  <a:cubicBezTo>
                    <a:pt x="904308" y="0"/>
                    <a:pt x="925585" y="21277"/>
                    <a:pt x="925585" y="47524"/>
                  </a:cubicBezTo>
                  <a:lnTo>
                    <a:pt x="925585" y="62519"/>
                  </a:lnTo>
                  <a:cubicBezTo>
                    <a:pt x="925585" y="88766"/>
                    <a:pt x="904308" y="110043"/>
                    <a:pt x="878062" y="110043"/>
                  </a:cubicBezTo>
                  <a:lnTo>
                    <a:pt x="47524" y="110043"/>
                  </a:lnTo>
                  <a:cubicBezTo>
                    <a:pt x="21277" y="110043"/>
                    <a:pt x="0" y="88766"/>
                    <a:pt x="0" y="62519"/>
                  </a:cubicBezTo>
                  <a:lnTo>
                    <a:pt x="0" y="47524"/>
                  </a:lnTo>
                  <a:cubicBezTo>
                    <a:pt x="0" y="21277"/>
                    <a:pt x="21277" y="0"/>
                    <a:pt x="47524" y="0"/>
                  </a:cubicBezTo>
                  <a:close/>
                </a:path>
              </a:pathLst>
            </a:custGeom>
            <a:solidFill>
              <a:srgbClr val="D6E591"/>
            </a:solidFill>
          </p:spPr>
          <p:txBody>
            <a:bodyPr/>
            <a:lstStyle/>
            <a:p>
              <a:endParaRPr lang="en-US"/>
            </a:p>
          </p:txBody>
        </p:sp>
        <p:sp>
          <p:nvSpPr>
            <p:cNvPr id="17" name="TextBox 17"/>
            <p:cNvSpPr txBox="1"/>
            <p:nvPr/>
          </p:nvSpPr>
          <p:spPr>
            <a:xfrm>
              <a:off x="0" y="-28575"/>
              <a:ext cx="925585" cy="138618"/>
            </a:xfrm>
            <a:prstGeom prst="rect">
              <a:avLst/>
            </a:prstGeom>
          </p:spPr>
          <p:txBody>
            <a:bodyPr lIns="50800" tIns="50800" rIns="50800" bIns="50800" rtlCol="0" anchor="ctr"/>
            <a:lstStyle/>
            <a:p>
              <a:pPr algn="ctr">
                <a:lnSpc>
                  <a:spcPts val="2239"/>
                </a:lnSpc>
              </a:pPr>
              <a:endParaRPr/>
            </a:p>
          </p:txBody>
        </p:sp>
      </p:grpSp>
      <p:sp>
        <p:nvSpPr>
          <p:cNvPr id="18" name="TextBox 18"/>
          <p:cNvSpPr txBox="1"/>
          <p:nvPr/>
        </p:nvSpPr>
        <p:spPr>
          <a:xfrm>
            <a:off x="195554" y="5958570"/>
            <a:ext cx="6014413"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Audience size and location</a:t>
            </a:r>
          </a:p>
        </p:txBody>
      </p:sp>
      <p:sp>
        <p:nvSpPr>
          <p:cNvPr id="19" name="TextBox 19"/>
          <p:cNvSpPr txBox="1"/>
          <p:nvPr/>
        </p:nvSpPr>
        <p:spPr>
          <a:xfrm>
            <a:off x="770429" y="6902189"/>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Large or remote groups often need a combination of verbal, non-verbal, and written modes to reach everyone effectively. Smaller teams or individuals can be addressed directly through meetings or one-to-one contact.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889087"/>
            <a:ext cx="15349387" cy="1074421"/>
          </a:xfrm>
          <a:prstGeom prst="rect">
            <a:avLst/>
          </a:prstGeom>
        </p:spPr>
        <p:txBody>
          <a:bodyPr lIns="0" tIns="0" rIns="0" bIns="0" rtlCol="0" anchor="t">
            <a:spAutoFit/>
          </a:bodyPr>
          <a:lstStyle/>
          <a:p>
            <a:pPr algn="l">
              <a:lnSpc>
                <a:spcPts val="3960"/>
              </a:lnSpc>
            </a:pPr>
            <a:r>
              <a:rPr lang="en-US" sz="3600" b="1">
                <a:solidFill>
                  <a:srgbClr val="D6E591"/>
                </a:solidFill>
                <a:latin typeface="Tabarra Sans Heavy"/>
                <a:ea typeface="Tabarra Sans Heavy"/>
                <a:cs typeface="Tabarra Sans Heavy"/>
                <a:sym typeface="Tabarra Sans Heavy"/>
              </a:rPr>
              <a:t>Factors A Business Should Consider When Choosing An Appropriate Mode Of Communication</a:t>
            </a:r>
          </a:p>
        </p:txBody>
      </p:sp>
      <p:sp>
        <p:nvSpPr>
          <p:cNvPr id="9" name="Freeform 9"/>
          <p:cNvSpPr/>
          <p:nvPr/>
        </p:nvSpPr>
        <p:spPr>
          <a:xfrm>
            <a:off x="5486400" y="905706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0" name="Group 10"/>
          <p:cNvGrpSpPr/>
          <p:nvPr/>
        </p:nvGrpSpPr>
        <p:grpSpPr>
          <a:xfrm>
            <a:off x="-431831" y="2763223"/>
            <a:ext cx="6641799" cy="813452"/>
            <a:chOff x="0" y="0"/>
            <a:chExt cx="898497" cy="110043"/>
          </a:xfrm>
        </p:grpSpPr>
        <p:sp>
          <p:nvSpPr>
            <p:cNvPr id="11" name="Freeform 11"/>
            <p:cNvSpPr/>
            <p:nvPr/>
          </p:nvSpPr>
          <p:spPr>
            <a:xfrm>
              <a:off x="0" y="0"/>
              <a:ext cx="898497" cy="110043"/>
            </a:xfrm>
            <a:custGeom>
              <a:avLst/>
              <a:gdLst/>
              <a:ahLst/>
              <a:cxnLst/>
              <a:rect l="l" t="t" r="r" b="b"/>
              <a:pathLst>
                <a:path w="898497" h="110043">
                  <a:moveTo>
                    <a:pt x="48957" y="0"/>
                  </a:moveTo>
                  <a:lnTo>
                    <a:pt x="849541" y="0"/>
                  </a:lnTo>
                  <a:cubicBezTo>
                    <a:pt x="876579" y="0"/>
                    <a:pt x="898497" y="21919"/>
                    <a:pt x="898497" y="48957"/>
                  </a:cubicBezTo>
                  <a:lnTo>
                    <a:pt x="898497" y="61087"/>
                  </a:lnTo>
                  <a:cubicBezTo>
                    <a:pt x="898497" y="88125"/>
                    <a:pt x="876579" y="110043"/>
                    <a:pt x="849541" y="110043"/>
                  </a:cubicBezTo>
                  <a:lnTo>
                    <a:pt x="48957" y="110043"/>
                  </a:lnTo>
                  <a:cubicBezTo>
                    <a:pt x="21919" y="110043"/>
                    <a:pt x="0" y="88125"/>
                    <a:pt x="0" y="61087"/>
                  </a:cubicBezTo>
                  <a:lnTo>
                    <a:pt x="0" y="48957"/>
                  </a:lnTo>
                  <a:cubicBezTo>
                    <a:pt x="0" y="21919"/>
                    <a:pt x="21919" y="0"/>
                    <a:pt x="48957" y="0"/>
                  </a:cubicBezTo>
                  <a:close/>
                </a:path>
              </a:pathLst>
            </a:custGeom>
            <a:solidFill>
              <a:srgbClr val="D6E591"/>
            </a:solidFill>
          </p:spPr>
          <p:txBody>
            <a:bodyPr/>
            <a:lstStyle/>
            <a:p>
              <a:endParaRPr lang="en-US"/>
            </a:p>
          </p:txBody>
        </p:sp>
        <p:sp>
          <p:nvSpPr>
            <p:cNvPr id="12" name="TextBox 12"/>
            <p:cNvSpPr txBox="1"/>
            <p:nvPr/>
          </p:nvSpPr>
          <p:spPr>
            <a:xfrm>
              <a:off x="0" y="-28575"/>
              <a:ext cx="898497" cy="138618"/>
            </a:xfrm>
            <a:prstGeom prst="rect">
              <a:avLst/>
            </a:prstGeom>
          </p:spPr>
          <p:txBody>
            <a:bodyPr lIns="50800" tIns="50800" rIns="50800" bIns="50800" rtlCol="0" anchor="ctr"/>
            <a:lstStyle/>
            <a:p>
              <a:pPr algn="ctr">
                <a:lnSpc>
                  <a:spcPts val="2239"/>
                </a:lnSpc>
              </a:pPr>
              <a:endParaRPr/>
            </a:p>
          </p:txBody>
        </p:sp>
      </p:grpSp>
      <p:sp>
        <p:nvSpPr>
          <p:cNvPr id="13" name="TextBox 13"/>
          <p:cNvSpPr txBox="1"/>
          <p:nvPr/>
        </p:nvSpPr>
        <p:spPr>
          <a:xfrm>
            <a:off x="195554" y="2814032"/>
            <a:ext cx="5290846"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Sensitivity / confidentiality</a:t>
            </a:r>
          </a:p>
        </p:txBody>
      </p:sp>
      <p:sp>
        <p:nvSpPr>
          <p:cNvPr id="14" name="TextBox 14"/>
          <p:cNvSpPr txBox="1"/>
          <p:nvPr/>
        </p:nvSpPr>
        <p:spPr>
          <a:xfrm>
            <a:off x="770429" y="3757651"/>
            <a:ext cx="16488871" cy="1130935"/>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Sensitive topics should be handled privately through verbal methods such as face-to-face or video meetings. </a:t>
            </a:r>
          </a:p>
        </p:txBody>
      </p:sp>
      <p:grpSp>
        <p:nvGrpSpPr>
          <p:cNvPr id="15" name="Group 15"/>
          <p:cNvGrpSpPr/>
          <p:nvPr/>
        </p:nvGrpSpPr>
        <p:grpSpPr>
          <a:xfrm>
            <a:off x="-431831" y="5907761"/>
            <a:ext cx="6842036" cy="813452"/>
            <a:chOff x="0" y="0"/>
            <a:chExt cx="925585" cy="110043"/>
          </a:xfrm>
        </p:grpSpPr>
        <p:sp>
          <p:nvSpPr>
            <p:cNvPr id="16" name="Freeform 16"/>
            <p:cNvSpPr/>
            <p:nvPr/>
          </p:nvSpPr>
          <p:spPr>
            <a:xfrm>
              <a:off x="0" y="0"/>
              <a:ext cx="925585" cy="110043"/>
            </a:xfrm>
            <a:custGeom>
              <a:avLst/>
              <a:gdLst/>
              <a:ahLst/>
              <a:cxnLst/>
              <a:rect l="l" t="t" r="r" b="b"/>
              <a:pathLst>
                <a:path w="925585" h="110043">
                  <a:moveTo>
                    <a:pt x="47524" y="0"/>
                  </a:moveTo>
                  <a:lnTo>
                    <a:pt x="878062" y="0"/>
                  </a:lnTo>
                  <a:cubicBezTo>
                    <a:pt x="904308" y="0"/>
                    <a:pt x="925585" y="21277"/>
                    <a:pt x="925585" y="47524"/>
                  </a:cubicBezTo>
                  <a:lnTo>
                    <a:pt x="925585" y="62519"/>
                  </a:lnTo>
                  <a:cubicBezTo>
                    <a:pt x="925585" y="88766"/>
                    <a:pt x="904308" y="110043"/>
                    <a:pt x="878062" y="110043"/>
                  </a:cubicBezTo>
                  <a:lnTo>
                    <a:pt x="47524" y="110043"/>
                  </a:lnTo>
                  <a:cubicBezTo>
                    <a:pt x="21277" y="110043"/>
                    <a:pt x="0" y="88766"/>
                    <a:pt x="0" y="62519"/>
                  </a:cubicBezTo>
                  <a:lnTo>
                    <a:pt x="0" y="47524"/>
                  </a:lnTo>
                  <a:cubicBezTo>
                    <a:pt x="0" y="21277"/>
                    <a:pt x="21277" y="0"/>
                    <a:pt x="47524" y="0"/>
                  </a:cubicBezTo>
                  <a:close/>
                </a:path>
              </a:pathLst>
            </a:custGeom>
            <a:solidFill>
              <a:srgbClr val="D6E591"/>
            </a:solidFill>
          </p:spPr>
          <p:txBody>
            <a:bodyPr/>
            <a:lstStyle/>
            <a:p>
              <a:endParaRPr lang="en-US"/>
            </a:p>
          </p:txBody>
        </p:sp>
        <p:sp>
          <p:nvSpPr>
            <p:cNvPr id="17" name="TextBox 17"/>
            <p:cNvSpPr txBox="1"/>
            <p:nvPr/>
          </p:nvSpPr>
          <p:spPr>
            <a:xfrm>
              <a:off x="0" y="-28575"/>
              <a:ext cx="925585" cy="138618"/>
            </a:xfrm>
            <a:prstGeom prst="rect">
              <a:avLst/>
            </a:prstGeom>
          </p:spPr>
          <p:txBody>
            <a:bodyPr lIns="50800" tIns="50800" rIns="50800" bIns="50800" rtlCol="0" anchor="ctr"/>
            <a:lstStyle/>
            <a:p>
              <a:pPr algn="ctr">
                <a:lnSpc>
                  <a:spcPts val="2239"/>
                </a:lnSpc>
              </a:pPr>
              <a:endParaRPr/>
            </a:p>
          </p:txBody>
        </p:sp>
      </p:grpSp>
      <p:sp>
        <p:nvSpPr>
          <p:cNvPr id="18" name="TextBox 18"/>
          <p:cNvSpPr txBox="1"/>
          <p:nvPr/>
        </p:nvSpPr>
        <p:spPr>
          <a:xfrm>
            <a:off x="195554" y="5958570"/>
            <a:ext cx="6014413"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Need for a record</a:t>
            </a:r>
          </a:p>
        </p:txBody>
      </p:sp>
      <p:sp>
        <p:nvSpPr>
          <p:cNvPr id="19" name="TextBox 19"/>
          <p:cNvSpPr txBox="1"/>
          <p:nvPr/>
        </p:nvSpPr>
        <p:spPr>
          <a:xfrm>
            <a:off x="770429" y="6902189"/>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When proof or documentation is required, written formats like emails or reports should be used. Verbal communication alone may not be enough if formal evidence is needed.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15.2</a:t>
            </a:r>
          </a:p>
        </p:txBody>
      </p:sp>
      <p:grpSp>
        <p:nvGrpSpPr>
          <p:cNvPr id="6" name="Group 6"/>
          <p:cNvGrpSpPr/>
          <p:nvPr/>
        </p:nvGrpSpPr>
        <p:grpSpPr>
          <a:xfrm>
            <a:off x="1028700" y="2708801"/>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534305" y="2854708"/>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1028700" y="7211303"/>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534305" y="7363703"/>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976986" y="4018559"/>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HL2 Q5 (a) (i): Outline two considerations that should be taken into account when choosing an appropriate mode of communication in a business setting.</a:t>
            </a:r>
          </a:p>
        </p:txBody>
      </p:sp>
      <p:sp>
        <p:nvSpPr>
          <p:cNvPr id="15" name="TextBox 15"/>
          <p:cNvSpPr txBox="1"/>
          <p:nvPr/>
        </p:nvSpPr>
        <p:spPr>
          <a:xfrm>
            <a:off x="1028700" y="8601031"/>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 Q2</a:t>
            </a:r>
          </a:p>
          <a:p>
            <a:pPr algn="l">
              <a:lnSpc>
                <a:spcPts val="4200"/>
              </a:lnSpc>
              <a:spcBef>
                <a:spcPct val="0"/>
              </a:spcBef>
            </a:pPr>
            <a:r>
              <a:rPr lang="en-US" sz="3000" b="1">
                <a:solidFill>
                  <a:srgbClr val="FFFFFF"/>
                </a:solidFill>
                <a:latin typeface="Montserrat Bold"/>
                <a:ea typeface="Montserrat Bold"/>
                <a:cs typeface="Montserrat Bold"/>
                <a:sym typeface="Montserrat Bold"/>
              </a:rPr>
              <a:t>OL Q3, Q4</a:t>
            </a:r>
          </a:p>
        </p:txBody>
      </p:sp>
      <p:sp>
        <p:nvSpPr>
          <p:cNvPr id="16" name="TextBox 16"/>
          <p:cNvSpPr txBox="1"/>
          <p:nvPr/>
        </p:nvSpPr>
        <p:spPr>
          <a:xfrm>
            <a:off x="1028700" y="5266333"/>
            <a:ext cx="16334027" cy="1581149"/>
          </a:xfrm>
          <a:prstGeom prst="rect">
            <a:avLst/>
          </a:prstGeom>
        </p:spPr>
        <p:txBody>
          <a:bodyPr lIns="0" tIns="0" rIns="0" bIns="0" rtlCol="0" anchor="t">
            <a:spAutoFit/>
          </a:bodyPr>
          <a:lstStyle/>
          <a:p>
            <a:pPr algn="l">
              <a:lnSpc>
                <a:spcPts val="4200"/>
              </a:lnSpc>
            </a:pPr>
            <a:r>
              <a:rPr lang="en-US" sz="3000" b="1">
                <a:solidFill>
                  <a:srgbClr val="FFFFFF"/>
                </a:solidFill>
                <a:latin typeface="Montserrat Bold"/>
                <a:ea typeface="Montserrat Bold"/>
                <a:cs typeface="Montserrat Bold"/>
                <a:sym typeface="Montserrat Bold"/>
              </a:rPr>
              <a:t>OL2 Q5 (c): (i) Calculate difference in a bar chart </a:t>
            </a:r>
          </a:p>
          <a:p>
            <a:pPr algn="l">
              <a:lnSpc>
                <a:spcPts val="4200"/>
              </a:lnSpc>
              <a:spcBef>
                <a:spcPct val="0"/>
              </a:spcBef>
            </a:pPr>
            <a:r>
              <a:rPr lang="en-US" sz="3000" b="1">
                <a:solidFill>
                  <a:srgbClr val="FFFFFF"/>
                </a:solidFill>
                <a:latin typeface="Montserrat Bold"/>
                <a:ea typeface="Montserrat Bold"/>
                <a:cs typeface="Montserrat Bold"/>
                <a:sym typeface="Montserrat Bold"/>
              </a:rPr>
              <a:t>(ii) Analyse two benefits of using non-verbal communication (such as a bar chart) for a business.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507" y="7621592"/>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15.3</a:t>
            </a:r>
          </a:p>
        </p:txBody>
      </p:sp>
      <p:sp>
        <p:nvSpPr>
          <p:cNvPr id="4" name="TextBox 4"/>
          <p:cNvSpPr txBox="1"/>
          <p:nvPr/>
        </p:nvSpPr>
        <p:spPr>
          <a:xfrm>
            <a:off x="1028507" y="4449371"/>
            <a:ext cx="16652079" cy="1511300"/>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15.3 Discuss how technology enables communication in organisations.</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996950"/>
            <a:ext cx="15349387" cy="650876"/>
          </a:xfrm>
          <a:prstGeom prst="rect">
            <a:avLst/>
          </a:prstGeom>
        </p:spPr>
        <p:txBody>
          <a:bodyPr lIns="0" tIns="0" rIns="0" bIns="0" rtlCol="0" anchor="t">
            <a:spAutoFit/>
          </a:bodyPr>
          <a:lstStyle/>
          <a:p>
            <a:pPr algn="l">
              <a:lnSpc>
                <a:spcPts val="4400"/>
              </a:lnSpc>
            </a:pPr>
            <a:r>
              <a:rPr lang="en-US" sz="4000" b="1">
                <a:solidFill>
                  <a:srgbClr val="D6E591"/>
                </a:solidFill>
                <a:latin typeface="Tabarra Sans Heavy"/>
                <a:ea typeface="Tabarra Sans Heavy"/>
                <a:cs typeface="Tabarra Sans Heavy"/>
                <a:sym typeface="Tabarra Sans Heavy"/>
              </a:rPr>
              <a:t>How Technology Enables Communication In Organisations</a:t>
            </a:r>
          </a:p>
        </p:txBody>
      </p:sp>
      <p:sp>
        <p:nvSpPr>
          <p:cNvPr id="9" name="Freeform 9"/>
          <p:cNvSpPr/>
          <p:nvPr/>
        </p:nvSpPr>
        <p:spPr>
          <a:xfrm>
            <a:off x="5486400" y="905706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0" name="Group 10"/>
          <p:cNvGrpSpPr/>
          <p:nvPr/>
        </p:nvGrpSpPr>
        <p:grpSpPr>
          <a:xfrm>
            <a:off x="-431831" y="2763223"/>
            <a:ext cx="9575831" cy="813452"/>
            <a:chOff x="0" y="0"/>
            <a:chExt cx="1295411" cy="110043"/>
          </a:xfrm>
        </p:grpSpPr>
        <p:sp>
          <p:nvSpPr>
            <p:cNvPr id="11" name="Freeform 11"/>
            <p:cNvSpPr/>
            <p:nvPr/>
          </p:nvSpPr>
          <p:spPr>
            <a:xfrm>
              <a:off x="0" y="0"/>
              <a:ext cx="1295411" cy="110043"/>
            </a:xfrm>
            <a:custGeom>
              <a:avLst/>
              <a:gdLst/>
              <a:ahLst/>
              <a:cxnLst/>
              <a:rect l="l" t="t" r="r" b="b"/>
              <a:pathLst>
                <a:path w="1295411" h="110043">
                  <a:moveTo>
                    <a:pt x="33956" y="0"/>
                  </a:moveTo>
                  <a:lnTo>
                    <a:pt x="1261455" y="0"/>
                  </a:lnTo>
                  <a:cubicBezTo>
                    <a:pt x="1280208" y="0"/>
                    <a:pt x="1295411" y="15203"/>
                    <a:pt x="1295411" y="33956"/>
                  </a:cubicBezTo>
                  <a:lnTo>
                    <a:pt x="1295411" y="76087"/>
                  </a:lnTo>
                  <a:cubicBezTo>
                    <a:pt x="1295411" y="94840"/>
                    <a:pt x="1280208" y="110043"/>
                    <a:pt x="1261455" y="110043"/>
                  </a:cubicBezTo>
                  <a:lnTo>
                    <a:pt x="33956" y="110043"/>
                  </a:lnTo>
                  <a:cubicBezTo>
                    <a:pt x="15203" y="110043"/>
                    <a:pt x="0" y="94840"/>
                    <a:pt x="0" y="76087"/>
                  </a:cubicBezTo>
                  <a:lnTo>
                    <a:pt x="0" y="33956"/>
                  </a:lnTo>
                  <a:cubicBezTo>
                    <a:pt x="0" y="15203"/>
                    <a:pt x="15203" y="0"/>
                    <a:pt x="33956" y="0"/>
                  </a:cubicBezTo>
                  <a:close/>
                </a:path>
              </a:pathLst>
            </a:custGeom>
            <a:solidFill>
              <a:srgbClr val="D6E591"/>
            </a:solidFill>
          </p:spPr>
          <p:txBody>
            <a:bodyPr/>
            <a:lstStyle/>
            <a:p>
              <a:endParaRPr lang="en-US"/>
            </a:p>
          </p:txBody>
        </p:sp>
        <p:sp>
          <p:nvSpPr>
            <p:cNvPr id="12" name="TextBox 12"/>
            <p:cNvSpPr txBox="1"/>
            <p:nvPr/>
          </p:nvSpPr>
          <p:spPr>
            <a:xfrm>
              <a:off x="0" y="-28575"/>
              <a:ext cx="1295411" cy="138618"/>
            </a:xfrm>
            <a:prstGeom prst="rect">
              <a:avLst/>
            </a:prstGeom>
          </p:spPr>
          <p:txBody>
            <a:bodyPr lIns="50800" tIns="50800" rIns="50800" bIns="50800" rtlCol="0" anchor="ctr"/>
            <a:lstStyle/>
            <a:p>
              <a:pPr algn="ctr">
                <a:lnSpc>
                  <a:spcPts val="2239"/>
                </a:lnSpc>
              </a:pPr>
              <a:endParaRPr/>
            </a:p>
          </p:txBody>
        </p:sp>
      </p:grpSp>
      <p:sp>
        <p:nvSpPr>
          <p:cNvPr id="13" name="TextBox 13"/>
          <p:cNvSpPr txBox="1"/>
          <p:nvPr/>
        </p:nvSpPr>
        <p:spPr>
          <a:xfrm>
            <a:off x="195554" y="2814032"/>
            <a:ext cx="8471290"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Transforms the modes of communication</a:t>
            </a:r>
          </a:p>
        </p:txBody>
      </p:sp>
      <p:sp>
        <p:nvSpPr>
          <p:cNvPr id="14" name="TextBox 14"/>
          <p:cNvSpPr txBox="1"/>
          <p:nvPr/>
        </p:nvSpPr>
        <p:spPr>
          <a:xfrm>
            <a:off x="770429" y="3757651"/>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Tools like Zoom, Google Meet, and Microsoft Teams combine verbal, non-verbal, and written elements into one multimodal interaction. Presentation platforms such as Canva and Prezi make it easier to share ideas clearly with engaging visuals and structure.</a:t>
            </a:r>
          </a:p>
        </p:txBody>
      </p:sp>
      <p:sp>
        <p:nvSpPr>
          <p:cNvPr id="15" name="TextBox 15"/>
          <p:cNvSpPr txBox="1"/>
          <p:nvPr/>
        </p:nvSpPr>
        <p:spPr>
          <a:xfrm>
            <a:off x="770429" y="6902189"/>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Instant-messaging and collaboration apps like Slack, Teams, and email allow real-time updates and quick decisions. This immediacy helps teams solve problems faster and stay responsive in fast-paced work environments.</a:t>
            </a:r>
          </a:p>
        </p:txBody>
      </p:sp>
      <p:grpSp>
        <p:nvGrpSpPr>
          <p:cNvPr id="16" name="Group 16"/>
          <p:cNvGrpSpPr/>
          <p:nvPr/>
        </p:nvGrpSpPr>
        <p:grpSpPr>
          <a:xfrm>
            <a:off x="-431831" y="5910146"/>
            <a:ext cx="9575831" cy="813452"/>
            <a:chOff x="0" y="0"/>
            <a:chExt cx="1295411" cy="110043"/>
          </a:xfrm>
        </p:grpSpPr>
        <p:sp>
          <p:nvSpPr>
            <p:cNvPr id="17" name="Freeform 17"/>
            <p:cNvSpPr/>
            <p:nvPr/>
          </p:nvSpPr>
          <p:spPr>
            <a:xfrm>
              <a:off x="0" y="0"/>
              <a:ext cx="1295411" cy="110043"/>
            </a:xfrm>
            <a:custGeom>
              <a:avLst/>
              <a:gdLst/>
              <a:ahLst/>
              <a:cxnLst/>
              <a:rect l="l" t="t" r="r" b="b"/>
              <a:pathLst>
                <a:path w="1295411" h="110043">
                  <a:moveTo>
                    <a:pt x="33956" y="0"/>
                  </a:moveTo>
                  <a:lnTo>
                    <a:pt x="1261455" y="0"/>
                  </a:lnTo>
                  <a:cubicBezTo>
                    <a:pt x="1280208" y="0"/>
                    <a:pt x="1295411" y="15203"/>
                    <a:pt x="1295411" y="33956"/>
                  </a:cubicBezTo>
                  <a:lnTo>
                    <a:pt x="1295411" y="76087"/>
                  </a:lnTo>
                  <a:cubicBezTo>
                    <a:pt x="1295411" y="94840"/>
                    <a:pt x="1280208" y="110043"/>
                    <a:pt x="1261455" y="110043"/>
                  </a:cubicBezTo>
                  <a:lnTo>
                    <a:pt x="33956" y="110043"/>
                  </a:lnTo>
                  <a:cubicBezTo>
                    <a:pt x="15203" y="110043"/>
                    <a:pt x="0" y="94840"/>
                    <a:pt x="0" y="76087"/>
                  </a:cubicBezTo>
                  <a:lnTo>
                    <a:pt x="0" y="33956"/>
                  </a:lnTo>
                  <a:cubicBezTo>
                    <a:pt x="0" y="15203"/>
                    <a:pt x="15203" y="0"/>
                    <a:pt x="33956" y="0"/>
                  </a:cubicBezTo>
                  <a:close/>
                </a:path>
              </a:pathLst>
            </a:custGeom>
            <a:solidFill>
              <a:srgbClr val="D6E591"/>
            </a:solidFill>
          </p:spPr>
          <p:txBody>
            <a:bodyPr/>
            <a:lstStyle/>
            <a:p>
              <a:endParaRPr lang="en-US"/>
            </a:p>
          </p:txBody>
        </p:sp>
        <p:sp>
          <p:nvSpPr>
            <p:cNvPr id="18" name="TextBox 18"/>
            <p:cNvSpPr txBox="1"/>
            <p:nvPr/>
          </p:nvSpPr>
          <p:spPr>
            <a:xfrm>
              <a:off x="0" y="-28575"/>
              <a:ext cx="1295411" cy="138618"/>
            </a:xfrm>
            <a:prstGeom prst="rect">
              <a:avLst/>
            </a:prstGeom>
          </p:spPr>
          <p:txBody>
            <a:bodyPr lIns="50800" tIns="50800" rIns="50800" bIns="50800" rtlCol="0" anchor="ctr"/>
            <a:lstStyle/>
            <a:p>
              <a:pPr algn="ctr">
                <a:lnSpc>
                  <a:spcPts val="2239"/>
                </a:lnSpc>
              </a:pPr>
              <a:endParaRPr/>
            </a:p>
          </p:txBody>
        </p:sp>
      </p:grpSp>
      <p:sp>
        <p:nvSpPr>
          <p:cNvPr id="19" name="TextBox 19"/>
          <p:cNvSpPr txBox="1"/>
          <p:nvPr/>
        </p:nvSpPr>
        <p:spPr>
          <a:xfrm>
            <a:off x="195554" y="5960954"/>
            <a:ext cx="8471290"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Increases the speed of communication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5486400" y="905706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9" name="Group 9"/>
          <p:cNvGrpSpPr/>
          <p:nvPr/>
        </p:nvGrpSpPr>
        <p:grpSpPr>
          <a:xfrm>
            <a:off x="-431831" y="2763223"/>
            <a:ext cx="9575831" cy="813452"/>
            <a:chOff x="0" y="0"/>
            <a:chExt cx="1295411" cy="110043"/>
          </a:xfrm>
        </p:grpSpPr>
        <p:sp>
          <p:nvSpPr>
            <p:cNvPr id="10" name="Freeform 10"/>
            <p:cNvSpPr/>
            <p:nvPr/>
          </p:nvSpPr>
          <p:spPr>
            <a:xfrm>
              <a:off x="0" y="0"/>
              <a:ext cx="1295411" cy="110043"/>
            </a:xfrm>
            <a:custGeom>
              <a:avLst/>
              <a:gdLst/>
              <a:ahLst/>
              <a:cxnLst/>
              <a:rect l="l" t="t" r="r" b="b"/>
              <a:pathLst>
                <a:path w="1295411" h="110043">
                  <a:moveTo>
                    <a:pt x="33956" y="0"/>
                  </a:moveTo>
                  <a:lnTo>
                    <a:pt x="1261455" y="0"/>
                  </a:lnTo>
                  <a:cubicBezTo>
                    <a:pt x="1280208" y="0"/>
                    <a:pt x="1295411" y="15203"/>
                    <a:pt x="1295411" y="33956"/>
                  </a:cubicBezTo>
                  <a:lnTo>
                    <a:pt x="1295411" y="76087"/>
                  </a:lnTo>
                  <a:cubicBezTo>
                    <a:pt x="1295411" y="94840"/>
                    <a:pt x="1280208" y="110043"/>
                    <a:pt x="1261455" y="110043"/>
                  </a:cubicBezTo>
                  <a:lnTo>
                    <a:pt x="33956" y="110043"/>
                  </a:lnTo>
                  <a:cubicBezTo>
                    <a:pt x="15203" y="110043"/>
                    <a:pt x="0" y="94840"/>
                    <a:pt x="0" y="76087"/>
                  </a:cubicBezTo>
                  <a:lnTo>
                    <a:pt x="0" y="33956"/>
                  </a:lnTo>
                  <a:cubicBezTo>
                    <a:pt x="0" y="15203"/>
                    <a:pt x="15203" y="0"/>
                    <a:pt x="33956" y="0"/>
                  </a:cubicBezTo>
                  <a:close/>
                </a:path>
              </a:pathLst>
            </a:custGeom>
            <a:solidFill>
              <a:srgbClr val="D6E591"/>
            </a:solidFill>
          </p:spPr>
          <p:txBody>
            <a:bodyPr/>
            <a:lstStyle/>
            <a:p>
              <a:endParaRPr lang="en-US"/>
            </a:p>
          </p:txBody>
        </p:sp>
        <p:sp>
          <p:nvSpPr>
            <p:cNvPr id="11" name="TextBox 11"/>
            <p:cNvSpPr txBox="1"/>
            <p:nvPr/>
          </p:nvSpPr>
          <p:spPr>
            <a:xfrm>
              <a:off x="0" y="-28575"/>
              <a:ext cx="1295411" cy="138618"/>
            </a:xfrm>
            <a:prstGeom prst="rect">
              <a:avLst/>
            </a:prstGeom>
          </p:spPr>
          <p:txBody>
            <a:bodyPr lIns="50800" tIns="50800" rIns="50800" bIns="50800" rtlCol="0" anchor="ctr"/>
            <a:lstStyle/>
            <a:p>
              <a:pPr algn="ctr">
                <a:lnSpc>
                  <a:spcPts val="2239"/>
                </a:lnSpc>
              </a:pPr>
              <a:endParaRPr/>
            </a:p>
          </p:txBody>
        </p:sp>
      </p:grpSp>
      <p:grpSp>
        <p:nvGrpSpPr>
          <p:cNvPr id="12" name="Group 12"/>
          <p:cNvGrpSpPr/>
          <p:nvPr/>
        </p:nvGrpSpPr>
        <p:grpSpPr>
          <a:xfrm>
            <a:off x="-431831" y="5910146"/>
            <a:ext cx="9575831" cy="813452"/>
            <a:chOff x="0" y="0"/>
            <a:chExt cx="1295411" cy="110043"/>
          </a:xfrm>
        </p:grpSpPr>
        <p:sp>
          <p:nvSpPr>
            <p:cNvPr id="13" name="Freeform 13"/>
            <p:cNvSpPr/>
            <p:nvPr/>
          </p:nvSpPr>
          <p:spPr>
            <a:xfrm>
              <a:off x="0" y="0"/>
              <a:ext cx="1295411" cy="110043"/>
            </a:xfrm>
            <a:custGeom>
              <a:avLst/>
              <a:gdLst/>
              <a:ahLst/>
              <a:cxnLst/>
              <a:rect l="l" t="t" r="r" b="b"/>
              <a:pathLst>
                <a:path w="1295411" h="110043">
                  <a:moveTo>
                    <a:pt x="33956" y="0"/>
                  </a:moveTo>
                  <a:lnTo>
                    <a:pt x="1261455" y="0"/>
                  </a:lnTo>
                  <a:cubicBezTo>
                    <a:pt x="1280208" y="0"/>
                    <a:pt x="1295411" y="15203"/>
                    <a:pt x="1295411" y="33956"/>
                  </a:cubicBezTo>
                  <a:lnTo>
                    <a:pt x="1295411" y="76087"/>
                  </a:lnTo>
                  <a:cubicBezTo>
                    <a:pt x="1295411" y="94840"/>
                    <a:pt x="1280208" y="110043"/>
                    <a:pt x="1261455" y="110043"/>
                  </a:cubicBezTo>
                  <a:lnTo>
                    <a:pt x="33956" y="110043"/>
                  </a:lnTo>
                  <a:cubicBezTo>
                    <a:pt x="15203" y="110043"/>
                    <a:pt x="0" y="94840"/>
                    <a:pt x="0" y="76087"/>
                  </a:cubicBezTo>
                  <a:lnTo>
                    <a:pt x="0" y="33956"/>
                  </a:lnTo>
                  <a:cubicBezTo>
                    <a:pt x="0" y="15203"/>
                    <a:pt x="15203" y="0"/>
                    <a:pt x="33956" y="0"/>
                  </a:cubicBezTo>
                  <a:close/>
                </a:path>
              </a:pathLst>
            </a:custGeom>
            <a:solidFill>
              <a:srgbClr val="D6E591"/>
            </a:solidFill>
          </p:spPr>
          <p:txBody>
            <a:bodyPr/>
            <a:lstStyle/>
            <a:p>
              <a:endParaRPr lang="en-US"/>
            </a:p>
          </p:txBody>
        </p:sp>
        <p:sp>
          <p:nvSpPr>
            <p:cNvPr id="14" name="TextBox 14"/>
            <p:cNvSpPr txBox="1"/>
            <p:nvPr/>
          </p:nvSpPr>
          <p:spPr>
            <a:xfrm>
              <a:off x="0" y="-28575"/>
              <a:ext cx="1295411" cy="138618"/>
            </a:xfrm>
            <a:prstGeom prst="rect">
              <a:avLst/>
            </a:prstGeom>
          </p:spPr>
          <p:txBody>
            <a:bodyPr lIns="50800" tIns="50800" rIns="50800" bIns="50800" rtlCol="0" anchor="ctr"/>
            <a:lstStyle/>
            <a:p>
              <a:pPr algn="ctr">
                <a:lnSpc>
                  <a:spcPts val="2239"/>
                </a:lnSpc>
              </a:pPr>
              <a:endParaRPr/>
            </a:p>
          </p:txBody>
        </p:sp>
      </p:grpSp>
      <p:sp>
        <p:nvSpPr>
          <p:cNvPr id="15" name="Freeform 15"/>
          <p:cNvSpPr/>
          <p:nvPr/>
        </p:nvSpPr>
        <p:spPr>
          <a:xfrm>
            <a:off x="15858581" y="4855330"/>
            <a:ext cx="2429419" cy="2429419"/>
          </a:xfrm>
          <a:custGeom>
            <a:avLst/>
            <a:gdLst/>
            <a:ahLst/>
            <a:cxnLst/>
            <a:rect l="l" t="t" r="r" b="b"/>
            <a:pathLst>
              <a:path w="2429419" h="2429419">
                <a:moveTo>
                  <a:pt x="0" y="0"/>
                </a:moveTo>
                <a:lnTo>
                  <a:pt x="2429419" y="0"/>
                </a:lnTo>
                <a:lnTo>
                  <a:pt x="2429419" y="2429420"/>
                </a:lnTo>
                <a:lnTo>
                  <a:pt x="0" y="24294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TextBox 16"/>
          <p:cNvSpPr txBox="1"/>
          <p:nvPr/>
        </p:nvSpPr>
        <p:spPr>
          <a:xfrm>
            <a:off x="1175994" y="996950"/>
            <a:ext cx="15349387" cy="650876"/>
          </a:xfrm>
          <a:prstGeom prst="rect">
            <a:avLst/>
          </a:prstGeom>
        </p:spPr>
        <p:txBody>
          <a:bodyPr lIns="0" tIns="0" rIns="0" bIns="0" rtlCol="0" anchor="t">
            <a:spAutoFit/>
          </a:bodyPr>
          <a:lstStyle/>
          <a:p>
            <a:pPr algn="l">
              <a:lnSpc>
                <a:spcPts val="4400"/>
              </a:lnSpc>
            </a:pPr>
            <a:r>
              <a:rPr lang="en-US" sz="4000" b="1">
                <a:solidFill>
                  <a:srgbClr val="D6E591"/>
                </a:solidFill>
                <a:latin typeface="Tabarra Sans Heavy"/>
                <a:ea typeface="Tabarra Sans Heavy"/>
                <a:cs typeface="Tabarra Sans Heavy"/>
                <a:sym typeface="Tabarra Sans Heavy"/>
              </a:rPr>
              <a:t>How Technology Enables Communication In Organisations</a:t>
            </a:r>
          </a:p>
        </p:txBody>
      </p:sp>
      <p:sp>
        <p:nvSpPr>
          <p:cNvPr id="17" name="TextBox 17"/>
          <p:cNvSpPr txBox="1"/>
          <p:nvPr/>
        </p:nvSpPr>
        <p:spPr>
          <a:xfrm>
            <a:off x="195554" y="2814032"/>
            <a:ext cx="8471290"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Reduces costs</a:t>
            </a:r>
          </a:p>
        </p:txBody>
      </p:sp>
      <p:sp>
        <p:nvSpPr>
          <p:cNvPr id="18" name="TextBox 18"/>
          <p:cNvSpPr txBox="1"/>
          <p:nvPr/>
        </p:nvSpPr>
        <p:spPr>
          <a:xfrm>
            <a:off x="770429" y="3757651"/>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Shared online spaces like Google Drive and Slack eliminate printing, postage, and admin costs. They allow teams to edit and communicate instantly, keeping operations efficient and affordable.</a:t>
            </a:r>
          </a:p>
        </p:txBody>
      </p:sp>
      <p:sp>
        <p:nvSpPr>
          <p:cNvPr id="19" name="TextBox 19"/>
          <p:cNvSpPr txBox="1"/>
          <p:nvPr/>
        </p:nvSpPr>
        <p:spPr>
          <a:xfrm>
            <a:off x="770429" y="6902189"/>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Centralised platforms such as Notion and Microsoft Teams give employees on-demand access to key files, policies, and updates. This ensures consistency across departments and saves time searching for information.</a:t>
            </a:r>
          </a:p>
        </p:txBody>
      </p:sp>
      <p:sp>
        <p:nvSpPr>
          <p:cNvPr id="20" name="TextBox 20"/>
          <p:cNvSpPr txBox="1"/>
          <p:nvPr/>
        </p:nvSpPr>
        <p:spPr>
          <a:xfrm>
            <a:off x="195554" y="5960954"/>
            <a:ext cx="8471290"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Improves access to messages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5486400" y="905706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9" name="Group 9"/>
          <p:cNvGrpSpPr/>
          <p:nvPr/>
        </p:nvGrpSpPr>
        <p:grpSpPr>
          <a:xfrm>
            <a:off x="-431831" y="2763223"/>
            <a:ext cx="11123074" cy="813452"/>
            <a:chOff x="0" y="0"/>
            <a:chExt cx="1504721" cy="110043"/>
          </a:xfrm>
        </p:grpSpPr>
        <p:sp>
          <p:nvSpPr>
            <p:cNvPr id="10" name="Freeform 10"/>
            <p:cNvSpPr/>
            <p:nvPr/>
          </p:nvSpPr>
          <p:spPr>
            <a:xfrm>
              <a:off x="0" y="0"/>
              <a:ext cx="1504721" cy="110043"/>
            </a:xfrm>
            <a:custGeom>
              <a:avLst/>
              <a:gdLst/>
              <a:ahLst/>
              <a:cxnLst/>
              <a:rect l="l" t="t" r="r" b="b"/>
              <a:pathLst>
                <a:path w="1504721" h="110043">
                  <a:moveTo>
                    <a:pt x="29233" y="0"/>
                  </a:moveTo>
                  <a:lnTo>
                    <a:pt x="1475488" y="0"/>
                  </a:lnTo>
                  <a:cubicBezTo>
                    <a:pt x="1483241" y="0"/>
                    <a:pt x="1490677" y="3080"/>
                    <a:pt x="1496159" y="8562"/>
                  </a:cubicBezTo>
                  <a:cubicBezTo>
                    <a:pt x="1501641" y="14044"/>
                    <a:pt x="1504721" y="21480"/>
                    <a:pt x="1504721" y="29233"/>
                  </a:cubicBezTo>
                  <a:lnTo>
                    <a:pt x="1504721" y="80810"/>
                  </a:lnTo>
                  <a:cubicBezTo>
                    <a:pt x="1504721" y="88563"/>
                    <a:pt x="1501641" y="95999"/>
                    <a:pt x="1496159" y="101481"/>
                  </a:cubicBezTo>
                  <a:cubicBezTo>
                    <a:pt x="1490677" y="106963"/>
                    <a:pt x="1483241" y="110043"/>
                    <a:pt x="1475488" y="110043"/>
                  </a:cubicBezTo>
                  <a:lnTo>
                    <a:pt x="29233" y="110043"/>
                  </a:lnTo>
                  <a:cubicBezTo>
                    <a:pt x="21480" y="110043"/>
                    <a:pt x="14044" y="106963"/>
                    <a:pt x="8562" y="101481"/>
                  </a:cubicBezTo>
                  <a:cubicBezTo>
                    <a:pt x="3080" y="95999"/>
                    <a:pt x="0" y="88563"/>
                    <a:pt x="0" y="80810"/>
                  </a:cubicBezTo>
                  <a:lnTo>
                    <a:pt x="0" y="29233"/>
                  </a:lnTo>
                  <a:cubicBezTo>
                    <a:pt x="0" y="21480"/>
                    <a:pt x="3080" y="14044"/>
                    <a:pt x="8562" y="8562"/>
                  </a:cubicBezTo>
                  <a:cubicBezTo>
                    <a:pt x="14044" y="3080"/>
                    <a:pt x="21480" y="0"/>
                    <a:pt x="29233" y="0"/>
                  </a:cubicBezTo>
                  <a:close/>
                </a:path>
              </a:pathLst>
            </a:custGeom>
            <a:solidFill>
              <a:srgbClr val="D6E591"/>
            </a:solidFill>
          </p:spPr>
          <p:txBody>
            <a:bodyPr/>
            <a:lstStyle/>
            <a:p>
              <a:endParaRPr lang="en-US"/>
            </a:p>
          </p:txBody>
        </p:sp>
        <p:sp>
          <p:nvSpPr>
            <p:cNvPr id="11" name="TextBox 11"/>
            <p:cNvSpPr txBox="1"/>
            <p:nvPr/>
          </p:nvSpPr>
          <p:spPr>
            <a:xfrm>
              <a:off x="0" y="-28575"/>
              <a:ext cx="1504721" cy="138618"/>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770429" y="6902189"/>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Digital tools such as DocuSign and Zoom reduce paper use and travel for meetings. Cloud storage like Google Drive supports lower carbon emissions and more sustainable daily operations.</a:t>
            </a:r>
          </a:p>
        </p:txBody>
      </p:sp>
      <p:grpSp>
        <p:nvGrpSpPr>
          <p:cNvPr id="13" name="Group 13"/>
          <p:cNvGrpSpPr/>
          <p:nvPr/>
        </p:nvGrpSpPr>
        <p:grpSpPr>
          <a:xfrm>
            <a:off x="-431831" y="5910146"/>
            <a:ext cx="11123074" cy="813452"/>
            <a:chOff x="0" y="0"/>
            <a:chExt cx="1504721" cy="110043"/>
          </a:xfrm>
        </p:grpSpPr>
        <p:sp>
          <p:nvSpPr>
            <p:cNvPr id="14" name="Freeform 14"/>
            <p:cNvSpPr/>
            <p:nvPr/>
          </p:nvSpPr>
          <p:spPr>
            <a:xfrm>
              <a:off x="0" y="0"/>
              <a:ext cx="1504721" cy="110043"/>
            </a:xfrm>
            <a:custGeom>
              <a:avLst/>
              <a:gdLst/>
              <a:ahLst/>
              <a:cxnLst/>
              <a:rect l="l" t="t" r="r" b="b"/>
              <a:pathLst>
                <a:path w="1504721" h="110043">
                  <a:moveTo>
                    <a:pt x="29233" y="0"/>
                  </a:moveTo>
                  <a:lnTo>
                    <a:pt x="1475488" y="0"/>
                  </a:lnTo>
                  <a:cubicBezTo>
                    <a:pt x="1483241" y="0"/>
                    <a:pt x="1490677" y="3080"/>
                    <a:pt x="1496159" y="8562"/>
                  </a:cubicBezTo>
                  <a:cubicBezTo>
                    <a:pt x="1501641" y="14044"/>
                    <a:pt x="1504721" y="21480"/>
                    <a:pt x="1504721" y="29233"/>
                  </a:cubicBezTo>
                  <a:lnTo>
                    <a:pt x="1504721" y="80810"/>
                  </a:lnTo>
                  <a:cubicBezTo>
                    <a:pt x="1504721" y="88563"/>
                    <a:pt x="1501641" y="95999"/>
                    <a:pt x="1496159" y="101481"/>
                  </a:cubicBezTo>
                  <a:cubicBezTo>
                    <a:pt x="1490677" y="106963"/>
                    <a:pt x="1483241" y="110043"/>
                    <a:pt x="1475488" y="110043"/>
                  </a:cubicBezTo>
                  <a:lnTo>
                    <a:pt x="29233" y="110043"/>
                  </a:lnTo>
                  <a:cubicBezTo>
                    <a:pt x="21480" y="110043"/>
                    <a:pt x="14044" y="106963"/>
                    <a:pt x="8562" y="101481"/>
                  </a:cubicBezTo>
                  <a:cubicBezTo>
                    <a:pt x="3080" y="95999"/>
                    <a:pt x="0" y="88563"/>
                    <a:pt x="0" y="80810"/>
                  </a:cubicBezTo>
                  <a:lnTo>
                    <a:pt x="0" y="29233"/>
                  </a:lnTo>
                  <a:cubicBezTo>
                    <a:pt x="0" y="21480"/>
                    <a:pt x="3080" y="14044"/>
                    <a:pt x="8562" y="8562"/>
                  </a:cubicBezTo>
                  <a:cubicBezTo>
                    <a:pt x="14044" y="3080"/>
                    <a:pt x="21480" y="0"/>
                    <a:pt x="29233" y="0"/>
                  </a:cubicBezTo>
                  <a:close/>
                </a:path>
              </a:pathLst>
            </a:custGeom>
            <a:solidFill>
              <a:srgbClr val="D6E591"/>
            </a:solidFill>
          </p:spPr>
          <p:txBody>
            <a:bodyPr/>
            <a:lstStyle/>
            <a:p>
              <a:endParaRPr lang="en-US"/>
            </a:p>
          </p:txBody>
        </p:sp>
        <p:sp>
          <p:nvSpPr>
            <p:cNvPr id="15" name="TextBox 15"/>
            <p:cNvSpPr txBox="1"/>
            <p:nvPr/>
          </p:nvSpPr>
          <p:spPr>
            <a:xfrm>
              <a:off x="0" y="-28575"/>
              <a:ext cx="1504721" cy="138618"/>
            </a:xfrm>
            <a:prstGeom prst="rect">
              <a:avLst/>
            </a:prstGeom>
          </p:spPr>
          <p:txBody>
            <a:bodyPr lIns="50800" tIns="50800" rIns="50800" bIns="50800" rtlCol="0" anchor="ctr"/>
            <a:lstStyle/>
            <a:p>
              <a:pPr algn="ctr">
                <a:lnSpc>
                  <a:spcPts val="2239"/>
                </a:lnSpc>
              </a:pPr>
              <a:endParaRPr/>
            </a:p>
          </p:txBody>
        </p:sp>
      </p:grpSp>
      <p:sp>
        <p:nvSpPr>
          <p:cNvPr id="16" name="Freeform 16"/>
          <p:cNvSpPr/>
          <p:nvPr/>
        </p:nvSpPr>
        <p:spPr>
          <a:xfrm>
            <a:off x="15413397" y="7478104"/>
            <a:ext cx="2874603" cy="2867416"/>
          </a:xfrm>
          <a:custGeom>
            <a:avLst/>
            <a:gdLst/>
            <a:ahLst/>
            <a:cxnLst/>
            <a:rect l="l" t="t" r="r" b="b"/>
            <a:pathLst>
              <a:path w="2874603" h="2867416">
                <a:moveTo>
                  <a:pt x="0" y="0"/>
                </a:moveTo>
                <a:lnTo>
                  <a:pt x="2874603" y="0"/>
                </a:lnTo>
                <a:lnTo>
                  <a:pt x="2874603" y="2867416"/>
                </a:lnTo>
                <a:lnTo>
                  <a:pt x="0" y="28674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TextBox 17"/>
          <p:cNvSpPr txBox="1"/>
          <p:nvPr/>
        </p:nvSpPr>
        <p:spPr>
          <a:xfrm>
            <a:off x="1175994" y="996950"/>
            <a:ext cx="15349387" cy="650876"/>
          </a:xfrm>
          <a:prstGeom prst="rect">
            <a:avLst/>
          </a:prstGeom>
        </p:spPr>
        <p:txBody>
          <a:bodyPr lIns="0" tIns="0" rIns="0" bIns="0" rtlCol="0" anchor="t">
            <a:spAutoFit/>
          </a:bodyPr>
          <a:lstStyle/>
          <a:p>
            <a:pPr algn="l">
              <a:lnSpc>
                <a:spcPts val="4400"/>
              </a:lnSpc>
            </a:pPr>
            <a:r>
              <a:rPr lang="en-US" sz="4000" b="1">
                <a:solidFill>
                  <a:srgbClr val="D6E591"/>
                </a:solidFill>
                <a:latin typeface="Tabarra Sans Heavy"/>
                <a:ea typeface="Tabarra Sans Heavy"/>
                <a:cs typeface="Tabarra Sans Heavy"/>
                <a:sym typeface="Tabarra Sans Heavy"/>
              </a:rPr>
              <a:t>How Technology Enables Communication In Organisations</a:t>
            </a:r>
          </a:p>
        </p:txBody>
      </p:sp>
      <p:sp>
        <p:nvSpPr>
          <p:cNvPr id="18" name="TextBox 18"/>
          <p:cNvSpPr txBox="1"/>
          <p:nvPr/>
        </p:nvSpPr>
        <p:spPr>
          <a:xfrm>
            <a:off x="195554" y="2814032"/>
            <a:ext cx="10964070"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Increases collaboration opportunities and efficiency</a:t>
            </a:r>
          </a:p>
        </p:txBody>
      </p:sp>
      <p:sp>
        <p:nvSpPr>
          <p:cNvPr id="19" name="TextBox 19"/>
          <p:cNvSpPr txBox="1"/>
          <p:nvPr/>
        </p:nvSpPr>
        <p:spPr>
          <a:xfrm>
            <a:off x="770429" y="3757651"/>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Collaboration tools like Google Workspace, Monday.com, and Trello support real-time file sharing and task tracking. They help teams plan projects, assign responsibilities, and monitor progress efficiently.</a:t>
            </a:r>
          </a:p>
        </p:txBody>
      </p:sp>
      <p:sp>
        <p:nvSpPr>
          <p:cNvPr id="20" name="TextBox 20"/>
          <p:cNvSpPr txBox="1"/>
          <p:nvPr/>
        </p:nvSpPr>
        <p:spPr>
          <a:xfrm>
            <a:off x="195554" y="5960954"/>
            <a:ext cx="8471290"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Promotes sustainable business practices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5486400" y="905706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9" name="Group 9"/>
          <p:cNvGrpSpPr/>
          <p:nvPr/>
        </p:nvGrpSpPr>
        <p:grpSpPr>
          <a:xfrm>
            <a:off x="-431831" y="2763223"/>
            <a:ext cx="11123074" cy="813452"/>
            <a:chOff x="0" y="0"/>
            <a:chExt cx="1504721" cy="110043"/>
          </a:xfrm>
        </p:grpSpPr>
        <p:sp>
          <p:nvSpPr>
            <p:cNvPr id="10" name="Freeform 10"/>
            <p:cNvSpPr/>
            <p:nvPr/>
          </p:nvSpPr>
          <p:spPr>
            <a:xfrm>
              <a:off x="0" y="0"/>
              <a:ext cx="1504721" cy="110043"/>
            </a:xfrm>
            <a:custGeom>
              <a:avLst/>
              <a:gdLst/>
              <a:ahLst/>
              <a:cxnLst/>
              <a:rect l="l" t="t" r="r" b="b"/>
              <a:pathLst>
                <a:path w="1504721" h="110043">
                  <a:moveTo>
                    <a:pt x="29233" y="0"/>
                  </a:moveTo>
                  <a:lnTo>
                    <a:pt x="1475488" y="0"/>
                  </a:lnTo>
                  <a:cubicBezTo>
                    <a:pt x="1483241" y="0"/>
                    <a:pt x="1490677" y="3080"/>
                    <a:pt x="1496159" y="8562"/>
                  </a:cubicBezTo>
                  <a:cubicBezTo>
                    <a:pt x="1501641" y="14044"/>
                    <a:pt x="1504721" y="21480"/>
                    <a:pt x="1504721" y="29233"/>
                  </a:cubicBezTo>
                  <a:lnTo>
                    <a:pt x="1504721" y="80810"/>
                  </a:lnTo>
                  <a:cubicBezTo>
                    <a:pt x="1504721" y="88563"/>
                    <a:pt x="1501641" y="95999"/>
                    <a:pt x="1496159" y="101481"/>
                  </a:cubicBezTo>
                  <a:cubicBezTo>
                    <a:pt x="1490677" y="106963"/>
                    <a:pt x="1483241" y="110043"/>
                    <a:pt x="1475488" y="110043"/>
                  </a:cubicBezTo>
                  <a:lnTo>
                    <a:pt x="29233" y="110043"/>
                  </a:lnTo>
                  <a:cubicBezTo>
                    <a:pt x="21480" y="110043"/>
                    <a:pt x="14044" y="106963"/>
                    <a:pt x="8562" y="101481"/>
                  </a:cubicBezTo>
                  <a:cubicBezTo>
                    <a:pt x="3080" y="95999"/>
                    <a:pt x="0" y="88563"/>
                    <a:pt x="0" y="80810"/>
                  </a:cubicBezTo>
                  <a:lnTo>
                    <a:pt x="0" y="29233"/>
                  </a:lnTo>
                  <a:cubicBezTo>
                    <a:pt x="0" y="21480"/>
                    <a:pt x="3080" y="14044"/>
                    <a:pt x="8562" y="8562"/>
                  </a:cubicBezTo>
                  <a:cubicBezTo>
                    <a:pt x="14044" y="3080"/>
                    <a:pt x="21480" y="0"/>
                    <a:pt x="29233" y="0"/>
                  </a:cubicBezTo>
                  <a:close/>
                </a:path>
              </a:pathLst>
            </a:custGeom>
            <a:solidFill>
              <a:srgbClr val="D6E591"/>
            </a:solidFill>
          </p:spPr>
          <p:txBody>
            <a:bodyPr/>
            <a:lstStyle/>
            <a:p>
              <a:endParaRPr lang="en-US"/>
            </a:p>
          </p:txBody>
        </p:sp>
        <p:sp>
          <p:nvSpPr>
            <p:cNvPr id="11" name="TextBox 11"/>
            <p:cNvSpPr txBox="1"/>
            <p:nvPr/>
          </p:nvSpPr>
          <p:spPr>
            <a:xfrm>
              <a:off x="0" y="-28575"/>
              <a:ext cx="1504721" cy="138618"/>
            </a:xfrm>
            <a:prstGeom prst="rect">
              <a:avLst/>
            </a:prstGeom>
          </p:spPr>
          <p:txBody>
            <a:bodyPr lIns="50800" tIns="50800" rIns="50800" bIns="50800" rtlCol="0" anchor="ctr"/>
            <a:lstStyle/>
            <a:p>
              <a:pPr algn="ctr">
                <a:lnSpc>
                  <a:spcPts val="2239"/>
                </a:lnSpc>
              </a:pPr>
              <a:endParaRPr/>
            </a:p>
          </p:txBody>
        </p:sp>
      </p:grpSp>
      <p:grpSp>
        <p:nvGrpSpPr>
          <p:cNvPr id="12" name="Group 12"/>
          <p:cNvGrpSpPr/>
          <p:nvPr/>
        </p:nvGrpSpPr>
        <p:grpSpPr>
          <a:xfrm>
            <a:off x="-431831" y="5910146"/>
            <a:ext cx="11123074" cy="813452"/>
            <a:chOff x="0" y="0"/>
            <a:chExt cx="1504721" cy="110043"/>
          </a:xfrm>
        </p:grpSpPr>
        <p:sp>
          <p:nvSpPr>
            <p:cNvPr id="13" name="Freeform 13"/>
            <p:cNvSpPr/>
            <p:nvPr/>
          </p:nvSpPr>
          <p:spPr>
            <a:xfrm>
              <a:off x="0" y="0"/>
              <a:ext cx="1504721" cy="110043"/>
            </a:xfrm>
            <a:custGeom>
              <a:avLst/>
              <a:gdLst/>
              <a:ahLst/>
              <a:cxnLst/>
              <a:rect l="l" t="t" r="r" b="b"/>
              <a:pathLst>
                <a:path w="1504721" h="110043">
                  <a:moveTo>
                    <a:pt x="29233" y="0"/>
                  </a:moveTo>
                  <a:lnTo>
                    <a:pt x="1475488" y="0"/>
                  </a:lnTo>
                  <a:cubicBezTo>
                    <a:pt x="1483241" y="0"/>
                    <a:pt x="1490677" y="3080"/>
                    <a:pt x="1496159" y="8562"/>
                  </a:cubicBezTo>
                  <a:cubicBezTo>
                    <a:pt x="1501641" y="14044"/>
                    <a:pt x="1504721" y="21480"/>
                    <a:pt x="1504721" y="29233"/>
                  </a:cubicBezTo>
                  <a:lnTo>
                    <a:pt x="1504721" y="80810"/>
                  </a:lnTo>
                  <a:cubicBezTo>
                    <a:pt x="1504721" y="88563"/>
                    <a:pt x="1501641" y="95999"/>
                    <a:pt x="1496159" y="101481"/>
                  </a:cubicBezTo>
                  <a:cubicBezTo>
                    <a:pt x="1490677" y="106963"/>
                    <a:pt x="1483241" y="110043"/>
                    <a:pt x="1475488" y="110043"/>
                  </a:cubicBezTo>
                  <a:lnTo>
                    <a:pt x="29233" y="110043"/>
                  </a:lnTo>
                  <a:cubicBezTo>
                    <a:pt x="21480" y="110043"/>
                    <a:pt x="14044" y="106963"/>
                    <a:pt x="8562" y="101481"/>
                  </a:cubicBezTo>
                  <a:cubicBezTo>
                    <a:pt x="3080" y="95999"/>
                    <a:pt x="0" y="88563"/>
                    <a:pt x="0" y="80810"/>
                  </a:cubicBezTo>
                  <a:lnTo>
                    <a:pt x="0" y="29233"/>
                  </a:lnTo>
                  <a:cubicBezTo>
                    <a:pt x="0" y="21480"/>
                    <a:pt x="3080" y="14044"/>
                    <a:pt x="8562" y="8562"/>
                  </a:cubicBezTo>
                  <a:cubicBezTo>
                    <a:pt x="14044" y="3080"/>
                    <a:pt x="21480" y="0"/>
                    <a:pt x="29233" y="0"/>
                  </a:cubicBezTo>
                  <a:close/>
                </a:path>
              </a:pathLst>
            </a:custGeom>
            <a:solidFill>
              <a:srgbClr val="D6E591"/>
            </a:solidFill>
          </p:spPr>
          <p:txBody>
            <a:bodyPr/>
            <a:lstStyle/>
            <a:p>
              <a:endParaRPr lang="en-US"/>
            </a:p>
          </p:txBody>
        </p:sp>
        <p:sp>
          <p:nvSpPr>
            <p:cNvPr id="14" name="TextBox 14"/>
            <p:cNvSpPr txBox="1"/>
            <p:nvPr/>
          </p:nvSpPr>
          <p:spPr>
            <a:xfrm>
              <a:off x="0" y="-28575"/>
              <a:ext cx="1504721" cy="138618"/>
            </a:xfrm>
            <a:prstGeom prst="rect">
              <a:avLst/>
            </a:prstGeom>
          </p:spPr>
          <p:txBody>
            <a:bodyPr lIns="50800" tIns="50800" rIns="50800" bIns="50800" rtlCol="0" anchor="ctr"/>
            <a:lstStyle/>
            <a:p>
              <a:pPr algn="ctr">
                <a:lnSpc>
                  <a:spcPts val="2239"/>
                </a:lnSpc>
              </a:pPr>
              <a:endParaRPr/>
            </a:p>
          </p:txBody>
        </p:sp>
      </p:grpSp>
      <p:sp>
        <p:nvSpPr>
          <p:cNvPr id="15" name="TextBox 15"/>
          <p:cNvSpPr txBox="1"/>
          <p:nvPr/>
        </p:nvSpPr>
        <p:spPr>
          <a:xfrm>
            <a:off x="1175994" y="996950"/>
            <a:ext cx="15349387" cy="650876"/>
          </a:xfrm>
          <a:prstGeom prst="rect">
            <a:avLst/>
          </a:prstGeom>
        </p:spPr>
        <p:txBody>
          <a:bodyPr lIns="0" tIns="0" rIns="0" bIns="0" rtlCol="0" anchor="t">
            <a:spAutoFit/>
          </a:bodyPr>
          <a:lstStyle/>
          <a:p>
            <a:pPr algn="l">
              <a:lnSpc>
                <a:spcPts val="4400"/>
              </a:lnSpc>
            </a:pPr>
            <a:r>
              <a:rPr lang="en-US" sz="4000" b="1">
                <a:solidFill>
                  <a:srgbClr val="D6E591"/>
                </a:solidFill>
                <a:latin typeface="Tabarra Sans Heavy"/>
                <a:ea typeface="Tabarra Sans Heavy"/>
                <a:cs typeface="Tabarra Sans Heavy"/>
                <a:sym typeface="Tabarra Sans Heavy"/>
              </a:rPr>
              <a:t>How Technology Enables Communication In Organisations</a:t>
            </a:r>
          </a:p>
        </p:txBody>
      </p:sp>
      <p:sp>
        <p:nvSpPr>
          <p:cNvPr id="16" name="TextBox 16"/>
          <p:cNvSpPr txBox="1"/>
          <p:nvPr/>
        </p:nvSpPr>
        <p:spPr>
          <a:xfrm>
            <a:off x="195554" y="2814032"/>
            <a:ext cx="10964070"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Increases productivity</a:t>
            </a:r>
          </a:p>
        </p:txBody>
      </p:sp>
      <p:sp>
        <p:nvSpPr>
          <p:cNvPr id="17" name="TextBox 17"/>
          <p:cNvSpPr txBox="1"/>
          <p:nvPr/>
        </p:nvSpPr>
        <p:spPr>
          <a:xfrm>
            <a:off x="770429" y="3757651"/>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Task-management tools like Asana and Notion allow teams to track deadlines and manage workloads effectively. Scheduling apps like Google Calendar minimise missed meetings and wasted time.</a:t>
            </a:r>
          </a:p>
        </p:txBody>
      </p:sp>
      <p:sp>
        <p:nvSpPr>
          <p:cNvPr id="18" name="TextBox 18"/>
          <p:cNvSpPr txBox="1"/>
          <p:nvPr/>
        </p:nvSpPr>
        <p:spPr>
          <a:xfrm>
            <a:off x="770429" y="6902189"/>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Secure apps such as Signal and DocuSign protect confidential messages and documents. Encryption and audit trails ensure sensitive information is safely transmitted and stored.</a:t>
            </a:r>
          </a:p>
        </p:txBody>
      </p:sp>
      <p:sp>
        <p:nvSpPr>
          <p:cNvPr id="19" name="TextBox 19"/>
          <p:cNvSpPr txBox="1"/>
          <p:nvPr/>
        </p:nvSpPr>
        <p:spPr>
          <a:xfrm>
            <a:off x="195554" y="5960954"/>
            <a:ext cx="9875269"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Strengthens security around communication</a:t>
            </a:r>
          </a:p>
        </p:txBody>
      </p:sp>
      <p:sp>
        <p:nvSpPr>
          <p:cNvPr id="20" name="Freeform 20"/>
          <p:cNvSpPr/>
          <p:nvPr/>
        </p:nvSpPr>
        <p:spPr>
          <a:xfrm>
            <a:off x="15695542" y="4993101"/>
            <a:ext cx="2392716" cy="2647542"/>
          </a:xfrm>
          <a:custGeom>
            <a:avLst/>
            <a:gdLst/>
            <a:ahLst/>
            <a:cxnLst/>
            <a:rect l="l" t="t" r="r" b="b"/>
            <a:pathLst>
              <a:path w="2392716" h="2647542">
                <a:moveTo>
                  <a:pt x="0" y="0"/>
                </a:moveTo>
                <a:lnTo>
                  <a:pt x="2392716" y="0"/>
                </a:lnTo>
                <a:lnTo>
                  <a:pt x="2392716" y="2647542"/>
                </a:lnTo>
                <a:lnTo>
                  <a:pt x="0" y="2647542"/>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74165"/>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74165"/>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028700" y="1226239"/>
            <a:ext cx="14983575"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Reflect &amp; Research Pg 282</a:t>
            </a:r>
          </a:p>
        </p:txBody>
      </p:sp>
      <p:pic>
        <p:nvPicPr>
          <p:cNvPr id="9" name="Picture 9"/>
          <p:cNvPicPr>
            <a:picLocks noChangeAspect="1"/>
          </p:cNvPicPr>
          <p:nvPr>
            <a:videoFile r:link="rId1"/>
          </p:nvPr>
        </p:nvPicPr>
        <p:blipFill>
          <a:blip r:embed="rId5"/>
          <a:stretch>
            <a:fillRect/>
          </a:stretch>
        </p:blipFill>
        <p:spPr>
          <a:xfrm>
            <a:off x="1179225" y="2089150"/>
            <a:ext cx="13212072" cy="7425989"/>
          </a:xfrm>
          <a:prstGeom prst="rect">
            <a:avLst/>
          </a:prstGeom>
        </p:spPr>
      </p:pic>
      <p:sp>
        <p:nvSpPr>
          <p:cNvPr id="10" name="TextBox 10"/>
          <p:cNvSpPr txBox="1"/>
          <p:nvPr/>
        </p:nvSpPr>
        <p:spPr>
          <a:xfrm>
            <a:off x="15047859" y="5095875"/>
            <a:ext cx="1574136" cy="713106"/>
          </a:xfrm>
          <a:prstGeom prst="rect">
            <a:avLst/>
          </a:prstGeom>
        </p:spPr>
        <p:txBody>
          <a:bodyPr lIns="0" tIns="0" rIns="0" bIns="0" rtlCol="0" anchor="t">
            <a:spAutoFit/>
          </a:bodyPr>
          <a:lstStyle/>
          <a:p>
            <a:pPr algn="l">
              <a:lnSpc>
                <a:spcPts val="4840"/>
              </a:lnSpc>
            </a:pPr>
            <a:r>
              <a:rPr lang="en-US" sz="4400" b="1" u="sng">
                <a:solidFill>
                  <a:srgbClr val="D6E591"/>
                </a:solidFill>
                <a:latin typeface="Tabarra Sans Heavy"/>
                <a:ea typeface="Tabarra Sans Heavy"/>
                <a:cs typeface="Tabarra Sans Heavy"/>
                <a:sym typeface="Tabarra Sans Heavy"/>
                <a:hlinkClick r:id="rId6" tooltip="https://www.youtube.com/watch?v=EDATYbzYGiE"/>
              </a:rPr>
              <a:t>LINK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74165"/>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74165"/>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881310" y="2447017"/>
            <a:ext cx="16377990" cy="6325999"/>
          </a:xfrm>
          <a:custGeom>
            <a:avLst/>
            <a:gdLst/>
            <a:ahLst/>
            <a:cxnLst/>
            <a:rect l="l" t="t" r="r" b="b"/>
            <a:pathLst>
              <a:path w="16377990" h="6325999">
                <a:moveTo>
                  <a:pt x="0" y="0"/>
                </a:moveTo>
                <a:lnTo>
                  <a:pt x="16377990" y="0"/>
                </a:lnTo>
                <a:lnTo>
                  <a:pt x="16377990" y="6325999"/>
                </a:lnTo>
                <a:lnTo>
                  <a:pt x="0" y="6325999"/>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1028700" y="1226239"/>
            <a:ext cx="14983575"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Reflect &amp; Research Pg 282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15.3</a:t>
            </a:r>
          </a:p>
        </p:txBody>
      </p:sp>
      <p:grpSp>
        <p:nvGrpSpPr>
          <p:cNvPr id="6" name="Group 6"/>
          <p:cNvGrpSpPr/>
          <p:nvPr/>
        </p:nvGrpSpPr>
        <p:grpSpPr>
          <a:xfrm>
            <a:off x="1028700" y="2708801"/>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534305" y="2854708"/>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1028700" y="6317972"/>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534305" y="6470372"/>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976986" y="4018559"/>
            <a:ext cx="16334027" cy="15811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OL1 Q1 (g): Discuss the ways EverGlow Organics Ltd can use technology to overcome the potential communication challenges as described above.</a:t>
            </a:r>
          </a:p>
          <a:p>
            <a:pPr algn="l">
              <a:lnSpc>
                <a:spcPts val="4200"/>
              </a:lnSpc>
              <a:spcBef>
                <a:spcPct val="0"/>
              </a:spcBef>
            </a:pPr>
            <a:endParaRPr lang="en-US" sz="3000" b="1">
              <a:solidFill>
                <a:srgbClr val="FFFFFF"/>
              </a:solidFill>
              <a:latin typeface="Montserrat Bold"/>
              <a:ea typeface="Montserrat Bold"/>
              <a:cs typeface="Montserrat Bold"/>
              <a:sym typeface="Montserrat Bold"/>
            </a:endParaRPr>
          </a:p>
        </p:txBody>
      </p:sp>
      <p:sp>
        <p:nvSpPr>
          <p:cNvPr id="15" name="TextBox 15"/>
          <p:cNvSpPr txBox="1"/>
          <p:nvPr/>
        </p:nvSpPr>
        <p:spPr>
          <a:xfrm>
            <a:off x="1028700" y="7707700"/>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 Q3, Q5</a:t>
            </a:r>
          </a:p>
          <a:p>
            <a:pPr algn="l">
              <a:lnSpc>
                <a:spcPts val="4200"/>
              </a:lnSpc>
              <a:spcBef>
                <a:spcPct val="0"/>
              </a:spcBef>
            </a:pPr>
            <a:r>
              <a:rPr lang="en-US" sz="3000" b="1">
                <a:solidFill>
                  <a:srgbClr val="FFFFFF"/>
                </a:solidFill>
                <a:latin typeface="Montserrat Bold"/>
                <a:ea typeface="Montserrat Bold"/>
                <a:cs typeface="Montserrat Bold"/>
                <a:sym typeface="Montserrat Bold"/>
              </a:rPr>
              <a:t>OL Q5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507" y="7621592"/>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15.4</a:t>
            </a:r>
          </a:p>
        </p:txBody>
      </p:sp>
      <p:sp>
        <p:nvSpPr>
          <p:cNvPr id="4" name="TextBox 4"/>
          <p:cNvSpPr txBox="1"/>
          <p:nvPr/>
        </p:nvSpPr>
        <p:spPr>
          <a:xfrm>
            <a:off x="1028507" y="4449371"/>
            <a:ext cx="16652079" cy="1511300"/>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15.4 Discuss how communication might be improved in an organisation.</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987425"/>
            <a:ext cx="15349387" cy="815976"/>
          </a:xfrm>
          <a:prstGeom prst="rect">
            <a:avLst/>
          </a:prstGeom>
        </p:spPr>
        <p:txBody>
          <a:bodyPr lIns="0" tIns="0" rIns="0" bIns="0" rtlCol="0" anchor="t">
            <a:spAutoFit/>
          </a:bodyPr>
          <a:lstStyle/>
          <a:p>
            <a:pPr algn="l">
              <a:lnSpc>
                <a:spcPts val="5500"/>
              </a:lnSpc>
            </a:pPr>
            <a:r>
              <a:rPr lang="en-US" sz="5000" b="1">
                <a:solidFill>
                  <a:srgbClr val="D6E591"/>
                </a:solidFill>
                <a:latin typeface="Tabarra Sans Heavy"/>
                <a:ea typeface="Tabarra Sans Heavy"/>
                <a:cs typeface="Tabarra Sans Heavy"/>
                <a:sym typeface="Tabarra Sans Heavy"/>
              </a:rPr>
              <a:t>Barriers To Communication</a:t>
            </a:r>
          </a:p>
        </p:txBody>
      </p:sp>
      <p:sp>
        <p:nvSpPr>
          <p:cNvPr id="9" name="TextBox 9"/>
          <p:cNvSpPr txBox="1"/>
          <p:nvPr/>
        </p:nvSpPr>
        <p:spPr>
          <a:xfrm>
            <a:off x="1175994" y="2587202"/>
            <a:ext cx="15349387" cy="6560185"/>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 The use of jargon and over-complicated or technical terms</a:t>
            </a:r>
          </a:p>
          <a:p>
            <a:pPr algn="l">
              <a:lnSpc>
                <a:spcPts val="4339"/>
              </a:lnSpc>
            </a:pPr>
            <a:endParaRPr lang="en-US" sz="3099">
              <a:solidFill>
                <a:srgbClr val="24363D"/>
              </a:solidFill>
              <a:latin typeface="Tabarra Sans"/>
              <a:ea typeface="Tabarra Sans"/>
              <a:cs typeface="Tabarra Sans"/>
              <a:sym typeface="Tabarra Sans"/>
            </a:endParaRPr>
          </a:p>
          <a:p>
            <a:pPr algn="l">
              <a:lnSpc>
                <a:spcPts val="4339"/>
              </a:lnSpc>
            </a:pPr>
            <a:r>
              <a:rPr lang="en-US" sz="3099">
                <a:solidFill>
                  <a:srgbClr val="24363D"/>
                </a:solidFill>
                <a:latin typeface="Tabarra Sans"/>
                <a:ea typeface="Tabarra Sans"/>
                <a:cs typeface="Tabarra Sans"/>
                <a:sym typeface="Tabarra Sans"/>
              </a:rPr>
              <a:t>📌 Information overload that dilutes the key message</a:t>
            </a:r>
          </a:p>
          <a:p>
            <a:pPr algn="l">
              <a:lnSpc>
                <a:spcPts val="4339"/>
              </a:lnSpc>
            </a:pPr>
            <a:endParaRPr lang="en-US" sz="3099">
              <a:solidFill>
                <a:srgbClr val="24363D"/>
              </a:solidFill>
              <a:latin typeface="Tabarra Sans"/>
              <a:ea typeface="Tabarra Sans"/>
              <a:cs typeface="Tabarra Sans"/>
              <a:sym typeface="Tabarra Sans"/>
            </a:endParaRPr>
          </a:p>
          <a:p>
            <a:pPr algn="l">
              <a:lnSpc>
                <a:spcPts val="4339"/>
              </a:lnSpc>
            </a:pPr>
            <a:r>
              <a:rPr lang="en-US" sz="3099">
                <a:solidFill>
                  <a:srgbClr val="24363D"/>
                </a:solidFill>
                <a:latin typeface="Tabarra Sans"/>
                <a:ea typeface="Tabarra Sans"/>
                <a:cs typeface="Tabarra Sans"/>
                <a:sym typeface="Tabarra Sans"/>
              </a:rPr>
              <a:t>📌 An inappropriate mode being used (in terms of security or formality)</a:t>
            </a:r>
          </a:p>
          <a:p>
            <a:pPr algn="l">
              <a:lnSpc>
                <a:spcPts val="4339"/>
              </a:lnSpc>
            </a:pPr>
            <a:endParaRPr lang="en-US" sz="3099">
              <a:solidFill>
                <a:srgbClr val="24363D"/>
              </a:solidFill>
              <a:latin typeface="Tabarra Sans"/>
              <a:ea typeface="Tabarra Sans"/>
              <a:cs typeface="Tabarra Sans"/>
              <a:sym typeface="Tabarra Sans"/>
            </a:endParaRPr>
          </a:p>
          <a:p>
            <a:pPr algn="l">
              <a:lnSpc>
                <a:spcPts val="4339"/>
              </a:lnSpc>
            </a:pPr>
            <a:r>
              <a:rPr lang="en-US" sz="3099">
                <a:solidFill>
                  <a:srgbClr val="24363D"/>
                </a:solidFill>
                <a:latin typeface="Tabarra Sans"/>
                <a:ea typeface="Tabarra Sans"/>
                <a:cs typeface="Tabarra Sans"/>
                <a:sym typeface="Tabarra Sans"/>
              </a:rPr>
              <a:t>📌 Poor timing (incorrect time of delivery, not providing enough time to be acted upon)</a:t>
            </a:r>
          </a:p>
          <a:p>
            <a:pPr algn="l">
              <a:lnSpc>
                <a:spcPts val="4339"/>
              </a:lnSpc>
            </a:pPr>
            <a:endParaRPr lang="en-US" sz="3099">
              <a:solidFill>
                <a:srgbClr val="24363D"/>
              </a:solidFill>
              <a:latin typeface="Tabarra Sans"/>
              <a:ea typeface="Tabarra Sans"/>
              <a:cs typeface="Tabarra Sans"/>
              <a:sym typeface="Tabarra Sans"/>
            </a:endParaRPr>
          </a:p>
          <a:p>
            <a:pPr algn="l">
              <a:lnSpc>
                <a:spcPts val="4339"/>
              </a:lnSpc>
            </a:pPr>
            <a:r>
              <a:rPr lang="en-US" sz="3099">
                <a:solidFill>
                  <a:srgbClr val="24363D"/>
                </a:solidFill>
                <a:latin typeface="Tabarra Sans"/>
                <a:ea typeface="Tabarra Sans"/>
                <a:cs typeface="Tabarra Sans"/>
                <a:sym typeface="Tabarra Sans"/>
              </a:rPr>
              <a:t>📌 Not allowing feedback (which can cause confusion and a lack of c!arity. Employees can feel disregarded or ignored if they are not allowed to give their input)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996950"/>
            <a:ext cx="15349387" cy="650876"/>
          </a:xfrm>
          <a:prstGeom prst="rect">
            <a:avLst/>
          </a:prstGeom>
        </p:spPr>
        <p:txBody>
          <a:bodyPr lIns="0" tIns="0" rIns="0" bIns="0" rtlCol="0" anchor="t">
            <a:spAutoFit/>
          </a:bodyPr>
          <a:lstStyle/>
          <a:p>
            <a:pPr algn="l">
              <a:lnSpc>
                <a:spcPts val="4400"/>
              </a:lnSpc>
            </a:pPr>
            <a:r>
              <a:rPr lang="en-US" sz="4000" b="1">
                <a:solidFill>
                  <a:srgbClr val="D6E591"/>
                </a:solidFill>
                <a:latin typeface="Tabarra Sans Heavy"/>
                <a:ea typeface="Tabarra Sans Heavy"/>
                <a:cs typeface="Tabarra Sans Heavy"/>
                <a:sym typeface="Tabarra Sans Heavy"/>
              </a:rPr>
              <a:t>How To Improve Communication In An Organisation</a:t>
            </a:r>
          </a:p>
        </p:txBody>
      </p:sp>
      <p:sp>
        <p:nvSpPr>
          <p:cNvPr id="9" name="Freeform 9"/>
          <p:cNvSpPr/>
          <p:nvPr/>
        </p:nvSpPr>
        <p:spPr>
          <a:xfrm>
            <a:off x="5486400" y="8899899"/>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0" name="Group 10"/>
          <p:cNvGrpSpPr/>
          <p:nvPr/>
        </p:nvGrpSpPr>
        <p:grpSpPr>
          <a:xfrm>
            <a:off x="-431831" y="2763223"/>
            <a:ext cx="11123074" cy="813452"/>
            <a:chOff x="0" y="0"/>
            <a:chExt cx="1504721" cy="110043"/>
          </a:xfrm>
        </p:grpSpPr>
        <p:sp>
          <p:nvSpPr>
            <p:cNvPr id="11" name="Freeform 11"/>
            <p:cNvSpPr/>
            <p:nvPr/>
          </p:nvSpPr>
          <p:spPr>
            <a:xfrm>
              <a:off x="0" y="0"/>
              <a:ext cx="1504721" cy="110043"/>
            </a:xfrm>
            <a:custGeom>
              <a:avLst/>
              <a:gdLst/>
              <a:ahLst/>
              <a:cxnLst/>
              <a:rect l="l" t="t" r="r" b="b"/>
              <a:pathLst>
                <a:path w="1504721" h="110043">
                  <a:moveTo>
                    <a:pt x="29233" y="0"/>
                  </a:moveTo>
                  <a:lnTo>
                    <a:pt x="1475488" y="0"/>
                  </a:lnTo>
                  <a:cubicBezTo>
                    <a:pt x="1483241" y="0"/>
                    <a:pt x="1490677" y="3080"/>
                    <a:pt x="1496159" y="8562"/>
                  </a:cubicBezTo>
                  <a:cubicBezTo>
                    <a:pt x="1501641" y="14044"/>
                    <a:pt x="1504721" y="21480"/>
                    <a:pt x="1504721" y="29233"/>
                  </a:cubicBezTo>
                  <a:lnTo>
                    <a:pt x="1504721" y="80810"/>
                  </a:lnTo>
                  <a:cubicBezTo>
                    <a:pt x="1504721" y="88563"/>
                    <a:pt x="1501641" y="95999"/>
                    <a:pt x="1496159" y="101481"/>
                  </a:cubicBezTo>
                  <a:cubicBezTo>
                    <a:pt x="1490677" y="106963"/>
                    <a:pt x="1483241" y="110043"/>
                    <a:pt x="1475488" y="110043"/>
                  </a:cubicBezTo>
                  <a:lnTo>
                    <a:pt x="29233" y="110043"/>
                  </a:lnTo>
                  <a:cubicBezTo>
                    <a:pt x="21480" y="110043"/>
                    <a:pt x="14044" y="106963"/>
                    <a:pt x="8562" y="101481"/>
                  </a:cubicBezTo>
                  <a:cubicBezTo>
                    <a:pt x="3080" y="95999"/>
                    <a:pt x="0" y="88563"/>
                    <a:pt x="0" y="80810"/>
                  </a:cubicBezTo>
                  <a:lnTo>
                    <a:pt x="0" y="29233"/>
                  </a:lnTo>
                  <a:cubicBezTo>
                    <a:pt x="0" y="21480"/>
                    <a:pt x="3080" y="14044"/>
                    <a:pt x="8562" y="8562"/>
                  </a:cubicBezTo>
                  <a:cubicBezTo>
                    <a:pt x="14044" y="3080"/>
                    <a:pt x="21480" y="0"/>
                    <a:pt x="29233" y="0"/>
                  </a:cubicBezTo>
                  <a:close/>
                </a:path>
              </a:pathLst>
            </a:custGeom>
            <a:solidFill>
              <a:srgbClr val="D6E591"/>
            </a:solidFill>
          </p:spPr>
          <p:txBody>
            <a:bodyPr/>
            <a:lstStyle/>
            <a:p>
              <a:endParaRPr lang="en-US"/>
            </a:p>
          </p:txBody>
        </p:sp>
        <p:sp>
          <p:nvSpPr>
            <p:cNvPr id="12" name="TextBox 12"/>
            <p:cNvSpPr txBox="1"/>
            <p:nvPr/>
          </p:nvSpPr>
          <p:spPr>
            <a:xfrm>
              <a:off x="0" y="-28575"/>
              <a:ext cx="1504721" cy="138618"/>
            </a:xfrm>
            <a:prstGeom prst="rect">
              <a:avLst/>
            </a:prstGeom>
          </p:spPr>
          <p:txBody>
            <a:bodyPr lIns="50800" tIns="50800" rIns="50800" bIns="50800" rtlCol="0" anchor="ctr"/>
            <a:lstStyle/>
            <a:p>
              <a:pPr algn="ctr">
                <a:lnSpc>
                  <a:spcPts val="2239"/>
                </a:lnSpc>
              </a:pPr>
              <a:endParaRPr/>
            </a:p>
          </p:txBody>
        </p:sp>
      </p:grpSp>
      <p:sp>
        <p:nvSpPr>
          <p:cNvPr id="13" name="TextBox 13"/>
          <p:cNvSpPr txBox="1"/>
          <p:nvPr/>
        </p:nvSpPr>
        <p:spPr>
          <a:xfrm>
            <a:off x="195554" y="2823557"/>
            <a:ext cx="10964070"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Set clear goals</a:t>
            </a:r>
          </a:p>
        </p:txBody>
      </p:sp>
      <p:sp>
        <p:nvSpPr>
          <p:cNvPr id="14" name="TextBox 14"/>
          <p:cNvSpPr txBox="1"/>
          <p:nvPr/>
        </p:nvSpPr>
        <p:spPr>
          <a:xfrm>
            <a:off x="770429" y="3757651"/>
            <a:ext cx="16488871" cy="1130935"/>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Clear goals make communication focused and purposeful. When a message has a specific objective, it is easier for the receiver to understand what action is expected.</a:t>
            </a:r>
          </a:p>
        </p:txBody>
      </p:sp>
      <p:sp>
        <p:nvSpPr>
          <p:cNvPr id="15" name="TextBox 15"/>
          <p:cNvSpPr txBox="1"/>
          <p:nvPr/>
        </p:nvSpPr>
        <p:spPr>
          <a:xfrm>
            <a:off x="770429" y="6902189"/>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Active listening ensures the other person feels heard and understood. Managers who ask clarifying questions and show openness to feedback can prevent misunderstandings early.</a:t>
            </a:r>
          </a:p>
        </p:txBody>
      </p:sp>
      <p:grpSp>
        <p:nvGrpSpPr>
          <p:cNvPr id="16" name="Group 16"/>
          <p:cNvGrpSpPr/>
          <p:nvPr/>
        </p:nvGrpSpPr>
        <p:grpSpPr>
          <a:xfrm>
            <a:off x="-431831" y="5910146"/>
            <a:ext cx="11123074" cy="813452"/>
            <a:chOff x="0" y="0"/>
            <a:chExt cx="1504721" cy="110043"/>
          </a:xfrm>
        </p:grpSpPr>
        <p:sp>
          <p:nvSpPr>
            <p:cNvPr id="17" name="Freeform 17"/>
            <p:cNvSpPr/>
            <p:nvPr/>
          </p:nvSpPr>
          <p:spPr>
            <a:xfrm>
              <a:off x="0" y="0"/>
              <a:ext cx="1504721" cy="110043"/>
            </a:xfrm>
            <a:custGeom>
              <a:avLst/>
              <a:gdLst/>
              <a:ahLst/>
              <a:cxnLst/>
              <a:rect l="l" t="t" r="r" b="b"/>
              <a:pathLst>
                <a:path w="1504721" h="110043">
                  <a:moveTo>
                    <a:pt x="29233" y="0"/>
                  </a:moveTo>
                  <a:lnTo>
                    <a:pt x="1475488" y="0"/>
                  </a:lnTo>
                  <a:cubicBezTo>
                    <a:pt x="1483241" y="0"/>
                    <a:pt x="1490677" y="3080"/>
                    <a:pt x="1496159" y="8562"/>
                  </a:cubicBezTo>
                  <a:cubicBezTo>
                    <a:pt x="1501641" y="14044"/>
                    <a:pt x="1504721" y="21480"/>
                    <a:pt x="1504721" y="29233"/>
                  </a:cubicBezTo>
                  <a:lnTo>
                    <a:pt x="1504721" y="80810"/>
                  </a:lnTo>
                  <a:cubicBezTo>
                    <a:pt x="1504721" y="88563"/>
                    <a:pt x="1501641" y="95999"/>
                    <a:pt x="1496159" y="101481"/>
                  </a:cubicBezTo>
                  <a:cubicBezTo>
                    <a:pt x="1490677" y="106963"/>
                    <a:pt x="1483241" y="110043"/>
                    <a:pt x="1475488" y="110043"/>
                  </a:cubicBezTo>
                  <a:lnTo>
                    <a:pt x="29233" y="110043"/>
                  </a:lnTo>
                  <a:cubicBezTo>
                    <a:pt x="21480" y="110043"/>
                    <a:pt x="14044" y="106963"/>
                    <a:pt x="8562" y="101481"/>
                  </a:cubicBezTo>
                  <a:cubicBezTo>
                    <a:pt x="3080" y="95999"/>
                    <a:pt x="0" y="88563"/>
                    <a:pt x="0" y="80810"/>
                  </a:cubicBezTo>
                  <a:lnTo>
                    <a:pt x="0" y="29233"/>
                  </a:lnTo>
                  <a:cubicBezTo>
                    <a:pt x="0" y="21480"/>
                    <a:pt x="3080" y="14044"/>
                    <a:pt x="8562" y="8562"/>
                  </a:cubicBezTo>
                  <a:cubicBezTo>
                    <a:pt x="14044" y="3080"/>
                    <a:pt x="21480" y="0"/>
                    <a:pt x="29233" y="0"/>
                  </a:cubicBezTo>
                  <a:close/>
                </a:path>
              </a:pathLst>
            </a:custGeom>
            <a:solidFill>
              <a:srgbClr val="D6E591"/>
            </a:solidFill>
          </p:spPr>
          <p:txBody>
            <a:bodyPr/>
            <a:lstStyle/>
            <a:p>
              <a:endParaRPr lang="en-US"/>
            </a:p>
          </p:txBody>
        </p:sp>
        <p:sp>
          <p:nvSpPr>
            <p:cNvPr id="18" name="TextBox 18"/>
            <p:cNvSpPr txBox="1"/>
            <p:nvPr/>
          </p:nvSpPr>
          <p:spPr>
            <a:xfrm>
              <a:off x="0" y="-28575"/>
              <a:ext cx="1504721" cy="138618"/>
            </a:xfrm>
            <a:prstGeom prst="rect">
              <a:avLst/>
            </a:prstGeom>
          </p:spPr>
          <p:txBody>
            <a:bodyPr lIns="50800" tIns="50800" rIns="50800" bIns="50800" rtlCol="0" anchor="ctr"/>
            <a:lstStyle/>
            <a:p>
              <a:pPr algn="ctr">
                <a:lnSpc>
                  <a:spcPts val="2239"/>
                </a:lnSpc>
              </a:pPr>
              <a:endParaRPr/>
            </a:p>
          </p:txBody>
        </p:sp>
      </p:grpSp>
      <p:sp>
        <p:nvSpPr>
          <p:cNvPr id="19" name="TextBox 19"/>
          <p:cNvSpPr txBox="1"/>
          <p:nvPr/>
        </p:nvSpPr>
        <p:spPr>
          <a:xfrm>
            <a:off x="195554" y="5960954"/>
            <a:ext cx="9875269"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Listen actively</a:t>
            </a:r>
          </a:p>
        </p:txBody>
      </p:sp>
      <p:sp>
        <p:nvSpPr>
          <p:cNvPr id="20" name="Freeform 20"/>
          <p:cNvSpPr/>
          <p:nvPr/>
        </p:nvSpPr>
        <p:spPr>
          <a:xfrm>
            <a:off x="15445956" y="4861755"/>
            <a:ext cx="2158849" cy="2096782"/>
          </a:xfrm>
          <a:custGeom>
            <a:avLst/>
            <a:gdLst/>
            <a:ahLst/>
            <a:cxnLst/>
            <a:rect l="l" t="t" r="r" b="b"/>
            <a:pathLst>
              <a:path w="2158849" h="2096782">
                <a:moveTo>
                  <a:pt x="0" y="0"/>
                </a:moveTo>
                <a:lnTo>
                  <a:pt x="2158849" y="0"/>
                </a:lnTo>
                <a:lnTo>
                  <a:pt x="2158849" y="2096782"/>
                </a:lnTo>
                <a:lnTo>
                  <a:pt x="0" y="209678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5486400" y="8899899"/>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9" name="Group 9"/>
          <p:cNvGrpSpPr/>
          <p:nvPr/>
        </p:nvGrpSpPr>
        <p:grpSpPr>
          <a:xfrm>
            <a:off x="-431831" y="2763223"/>
            <a:ext cx="11123074" cy="813452"/>
            <a:chOff x="0" y="0"/>
            <a:chExt cx="1504721" cy="110043"/>
          </a:xfrm>
        </p:grpSpPr>
        <p:sp>
          <p:nvSpPr>
            <p:cNvPr id="10" name="Freeform 10"/>
            <p:cNvSpPr/>
            <p:nvPr/>
          </p:nvSpPr>
          <p:spPr>
            <a:xfrm>
              <a:off x="0" y="0"/>
              <a:ext cx="1504721" cy="110043"/>
            </a:xfrm>
            <a:custGeom>
              <a:avLst/>
              <a:gdLst/>
              <a:ahLst/>
              <a:cxnLst/>
              <a:rect l="l" t="t" r="r" b="b"/>
              <a:pathLst>
                <a:path w="1504721" h="110043">
                  <a:moveTo>
                    <a:pt x="29233" y="0"/>
                  </a:moveTo>
                  <a:lnTo>
                    <a:pt x="1475488" y="0"/>
                  </a:lnTo>
                  <a:cubicBezTo>
                    <a:pt x="1483241" y="0"/>
                    <a:pt x="1490677" y="3080"/>
                    <a:pt x="1496159" y="8562"/>
                  </a:cubicBezTo>
                  <a:cubicBezTo>
                    <a:pt x="1501641" y="14044"/>
                    <a:pt x="1504721" y="21480"/>
                    <a:pt x="1504721" y="29233"/>
                  </a:cubicBezTo>
                  <a:lnTo>
                    <a:pt x="1504721" y="80810"/>
                  </a:lnTo>
                  <a:cubicBezTo>
                    <a:pt x="1504721" y="88563"/>
                    <a:pt x="1501641" y="95999"/>
                    <a:pt x="1496159" y="101481"/>
                  </a:cubicBezTo>
                  <a:cubicBezTo>
                    <a:pt x="1490677" y="106963"/>
                    <a:pt x="1483241" y="110043"/>
                    <a:pt x="1475488" y="110043"/>
                  </a:cubicBezTo>
                  <a:lnTo>
                    <a:pt x="29233" y="110043"/>
                  </a:lnTo>
                  <a:cubicBezTo>
                    <a:pt x="21480" y="110043"/>
                    <a:pt x="14044" y="106963"/>
                    <a:pt x="8562" y="101481"/>
                  </a:cubicBezTo>
                  <a:cubicBezTo>
                    <a:pt x="3080" y="95999"/>
                    <a:pt x="0" y="88563"/>
                    <a:pt x="0" y="80810"/>
                  </a:cubicBezTo>
                  <a:lnTo>
                    <a:pt x="0" y="29233"/>
                  </a:lnTo>
                  <a:cubicBezTo>
                    <a:pt x="0" y="21480"/>
                    <a:pt x="3080" y="14044"/>
                    <a:pt x="8562" y="8562"/>
                  </a:cubicBezTo>
                  <a:cubicBezTo>
                    <a:pt x="14044" y="3080"/>
                    <a:pt x="21480" y="0"/>
                    <a:pt x="29233" y="0"/>
                  </a:cubicBezTo>
                  <a:close/>
                </a:path>
              </a:pathLst>
            </a:custGeom>
            <a:solidFill>
              <a:srgbClr val="D6E591"/>
            </a:solidFill>
          </p:spPr>
          <p:txBody>
            <a:bodyPr/>
            <a:lstStyle/>
            <a:p>
              <a:endParaRPr lang="en-US"/>
            </a:p>
          </p:txBody>
        </p:sp>
        <p:sp>
          <p:nvSpPr>
            <p:cNvPr id="11" name="TextBox 11"/>
            <p:cNvSpPr txBox="1"/>
            <p:nvPr/>
          </p:nvSpPr>
          <p:spPr>
            <a:xfrm>
              <a:off x="0" y="-28575"/>
              <a:ext cx="1504721" cy="138618"/>
            </a:xfrm>
            <a:prstGeom prst="rect">
              <a:avLst/>
            </a:prstGeom>
          </p:spPr>
          <p:txBody>
            <a:bodyPr lIns="50800" tIns="50800" rIns="50800" bIns="50800" rtlCol="0" anchor="ctr"/>
            <a:lstStyle/>
            <a:p>
              <a:pPr algn="ctr">
                <a:lnSpc>
                  <a:spcPts val="2239"/>
                </a:lnSpc>
              </a:pPr>
              <a:endParaRPr/>
            </a:p>
          </p:txBody>
        </p:sp>
      </p:grpSp>
      <p:grpSp>
        <p:nvGrpSpPr>
          <p:cNvPr id="12" name="Group 12"/>
          <p:cNvGrpSpPr/>
          <p:nvPr/>
        </p:nvGrpSpPr>
        <p:grpSpPr>
          <a:xfrm>
            <a:off x="-431831" y="5910146"/>
            <a:ext cx="11123074" cy="813452"/>
            <a:chOff x="0" y="0"/>
            <a:chExt cx="1504721" cy="110043"/>
          </a:xfrm>
        </p:grpSpPr>
        <p:sp>
          <p:nvSpPr>
            <p:cNvPr id="13" name="Freeform 13"/>
            <p:cNvSpPr/>
            <p:nvPr/>
          </p:nvSpPr>
          <p:spPr>
            <a:xfrm>
              <a:off x="0" y="0"/>
              <a:ext cx="1504721" cy="110043"/>
            </a:xfrm>
            <a:custGeom>
              <a:avLst/>
              <a:gdLst/>
              <a:ahLst/>
              <a:cxnLst/>
              <a:rect l="l" t="t" r="r" b="b"/>
              <a:pathLst>
                <a:path w="1504721" h="110043">
                  <a:moveTo>
                    <a:pt x="29233" y="0"/>
                  </a:moveTo>
                  <a:lnTo>
                    <a:pt x="1475488" y="0"/>
                  </a:lnTo>
                  <a:cubicBezTo>
                    <a:pt x="1483241" y="0"/>
                    <a:pt x="1490677" y="3080"/>
                    <a:pt x="1496159" y="8562"/>
                  </a:cubicBezTo>
                  <a:cubicBezTo>
                    <a:pt x="1501641" y="14044"/>
                    <a:pt x="1504721" y="21480"/>
                    <a:pt x="1504721" y="29233"/>
                  </a:cubicBezTo>
                  <a:lnTo>
                    <a:pt x="1504721" y="80810"/>
                  </a:lnTo>
                  <a:cubicBezTo>
                    <a:pt x="1504721" y="88563"/>
                    <a:pt x="1501641" y="95999"/>
                    <a:pt x="1496159" y="101481"/>
                  </a:cubicBezTo>
                  <a:cubicBezTo>
                    <a:pt x="1490677" y="106963"/>
                    <a:pt x="1483241" y="110043"/>
                    <a:pt x="1475488" y="110043"/>
                  </a:cubicBezTo>
                  <a:lnTo>
                    <a:pt x="29233" y="110043"/>
                  </a:lnTo>
                  <a:cubicBezTo>
                    <a:pt x="21480" y="110043"/>
                    <a:pt x="14044" y="106963"/>
                    <a:pt x="8562" y="101481"/>
                  </a:cubicBezTo>
                  <a:cubicBezTo>
                    <a:pt x="3080" y="95999"/>
                    <a:pt x="0" y="88563"/>
                    <a:pt x="0" y="80810"/>
                  </a:cubicBezTo>
                  <a:lnTo>
                    <a:pt x="0" y="29233"/>
                  </a:lnTo>
                  <a:cubicBezTo>
                    <a:pt x="0" y="21480"/>
                    <a:pt x="3080" y="14044"/>
                    <a:pt x="8562" y="8562"/>
                  </a:cubicBezTo>
                  <a:cubicBezTo>
                    <a:pt x="14044" y="3080"/>
                    <a:pt x="21480" y="0"/>
                    <a:pt x="29233" y="0"/>
                  </a:cubicBezTo>
                  <a:close/>
                </a:path>
              </a:pathLst>
            </a:custGeom>
            <a:solidFill>
              <a:srgbClr val="D6E591"/>
            </a:solidFill>
          </p:spPr>
          <p:txBody>
            <a:bodyPr/>
            <a:lstStyle/>
            <a:p>
              <a:endParaRPr lang="en-US"/>
            </a:p>
          </p:txBody>
        </p:sp>
        <p:sp>
          <p:nvSpPr>
            <p:cNvPr id="14" name="TextBox 14"/>
            <p:cNvSpPr txBox="1"/>
            <p:nvPr/>
          </p:nvSpPr>
          <p:spPr>
            <a:xfrm>
              <a:off x="0" y="-28575"/>
              <a:ext cx="1504721" cy="138618"/>
            </a:xfrm>
            <a:prstGeom prst="rect">
              <a:avLst/>
            </a:prstGeom>
          </p:spPr>
          <p:txBody>
            <a:bodyPr lIns="50800" tIns="50800" rIns="50800" bIns="50800" rtlCol="0" anchor="ctr"/>
            <a:lstStyle/>
            <a:p>
              <a:pPr algn="ctr">
                <a:lnSpc>
                  <a:spcPts val="2239"/>
                </a:lnSpc>
              </a:pPr>
              <a:endParaRPr/>
            </a:p>
          </p:txBody>
        </p:sp>
      </p:grpSp>
      <p:sp>
        <p:nvSpPr>
          <p:cNvPr id="15" name="Freeform 15"/>
          <p:cNvSpPr/>
          <p:nvPr/>
        </p:nvSpPr>
        <p:spPr>
          <a:xfrm>
            <a:off x="15999950" y="4872194"/>
            <a:ext cx="2288050" cy="2288050"/>
          </a:xfrm>
          <a:custGeom>
            <a:avLst/>
            <a:gdLst/>
            <a:ahLst/>
            <a:cxnLst/>
            <a:rect l="l" t="t" r="r" b="b"/>
            <a:pathLst>
              <a:path w="2288050" h="2288050">
                <a:moveTo>
                  <a:pt x="0" y="0"/>
                </a:moveTo>
                <a:lnTo>
                  <a:pt x="2288050" y="0"/>
                </a:lnTo>
                <a:lnTo>
                  <a:pt x="2288050" y="2288050"/>
                </a:lnTo>
                <a:lnTo>
                  <a:pt x="0" y="22880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TextBox 16"/>
          <p:cNvSpPr txBox="1"/>
          <p:nvPr/>
        </p:nvSpPr>
        <p:spPr>
          <a:xfrm>
            <a:off x="1175994" y="996950"/>
            <a:ext cx="15349387" cy="650876"/>
          </a:xfrm>
          <a:prstGeom prst="rect">
            <a:avLst/>
          </a:prstGeom>
        </p:spPr>
        <p:txBody>
          <a:bodyPr lIns="0" tIns="0" rIns="0" bIns="0" rtlCol="0" anchor="t">
            <a:spAutoFit/>
          </a:bodyPr>
          <a:lstStyle/>
          <a:p>
            <a:pPr algn="l">
              <a:lnSpc>
                <a:spcPts val="4400"/>
              </a:lnSpc>
            </a:pPr>
            <a:r>
              <a:rPr lang="en-US" sz="4000" b="1">
                <a:solidFill>
                  <a:srgbClr val="D6E591"/>
                </a:solidFill>
                <a:latin typeface="Tabarra Sans Heavy"/>
                <a:ea typeface="Tabarra Sans Heavy"/>
                <a:cs typeface="Tabarra Sans Heavy"/>
                <a:sym typeface="Tabarra Sans Heavy"/>
              </a:rPr>
              <a:t>How To Improve Communication In An Organisation</a:t>
            </a:r>
          </a:p>
        </p:txBody>
      </p:sp>
      <p:sp>
        <p:nvSpPr>
          <p:cNvPr id="17" name="TextBox 17"/>
          <p:cNvSpPr txBox="1"/>
          <p:nvPr/>
        </p:nvSpPr>
        <p:spPr>
          <a:xfrm>
            <a:off x="195554" y="2823557"/>
            <a:ext cx="10964070"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Ensure ongoing engagement</a:t>
            </a:r>
          </a:p>
        </p:txBody>
      </p:sp>
      <p:sp>
        <p:nvSpPr>
          <p:cNvPr id="18" name="TextBox 18"/>
          <p:cNvSpPr txBox="1"/>
          <p:nvPr/>
        </p:nvSpPr>
        <p:spPr>
          <a:xfrm>
            <a:off x="770429" y="3757651"/>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Regular updates, check-ins, and team discussions keep communication continuous and two-way. This helps staff stay informed, involved, and confident to share ideas or raise issues.</a:t>
            </a:r>
          </a:p>
        </p:txBody>
      </p:sp>
      <p:sp>
        <p:nvSpPr>
          <p:cNvPr id="19" name="TextBox 19"/>
          <p:cNvSpPr txBox="1"/>
          <p:nvPr/>
        </p:nvSpPr>
        <p:spPr>
          <a:xfrm>
            <a:off x="770429" y="6902189"/>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Selecting the right method helps ensure clarity and the appropriate tone. Urgent or sensitive topics may need a meeting or call, while routine updates can be handled by email or chat.</a:t>
            </a:r>
          </a:p>
        </p:txBody>
      </p:sp>
      <p:sp>
        <p:nvSpPr>
          <p:cNvPr id="20" name="TextBox 20"/>
          <p:cNvSpPr txBox="1"/>
          <p:nvPr/>
        </p:nvSpPr>
        <p:spPr>
          <a:xfrm>
            <a:off x="195554" y="5960954"/>
            <a:ext cx="9875269"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Choose the correct mode of communication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5486400" y="849934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9" name="Group 9"/>
          <p:cNvGrpSpPr/>
          <p:nvPr/>
        </p:nvGrpSpPr>
        <p:grpSpPr>
          <a:xfrm>
            <a:off x="-431831" y="2763223"/>
            <a:ext cx="11123074" cy="813452"/>
            <a:chOff x="0" y="0"/>
            <a:chExt cx="1504721" cy="110043"/>
          </a:xfrm>
        </p:grpSpPr>
        <p:sp>
          <p:nvSpPr>
            <p:cNvPr id="10" name="Freeform 10"/>
            <p:cNvSpPr/>
            <p:nvPr/>
          </p:nvSpPr>
          <p:spPr>
            <a:xfrm>
              <a:off x="0" y="0"/>
              <a:ext cx="1504721" cy="110043"/>
            </a:xfrm>
            <a:custGeom>
              <a:avLst/>
              <a:gdLst/>
              <a:ahLst/>
              <a:cxnLst/>
              <a:rect l="l" t="t" r="r" b="b"/>
              <a:pathLst>
                <a:path w="1504721" h="110043">
                  <a:moveTo>
                    <a:pt x="29233" y="0"/>
                  </a:moveTo>
                  <a:lnTo>
                    <a:pt x="1475488" y="0"/>
                  </a:lnTo>
                  <a:cubicBezTo>
                    <a:pt x="1483241" y="0"/>
                    <a:pt x="1490677" y="3080"/>
                    <a:pt x="1496159" y="8562"/>
                  </a:cubicBezTo>
                  <a:cubicBezTo>
                    <a:pt x="1501641" y="14044"/>
                    <a:pt x="1504721" y="21480"/>
                    <a:pt x="1504721" y="29233"/>
                  </a:cubicBezTo>
                  <a:lnTo>
                    <a:pt x="1504721" y="80810"/>
                  </a:lnTo>
                  <a:cubicBezTo>
                    <a:pt x="1504721" y="88563"/>
                    <a:pt x="1501641" y="95999"/>
                    <a:pt x="1496159" y="101481"/>
                  </a:cubicBezTo>
                  <a:cubicBezTo>
                    <a:pt x="1490677" y="106963"/>
                    <a:pt x="1483241" y="110043"/>
                    <a:pt x="1475488" y="110043"/>
                  </a:cubicBezTo>
                  <a:lnTo>
                    <a:pt x="29233" y="110043"/>
                  </a:lnTo>
                  <a:cubicBezTo>
                    <a:pt x="21480" y="110043"/>
                    <a:pt x="14044" y="106963"/>
                    <a:pt x="8562" y="101481"/>
                  </a:cubicBezTo>
                  <a:cubicBezTo>
                    <a:pt x="3080" y="95999"/>
                    <a:pt x="0" y="88563"/>
                    <a:pt x="0" y="80810"/>
                  </a:cubicBezTo>
                  <a:lnTo>
                    <a:pt x="0" y="29233"/>
                  </a:lnTo>
                  <a:cubicBezTo>
                    <a:pt x="0" y="21480"/>
                    <a:pt x="3080" y="14044"/>
                    <a:pt x="8562" y="8562"/>
                  </a:cubicBezTo>
                  <a:cubicBezTo>
                    <a:pt x="14044" y="3080"/>
                    <a:pt x="21480" y="0"/>
                    <a:pt x="29233" y="0"/>
                  </a:cubicBezTo>
                  <a:close/>
                </a:path>
              </a:pathLst>
            </a:custGeom>
            <a:solidFill>
              <a:srgbClr val="D6E591"/>
            </a:solidFill>
          </p:spPr>
          <p:txBody>
            <a:bodyPr/>
            <a:lstStyle/>
            <a:p>
              <a:endParaRPr lang="en-US"/>
            </a:p>
          </p:txBody>
        </p:sp>
        <p:sp>
          <p:nvSpPr>
            <p:cNvPr id="11" name="TextBox 11"/>
            <p:cNvSpPr txBox="1"/>
            <p:nvPr/>
          </p:nvSpPr>
          <p:spPr>
            <a:xfrm>
              <a:off x="0" y="-28575"/>
              <a:ext cx="1504721" cy="138618"/>
            </a:xfrm>
            <a:prstGeom prst="rect">
              <a:avLst/>
            </a:prstGeom>
          </p:spPr>
          <p:txBody>
            <a:bodyPr lIns="50800" tIns="50800" rIns="50800" bIns="50800" rtlCol="0" anchor="ctr"/>
            <a:lstStyle/>
            <a:p>
              <a:pPr algn="ctr">
                <a:lnSpc>
                  <a:spcPts val="2239"/>
                </a:lnSpc>
              </a:pPr>
              <a:endParaRPr/>
            </a:p>
          </p:txBody>
        </p:sp>
      </p:grpSp>
      <p:sp>
        <p:nvSpPr>
          <p:cNvPr id="12" name="Freeform 12"/>
          <p:cNvSpPr/>
          <p:nvPr/>
        </p:nvSpPr>
        <p:spPr>
          <a:xfrm>
            <a:off x="12801600" y="5143500"/>
            <a:ext cx="5145854" cy="3705015"/>
          </a:xfrm>
          <a:custGeom>
            <a:avLst/>
            <a:gdLst/>
            <a:ahLst/>
            <a:cxnLst/>
            <a:rect l="l" t="t" r="r" b="b"/>
            <a:pathLst>
              <a:path w="5145854" h="3705015">
                <a:moveTo>
                  <a:pt x="0" y="0"/>
                </a:moveTo>
                <a:lnTo>
                  <a:pt x="5145854" y="0"/>
                </a:lnTo>
                <a:lnTo>
                  <a:pt x="5145854" y="3705015"/>
                </a:lnTo>
                <a:lnTo>
                  <a:pt x="0" y="3705015"/>
                </a:lnTo>
                <a:lnTo>
                  <a:pt x="0" y="0"/>
                </a:lnTo>
                <a:close/>
              </a:path>
            </a:pathLst>
          </a:custGeom>
          <a:blipFill>
            <a:blip r:embed="rId6"/>
            <a:stretch>
              <a:fillRect/>
            </a:stretch>
          </a:blipFill>
        </p:spPr>
        <p:txBody>
          <a:bodyPr/>
          <a:lstStyle/>
          <a:p>
            <a:endParaRPr lang="en-US"/>
          </a:p>
        </p:txBody>
      </p:sp>
      <p:sp>
        <p:nvSpPr>
          <p:cNvPr id="13" name="TextBox 13"/>
          <p:cNvSpPr txBox="1"/>
          <p:nvPr/>
        </p:nvSpPr>
        <p:spPr>
          <a:xfrm>
            <a:off x="1175994" y="996950"/>
            <a:ext cx="15349387" cy="650876"/>
          </a:xfrm>
          <a:prstGeom prst="rect">
            <a:avLst/>
          </a:prstGeom>
        </p:spPr>
        <p:txBody>
          <a:bodyPr lIns="0" tIns="0" rIns="0" bIns="0" rtlCol="0" anchor="t">
            <a:spAutoFit/>
          </a:bodyPr>
          <a:lstStyle/>
          <a:p>
            <a:pPr algn="l">
              <a:lnSpc>
                <a:spcPts val="4400"/>
              </a:lnSpc>
            </a:pPr>
            <a:r>
              <a:rPr lang="en-US" sz="4000" b="1">
                <a:solidFill>
                  <a:srgbClr val="D6E591"/>
                </a:solidFill>
                <a:latin typeface="Tabarra Sans Heavy"/>
                <a:ea typeface="Tabarra Sans Heavy"/>
                <a:cs typeface="Tabarra Sans Heavy"/>
                <a:sym typeface="Tabarra Sans Heavy"/>
              </a:rPr>
              <a:t>How To Improve Communication In An Organisation</a:t>
            </a:r>
          </a:p>
        </p:txBody>
      </p:sp>
      <p:sp>
        <p:nvSpPr>
          <p:cNvPr id="14" name="TextBox 14"/>
          <p:cNvSpPr txBox="1"/>
          <p:nvPr/>
        </p:nvSpPr>
        <p:spPr>
          <a:xfrm>
            <a:off x="195554" y="2823557"/>
            <a:ext cx="10964070" cy="588010"/>
          </a:xfrm>
          <a:prstGeom prst="rect">
            <a:avLst/>
          </a:prstGeom>
        </p:spPr>
        <p:txBody>
          <a:bodyPr lIns="0" tIns="0" rIns="0" bIns="0" rtlCol="0" anchor="t">
            <a:spAutoFit/>
          </a:bodyPr>
          <a:lstStyle/>
          <a:p>
            <a:pPr algn="l">
              <a:lnSpc>
                <a:spcPts val="4339"/>
              </a:lnSpc>
            </a:pPr>
            <a:r>
              <a:rPr lang="en-US" sz="3099" b="1">
                <a:solidFill>
                  <a:srgbClr val="24363D"/>
                </a:solidFill>
                <a:latin typeface="Tabarra Sans Bold"/>
                <a:ea typeface="Tabarra Sans Bold"/>
                <a:cs typeface="Tabarra Sans Bold"/>
                <a:sym typeface="Tabarra Sans Bold"/>
              </a:rPr>
              <a:t>Seek feedback to assess effectiveness</a:t>
            </a:r>
          </a:p>
        </p:txBody>
      </p:sp>
      <p:sp>
        <p:nvSpPr>
          <p:cNvPr id="15" name="TextBox 15"/>
          <p:cNvSpPr txBox="1"/>
          <p:nvPr/>
        </p:nvSpPr>
        <p:spPr>
          <a:xfrm>
            <a:off x="770429" y="3757651"/>
            <a:ext cx="16488871" cy="1673860"/>
          </a:xfrm>
          <a:prstGeom prst="rect">
            <a:avLst/>
          </a:prstGeom>
        </p:spPr>
        <p:txBody>
          <a:bodyPr lIns="0" tIns="0" rIns="0" bIns="0" rtlCol="0" anchor="t">
            <a:spAutoFit/>
          </a:bodyPr>
          <a:lstStyle/>
          <a:p>
            <a:pPr algn="l">
              <a:lnSpc>
                <a:spcPts val="4339"/>
              </a:lnSpc>
            </a:pPr>
            <a:r>
              <a:rPr lang="en-US" sz="3099">
                <a:solidFill>
                  <a:srgbClr val="24363D"/>
                </a:solidFill>
                <a:latin typeface="Tabarra Sans"/>
                <a:ea typeface="Tabarra Sans"/>
                <a:cs typeface="Tabarra Sans"/>
                <a:sym typeface="Tabarra Sans"/>
              </a:rPr>
              <a:t>Businesses should regularly ask employees for feedback on clarity, timing, and tone. Listening to this input allows managers to adjust and improve communication methods across the organisation.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15.4</a:t>
            </a:r>
          </a:p>
        </p:txBody>
      </p:sp>
      <p:grpSp>
        <p:nvGrpSpPr>
          <p:cNvPr id="6" name="Group 6"/>
          <p:cNvGrpSpPr/>
          <p:nvPr/>
        </p:nvGrpSpPr>
        <p:grpSpPr>
          <a:xfrm>
            <a:off x="1028700" y="2708801"/>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534305" y="2854708"/>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1028700" y="6317972"/>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534305" y="6470372"/>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976986" y="4018559"/>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HL2 Q5 (a) (ii): Explain two ways, apart from choosing the correct mode, how communication might be improved in an organisation.</a:t>
            </a:r>
          </a:p>
        </p:txBody>
      </p:sp>
      <p:sp>
        <p:nvSpPr>
          <p:cNvPr id="15" name="TextBox 15"/>
          <p:cNvSpPr txBox="1"/>
          <p:nvPr/>
        </p:nvSpPr>
        <p:spPr>
          <a:xfrm>
            <a:off x="1028700" y="7707700"/>
            <a:ext cx="16334027" cy="5143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 Q4, Q6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a:hlinkClick r:id="rId4" tooltip="https://wordwall.net/resource/95166370"/>
          </p:cNvPr>
          <p:cNvSpPr/>
          <p:nvPr/>
        </p:nvSpPr>
        <p:spPr>
          <a:xfrm>
            <a:off x="2869401" y="2826811"/>
            <a:ext cx="5045346" cy="5109211"/>
          </a:xfrm>
          <a:custGeom>
            <a:avLst/>
            <a:gdLst/>
            <a:ahLst/>
            <a:cxnLst/>
            <a:rect l="l" t="t" r="r" b="b"/>
            <a:pathLst>
              <a:path w="5045346" h="5109211">
                <a:moveTo>
                  <a:pt x="0" y="0"/>
                </a:moveTo>
                <a:lnTo>
                  <a:pt x="5045346" y="0"/>
                </a:lnTo>
                <a:lnTo>
                  <a:pt x="5045346" y="5109210"/>
                </a:lnTo>
                <a:lnTo>
                  <a:pt x="0" y="51092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a:hlinkClick r:id="rId7" tooltip="https://create.kahoot.it/details/56d60783-d158-4c4c-9da8-2fe4d1cedf22"/>
          </p:cNvPr>
          <p:cNvSpPr/>
          <p:nvPr/>
        </p:nvSpPr>
        <p:spPr>
          <a:xfrm>
            <a:off x="11057020" y="2957233"/>
            <a:ext cx="4848366" cy="4848366"/>
          </a:xfrm>
          <a:custGeom>
            <a:avLst/>
            <a:gdLst/>
            <a:ahLst/>
            <a:cxnLst/>
            <a:rect l="l" t="t" r="r" b="b"/>
            <a:pathLst>
              <a:path w="4848366" h="4848366">
                <a:moveTo>
                  <a:pt x="0" y="0"/>
                </a:moveTo>
                <a:lnTo>
                  <a:pt x="4848366" y="0"/>
                </a:lnTo>
                <a:lnTo>
                  <a:pt x="4848366" y="4848366"/>
                </a:lnTo>
                <a:lnTo>
                  <a:pt x="0" y="4848366"/>
                </a:lnTo>
                <a:lnTo>
                  <a:pt x="0" y="0"/>
                </a:lnTo>
                <a:close/>
              </a:path>
            </a:pathLst>
          </a:custGeom>
          <a:blipFill>
            <a:blip r:embed="rId8"/>
            <a:stretch>
              <a:fillRect/>
            </a:stretch>
          </a:blipFill>
        </p:spPr>
        <p:txBody>
          <a:bodyPr/>
          <a:lstStyle/>
          <a:p>
            <a:endParaRPr lang="en-US"/>
          </a:p>
        </p:txBody>
      </p:sp>
      <p:sp>
        <p:nvSpPr>
          <p:cNvPr id="10" name="TextBox 10"/>
          <p:cNvSpPr txBox="1"/>
          <p:nvPr/>
        </p:nvSpPr>
        <p:spPr>
          <a:xfrm>
            <a:off x="1175994" y="996950"/>
            <a:ext cx="15349387" cy="650876"/>
          </a:xfrm>
          <a:prstGeom prst="rect">
            <a:avLst/>
          </a:prstGeom>
        </p:spPr>
        <p:txBody>
          <a:bodyPr lIns="0" tIns="0" rIns="0" bIns="0" rtlCol="0" anchor="t">
            <a:spAutoFit/>
          </a:bodyPr>
          <a:lstStyle/>
          <a:p>
            <a:pPr algn="l">
              <a:lnSpc>
                <a:spcPts val="4400"/>
              </a:lnSpc>
            </a:pPr>
            <a:r>
              <a:rPr lang="en-US" sz="4000" b="1">
                <a:solidFill>
                  <a:srgbClr val="D6E591"/>
                </a:solidFill>
                <a:latin typeface="Tabarra Sans Heavy"/>
                <a:ea typeface="Tabarra Sans Heavy"/>
                <a:cs typeface="Tabarra Sans Heavy"/>
                <a:sym typeface="Tabarra Sans Heavy"/>
              </a:rPr>
              <a:t>Flashcards and Kahoots</a:t>
            </a:r>
          </a:p>
        </p:txBody>
      </p:sp>
      <p:sp>
        <p:nvSpPr>
          <p:cNvPr id="11" name="TextBox 11"/>
          <p:cNvSpPr txBox="1"/>
          <p:nvPr/>
        </p:nvSpPr>
        <p:spPr>
          <a:xfrm>
            <a:off x="7312231" y="8164621"/>
            <a:ext cx="4848366" cy="1811020"/>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click the image to start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2116</Words>
  <Application>Microsoft Macintosh PowerPoint</Application>
  <PresentationFormat>Custom</PresentationFormat>
  <Paragraphs>225</Paragraphs>
  <Slides>37</Slides>
  <Notes>0</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37</vt:i4>
      </vt:variant>
    </vt:vector>
  </HeadingPairs>
  <TitlesOfParts>
    <vt:vector size="48" baseType="lpstr">
      <vt:lpstr>League Spartan</vt:lpstr>
      <vt:lpstr>Montserrat Bold</vt:lpstr>
      <vt:lpstr>Tabarra Sans</vt:lpstr>
      <vt:lpstr>Calibri</vt:lpstr>
      <vt:lpstr>Tabarra Sans Heavy</vt:lpstr>
      <vt:lpstr>Tabarra Sans Italics</vt:lpstr>
      <vt:lpstr>Arial</vt:lpstr>
      <vt:lpstr>Tabarra Sans Bold</vt:lpstr>
      <vt:lpstr>Canva Sans Bold</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Strand 03, Chapter 15</dc:title>
  <cp:lastModifiedBy>Gavin Duffy</cp:lastModifiedBy>
  <cp:revision>2</cp:revision>
  <dcterms:created xsi:type="dcterms:W3CDTF">2006-08-16T00:00:00Z</dcterms:created>
  <dcterms:modified xsi:type="dcterms:W3CDTF">2025-11-07T17:01:48Z</dcterms:modified>
  <dc:identifier>DAGwC4O34Ro</dc:identifier>
</cp:coreProperties>
</file>