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Lst>
  <p:sldSz cx="15240000" cy="8572500"/>
  <p:notesSz cx="6858000" cy="9144000"/>
  <p:embeddedFontLst>
    <p:embeddedFont>
      <p:font typeface="Arimo" panose="020B0604020202020204" pitchFamily="34" charset="0"/>
      <p:regular r:id="rId99"/>
    </p:embeddedFont>
    <p:embeddedFont>
      <p:font typeface="Canva Sans" panose="020B0503030501040103" pitchFamily="34" charset="0"/>
      <p:regular r:id="rId100"/>
    </p:embeddedFont>
    <p:embeddedFont>
      <p:font typeface="Canva Sans Bold" panose="020B0803030501040103" pitchFamily="34" charset="0"/>
      <p:regular r:id="rId101"/>
      <p:bold r:id="rId102"/>
    </p:embeddedFont>
    <p:embeddedFont>
      <p:font typeface="Garet Heavy" pitchFamily="2" charset="77"/>
      <p:regular r:id="rId103"/>
      <p:bold r:id="rId104"/>
    </p:embeddedFont>
    <p:embeddedFont>
      <p:font typeface="Montserrat Bold" pitchFamily="2" charset="77"/>
      <p:regular r:id="rId105"/>
      <p:bold r:id="rId106"/>
    </p:embeddedFont>
    <p:embeddedFont>
      <p:font typeface="Tabarra Sans" pitchFamily="2" charset="0"/>
      <p:regular r:id="rId107"/>
    </p:embeddedFont>
    <p:embeddedFont>
      <p:font typeface="Tabarra Sans Bold" pitchFamily="2" charset="0"/>
      <p:regular r:id="rId108"/>
      <p:bold r:id="rId109"/>
    </p:embeddedFont>
    <p:embeddedFont>
      <p:font typeface="Tabarra Sans Heavy" pitchFamily="2" charset="0"/>
      <p:regular r:id="rId110"/>
      <p:bold r:id="rId1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3" autoAdjust="0"/>
    <p:restoredTop sz="94558" autoAdjust="0"/>
  </p:normalViewPr>
  <p:slideViewPr>
    <p:cSldViewPr>
      <p:cViewPr varScale="1">
        <p:scale>
          <a:sx n="85" d="100"/>
          <a:sy n="85" d="100"/>
        </p:scale>
        <p:origin x="1320" y="4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font" Target="fonts/font9.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4.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5.fntdata"/><Relationship Id="rId108" Type="http://schemas.openxmlformats.org/officeDocument/2006/relationships/font" Target="fonts/font10.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8.fntdata"/><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font" Target="fonts/font1.fntdata"/><Relationship Id="rId10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1.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font" Target="fonts/font6.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2.fntdata"/><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2.fntdata"/><Relationship Id="rId105"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10/28/25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10/28/25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10/28/25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10/28/25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backinbusinesshub.com/wp-content/uploads/2025/10/Starter-worksheet-Chapter-5.pdf" TargetMode="External"/><Relationship Id="rId3" Type="http://schemas.openxmlformats.org/officeDocument/2006/relationships/image" Target="../media/image1.png"/><Relationship Id="rId7" Type="http://schemas.openxmlformats.org/officeDocument/2006/relationships/hyperlink" Target="https://backinbusinesshub.com/wp-content/uploads/2025/10/Ch5-Class-Exam.docx" TargetMode="External"/><Relationship Id="rId2" Type="http://schemas.openxmlformats.org/officeDocument/2006/relationships/hyperlink" Target="https://www.youtube.com/watch?v=jKgjbsc3dZA" TargetMode="External"/><Relationship Id="rId1" Type="http://schemas.openxmlformats.org/officeDocument/2006/relationships/slideLayout" Target="../slideLayouts/slideLayout7.xml"/><Relationship Id="rId6" Type="http://schemas.openxmlformats.org/officeDocument/2006/relationships/hyperlink" Target="https://backinbusinesshub.com/wp-content/uploads/2025/10/Ch5-Sample-Paper-Solutions.pdf" TargetMode="External"/><Relationship Id="rId5" Type="http://schemas.openxmlformats.org/officeDocument/2006/relationships/hyperlink" Target="https://backinbusinesshub.com/wp-content/uploads/2025/10/Ch5-Activity-Book-Solutions.pdf" TargetMode="External"/><Relationship Id="rId4" Type="http://schemas.openxmlformats.org/officeDocument/2006/relationships/hyperlink" Target="https://backinbusinesshub.com/wp-content/uploads/2025/10/S1-Ch5-Irish-business-globally-and-internationally.pdf"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youtube.com/watch?v=jKgjbsc3dZA"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ideo" Target="https://www.youtube.com/watch?v=zlx7nTnYC3A" TargetMode="External"/><Relationship Id="rId6" Type="http://schemas.openxmlformats.org/officeDocument/2006/relationships/hyperlink" Target="https://backinbusinesshub.com/wp-content/uploads/2025/10/Starter-worksheet-Chapter-5.pdf" TargetMode="External"/><Relationship Id="rId5" Type="http://schemas.openxmlformats.org/officeDocument/2006/relationships/hyperlink" Target="https://www.youtube.com/watch?v=zlx7nTnYC3A" TargetMode="Externa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https://www.youtube.com/watch?v=IM16zl3wQgg" TargetMode="External"/><Relationship Id="rId5" Type="http://schemas.openxmlformats.org/officeDocument/2006/relationships/hyperlink" Target="https://www.youtube.com/watch?v=IM16zl3wQgg" TargetMode="External"/><Relationship Id="rId4" Type="http://schemas.openxmlformats.org/officeDocument/2006/relationships/image" Target="../media/image2.jpeg"/></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www.youtube.com/shorts/GFzWGc3P6-Q" TargetMode="External"/><Relationship Id="rId2" Type="http://schemas.openxmlformats.org/officeDocument/2006/relationships/video" Target="https://www.youtube.com/shorts/XpcFPsvQF4g" TargetMode="External"/><Relationship Id="rId1" Type="http://schemas.openxmlformats.org/officeDocument/2006/relationships/video" Target="https://www.youtube.com/shorts/GFzWGc3P6-Q" TargetMode="External"/><Relationship Id="rId6" Type="http://schemas.openxmlformats.org/officeDocument/2006/relationships/image" Target="../media/image2.jpeg"/><Relationship Id="rId5" Type="http://schemas.openxmlformats.org/officeDocument/2006/relationships/hyperlink" Target="https://www.youtube.com/shorts/XpcFPsvQF4g" TargetMode="External"/><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jpeg"/></Relationships>
</file>

<file path=ppt/slides/_rels/slide7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slides/_rels/slide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watch?v=jKgjbsc3dZA" TargetMode="External"/><Relationship Id="rId5" Type="http://schemas.openxmlformats.org/officeDocument/2006/relationships/hyperlink" Target="https://www.youtube.com/watch?v=jKgjbsc3dZA" TargetMode="External"/><Relationship Id="rId4" Type="http://schemas.openxmlformats.org/officeDocument/2006/relationships/image" Target="../media/image58.jpeg"/></Relationships>
</file>

<file path=ppt/slides/_rels/slide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https://www.youtube.com/watch?v=Dhqq_GNXqMo" TargetMode="External"/><Relationship Id="rId5" Type="http://schemas.openxmlformats.org/officeDocument/2006/relationships/hyperlink" Target="https://www.youtube.com/watch?v=Dhqq_GNXqMo" TargetMode="External"/><Relationship Id="rId4" Type="http://schemas.openxmlformats.org/officeDocument/2006/relationships/image" Target="../media/image2.jpeg"/></Relationships>
</file>

<file path=ppt/slides/_rels/slide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35" y="6694407"/>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764566"/>
            <a:ext cx="12233620" cy="4044972"/>
          </a:xfrm>
          <a:prstGeom prst="rect">
            <a:avLst/>
          </a:prstGeom>
        </p:spPr>
        <p:txBody>
          <a:bodyPr lIns="0" tIns="0" rIns="0" bIns="0" rtlCol="0" anchor="t">
            <a:spAutoFit/>
          </a:bodyPr>
          <a:lstStyle/>
          <a:p>
            <a:pPr algn="l">
              <a:lnSpc>
                <a:spcPts val="15398"/>
              </a:lnSpc>
            </a:pPr>
            <a:r>
              <a:rPr lang="en-US" sz="10999" b="1">
                <a:solidFill>
                  <a:srgbClr val="FFE57D"/>
                </a:solidFill>
                <a:latin typeface="Tabarra Sans Heavy"/>
                <a:ea typeface="Tabarra Sans Heavy"/>
                <a:cs typeface="Tabarra Sans Heavy"/>
                <a:sym typeface="Tabarra Sans Heavy"/>
              </a:rPr>
              <a:t>Strand 1</a:t>
            </a:r>
          </a:p>
          <a:p>
            <a:pPr algn="l">
              <a:lnSpc>
                <a:spcPts val="15398"/>
              </a:lnSpc>
            </a:pPr>
            <a:r>
              <a:rPr lang="en-US" sz="10999" b="1">
                <a:solidFill>
                  <a:srgbClr val="FFE57D"/>
                </a:solidFill>
                <a:latin typeface="Tabarra Sans Heavy"/>
                <a:ea typeface="Tabarra Sans Heavy"/>
                <a:cs typeface="Tabarra Sans Heavy"/>
                <a:sym typeface="Tabarra Sans Heavy"/>
              </a:rPr>
              <a:t>Chapter 05</a:t>
            </a:r>
          </a:p>
        </p:txBody>
      </p:sp>
      <p:grpSp>
        <p:nvGrpSpPr>
          <p:cNvPr id="7" name="Group 7"/>
          <p:cNvGrpSpPr/>
          <p:nvPr/>
        </p:nvGrpSpPr>
        <p:grpSpPr>
          <a:xfrm>
            <a:off x="12443761" y="0"/>
            <a:ext cx="2796239" cy="2796239"/>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50" y="5719691"/>
            <a:ext cx="13525500" cy="866774"/>
          </a:xfrm>
          <a:prstGeom prst="rect">
            <a:avLst/>
          </a:prstGeom>
        </p:spPr>
        <p:txBody>
          <a:bodyPr lIns="0" tIns="0" rIns="0" bIns="0" rtlCol="0" anchor="t">
            <a:spAutoFit/>
          </a:bodyPr>
          <a:lstStyle/>
          <a:p>
            <a:pPr algn="l">
              <a:lnSpc>
                <a:spcPts val="6300"/>
              </a:lnSpc>
            </a:pPr>
            <a:r>
              <a:rPr lang="en-US" sz="4500" b="1">
                <a:solidFill>
                  <a:srgbClr val="FFE57D"/>
                </a:solidFill>
                <a:latin typeface="Tabarra Sans Heavy"/>
                <a:ea typeface="Tabarra Sans Heavy"/>
                <a:cs typeface="Tabarra Sans Heavy"/>
                <a:sym typeface="Tabarra Sans Heavy"/>
              </a:rPr>
              <a:t>Irish Business Globally And Internationally</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50" y="2287046"/>
            <a:ext cx="13525500" cy="3840075"/>
            <a:chOff x="0" y="0"/>
            <a:chExt cx="4274726" cy="1213653"/>
          </a:xfrm>
        </p:grpSpPr>
        <p:sp>
          <p:nvSpPr>
            <p:cNvPr id="8" name="Freeform 8"/>
            <p:cNvSpPr/>
            <p:nvPr/>
          </p:nvSpPr>
          <p:spPr>
            <a:xfrm>
              <a:off x="0" y="0"/>
              <a:ext cx="4274726" cy="1213653"/>
            </a:xfrm>
            <a:custGeom>
              <a:avLst/>
              <a:gdLst/>
              <a:ahLst/>
              <a:cxnLst/>
              <a:rect l="l" t="t" r="r" b="b"/>
              <a:pathLst>
                <a:path w="4274726" h="1213653">
                  <a:moveTo>
                    <a:pt x="24041" y="0"/>
                  </a:moveTo>
                  <a:lnTo>
                    <a:pt x="4250686" y="0"/>
                  </a:lnTo>
                  <a:cubicBezTo>
                    <a:pt x="4263963" y="0"/>
                    <a:pt x="4274726" y="10763"/>
                    <a:pt x="4274726" y="24041"/>
                  </a:cubicBezTo>
                  <a:lnTo>
                    <a:pt x="4274726" y="1189613"/>
                  </a:lnTo>
                  <a:cubicBezTo>
                    <a:pt x="4274726" y="1202890"/>
                    <a:pt x="4263963" y="1213653"/>
                    <a:pt x="4250686" y="1213653"/>
                  </a:cubicBezTo>
                  <a:lnTo>
                    <a:pt x="24041" y="1213653"/>
                  </a:lnTo>
                  <a:cubicBezTo>
                    <a:pt x="10763" y="1213653"/>
                    <a:pt x="0" y="1202890"/>
                    <a:pt x="0" y="1189613"/>
                  </a:cubicBezTo>
                  <a:lnTo>
                    <a:pt x="0" y="24041"/>
                  </a:lnTo>
                  <a:cubicBezTo>
                    <a:pt x="0" y="10763"/>
                    <a:pt x="10763"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26" cy="1242228"/>
            </a:xfrm>
            <a:prstGeom prst="rect">
              <a:avLst/>
            </a:prstGeom>
          </p:spPr>
          <p:txBody>
            <a:bodyPr lIns="50800" tIns="50800" rIns="50800" bIns="50800" rtlCol="0" anchor="ctr"/>
            <a:lstStyle/>
            <a:p>
              <a:pPr algn="ctr">
                <a:lnSpc>
                  <a:spcPts val="2239"/>
                </a:lnSpc>
              </a:pPr>
              <a:endParaRPr/>
            </a:p>
          </p:txBody>
        </p:sp>
      </p:grpSp>
      <p:sp>
        <p:nvSpPr>
          <p:cNvPr id="10" name="Freeform 10"/>
          <p:cNvSpPr/>
          <p:nvPr/>
        </p:nvSpPr>
        <p:spPr>
          <a:xfrm>
            <a:off x="11687131" y="6327653"/>
            <a:ext cx="2983600" cy="1987824"/>
          </a:xfrm>
          <a:custGeom>
            <a:avLst/>
            <a:gdLst/>
            <a:ahLst/>
            <a:cxnLst/>
            <a:rect l="l" t="t" r="r" b="b"/>
            <a:pathLst>
              <a:path w="2983600" h="1987824">
                <a:moveTo>
                  <a:pt x="0" y="0"/>
                </a:moveTo>
                <a:lnTo>
                  <a:pt x="2983600" y="0"/>
                </a:lnTo>
                <a:lnTo>
                  <a:pt x="2983600" y="1987824"/>
                </a:lnTo>
                <a:lnTo>
                  <a:pt x="0" y="1987824"/>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857265" y="843232"/>
            <a:ext cx="13121031" cy="975359"/>
          </a:xfrm>
          <a:prstGeom prst="rect">
            <a:avLst/>
          </a:prstGeom>
        </p:spPr>
        <p:txBody>
          <a:bodyPr lIns="0" tIns="0" rIns="0" bIns="0" rtlCol="0" anchor="t">
            <a:spAutoFit/>
          </a:bodyPr>
          <a:lstStyle/>
          <a:p>
            <a:pPr algn="l">
              <a:lnSpc>
                <a:spcPts val="7140"/>
              </a:lnSpc>
            </a:pPr>
            <a:r>
              <a:rPr lang="en-US" sz="5100" b="1">
                <a:solidFill>
                  <a:srgbClr val="FFE57D"/>
                </a:solidFill>
                <a:latin typeface="Tabarra Sans Bold"/>
                <a:ea typeface="Tabarra Sans Bold"/>
                <a:cs typeface="Tabarra Sans Bold"/>
                <a:sym typeface="Tabarra Sans Bold"/>
              </a:rPr>
              <a:t>Protectionism</a:t>
            </a:r>
          </a:p>
        </p:txBody>
      </p:sp>
      <p:sp>
        <p:nvSpPr>
          <p:cNvPr id="12" name="TextBox 12"/>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3" name="TextBox 13"/>
          <p:cNvSpPr txBox="1"/>
          <p:nvPr/>
        </p:nvSpPr>
        <p:spPr>
          <a:xfrm>
            <a:off x="1151843" y="2429921"/>
            <a:ext cx="12936284" cy="34143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Some governments try to protect their home industries by restricting foreign competition using barriers to trade. This is called protectionism as the country is trying to make foreign imports more expensive reative to their domestically produced output in the hope that demand will increase in the domestic market, creating jobs and economic growth.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43232"/>
            <a:ext cx="13121031" cy="975359"/>
          </a:xfrm>
          <a:prstGeom prst="rect">
            <a:avLst/>
          </a:prstGeom>
        </p:spPr>
        <p:txBody>
          <a:bodyPr lIns="0" tIns="0" rIns="0" bIns="0" rtlCol="0" anchor="t">
            <a:spAutoFit/>
          </a:bodyPr>
          <a:lstStyle/>
          <a:p>
            <a:pPr algn="l">
              <a:lnSpc>
                <a:spcPts val="7140"/>
              </a:lnSpc>
            </a:pPr>
            <a:r>
              <a:rPr lang="en-US" sz="5100" b="1">
                <a:solidFill>
                  <a:srgbClr val="FFE57D"/>
                </a:solidFill>
                <a:latin typeface="Tabarra Sans Bold"/>
                <a:ea typeface="Tabarra Sans Bold"/>
                <a:cs typeface="Tabarra Sans Bold"/>
                <a:sym typeface="Tabarra Sans Bold"/>
              </a:rPr>
              <a:t>Protectionism</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320965" y="2708262"/>
            <a:ext cx="3721820" cy="1021634"/>
            <a:chOff x="0" y="0"/>
            <a:chExt cx="1176279" cy="322887"/>
          </a:xfrm>
        </p:grpSpPr>
        <p:sp>
          <p:nvSpPr>
            <p:cNvPr id="10" name="Freeform 10"/>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11" name="TextBox 11"/>
            <p:cNvSpPr txBox="1"/>
            <p:nvPr/>
          </p:nvSpPr>
          <p:spPr>
            <a:xfrm>
              <a:off x="0" y="-38100"/>
              <a:ext cx="1176279" cy="360987"/>
            </a:xfrm>
            <a:prstGeom prst="rect">
              <a:avLst/>
            </a:prstGeom>
          </p:spPr>
          <p:txBody>
            <a:bodyPr lIns="50800" tIns="50800" rIns="50800" bIns="50800" rtlCol="0" anchor="ctr"/>
            <a:lstStyle/>
            <a:p>
              <a:pPr algn="ctr">
                <a:lnSpc>
                  <a:spcPts val="3079"/>
                </a:lnSpc>
              </a:pPr>
              <a:endParaRPr/>
            </a:p>
          </p:txBody>
        </p:sp>
      </p:grpSp>
      <p:sp>
        <p:nvSpPr>
          <p:cNvPr id="12" name="TextBox 12"/>
          <p:cNvSpPr txBox="1"/>
          <p:nvPr/>
        </p:nvSpPr>
        <p:spPr>
          <a:xfrm>
            <a:off x="917160" y="2907929"/>
            <a:ext cx="2529429" cy="588010"/>
          </a:xfrm>
          <a:prstGeom prst="rect">
            <a:avLst/>
          </a:prstGeom>
        </p:spPr>
        <p:txBody>
          <a:bodyPr lIns="0" tIns="0" rIns="0" bIns="0" rtlCol="0" anchor="t">
            <a:spAutoFit/>
          </a:bodyPr>
          <a:lstStyle/>
          <a:p>
            <a:pPr algn="ctr">
              <a:lnSpc>
                <a:spcPts val="4339"/>
              </a:lnSpc>
            </a:pPr>
            <a:r>
              <a:rPr lang="en-US" sz="3099">
                <a:solidFill>
                  <a:srgbClr val="24363D"/>
                </a:solidFill>
                <a:latin typeface="Tabarra Sans"/>
                <a:ea typeface="Tabarra Sans"/>
                <a:cs typeface="Tabarra Sans"/>
                <a:sym typeface="Tabarra Sans"/>
              </a:rPr>
              <a:t>Tariff</a:t>
            </a:r>
          </a:p>
        </p:txBody>
      </p:sp>
      <p:sp>
        <p:nvSpPr>
          <p:cNvPr id="13" name="TextBox 13"/>
          <p:cNvSpPr txBox="1"/>
          <p:nvPr/>
        </p:nvSpPr>
        <p:spPr>
          <a:xfrm>
            <a:off x="4667783" y="2316109"/>
            <a:ext cx="1005017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 a tax on imports that raises the selling price of foreign goods and discourages consumers from buying them.</a:t>
            </a:r>
          </a:p>
          <a:p>
            <a:pPr algn="l">
              <a:lnSpc>
                <a:spcPts val="3359"/>
              </a:lnSpc>
            </a:pPr>
            <a:r>
              <a:rPr lang="en-US" sz="2400">
                <a:solidFill>
                  <a:srgbClr val="24363D"/>
                </a:solidFill>
                <a:latin typeface="Tabarra Sans"/>
                <a:ea typeface="Tabarra Sans"/>
                <a:cs typeface="Tabarra Sans"/>
                <a:sym typeface="Tabarra Sans"/>
              </a:rPr>
              <a:t>The United States introduced tariffs on imported electric vehicles in 2025 to protect local car production</a:t>
            </a:r>
          </a:p>
        </p:txBody>
      </p:sp>
      <p:sp>
        <p:nvSpPr>
          <p:cNvPr id="14" name="TextBox 14"/>
          <p:cNvSpPr txBox="1"/>
          <p:nvPr/>
        </p:nvSpPr>
        <p:spPr>
          <a:xfrm>
            <a:off x="4667783" y="4411318"/>
            <a:ext cx="1005020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 total ban on trade with a particular country or product, often for political or ethical reasons.</a:t>
            </a:r>
          </a:p>
          <a:p>
            <a:pPr algn="l">
              <a:lnSpc>
                <a:spcPts val="3359"/>
              </a:lnSpc>
            </a:pPr>
            <a:r>
              <a:rPr lang="en-US" sz="2400">
                <a:solidFill>
                  <a:srgbClr val="24363D"/>
                </a:solidFill>
                <a:latin typeface="Tabarra Sans"/>
                <a:ea typeface="Tabarra Sans"/>
                <a:cs typeface="Tabarra Sans"/>
                <a:sym typeface="Tabarra Sans"/>
              </a:rPr>
              <a:t>The European Union placed an embargo on certain Russian goods following the invasion of Ukraine.</a:t>
            </a:r>
          </a:p>
        </p:txBody>
      </p:sp>
      <p:sp>
        <p:nvSpPr>
          <p:cNvPr id="15" name="TextBox 15"/>
          <p:cNvSpPr txBox="1"/>
          <p:nvPr/>
        </p:nvSpPr>
        <p:spPr>
          <a:xfrm>
            <a:off x="4667813" y="6506526"/>
            <a:ext cx="1005017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Limits the amount of a product that can be imported or exported, helping protect domestic producers.</a:t>
            </a:r>
          </a:p>
          <a:p>
            <a:pPr algn="l">
              <a:lnSpc>
                <a:spcPts val="3359"/>
              </a:lnSpc>
            </a:pPr>
            <a:r>
              <a:rPr lang="en-US" sz="2400">
                <a:solidFill>
                  <a:srgbClr val="24363D"/>
                </a:solidFill>
                <a:latin typeface="Tabarra Sans"/>
                <a:ea typeface="Tabarra Sans"/>
                <a:cs typeface="Tabarra Sans"/>
                <a:sym typeface="Tabarra Sans"/>
              </a:rPr>
              <a:t>The EU set quotas on steel imports to prevent oversupply from cheaper non-EU markets.</a:t>
            </a:r>
          </a:p>
        </p:txBody>
      </p:sp>
      <p:grpSp>
        <p:nvGrpSpPr>
          <p:cNvPr id="16" name="Group 16"/>
          <p:cNvGrpSpPr/>
          <p:nvPr/>
        </p:nvGrpSpPr>
        <p:grpSpPr>
          <a:xfrm>
            <a:off x="320965" y="4730350"/>
            <a:ext cx="3721820" cy="1021634"/>
            <a:chOff x="0" y="0"/>
            <a:chExt cx="1176279" cy="322887"/>
          </a:xfrm>
        </p:grpSpPr>
        <p:sp>
          <p:nvSpPr>
            <p:cNvPr id="17" name="Freeform 17"/>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18" name="TextBox 18"/>
            <p:cNvSpPr txBox="1"/>
            <p:nvPr/>
          </p:nvSpPr>
          <p:spPr>
            <a:xfrm>
              <a:off x="0" y="-38100"/>
              <a:ext cx="1176279" cy="360987"/>
            </a:xfrm>
            <a:prstGeom prst="rect">
              <a:avLst/>
            </a:prstGeom>
          </p:spPr>
          <p:txBody>
            <a:bodyPr lIns="50800" tIns="50800" rIns="50800" bIns="50800" rtlCol="0" anchor="ctr"/>
            <a:lstStyle/>
            <a:p>
              <a:pPr algn="ctr">
                <a:lnSpc>
                  <a:spcPts val="3079"/>
                </a:lnSpc>
              </a:pPr>
              <a:endParaRPr/>
            </a:p>
          </p:txBody>
        </p:sp>
      </p:grpSp>
      <p:sp>
        <p:nvSpPr>
          <p:cNvPr id="19" name="TextBox 19"/>
          <p:cNvSpPr txBox="1"/>
          <p:nvPr/>
        </p:nvSpPr>
        <p:spPr>
          <a:xfrm>
            <a:off x="857250" y="4930017"/>
            <a:ext cx="2810707" cy="588010"/>
          </a:xfrm>
          <a:prstGeom prst="rect">
            <a:avLst/>
          </a:prstGeom>
        </p:spPr>
        <p:txBody>
          <a:bodyPr lIns="0" tIns="0" rIns="0" bIns="0" rtlCol="0" anchor="t">
            <a:spAutoFit/>
          </a:bodyPr>
          <a:lstStyle/>
          <a:p>
            <a:pPr algn="ctr">
              <a:lnSpc>
                <a:spcPts val="4339"/>
              </a:lnSpc>
            </a:pPr>
            <a:r>
              <a:rPr lang="en-US" sz="3099">
                <a:solidFill>
                  <a:srgbClr val="24363D"/>
                </a:solidFill>
                <a:latin typeface="Tabarra Sans"/>
                <a:ea typeface="Tabarra Sans"/>
                <a:cs typeface="Tabarra Sans"/>
                <a:sym typeface="Tabarra Sans"/>
              </a:rPr>
              <a:t>Embargo</a:t>
            </a:r>
          </a:p>
        </p:txBody>
      </p:sp>
      <p:grpSp>
        <p:nvGrpSpPr>
          <p:cNvPr id="20" name="Group 20"/>
          <p:cNvGrpSpPr/>
          <p:nvPr/>
        </p:nvGrpSpPr>
        <p:grpSpPr>
          <a:xfrm>
            <a:off x="320965" y="6898678"/>
            <a:ext cx="3721820" cy="1021634"/>
            <a:chOff x="0" y="0"/>
            <a:chExt cx="1176279" cy="322887"/>
          </a:xfrm>
        </p:grpSpPr>
        <p:sp>
          <p:nvSpPr>
            <p:cNvPr id="21" name="Freeform 21"/>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22" name="TextBox 22"/>
            <p:cNvSpPr txBox="1"/>
            <p:nvPr/>
          </p:nvSpPr>
          <p:spPr>
            <a:xfrm>
              <a:off x="0" y="-38100"/>
              <a:ext cx="1176279" cy="360987"/>
            </a:xfrm>
            <a:prstGeom prst="rect">
              <a:avLst/>
            </a:prstGeom>
          </p:spPr>
          <p:txBody>
            <a:bodyPr lIns="50800" tIns="50800" rIns="50800" bIns="50800" rtlCol="0" anchor="ctr"/>
            <a:lstStyle/>
            <a:p>
              <a:pPr algn="ctr">
                <a:lnSpc>
                  <a:spcPts val="3079"/>
                </a:lnSpc>
              </a:pPr>
              <a:endParaRPr/>
            </a:p>
          </p:txBody>
        </p:sp>
      </p:grpSp>
      <p:sp>
        <p:nvSpPr>
          <p:cNvPr id="23" name="TextBox 23"/>
          <p:cNvSpPr txBox="1"/>
          <p:nvPr/>
        </p:nvSpPr>
        <p:spPr>
          <a:xfrm>
            <a:off x="731265" y="7098346"/>
            <a:ext cx="2901220" cy="588010"/>
          </a:xfrm>
          <a:prstGeom prst="rect">
            <a:avLst/>
          </a:prstGeom>
        </p:spPr>
        <p:txBody>
          <a:bodyPr lIns="0" tIns="0" rIns="0" bIns="0" rtlCol="0" anchor="t">
            <a:spAutoFit/>
          </a:bodyPr>
          <a:lstStyle/>
          <a:p>
            <a:pPr algn="ctr">
              <a:lnSpc>
                <a:spcPts val="4339"/>
              </a:lnSpc>
            </a:pPr>
            <a:r>
              <a:rPr lang="en-US" sz="3099">
                <a:solidFill>
                  <a:srgbClr val="24363D"/>
                </a:solidFill>
                <a:latin typeface="Tabarra Sans"/>
                <a:ea typeface="Tabarra Sans"/>
                <a:cs typeface="Tabarra Sans"/>
                <a:sym typeface="Tabarra Sans"/>
              </a:rPr>
              <a:t>Quota</a:t>
            </a:r>
          </a:p>
        </p:txBody>
      </p:sp>
      <p:sp>
        <p:nvSpPr>
          <p:cNvPr id="24" name="Freeform 24"/>
          <p:cNvSpPr/>
          <p:nvPr/>
        </p:nvSpPr>
        <p:spPr>
          <a:xfrm>
            <a:off x="13978296" y="3618577"/>
            <a:ext cx="824721" cy="887990"/>
          </a:xfrm>
          <a:custGeom>
            <a:avLst/>
            <a:gdLst/>
            <a:ahLst/>
            <a:cxnLst/>
            <a:rect l="l" t="t" r="r" b="b"/>
            <a:pathLst>
              <a:path w="824721" h="887990">
                <a:moveTo>
                  <a:pt x="0" y="0"/>
                </a:moveTo>
                <a:lnTo>
                  <a:pt x="824721" y="0"/>
                </a:lnTo>
                <a:lnTo>
                  <a:pt x="824721" y="887991"/>
                </a:lnTo>
                <a:lnTo>
                  <a:pt x="0" y="88799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5" name="Freeform 25"/>
          <p:cNvSpPr/>
          <p:nvPr/>
        </p:nvSpPr>
        <p:spPr>
          <a:xfrm>
            <a:off x="13651058" y="7388833"/>
            <a:ext cx="1463384" cy="1064612"/>
          </a:xfrm>
          <a:custGeom>
            <a:avLst/>
            <a:gdLst/>
            <a:ahLst/>
            <a:cxnLst/>
            <a:rect l="l" t="t" r="r" b="b"/>
            <a:pathLst>
              <a:path w="1463384" h="1064612">
                <a:moveTo>
                  <a:pt x="0" y="0"/>
                </a:moveTo>
                <a:lnTo>
                  <a:pt x="1463384" y="0"/>
                </a:lnTo>
                <a:lnTo>
                  <a:pt x="1463384" y="1064612"/>
                </a:lnTo>
                <a:lnTo>
                  <a:pt x="0" y="1064612"/>
                </a:lnTo>
                <a:lnTo>
                  <a:pt x="0" y="0"/>
                </a:lnTo>
                <a:close/>
              </a:path>
            </a:pathLst>
          </a:custGeom>
          <a:blipFill>
            <a:blip r:embed="rId5"/>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320965" y="2915936"/>
            <a:ext cx="3721820" cy="1021634"/>
            <a:chOff x="0" y="0"/>
            <a:chExt cx="1176279" cy="322887"/>
          </a:xfrm>
        </p:grpSpPr>
        <p:sp>
          <p:nvSpPr>
            <p:cNvPr id="8" name="Freeform 8"/>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9" name="TextBox 9"/>
            <p:cNvSpPr txBox="1"/>
            <p:nvPr/>
          </p:nvSpPr>
          <p:spPr>
            <a:xfrm>
              <a:off x="0" y="-38100"/>
              <a:ext cx="1176279" cy="360987"/>
            </a:xfrm>
            <a:prstGeom prst="rect">
              <a:avLst/>
            </a:prstGeom>
          </p:spPr>
          <p:txBody>
            <a:bodyPr lIns="50800" tIns="50800" rIns="50800" bIns="50800" rtlCol="0" anchor="ctr"/>
            <a:lstStyle/>
            <a:p>
              <a:pPr algn="ctr">
                <a:lnSpc>
                  <a:spcPts val="3079"/>
                </a:lnSpc>
              </a:pPr>
              <a:endParaRPr/>
            </a:p>
          </p:txBody>
        </p:sp>
      </p:grpSp>
      <p:grpSp>
        <p:nvGrpSpPr>
          <p:cNvPr id="10" name="Group 10"/>
          <p:cNvGrpSpPr/>
          <p:nvPr/>
        </p:nvGrpSpPr>
        <p:grpSpPr>
          <a:xfrm>
            <a:off x="320965" y="5136407"/>
            <a:ext cx="3721820" cy="1021634"/>
            <a:chOff x="0" y="0"/>
            <a:chExt cx="1176279" cy="322887"/>
          </a:xfrm>
        </p:grpSpPr>
        <p:sp>
          <p:nvSpPr>
            <p:cNvPr id="11" name="Freeform 11"/>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12" name="TextBox 12"/>
            <p:cNvSpPr txBox="1"/>
            <p:nvPr/>
          </p:nvSpPr>
          <p:spPr>
            <a:xfrm>
              <a:off x="0" y="-38100"/>
              <a:ext cx="1176279" cy="360987"/>
            </a:xfrm>
            <a:prstGeom prst="rect">
              <a:avLst/>
            </a:prstGeom>
          </p:spPr>
          <p:txBody>
            <a:bodyPr lIns="50800" tIns="50800" rIns="50800" bIns="50800" rtlCol="0" anchor="ctr"/>
            <a:lstStyle/>
            <a:p>
              <a:pPr algn="ctr">
                <a:lnSpc>
                  <a:spcPts val="3079"/>
                </a:lnSpc>
              </a:pPr>
              <a:endParaRPr/>
            </a:p>
          </p:txBody>
        </p:sp>
      </p:grpSp>
      <p:sp>
        <p:nvSpPr>
          <p:cNvPr id="13" name="Freeform 13"/>
          <p:cNvSpPr/>
          <p:nvPr/>
        </p:nvSpPr>
        <p:spPr>
          <a:xfrm>
            <a:off x="9051031" y="6497926"/>
            <a:ext cx="4446650" cy="1695285"/>
          </a:xfrm>
          <a:custGeom>
            <a:avLst/>
            <a:gdLst/>
            <a:ahLst/>
            <a:cxnLst/>
            <a:rect l="l" t="t" r="r" b="b"/>
            <a:pathLst>
              <a:path w="4446650" h="1695285">
                <a:moveTo>
                  <a:pt x="0" y="0"/>
                </a:moveTo>
                <a:lnTo>
                  <a:pt x="4446650" y="0"/>
                </a:lnTo>
                <a:lnTo>
                  <a:pt x="4446650" y="1695285"/>
                </a:lnTo>
                <a:lnTo>
                  <a:pt x="0" y="1695285"/>
                </a:lnTo>
                <a:lnTo>
                  <a:pt x="0" y="0"/>
                </a:lnTo>
                <a:close/>
              </a:path>
            </a:pathLst>
          </a:custGeom>
          <a:blipFill>
            <a:blip r:embed="rId3"/>
            <a:stretch>
              <a:fillRect/>
            </a:stretch>
          </a:blipFill>
        </p:spPr>
        <p:txBody>
          <a:bodyPr/>
          <a:lstStyle/>
          <a:p>
            <a:endParaRPr lang="en-US"/>
          </a:p>
        </p:txBody>
      </p:sp>
      <p:sp>
        <p:nvSpPr>
          <p:cNvPr id="14" name="Freeform 14"/>
          <p:cNvSpPr/>
          <p:nvPr/>
        </p:nvSpPr>
        <p:spPr>
          <a:xfrm>
            <a:off x="2716780" y="6617776"/>
            <a:ext cx="3902006" cy="1575435"/>
          </a:xfrm>
          <a:custGeom>
            <a:avLst/>
            <a:gdLst/>
            <a:ahLst/>
            <a:cxnLst/>
            <a:rect l="l" t="t" r="r" b="b"/>
            <a:pathLst>
              <a:path w="3902006" h="1575435">
                <a:moveTo>
                  <a:pt x="0" y="0"/>
                </a:moveTo>
                <a:lnTo>
                  <a:pt x="3902006" y="0"/>
                </a:lnTo>
                <a:lnTo>
                  <a:pt x="3902006" y="1575435"/>
                </a:lnTo>
                <a:lnTo>
                  <a:pt x="0" y="15754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5"/>
          <p:cNvSpPr txBox="1"/>
          <p:nvPr/>
        </p:nvSpPr>
        <p:spPr>
          <a:xfrm>
            <a:off x="857265" y="843232"/>
            <a:ext cx="13121031" cy="975359"/>
          </a:xfrm>
          <a:prstGeom prst="rect">
            <a:avLst/>
          </a:prstGeom>
        </p:spPr>
        <p:txBody>
          <a:bodyPr lIns="0" tIns="0" rIns="0" bIns="0" rtlCol="0" anchor="t">
            <a:spAutoFit/>
          </a:bodyPr>
          <a:lstStyle/>
          <a:p>
            <a:pPr algn="l">
              <a:lnSpc>
                <a:spcPts val="7140"/>
              </a:lnSpc>
            </a:pPr>
            <a:r>
              <a:rPr lang="en-US" sz="5100" b="1">
                <a:solidFill>
                  <a:srgbClr val="FFE57D"/>
                </a:solidFill>
                <a:latin typeface="Tabarra Sans Bold"/>
                <a:ea typeface="Tabarra Sans Bold"/>
                <a:cs typeface="Tabarra Sans Bold"/>
                <a:sym typeface="Tabarra Sans Bold"/>
              </a:rPr>
              <a:t>Protectionism</a:t>
            </a:r>
          </a:p>
        </p:txBody>
      </p:sp>
      <p:sp>
        <p:nvSpPr>
          <p:cNvPr id="16" name="TextBox 16"/>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7" name="TextBox 17"/>
          <p:cNvSpPr txBox="1"/>
          <p:nvPr/>
        </p:nvSpPr>
        <p:spPr>
          <a:xfrm>
            <a:off x="917160" y="3115603"/>
            <a:ext cx="2529429" cy="588010"/>
          </a:xfrm>
          <a:prstGeom prst="rect">
            <a:avLst/>
          </a:prstGeom>
        </p:spPr>
        <p:txBody>
          <a:bodyPr lIns="0" tIns="0" rIns="0" bIns="0" rtlCol="0" anchor="t">
            <a:spAutoFit/>
          </a:bodyPr>
          <a:lstStyle/>
          <a:p>
            <a:pPr algn="ctr">
              <a:lnSpc>
                <a:spcPts val="4339"/>
              </a:lnSpc>
            </a:pPr>
            <a:r>
              <a:rPr lang="en-US" sz="3099">
                <a:solidFill>
                  <a:srgbClr val="24363D"/>
                </a:solidFill>
                <a:latin typeface="Tabarra Sans"/>
                <a:ea typeface="Tabarra Sans"/>
                <a:cs typeface="Tabarra Sans"/>
                <a:sym typeface="Tabarra Sans"/>
              </a:rPr>
              <a:t>Subsidy</a:t>
            </a:r>
          </a:p>
        </p:txBody>
      </p:sp>
      <p:sp>
        <p:nvSpPr>
          <p:cNvPr id="18" name="TextBox 18"/>
          <p:cNvSpPr txBox="1"/>
          <p:nvPr/>
        </p:nvSpPr>
        <p:spPr>
          <a:xfrm>
            <a:off x="4667783" y="2523783"/>
            <a:ext cx="1005017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 subsidy is government financial support to local firms to lower production costs and make domestic goods more competitive.</a:t>
            </a:r>
          </a:p>
          <a:p>
            <a:pPr algn="l">
              <a:lnSpc>
                <a:spcPts val="3359"/>
              </a:lnSpc>
            </a:pPr>
            <a:r>
              <a:rPr lang="en-US" sz="2400">
                <a:solidFill>
                  <a:srgbClr val="24363D"/>
                </a:solidFill>
                <a:latin typeface="Tabarra Sans"/>
                <a:ea typeface="Tabarra Sans"/>
                <a:cs typeface="Tabarra Sans"/>
                <a:sym typeface="Tabarra Sans"/>
              </a:rPr>
              <a:t>The Irish government offers renewable-energy grants to support local clean-tech producers.</a:t>
            </a:r>
          </a:p>
        </p:txBody>
      </p:sp>
      <p:sp>
        <p:nvSpPr>
          <p:cNvPr id="19" name="TextBox 19"/>
          <p:cNvSpPr txBox="1"/>
          <p:nvPr/>
        </p:nvSpPr>
        <p:spPr>
          <a:xfrm>
            <a:off x="4667783" y="4817374"/>
            <a:ext cx="1005020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Extra checks, paperwork, or customs delays can make importing slower and more expensive, discouraging trade.</a:t>
            </a:r>
          </a:p>
          <a:p>
            <a:pPr algn="l">
              <a:lnSpc>
                <a:spcPts val="3359"/>
              </a:lnSpc>
            </a:pPr>
            <a:r>
              <a:rPr lang="en-US" sz="2400">
                <a:solidFill>
                  <a:srgbClr val="24363D"/>
                </a:solidFill>
                <a:latin typeface="Tabarra Sans"/>
                <a:ea typeface="Tabarra Sans"/>
                <a:cs typeface="Tabarra Sans"/>
                <a:sym typeface="Tabarra Sans"/>
              </a:rPr>
              <a:t>Since Brexit, many UK exporters have faced longer customs procedures when selling to EU countries.</a:t>
            </a:r>
          </a:p>
        </p:txBody>
      </p:sp>
      <p:sp>
        <p:nvSpPr>
          <p:cNvPr id="20" name="TextBox 20"/>
          <p:cNvSpPr txBox="1"/>
          <p:nvPr/>
        </p:nvSpPr>
        <p:spPr>
          <a:xfrm>
            <a:off x="857250" y="5027106"/>
            <a:ext cx="2810707" cy="1130935"/>
          </a:xfrm>
          <a:prstGeom prst="rect">
            <a:avLst/>
          </a:prstGeom>
        </p:spPr>
        <p:txBody>
          <a:bodyPr lIns="0" tIns="0" rIns="0" bIns="0" rtlCol="0" anchor="t">
            <a:spAutoFit/>
          </a:bodyPr>
          <a:lstStyle/>
          <a:p>
            <a:pPr algn="ctr">
              <a:lnSpc>
                <a:spcPts val="4339"/>
              </a:lnSpc>
            </a:pPr>
            <a:r>
              <a:rPr lang="en-US" sz="3099">
                <a:solidFill>
                  <a:srgbClr val="24363D"/>
                </a:solidFill>
                <a:latin typeface="Tabarra Sans"/>
                <a:ea typeface="Tabarra Sans"/>
                <a:cs typeface="Tabarra Sans"/>
                <a:sym typeface="Tabarra Sans"/>
              </a:rPr>
              <a:t>Administrative Regulations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406025" y="2966751"/>
            <a:ext cx="3721820" cy="1021634"/>
            <a:chOff x="0" y="0"/>
            <a:chExt cx="1176279" cy="322887"/>
          </a:xfrm>
        </p:grpSpPr>
        <p:sp>
          <p:nvSpPr>
            <p:cNvPr id="8" name="Freeform 8"/>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9" name="TextBox 9"/>
            <p:cNvSpPr txBox="1"/>
            <p:nvPr/>
          </p:nvSpPr>
          <p:spPr>
            <a:xfrm>
              <a:off x="0" y="-28575"/>
              <a:ext cx="1176279" cy="351462"/>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4752843" y="2666658"/>
            <a:ext cx="1005017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EU membership gives free access (no barriers) to </a:t>
            </a:r>
            <a:r>
              <a:rPr lang="en-US" sz="2400" b="1">
                <a:solidFill>
                  <a:srgbClr val="24363D"/>
                </a:solidFill>
                <a:latin typeface="Tabarra Sans Bold"/>
                <a:ea typeface="Tabarra Sans Bold"/>
                <a:cs typeface="Tabarra Sans Bold"/>
                <a:sym typeface="Tabarra Sans Bold"/>
              </a:rPr>
              <a:t>over 450 million consumers.</a:t>
            </a:r>
          </a:p>
          <a:p>
            <a:pPr algn="l">
              <a:lnSpc>
                <a:spcPts val="3359"/>
              </a:lnSpc>
            </a:pPr>
            <a:r>
              <a:rPr lang="en-US" sz="2400" b="1">
                <a:solidFill>
                  <a:srgbClr val="24363D"/>
                </a:solidFill>
                <a:latin typeface="Tabarra Sans Bold"/>
                <a:ea typeface="Tabarra Sans Bold"/>
                <a:cs typeface="Tabarra Sans Bold"/>
                <a:sym typeface="Tabarra Sans Bold"/>
              </a:rPr>
              <a:t>Easier to export for Irish firms</a:t>
            </a:r>
            <a:r>
              <a:rPr lang="en-US" sz="2400">
                <a:solidFill>
                  <a:srgbClr val="24363D"/>
                </a:solidFill>
                <a:latin typeface="Tabarra Sans"/>
                <a:ea typeface="Tabarra Sans"/>
                <a:cs typeface="Tabarra Sans"/>
                <a:sym typeface="Tabarra Sans"/>
              </a:rPr>
              <a:t>, and also </a:t>
            </a:r>
            <a:r>
              <a:rPr lang="en-US" sz="2400" b="1">
                <a:solidFill>
                  <a:srgbClr val="24363D"/>
                </a:solidFill>
                <a:latin typeface="Tabarra Sans Bold"/>
                <a:ea typeface="Tabarra Sans Bold"/>
                <a:cs typeface="Tabarra Sans Bold"/>
                <a:sym typeface="Tabarra Sans Bold"/>
              </a:rPr>
              <a:t>attracts MNCs</a:t>
            </a:r>
            <a:r>
              <a:rPr lang="en-US" sz="2400">
                <a:solidFill>
                  <a:srgbClr val="24363D"/>
                </a:solidFill>
                <a:latin typeface="Tabarra Sans"/>
                <a:ea typeface="Tabarra Sans"/>
                <a:cs typeface="Tabarra Sans"/>
                <a:sym typeface="Tabarra Sans"/>
              </a:rPr>
              <a:t> like Google and Pfizer to locate here.</a:t>
            </a:r>
          </a:p>
        </p:txBody>
      </p:sp>
      <p:grpSp>
        <p:nvGrpSpPr>
          <p:cNvPr id="11" name="Group 11"/>
          <p:cNvGrpSpPr/>
          <p:nvPr/>
        </p:nvGrpSpPr>
        <p:grpSpPr>
          <a:xfrm>
            <a:off x="421489" y="5743518"/>
            <a:ext cx="3721820" cy="1021634"/>
            <a:chOff x="0" y="0"/>
            <a:chExt cx="1176279" cy="322887"/>
          </a:xfrm>
        </p:grpSpPr>
        <p:sp>
          <p:nvSpPr>
            <p:cNvPr id="12" name="Freeform 12"/>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13" name="TextBox 13"/>
            <p:cNvSpPr txBox="1"/>
            <p:nvPr/>
          </p:nvSpPr>
          <p:spPr>
            <a:xfrm>
              <a:off x="0" y="-28575"/>
              <a:ext cx="1176279" cy="351462"/>
            </a:xfrm>
            <a:prstGeom prst="rect">
              <a:avLst/>
            </a:prstGeom>
          </p:spPr>
          <p:txBody>
            <a:bodyPr lIns="50800" tIns="50800" rIns="50800" bIns="50800" rtlCol="0" anchor="ctr"/>
            <a:lstStyle/>
            <a:p>
              <a:pPr algn="ctr">
                <a:lnSpc>
                  <a:spcPts val="2239"/>
                </a:lnSpc>
              </a:pPr>
              <a:endParaRPr/>
            </a:p>
          </p:txBody>
        </p:sp>
      </p:grpSp>
      <p:sp>
        <p:nvSpPr>
          <p:cNvPr id="14" name="Freeform 14"/>
          <p:cNvSpPr/>
          <p:nvPr/>
        </p:nvSpPr>
        <p:spPr>
          <a:xfrm>
            <a:off x="13395819" y="3988385"/>
            <a:ext cx="1546173" cy="1457268"/>
          </a:xfrm>
          <a:custGeom>
            <a:avLst/>
            <a:gdLst/>
            <a:ahLst/>
            <a:cxnLst/>
            <a:rect l="l" t="t" r="r" b="b"/>
            <a:pathLst>
              <a:path w="1546173" h="1457268">
                <a:moveTo>
                  <a:pt x="0" y="0"/>
                </a:moveTo>
                <a:lnTo>
                  <a:pt x="1546173" y="0"/>
                </a:lnTo>
                <a:lnTo>
                  <a:pt x="1546173" y="1457268"/>
                </a:lnTo>
                <a:lnTo>
                  <a:pt x="0" y="1457268"/>
                </a:lnTo>
                <a:lnTo>
                  <a:pt x="0" y="0"/>
                </a:lnTo>
                <a:close/>
              </a:path>
            </a:pathLst>
          </a:custGeom>
          <a:blipFill>
            <a:blip r:embed="rId3"/>
            <a:stretch>
              <a:fillRect/>
            </a:stretch>
          </a:blipFill>
        </p:spPr>
        <p:txBody>
          <a:bodyPr/>
          <a:lstStyle/>
          <a:p>
            <a:endParaRPr lang="en-US"/>
          </a:p>
        </p:txBody>
      </p:sp>
      <p:sp>
        <p:nvSpPr>
          <p:cNvPr id="15" name="Freeform 15"/>
          <p:cNvSpPr/>
          <p:nvPr/>
        </p:nvSpPr>
        <p:spPr>
          <a:xfrm>
            <a:off x="12122426" y="4263629"/>
            <a:ext cx="661949" cy="906780"/>
          </a:xfrm>
          <a:custGeom>
            <a:avLst/>
            <a:gdLst/>
            <a:ahLst/>
            <a:cxnLst/>
            <a:rect l="l" t="t" r="r" b="b"/>
            <a:pathLst>
              <a:path w="661949" h="906780">
                <a:moveTo>
                  <a:pt x="0" y="0"/>
                </a:moveTo>
                <a:lnTo>
                  <a:pt x="661950" y="0"/>
                </a:lnTo>
                <a:lnTo>
                  <a:pt x="661950" y="906780"/>
                </a:lnTo>
                <a:lnTo>
                  <a:pt x="0" y="9067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TextBox 16"/>
          <p:cNvSpPr txBox="1"/>
          <p:nvPr/>
        </p:nvSpPr>
        <p:spPr>
          <a:xfrm>
            <a:off x="857265" y="1041655"/>
            <a:ext cx="13121031" cy="554988"/>
          </a:xfrm>
          <a:prstGeom prst="rect">
            <a:avLst/>
          </a:prstGeom>
        </p:spPr>
        <p:txBody>
          <a:bodyPr lIns="0" tIns="0" rIns="0" bIns="0" rtlCol="0" anchor="t">
            <a:spAutoFit/>
          </a:bodyPr>
          <a:lstStyle/>
          <a:p>
            <a:pPr algn="l">
              <a:lnSpc>
                <a:spcPts val="4060"/>
              </a:lnSpc>
            </a:pPr>
            <a:r>
              <a:rPr lang="en-US" sz="2900" b="1">
                <a:solidFill>
                  <a:srgbClr val="FFE57D"/>
                </a:solidFill>
                <a:latin typeface="Tabarra Sans Bold"/>
                <a:ea typeface="Tabarra Sans Bold"/>
                <a:cs typeface="Tabarra Sans Bold"/>
                <a:sym typeface="Tabarra Sans Bold"/>
              </a:rPr>
              <a:t>The Importance Of Trading Blocs For Businesses In The Irish Economy</a:t>
            </a:r>
          </a:p>
        </p:txBody>
      </p:sp>
      <p:sp>
        <p:nvSpPr>
          <p:cNvPr id="17" name="TextBox 1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8" name="TextBox 18"/>
          <p:cNvSpPr txBox="1"/>
          <p:nvPr/>
        </p:nvSpPr>
        <p:spPr>
          <a:xfrm>
            <a:off x="1002221" y="2975918"/>
            <a:ext cx="2529429"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Access To Larger Markets</a:t>
            </a:r>
          </a:p>
        </p:txBody>
      </p:sp>
      <p:sp>
        <p:nvSpPr>
          <p:cNvPr id="19" name="TextBox 19"/>
          <p:cNvSpPr txBox="1"/>
          <p:nvPr/>
        </p:nvSpPr>
        <p:spPr>
          <a:xfrm>
            <a:off x="4752843" y="5444148"/>
            <a:ext cx="1005020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No </a:t>
            </a:r>
            <a:r>
              <a:rPr lang="en-US" sz="2400" b="1">
                <a:solidFill>
                  <a:srgbClr val="24363D"/>
                </a:solidFill>
                <a:latin typeface="Tabarra Sans Bold"/>
                <a:ea typeface="Tabarra Sans Bold"/>
                <a:cs typeface="Tabarra Sans Bold"/>
                <a:sym typeface="Tabarra Sans Bold"/>
              </a:rPr>
              <a:t>tariffs or customs checks between EU members.</a:t>
            </a:r>
          </a:p>
          <a:p>
            <a:pPr algn="l">
              <a:lnSpc>
                <a:spcPts val="3359"/>
              </a:lnSpc>
            </a:pPr>
            <a:r>
              <a:rPr lang="en-US" sz="2400">
                <a:solidFill>
                  <a:srgbClr val="24363D"/>
                </a:solidFill>
                <a:latin typeface="Tabarra Sans"/>
                <a:ea typeface="Tabarra Sans"/>
                <a:cs typeface="Tabarra Sans"/>
                <a:sym typeface="Tabarra Sans"/>
              </a:rPr>
              <a:t>Irish firms can source </a:t>
            </a:r>
            <a:r>
              <a:rPr lang="en-US" sz="2400" b="1">
                <a:solidFill>
                  <a:srgbClr val="24363D"/>
                </a:solidFill>
                <a:latin typeface="Tabarra Sans Bold"/>
                <a:ea typeface="Tabarra Sans Bold"/>
                <a:cs typeface="Tabarra Sans Bold"/>
                <a:sym typeface="Tabarra Sans Bold"/>
              </a:rPr>
              <a:t>cheaper raw materials</a:t>
            </a:r>
            <a:r>
              <a:rPr lang="en-US" sz="2400">
                <a:solidFill>
                  <a:srgbClr val="24363D"/>
                </a:solidFill>
                <a:latin typeface="Tabarra Sans"/>
                <a:ea typeface="Tabarra Sans"/>
                <a:cs typeface="Tabarra Sans"/>
                <a:sym typeface="Tabarra Sans"/>
              </a:rPr>
              <a:t> and stock, improving profits and competitiveness, and move them </a:t>
            </a:r>
            <a:r>
              <a:rPr lang="en-US" sz="2400" b="1">
                <a:solidFill>
                  <a:srgbClr val="24363D"/>
                </a:solidFill>
                <a:latin typeface="Tabarra Sans Bold"/>
                <a:ea typeface="Tabarra Sans Bold"/>
                <a:cs typeface="Tabarra Sans Bold"/>
                <a:sym typeface="Tabarra Sans Bold"/>
              </a:rPr>
              <a:t>quicker</a:t>
            </a:r>
            <a:r>
              <a:rPr lang="en-US" sz="2400">
                <a:solidFill>
                  <a:srgbClr val="24363D"/>
                </a:solidFill>
                <a:latin typeface="Tabarra Sans"/>
                <a:ea typeface="Tabarra Sans"/>
                <a:cs typeface="Tabarra Sans"/>
                <a:sym typeface="Tabarra Sans"/>
              </a:rPr>
              <a:t> without customs delays.</a:t>
            </a:r>
          </a:p>
        </p:txBody>
      </p:sp>
      <p:sp>
        <p:nvSpPr>
          <p:cNvPr id="20" name="TextBox 20"/>
          <p:cNvSpPr txBox="1"/>
          <p:nvPr/>
        </p:nvSpPr>
        <p:spPr>
          <a:xfrm>
            <a:off x="957774" y="5752685"/>
            <a:ext cx="2810707"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Lower Costs &amp; Greater Efficiency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406025" y="2966751"/>
            <a:ext cx="3721820" cy="1021634"/>
            <a:chOff x="0" y="0"/>
            <a:chExt cx="1176279" cy="322887"/>
          </a:xfrm>
        </p:grpSpPr>
        <p:sp>
          <p:nvSpPr>
            <p:cNvPr id="8" name="Freeform 8"/>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9" name="TextBox 9"/>
            <p:cNvSpPr txBox="1"/>
            <p:nvPr/>
          </p:nvSpPr>
          <p:spPr>
            <a:xfrm>
              <a:off x="0" y="-28575"/>
              <a:ext cx="1176279" cy="351462"/>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421489" y="5743518"/>
            <a:ext cx="3721820" cy="1021634"/>
            <a:chOff x="0" y="0"/>
            <a:chExt cx="1176279" cy="322887"/>
          </a:xfrm>
        </p:grpSpPr>
        <p:sp>
          <p:nvSpPr>
            <p:cNvPr id="11" name="Freeform 11"/>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12" name="TextBox 12"/>
            <p:cNvSpPr txBox="1"/>
            <p:nvPr/>
          </p:nvSpPr>
          <p:spPr>
            <a:xfrm>
              <a:off x="0" y="-28575"/>
              <a:ext cx="1176279" cy="351462"/>
            </a:xfrm>
            <a:prstGeom prst="rect">
              <a:avLst/>
            </a:prstGeom>
          </p:spPr>
          <p:txBody>
            <a:bodyPr lIns="50800" tIns="50800" rIns="50800" bIns="50800" rtlCol="0" anchor="ctr"/>
            <a:lstStyle/>
            <a:p>
              <a:pPr algn="ctr">
                <a:lnSpc>
                  <a:spcPts val="2239"/>
                </a:lnSpc>
              </a:pPr>
              <a:endParaRPr/>
            </a:p>
          </p:txBody>
        </p:sp>
      </p:grpSp>
      <p:sp>
        <p:nvSpPr>
          <p:cNvPr id="13" name="TextBox 13"/>
          <p:cNvSpPr txBox="1"/>
          <p:nvPr/>
        </p:nvSpPr>
        <p:spPr>
          <a:xfrm>
            <a:off x="857265" y="1041655"/>
            <a:ext cx="13121031" cy="554988"/>
          </a:xfrm>
          <a:prstGeom prst="rect">
            <a:avLst/>
          </a:prstGeom>
        </p:spPr>
        <p:txBody>
          <a:bodyPr lIns="0" tIns="0" rIns="0" bIns="0" rtlCol="0" anchor="t">
            <a:spAutoFit/>
          </a:bodyPr>
          <a:lstStyle/>
          <a:p>
            <a:pPr algn="l">
              <a:lnSpc>
                <a:spcPts val="4060"/>
              </a:lnSpc>
            </a:pPr>
            <a:r>
              <a:rPr lang="en-US" sz="2900" b="1">
                <a:solidFill>
                  <a:srgbClr val="FFE57D"/>
                </a:solidFill>
                <a:latin typeface="Tabarra Sans Bold"/>
                <a:ea typeface="Tabarra Sans Bold"/>
                <a:cs typeface="Tabarra Sans Bold"/>
                <a:sym typeface="Tabarra Sans Bold"/>
              </a:rPr>
              <a:t>The Importance Of Trading Blocs For Businesses In The Irish Economy</a:t>
            </a:r>
          </a:p>
        </p:txBody>
      </p:sp>
      <p:sp>
        <p:nvSpPr>
          <p:cNvPr id="14" name="TextBox 14"/>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5" name="TextBox 15"/>
          <p:cNvSpPr txBox="1"/>
          <p:nvPr/>
        </p:nvSpPr>
        <p:spPr>
          <a:xfrm>
            <a:off x="831789" y="2975918"/>
            <a:ext cx="2901220"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Free Movement Of Labour &amp; Capital</a:t>
            </a:r>
          </a:p>
        </p:txBody>
      </p:sp>
      <p:sp>
        <p:nvSpPr>
          <p:cNvPr id="16" name="TextBox 16"/>
          <p:cNvSpPr txBox="1"/>
          <p:nvPr/>
        </p:nvSpPr>
        <p:spPr>
          <a:xfrm>
            <a:off x="4752843" y="2975918"/>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Workers and investment can move freely between EU countries.</a:t>
            </a:r>
          </a:p>
          <a:p>
            <a:pPr algn="l">
              <a:lnSpc>
                <a:spcPts val="3359"/>
              </a:lnSpc>
            </a:pPr>
            <a:r>
              <a:rPr lang="en-US" sz="2400">
                <a:solidFill>
                  <a:srgbClr val="24363D"/>
                </a:solidFill>
                <a:latin typeface="Tabarra Sans"/>
                <a:ea typeface="Tabarra Sans"/>
                <a:cs typeface="Tabarra Sans"/>
                <a:sym typeface="Tabarra Sans"/>
              </a:rPr>
              <a:t>Helps Irish businesses fill skill gaps and access funding for growth.</a:t>
            </a:r>
          </a:p>
        </p:txBody>
      </p:sp>
      <p:sp>
        <p:nvSpPr>
          <p:cNvPr id="17" name="TextBox 17"/>
          <p:cNvSpPr txBox="1"/>
          <p:nvPr/>
        </p:nvSpPr>
        <p:spPr>
          <a:xfrm>
            <a:off x="4752843" y="5444148"/>
            <a:ext cx="1005020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Once a product meets EU rules, it can be sold across all member states.</a:t>
            </a:r>
          </a:p>
          <a:p>
            <a:pPr algn="l">
              <a:lnSpc>
                <a:spcPts val="3359"/>
              </a:lnSpc>
            </a:pPr>
            <a:r>
              <a:rPr lang="en-US" sz="2400">
                <a:solidFill>
                  <a:srgbClr val="24363D"/>
                </a:solidFill>
                <a:latin typeface="Tabarra Sans"/>
                <a:ea typeface="Tabarra Sans"/>
                <a:cs typeface="Tabarra Sans"/>
                <a:sym typeface="Tabarra Sans"/>
              </a:rPr>
              <a:t>Reduces admin and costs for Irish firms selling into different EU markets.</a:t>
            </a:r>
          </a:p>
        </p:txBody>
      </p:sp>
      <p:sp>
        <p:nvSpPr>
          <p:cNvPr id="18" name="TextBox 18"/>
          <p:cNvSpPr txBox="1"/>
          <p:nvPr/>
        </p:nvSpPr>
        <p:spPr>
          <a:xfrm>
            <a:off x="728877" y="5752685"/>
            <a:ext cx="3076115"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Common Standards &amp; Regulations</a:t>
            </a:r>
          </a:p>
        </p:txBody>
      </p:sp>
      <p:sp>
        <p:nvSpPr>
          <p:cNvPr id="19" name="Freeform 19"/>
          <p:cNvSpPr/>
          <p:nvPr/>
        </p:nvSpPr>
        <p:spPr>
          <a:xfrm>
            <a:off x="13574863" y="3988385"/>
            <a:ext cx="1373701" cy="1399950"/>
          </a:xfrm>
          <a:custGeom>
            <a:avLst/>
            <a:gdLst/>
            <a:ahLst/>
            <a:cxnLst/>
            <a:rect l="l" t="t" r="r" b="b"/>
            <a:pathLst>
              <a:path w="1373701" h="1399950">
                <a:moveTo>
                  <a:pt x="0" y="0"/>
                </a:moveTo>
                <a:lnTo>
                  <a:pt x="1373701" y="0"/>
                </a:lnTo>
                <a:lnTo>
                  <a:pt x="1373701" y="1399950"/>
                </a:lnTo>
                <a:lnTo>
                  <a:pt x="0" y="13999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40432" y="426557"/>
            <a:ext cx="13303260" cy="861387"/>
            <a:chOff x="0" y="0"/>
            <a:chExt cx="4529238" cy="293268"/>
          </a:xfrm>
        </p:grpSpPr>
        <p:sp>
          <p:nvSpPr>
            <p:cNvPr id="3" name="Freeform 3"/>
            <p:cNvSpPr/>
            <p:nvPr/>
          </p:nvSpPr>
          <p:spPr>
            <a:xfrm>
              <a:off x="0" y="0"/>
              <a:ext cx="4529238" cy="293268"/>
            </a:xfrm>
            <a:custGeom>
              <a:avLst/>
              <a:gdLst/>
              <a:ahLst/>
              <a:cxnLst/>
              <a:rect l="l" t="t" r="r" b="b"/>
              <a:pathLst>
                <a:path w="4529238" h="293268">
                  <a:moveTo>
                    <a:pt x="25606" y="0"/>
                  </a:moveTo>
                  <a:lnTo>
                    <a:pt x="4503632" y="0"/>
                  </a:lnTo>
                  <a:cubicBezTo>
                    <a:pt x="4517773" y="0"/>
                    <a:pt x="4529238" y="11464"/>
                    <a:pt x="4529238" y="25606"/>
                  </a:cubicBezTo>
                  <a:lnTo>
                    <a:pt x="4529238" y="267662"/>
                  </a:lnTo>
                  <a:cubicBezTo>
                    <a:pt x="4529238" y="281804"/>
                    <a:pt x="4517773" y="293268"/>
                    <a:pt x="4503632" y="293268"/>
                  </a:cubicBezTo>
                  <a:lnTo>
                    <a:pt x="25606" y="293268"/>
                  </a:lnTo>
                  <a:cubicBezTo>
                    <a:pt x="11464" y="293268"/>
                    <a:pt x="0" y="281804"/>
                    <a:pt x="0" y="267662"/>
                  </a:cubicBezTo>
                  <a:lnTo>
                    <a:pt x="0" y="25606"/>
                  </a:lnTo>
                  <a:cubicBezTo>
                    <a:pt x="0" y="11464"/>
                    <a:pt x="11464" y="0"/>
                    <a:pt x="25606" y="0"/>
                  </a:cubicBezTo>
                  <a:close/>
                </a:path>
              </a:pathLst>
            </a:custGeom>
            <a:solidFill>
              <a:srgbClr val="FFFFFF"/>
            </a:solidFill>
          </p:spPr>
          <p:txBody>
            <a:bodyPr/>
            <a:lstStyle/>
            <a:p>
              <a:endParaRPr lang="en-US"/>
            </a:p>
          </p:txBody>
        </p:sp>
        <p:sp>
          <p:nvSpPr>
            <p:cNvPr id="4" name="TextBox 4"/>
            <p:cNvSpPr txBox="1"/>
            <p:nvPr/>
          </p:nvSpPr>
          <p:spPr>
            <a:xfrm>
              <a:off x="0" y="-38100"/>
              <a:ext cx="4529238"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5.1</a:t>
            </a:r>
          </a:p>
        </p:txBody>
      </p:sp>
      <p:grpSp>
        <p:nvGrpSpPr>
          <p:cNvPr id="6" name="Group 6"/>
          <p:cNvGrpSpPr/>
          <p:nvPr/>
        </p:nvGrpSpPr>
        <p:grpSpPr>
          <a:xfrm>
            <a:off x="940432" y="1797035"/>
            <a:ext cx="6427816" cy="861387"/>
            <a:chOff x="0" y="0"/>
            <a:chExt cx="2188419" cy="293268"/>
          </a:xfrm>
        </p:grpSpPr>
        <p:sp>
          <p:nvSpPr>
            <p:cNvPr id="7" name="Freeform 7"/>
            <p:cNvSpPr/>
            <p:nvPr/>
          </p:nvSpPr>
          <p:spPr>
            <a:xfrm>
              <a:off x="0" y="0"/>
              <a:ext cx="2188419" cy="293268"/>
            </a:xfrm>
            <a:custGeom>
              <a:avLst/>
              <a:gdLst/>
              <a:ahLst/>
              <a:cxnLst/>
              <a:rect l="l" t="t" r="r" b="b"/>
              <a:pathLst>
                <a:path w="2188419" h="293268">
                  <a:moveTo>
                    <a:pt x="52995" y="0"/>
                  </a:moveTo>
                  <a:lnTo>
                    <a:pt x="2135424" y="0"/>
                  </a:lnTo>
                  <a:cubicBezTo>
                    <a:pt x="2149479" y="0"/>
                    <a:pt x="2162958" y="5583"/>
                    <a:pt x="2172897" y="15522"/>
                  </a:cubicBezTo>
                  <a:cubicBezTo>
                    <a:pt x="2182836" y="25461"/>
                    <a:pt x="2188419" y="38940"/>
                    <a:pt x="2188419" y="52995"/>
                  </a:cubicBezTo>
                  <a:lnTo>
                    <a:pt x="2188419" y="240273"/>
                  </a:lnTo>
                  <a:cubicBezTo>
                    <a:pt x="2188419" y="269542"/>
                    <a:pt x="2164692" y="293268"/>
                    <a:pt x="2135424" y="293268"/>
                  </a:cubicBezTo>
                  <a:lnTo>
                    <a:pt x="52995" y="293268"/>
                  </a:lnTo>
                  <a:cubicBezTo>
                    <a:pt x="23727" y="293268"/>
                    <a:pt x="0" y="269542"/>
                    <a:pt x="0" y="240273"/>
                  </a:cubicBezTo>
                  <a:lnTo>
                    <a:pt x="0" y="52995"/>
                  </a:lnTo>
                  <a:cubicBezTo>
                    <a:pt x="0" y="38940"/>
                    <a:pt x="5583" y="25461"/>
                    <a:pt x="15522" y="15522"/>
                  </a:cubicBezTo>
                  <a:cubicBezTo>
                    <a:pt x="25461" y="5583"/>
                    <a:pt x="38940" y="0"/>
                    <a:pt x="52995" y="0"/>
                  </a:cubicBezTo>
                  <a:close/>
                </a:path>
              </a:pathLst>
            </a:custGeom>
            <a:solidFill>
              <a:srgbClr val="FFFFFF"/>
            </a:solidFill>
          </p:spPr>
          <p:txBody>
            <a:bodyPr/>
            <a:lstStyle/>
            <a:p>
              <a:endParaRPr lang="en-US"/>
            </a:p>
          </p:txBody>
        </p:sp>
        <p:sp>
          <p:nvSpPr>
            <p:cNvPr id="8" name="TextBox 8"/>
            <p:cNvSpPr txBox="1"/>
            <p:nvPr/>
          </p:nvSpPr>
          <p:spPr>
            <a:xfrm>
              <a:off x="0" y="-38100"/>
              <a:ext cx="2188419"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328577" y="1893021"/>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940432" y="5502745"/>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328577" y="560788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30659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HL2 Q4 (b) (i): Explain what is meant by the term trading bloc.</a:t>
            </a:r>
          </a:p>
        </p:txBody>
      </p:sp>
      <p:sp>
        <p:nvSpPr>
          <p:cNvPr id="15" name="TextBox 15"/>
          <p:cNvSpPr txBox="1"/>
          <p:nvPr/>
        </p:nvSpPr>
        <p:spPr>
          <a:xfrm>
            <a:off x="996308" y="6602256"/>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Q1 </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Q1</a:t>
            </a:r>
          </a:p>
        </p:txBody>
      </p:sp>
      <p:sp>
        <p:nvSpPr>
          <p:cNvPr id="16" name="TextBox 16"/>
          <p:cNvSpPr txBox="1"/>
          <p:nvPr/>
        </p:nvSpPr>
        <p:spPr>
          <a:xfrm>
            <a:off x="996308" y="3803643"/>
            <a:ext cx="13247385" cy="807827"/>
          </a:xfrm>
          <a:prstGeom prst="rect">
            <a:avLst/>
          </a:prstGeom>
        </p:spPr>
        <p:txBody>
          <a:bodyPr lIns="0" tIns="0" rIns="0" bIns="0" rtlCol="0" anchor="t">
            <a:spAutoFit/>
          </a:bodyPr>
          <a:lstStyle/>
          <a:p>
            <a:pPr algn="l">
              <a:lnSpc>
                <a:spcPts val="3249"/>
              </a:lnSpc>
            </a:pPr>
            <a:r>
              <a:rPr lang="en-US" sz="2320" b="1">
                <a:solidFill>
                  <a:srgbClr val="FFFFFF"/>
                </a:solidFill>
                <a:latin typeface="Montserrat Bold"/>
                <a:ea typeface="Montserrat Bold"/>
                <a:cs typeface="Montserrat Bold"/>
                <a:sym typeface="Montserrat Bold"/>
              </a:rPr>
              <a:t>OL1 Q1 (a) (ii): (T/F) - The European Union (EU) is an example of a trading bloc; A tariff is a ban on specific goods being imported into a country.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5.2</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81816"/>
            <a:ext cx="13525500" cy="12922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5.2 Identify the trading blocs most relevant for Irish businesses. </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65" y="2966962"/>
            <a:ext cx="13525500" cy="3222537"/>
            <a:chOff x="0" y="0"/>
            <a:chExt cx="4274726" cy="1018481"/>
          </a:xfrm>
        </p:grpSpPr>
        <p:sp>
          <p:nvSpPr>
            <p:cNvPr id="8" name="Freeform 8"/>
            <p:cNvSpPr/>
            <p:nvPr/>
          </p:nvSpPr>
          <p:spPr>
            <a:xfrm>
              <a:off x="0" y="0"/>
              <a:ext cx="4274726" cy="1018481"/>
            </a:xfrm>
            <a:custGeom>
              <a:avLst/>
              <a:gdLst/>
              <a:ahLst/>
              <a:cxnLst/>
              <a:rect l="l" t="t" r="r" b="b"/>
              <a:pathLst>
                <a:path w="4274726" h="1018481">
                  <a:moveTo>
                    <a:pt x="24041" y="0"/>
                  </a:moveTo>
                  <a:lnTo>
                    <a:pt x="4250686" y="0"/>
                  </a:lnTo>
                  <a:cubicBezTo>
                    <a:pt x="4263963" y="0"/>
                    <a:pt x="4274726" y="10763"/>
                    <a:pt x="4274726" y="24041"/>
                  </a:cubicBezTo>
                  <a:lnTo>
                    <a:pt x="4274726" y="994440"/>
                  </a:lnTo>
                  <a:cubicBezTo>
                    <a:pt x="4274726" y="1007717"/>
                    <a:pt x="4263963" y="1018481"/>
                    <a:pt x="4250686" y="1018481"/>
                  </a:cubicBezTo>
                  <a:lnTo>
                    <a:pt x="24041" y="1018481"/>
                  </a:lnTo>
                  <a:cubicBezTo>
                    <a:pt x="10763" y="1018481"/>
                    <a:pt x="0" y="1007717"/>
                    <a:pt x="0" y="994440"/>
                  </a:cubicBezTo>
                  <a:lnTo>
                    <a:pt x="0" y="24041"/>
                  </a:lnTo>
                  <a:cubicBezTo>
                    <a:pt x="0" y="10763"/>
                    <a:pt x="10763"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26" cy="1047056"/>
            </a:xfrm>
            <a:prstGeom prst="rect">
              <a:avLst/>
            </a:prstGeom>
          </p:spPr>
          <p:txBody>
            <a:bodyPr lIns="50800" tIns="50800" rIns="50800" bIns="50800" rtlCol="0" anchor="ctr"/>
            <a:lstStyle/>
            <a:p>
              <a:pPr algn="ctr">
                <a:lnSpc>
                  <a:spcPts val="2239"/>
                </a:lnSpc>
              </a:pPr>
              <a:endParaRPr/>
            </a:p>
          </p:txBody>
        </p:sp>
      </p:grpSp>
      <p:sp>
        <p:nvSpPr>
          <p:cNvPr id="10" name="Freeform 10"/>
          <p:cNvSpPr/>
          <p:nvPr/>
        </p:nvSpPr>
        <p:spPr>
          <a:xfrm>
            <a:off x="-309629" y="5221975"/>
            <a:ext cx="2922974" cy="3747403"/>
          </a:xfrm>
          <a:custGeom>
            <a:avLst/>
            <a:gdLst/>
            <a:ahLst/>
            <a:cxnLst/>
            <a:rect l="l" t="t" r="r" b="b"/>
            <a:pathLst>
              <a:path w="2922974" h="3747403">
                <a:moveTo>
                  <a:pt x="0" y="0"/>
                </a:moveTo>
                <a:lnTo>
                  <a:pt x="2922974" y="0"/>
                </a:lnTo>
                <a:lnTo>
                  <a:pt x="2922974" y="3747403"/>
                </a:lnTo>
                <a:lnTo>
                  <a:pt x="0" y="3747403"/>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857265" y="909907"/>
            <a:ext cx="13121031" cy="647063"/>
          </a:xfrm>
          <a:prstGeom prst="rect">
            <a:avLst/>
          </a:prstGeom>
        </p:spPr>
        <p:txBody>
          <a:bodyPr lIns="0" tIns="0" rIns="0" bIns="0" rtlCol="0" anchor="t">
            <a:spAutoFit/>
          </a:bodyPr>
          <a:lstStyle/>
          <a:p>
            <a:pPr algn="l">
              <a:lnSpc>
                <a:spcPts val="4760"/>
              </a:lnSpc>
            </a:pPr>
            <a:r>
              <a:rPr lang="en-US" sz="3400" b="1">
                <a:solidFill>
                  <a:srgbClr val="FFE57D"/>
                </a:solidFill>
                <a:latin typeface="Tabarra Sans Bold"/>
                <a:ea typeface="Tabarra Sans Bold"/>
                <a:cs typeface="Tabarra Sans Bold"/>
                <a:sym typeface="Tabarra Sans Bold"/>
              </a:rPr>
              <a:t>Identify The Trading Blocs Most Relevant For Irish Businesses</a:t>
            </a:r>
          </a:p>
        </p:txBody>
      </p:sp>
      <p:sp>
        <p:nvSpPr>
          <p:cNvPr id="12" name="TextBox 12"/>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3" name="TextBox 13"/>
          <p:cNvSpPr txBox="1"/>
          <p:nvPr/>
        </p:nvSpPr>
        <p:spPr>
          <a:xfrm>
            <a:off x="1151858" y="3100157"/>
            <a:ext cx="12936284" cy="2852421"/>
          </a:xfrm>
          <a:prstGeom prst="rect">
            <a:avLst/>
          </a:prstGeom>
        </p:spPr>
        <p:txBody>
          <a:bodyPr lIns="0" tIns="0" rIns="0" bIns="0" rtlCol="0" anchor="t">
            <a:spAutoFit/>
          </a:bodyPr>
          <a:lstStyle/>
          <a:p>
            <a:pPr algn="ctr">
              <a:lnSpc>
                <a:spcPts val="4479"/>
              </a:lnSpc>
            </a:pPr>
            <a:r>
              <a:rPr lang="en-US" sz="3199" b="1" u="sng">
                <a:solidFill>
                  <a:srgbClr val="24363D"/>
                </a:solidFill>
                <a:latin typeface="Tabarra Sans Bold"/>
                <a:ea typeface="Tabarra Sans Bold"/>
                <a:cs typeface="Tabarra Sans Bold"/>
                <a:sym typeface="Tabarra Sans Bold"/>
              </a:rPr>
              <a:t>The EU</a:t>
            </a:r>
          </a:p>
          <a:p>
            <a:pPr algn="ctr">
              <a:lnSpc>
                <a:spcPts val="4479"/>
              </a:lnSpc>
            </a:pPr>
            <a:r>
              <a:rPr lang="en-US" sz="3199">
                <a:solidFill>
                  <a:srgbClr val="24363D"/>
                </a:solidFill>
                <a:latin typeface="Tabarra Sans"/>
                <a:ea typeface="Tabarra Sans"/>
                <a:cs typeface="Tabarra Sans"/>
                <a:sym typeface="Tabarra Sans"/>
              </a:rPr>
              <a:t>Ireland is part of the European Union (EU), so it can trade freely with other member states in the EU. This trading bloc is the most important for Ireland in terms of the value of goods exported. In 2023, 37% of Irish exports went to EU member countries.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Freeform 7"/>
          <p:cNvSpPr/>
          <p:nvPr/>
        </p:nvSpPr>
        <p:spPr>
          <a:xfrm>
            <a:off x="11606337" y="5847253"/>
            <a:ext cx="3633663" cy="2725247"/>
          </a:xfrm>
          <a:custGeom>
            <a:avLst/>
            <a:gdLst/>
            <a:ahLst/>
            <a:cxnLst/>
            <a:rect l="l" t="t" r="r" b="b"/>
            <a:pathLst>
              <a:path w="3633663" h="2725247">
                <a:moveTo>
                  <a:pt x="0" y="0"/>
                </a:moveTo>
                <a:lnTo>
                  <a:pt x="3633663" y="0"/>
                </a:lnTo>
                <a:lnTo>
                  <a:pt x="3633663" y="2725247"/>
                </a:lnTo>
                <a:lnTo>
                  <a:pt x="0" y="2725247"/>
                </a:lnTo>
                <a:lnTo>
                  <a:pt x="0" y="0"/>
                </a:lnTo>
                <a:close/>
              </a:path>
            </a:pathLst>
          </a:custGeom>
          <a:blipFill>
            <a:blip r:embed="rId3"/>
            <a:stretch>
              <a:fillRect/>
            </a:stretch>
          </a:blipFill>
        </p:spPr>
        <p:txBody>
          <a:bodyPr/>
          <a:lstStyle/>
          <a:p>
            <a:endParaRPr lang="en-US"/>
          </a:p>
        </p:txBody>
      </p:sp>
      <p:grpSp>
        <p:nvGrpSpPr>
          <p:cNvPr id="8" name="Group 8"/>
          <p:cNvGrpSpPr/>
          <p:nvPr/>
        </p:nvGrpSpPr>
        <p:grpSpPr>
          <a:xfrm>
            <a:off x="293259" y="2381789"/>
            <a:ext cx="11607488" cy="4074947"/>
            <a:chOff x="0" y="0"/>
            <a:chExt cx="4274726" cy="1500694"/>
          </a:xfrm>
        </p:grpSpPr>
        <p:sp>
          <p:nvSpPr>
            <p:cNvPr id="9" name="Freeform 9"/>
            <p:cNvSpPr/>
            <p:nvPr/>
          </p:nvSpPr>
          <p:spPr>
            <a:xfrm>
              <a:off x="0" y="0"/>
              <a:ext cx="4274726" cy="1500694"/>
            </a:xfrm>
            <a:custGeom>
              <a:avLst/>
              <a:gdLst/>
              <a:ahLst/>
              <a:cxnLst/>
              <a:rect l="l" t="t" r="r" b="b"/>
              <a:pathLst>
                <a:path w="4274726" h="1500694">
                  <a:moveTo>
                    <a:pt x="28013" y="0"/>
                  </a:moveTo>
                  <a:lnTo>
                    <a:pt x="4246713" y="0"/>
                  </a:lnTo>
                  <a:cubicBezTo>
                    <a:pt x="4262184" y="0"/>
                    <a:pt x="4274726" y="12542"/>
                    <a:pt x="4274726" y="28013"/>
                  </a:cubicBezTo>
                  <a:lnTo>
                    <a:pt x="4274726" y="1472681"/>
                  </a:lnTo>
                  <a:cubicBezTo>
                    <a:pt x="4274726" y="1480110"/>
                    <a:pt x="4271775" y="1487235"/>
                    <a:pt x="4266521" y="1492489"/>
                  </a:cubicBezTo>
                  <a:cubicBezTo>
                    <a:pt x="4261268" y="1497742"/>
                    <a:pt x="4254142" y="1500694"/>
                    <a:pt x="4246713" y="1500694"/>
                  </a:cubicBezTo>
                  <a:lnTo>
                    <a:pt x="28013" y="1500694"/>
                  </a:lnTo>
                  <a:cubicBezTo>
                    <a:pt x="12542" y="1500694"/>
                    <a:pt x="0" y="1488152"/>
                    <a:pt x="0" y="1472681"/>
                  </a:cubicBezTo>
                  <a:lnTo>
                    <a:pt x="0" y="28013"/>
                  </a:lnTo>
                  <a:cubicBezTo>
                    <a:pt x="0" y="12542"/>
                    <a:pt x="12542" y="0"/>
                    <a:pt x="28013" y="0"/>
                  </a:cubicBezTo>
                  <a:close/>
                </a:path>
              </a:pathLst>
            </a:custGeom>
            <a:solidFill>
              <a:srgbClr val="FFE57D"/>
            </a:solidFill>
          </p:spPr>
          <p:txBody>
            <a:bodyPr/>
            <a:lstStyle/>
            <a:p>
              <a:endParaRPr lang="en-US"/>
            </a:p>
          </p:txBody>
        </p:sp>
        <p:sp>
          <p:nvSpPr>
            <p:cNvPr id="10" name="TextBox 10"/>
            <p:cNvSpPr txBox="1"/>
            <p:nvPr/>
          </p:nvSpPr>
          <p:spPr>
            <a:xfrm>
              <a:off x="0" y="-28575"/>
              <a:ext cx="4274726" cy="1529269"/>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857265" y="909907"/>
            <a:ext cx="13121031" cy="647063"/>
          </a:xfrm>
          <a:prstGeom prst="rect">
            <a:avLst/>
          </a:prstGeom>
        </p:spPr>
        <p:txBody>
          <a:bodyPr lIns="0" tIns="0" rIns="0" bIns="0" rtlCol="0" anchor="t">
            <a:spAutoFit/>
          </a:bodyPr>
          <a:lstStyle/>
          <a:p>
            <a:pPr algn="l">
              <a:lnSpc>
                <a:spcPts val="4760"/>
              </a:lnSpc>
            </a:pPr>
            <a:r>
              <a:rPr lang="en-US" sz="3400" b="1">
                <a:solidFill>
                  <a:srgbClr val="FFE57D"/>
                </a:solidFill>
                <a:latin typeface="Tabarra Sans Bold"/>
                <a:ea typeface="Tabarra Sans Bold"/>
                <a:cs typeface="Tabarra Sans Bold"/>
                <a:sym typeface="Tabarra Sans Bold"/>
              </a:rPr>
              <a:t>Identify The Trading Blocs Most Relevant For Irish Businesses</a:t>
            </a:r>
          </a:p>
        </p:txBody>
      </p:sp>
      <p:sp>
        <p:nvSpPr>
          <p:cNvPr id="12" name="TextBox 12"/>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3" name="TextBox 13"/>
          <p:cNvSpPr txBox="1"/>
          <p:nvPr/>
        </p:nvSpPr>
        <p:spPr>
          <a:xfrm>
            <a:off x="546077" y="2497587"/>
            <a:ext cx="11101827" cy="3893285"/>
          </a:xfrm>
          <a:prstGeom prst="rect">
            <a:avLst/>
          </a:prstGeom>
        </p:spPr>
        <p:txBody>
          <a:bodyPr lIns="0" tIns="0" rIns="0" bIns="0" rtlCol="0" anchor="t">
            <a:spAutoFit/>
          </a:bodyPr>
          <a:lstStyle/>
          <a:p>
            <a:pPr algn="ctr">
              <a:lnSpc>
                <a:spcPts val="3844"/>
              </a:lnSpc>
            </a:pPr>
            <a:r>
              <a:rPr lang="en-US" sz="2746" b="1" u="sng">
                <a:solidFill>
                  <a:srgbClr val="24363D"/>
                </a:solidFill>
                <a:latin typeface="Tabarra Sans Bold"/>
                <a:ea typeface="Tabarra Sans Bold"/>
                <a:cs typeface="Tabarra Sans Bold"/>
                <a:sym typeface="Tabarra Sans Bold"/>
              </a:rPr>
              <a:t>USMCA (United States-Mexico-Canada Agreement)</a:t>
            </a:r>
          </a:p>
          <a:p>
            <a:pPr algn="ctr">
              <a:lnSpc>
                <a:spcPts val="3844"/>
              </a:lnSpc>
            </a:pPr>
            <a:endParaRPr lang="en-US" sz="2746" b="1" u="sng">
              <a:solidFill>
                <a:srgbClr val="24363D"/>
              </a:solidFill>
              <a:latin typeface="Tabarra Sans Bold"/>
              <a:ea typeface="Tabarra Sans Bold"/>
              <a:cs typeface="Tabarra Sans Bold"/>
              <a:sym typeface="Tabarra Sans Bold"/>
            </a:endParaRPr>
          </a:p>
          <a:p>
            <a:pPr algn="ctr">
              <a:lnSpc>
                <a:spcPts val="3844"/>
              </a:lnSpc>
            </a:pPr>
            <a:r>
              <a:rPr lang="en-US" sz="2746">
                <a:solidFill>
                  <a:srgbClr val="24363D"/>
                </a:solidFill>
                <a:latin typeface="Tabarra Sans"/>
                <a:ea typeface="Tabarra Sans"/>
                <a:cs typeface="Tabarra Sans"/>
                <a:sym typeface="Tabarra Sans"/>
              </a:rPr>
              <a:t>Although Ireland is not a member, the bloc is very relevant because the US is Ireland’s biggest single export destination. </a:t>
            </a:r>
          </a:p>
          <a:p>
            <a:pPr algn="ctr">
              <a:lnSpc>
                <a:spcPts val="3844"/>
              </a:lnSpc>
            </a:pPr>
            <a:endParaRPr lang="en-US" sz="2746">
              <a:solidFill>
                <a:srgbClr val="24363D"/>
              </a:solidFill>
              <a:latin typeface="Tabarra Sans"/>
              <a:ea typeface="Tabarra Sans"/>
              <a:cs typeface="Tabarra Sans"/>
              <a:sym typeface="Tabarra Sans"/>
            </a:endParaRPr>
          </a:p>
          <a:p>
            <a:pPr algn="ctr">
              <a:lnSpc>
                <a:spcPts val="3844"/>
              </a:lnSpc>
            </a:pPr>
            <a:r>
              <a:rPr lang="en-US" sz="2746">
                <a:solidFill>
                  <a:srgbClr val="24363D"/>
                </a:solidFill>
                <a:latin typeface="Tabarra Sans"/>
                <a:ea typeface="Tabarra Sans"/>
                <a:cs typeface="Tabarra Sans"/>
                <a:sym typeface="Tabarra Sans"/>
              </a:rPr>
              <a:t>In 2023, about 30% of all Irish exports went to the United States, especially in sectors like pharmaceuticals, IT services, and financial services.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3259388" y="2825960"/>
            <a:ext cx="11543629" cy="3341883"/>
            <a:chOff x="0" y="0"/>
            <a:chExt cx="4274726" cy="1237534"/>
          </a:xfrm>
        </p:grpSpPr>
        <p:sp>
          <p:nvSpPr>
            <p:cNvPr id="8" name="Freeform 8"/>
            <p:cNvSpPr/>
            <p:nvPr/>
          </p:nvSpPr>
          <p:spPr>
            <a:xfrm>
              <a:off x="0" y="0"/>
              <a:ext cx="4274726" cy="1237534"/>
            </a:xfrm>
            <a:custGeom>
              <a:avLst/>
              <a:gdLst/>
              <a:ahLst/>
              <a:cxnLst/>
              <a:rect l="l" t="t" r="r" b="b"/>
              <a:pathLst>
                <a:path w="4274726" h="1237534">
                  <a:moveTo>
                    <a:pt x="28168" y="0"/>
                  </a:moveTo>
                  <a:lnTo>
                    <a:pt x="4246558" y="0"/>
                  </a:lnTo>
                  <a:cubicBezTo>
                    <a:pt x="4254029" y="0"/>
                    <a:pt x="4261193" y="2968"/>
                    <a:pt x="4266476" y="8250"/>
                  </a:cubicBezTo>
                  <a:cubicBezTo>
                    <a:pt x="4271758" y="13533"/>
                    <a:pt x="4274726" y="20697"/>
                    <a:pt x="4274726" y="28168"/>
                  </a:cubicBezTo>
                  <a:lnTo>
                    <a:pt x="4274726" y="1209366"/>
                  </a:lnTo>
                  <a:cubicBezTo>
                    <a:pt x="4274726" y="1216837"/>
                    <a:pt x="4271758" y="1224001"/>
                    <a:pt x="4266476" y="1229284"/>
                  </a:cubicBezTo>
                  <a:cubicBezTo>
                    <a:pt x="4261193" y="1234567"/>
                    <a:pt x="4254029" y="1237534"/>
                    <a:pt x="4246558" y="1237534"/>
                  </a:cubicBezTo>
                  <a:lnTo>
                    <a:pt x="28168" y="1237534"/>
                  </a:lnTo>
                  <a:cubicBezTo>
                    <a:pt x="20697" y="1237534"/>
                    <a:pt x="13533" y="1234567"/>
                    <a:pt x="8250" y="1229284"/>
                  </a:cubicBezTo>
                  <a:cubicBezTo>
                    <a:pt x="2968" y="1224001"/>
                    <a:pt x="0" y="1216837"/>
                    <a:pt x="0" y="1209366"/>
                  </a:cubicBezTo>
                  <a:lnTo>
                    <a:pt x="0" y="28168"/>
                  </a:lnTo>
                  <a:cubicBezTo>
                    <a:pt x="0" y="20697"/>
                    <a:pt x="2968" y="13533"/>
                    <a:pt x="8250" y="8250"/>
                  </a:cubicBezTo>
                  <a:cubicBezTo>
                    <a:pt x="13533" y="2968"/>
                    <a:pt x="20697" y="0"/>
                    <a:pt x="28168" y="0"/>
                  </a:cubicBezTo>
                  <a:close/>
                </a:path>
              </a:pathLst>
            </a:custGeom>
            <a:solidFill>
              <a:srgbClr val="FFE57D"/>
            </a:solidFill>
          </p:spPr>
          <p:txBody>
            <a:bodyPr/>
            <a:lstStyle/>
            <a:p>
              <a:endParaRPr lang="en-US"/>
            </a:p>
          </p:txBody>
        </p:sp>
        <p:sp>
          <p:nvSpPr>
            <p:cNvPr id="9" name="TextBox 9"/>
            <p:cNvSpPr txBox="1"/>
            <p:nvPr/>
          </p:nvSpPr>
          <p:spPr>
            <a:xfrm>
              <a:off x="0" y="-28575"/>
              <a:ext cx="4274726" cy="1266109"/>
            </a:xfrm>
            <a:prstGeom prst="rect">
              <a:avLst/>
            </a:prstGeom>
          </p:spPr>
          <p:txBody>
            <a:bodyPr lIns="50800" tIns="50800" rIns="50800" bIns="50800" rtlCol="0" anchor="ctr"/>
            <a:lstStyle/>
            <a:p>
              <a:pPr algn="ctr">
                <a:lnSpc>
                  <a:spcPts val="2239"/>
                </a:lnSpc>
              </a:pPr>
              <a:endParaRPr/>
            </a:p>
          </p:txBody>
        </p:sp>
      </p:grpSp>
      <p:sp>
        <p:nvSpPr>
          <p:cNvPr id="10" name="Freeform 10"/>
          <p:cNvSpPr/>
          <p:nvPr/>
        </p:nvSpPr>
        <p:spPr>
          <a:xfrm flipH="1">
            <a:off x="37104" y="4981762"/>
            <a:ext cx="4709164" cy="3590738"/>
          </a:xfrm>
          <a:custGeom>
            <a:avLst/>
            <a:gdLst/>
            <a:ahLst/>
            <a:cxnLst/>
            <a:rect l="l" t="t" r="r" b="b"/>
            <a:pathLst>
              <a:path w="4709164" h="3590738">
                <a:moveTo>
                  <a:pt x="4709164" y="0"/>
                </a:moveTo>
                <a:lnTo>
                  <a:pt x="0" y="0"/>
                </a:lnTo>
                <a:lnTo>
                  <a:pt x="0" y="3590738"/>
                </a:lnTo>
                <a:lnTo>
                  <a:pt x="4709164" y="3590738"/>
                </a:lnTo>
                <a:lnTo>
                  <a:pt x="4709164" y="0"/>
                </a:lnTo>
                <a:close/>
              </a:path>
            </a:pathLst>
          </a:custGeom>
          <a:blipFill>
            <a:blip r:embed="rId3"/>
            <a:stretch>
              <a:fillRect/>
            </a:stretch>
          </a:blipFill>
        </p:spPr>
        <p:txBody>
          <a:bodyPr/>
          <a:lstStyle/>
          <a:p>
            <a:endParaRPr lang="en-US"/>
          </a:p>
        </p:txBody>
      </p:sp>
      <p:sp>
        <p:nvSpPr>
          <p:cNvPr id="11" name="TextBox 11"/>
          <p:cNvSpPr txBox="1"/>
          <p:nvPr/>
        </p:nvSpPr>
        <p:spPr>
          <a:xfrm>
            <a:off x="857265" y="909907"/>
            <a:ext cx="13121031" cy="647063"/>
          </a:xfrm>
          <a:prstGeom prst="rect">
            <a:avLst/>
          </a:prstGeom>
        </p:spPr>
        <p:txBody>
          <a:bodyPr lIns="0" tIns="0" rIns="0" bIns="0" rtlCol="0" anchor="t">
            <a:spAutoFit/>
          </a:bodyPr>
          <a:lstStyle/>
          <a:p>
            <a:pPr algn="l">
              <a:lnSpc>
                <a:spcPts val="4760"/>
              </a:lnSpc>
            </a:pPr>
            <a:r>
              <a:rPr lang="en-US" sz="3400" b="1">
                <a:solidFill>
                  <a:srgbClr val="FFE57D"/>
                </a:solidFill>
                <a:latin typeface="Tabarra Sans Bold"/>
                <a:ea typeface="Tabarra Sans Bold"/>
                <a:cs typeface="Tabarra Sans Bold"/>
                <a:sym typeface="Tabarra Sans Bold"/>
              </a:rPr>
              <a:t>Identify The Trading Blocs Most Relevant For Irish Businesses</a:t>
            </a:r>
          </a:p>
        </p:txBody>
      </p:sp>
      <p:sp>
        <p:nvSpPr>
          <p:cNvPr id="12" name="TextBox 12"/>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3" name="TextBox 13"/>
          <p:cNvSpPr txBox="1"/>
          <p:nvPr/>
        </p:nvSpPr>
        <p:spPr>
          <a:xfrm>
            <a:off x="3510814" y="2940545"/>
            <a:ext cx="11040750" cy="2913183"/>
          </a:xfrm>
          <a:prstGeom prst="rect">
            <a:avLst/>
          </a:prstGeom>
        </p:spPr>
        <p:txBody>
          <a:bodyPr lIns="0" tIns="0" rIns="0" bIns="0" rtlCol="0" anchor="t">
            <a:spAutoFit/>
          </a:bodyPr>
          <a:lstStyle/>
          <a:p>
            <a:pPr algn="ctr">
              <a:lnSpc>
                <a:spcPts val="3823"/>
              </a:lnSpc>
            </a:pPr>
            <a:r>
              <a:rPr lang="en-US" sz="2731" b="1" u="sng">
                <a:solidFill>
                  <a:srgbClr val="24363D"/>
                </a:solidFill>
                <a:latin typeface="Tabarra Sans Bold"/>
                <a:ea typeface="Tabarra Sans Bold"/>
                <a:cs typeface="Tabarra Sans Bold"/>
                <a:sym typeface="Tabarra Sans Bold"/>
              </a:rPr>
              <a:t>Mercosur</a:t>
            </a:r>
          </a:p>
          <a:p>
            <a:pPr algn="ctr">
              <a:lnSpc>
                <a:spcPts val="3823"/>
              </a:lnSpc>
            </a:pPr>
            <a:r>
              <a:rPr lang="en-US" sz="2731">
                <a:solidFill>
                  <a:srgbClr val="24363D"/>
                </a:solidFill>
                <a:latin typeface="Tabarra Sans"/>
                <a:ea typeface="Tabarra Sans"/>
                <a:cs typeface="Tabarra Sans"/>
                <a:sym typeface="Tabarra Sans"/>
              </a:rPr>
              <a:t>Mercosur"is a South American trading bloc made up of Brazil, Argentina, Uruguay, and Paraguay, focused on promoting trade and economic cooperation. In 2023, imports from South America into Ireland totalled just over €1 billion, including significant quantities of animal feed from Argentina.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826415"/>
            <a:chOff x="0" y="0"/>
            <a:chExt cx="4816593" cy="2789583"/>
          </a:xfrm>
        </p:grpSpPr>
        <p:sp>
          <p:nvSpPr>
            <p:cNvPr id="3" name="Freeform 3">
              <a:hlinkClick r:id="rId2" tooltip="https://www.youtube.com/watch?v=jKgjbsc3dZA"/>
            </p:cNvPr>
            <p:cNvSpPr/>
            <p:nvPr/>
          </p:nvSpPr>
          <p:spPr>
            <a:xfrm>
              <a:off x="0" y="0"/>
              <a:ext cx="4816592" cy="2789583"/>
            </a:xfrm>
            <a:custGeom>
              <a:avLst/>
              <a:gdLst/>
              <a:ahLst/>
              <a:cxnLst/>
              <a:rect l="l" t="t" r="r" b="b"/>
              <a:pathLst>
                <a:path w="4816592" h="2789583">
                  <a:moveTo>
                    <a:pt x="0" y="0"/>
                  </a:moveTo>
                  <a:lnTo>
                    <a:pt x="4816592" y="0"/>
                  </a:lnTo>
                  <a:lnTo>
                    <a:pt x="4816592" y="2789583"/>
                  </a:lnTo>
                  <a:lnTo>
                    <a:pt x="0" y="2789583"/>
                  </a:lnTo>
                  <a:close/>
                </a:path>
              </a:pathLst>
            </a:custGeom>
            <a:solidFill>
              <a:srgbClr val="24363D"/>
            </a:solidFill>
          </p:spPr>
          <p:txBody>
            <a:bodyPr/>
            <a:lstStyle/>
            <a:p>
              <a:endParaRPr lang="en-US"/>
            </a:p>
          </p:txBody>
        </p:sp>
        <p:sp>
          <p:nvSpPr>
            <p:cNvPr id="4" name="TextBox 4"/>
            <p:cNvSpPr txBox="1"/>
            <p:nvPr/>
          </p:nvSpPr>
          <p:spPr>
            <a:xfrm>
              <a:off x="0" y="-28575"/>
              <a:ext cx="4816593" cy="281815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Resources</a:t>
            </a:r>
          </a:p>
        </p:txBody>
      </p:sp>
      <p:sp>
        <p:nvSpPr>
          <p:cNvPr id="8" name="TextBox 8"/>
          <p:cNvSpPr txBox="1"/>
          <p:nvPr/>
        </p:nvSpPr>
        <p:spPr>
          <a:xfrm>
            <a:off x="857250" y="2228508"/>
            <a:ext cx="13525500" cy="2852418"/>
          </a:xfrm>
          <a:prstGeom prst="rect">
            <a:avLst/>
          </a:prstGeom>
        </p:spPr>
        <p:txBody>
          <a:bodyPr lIns="0" tIns="0" rIns="0" bIns="0" rtlCol="0" anchor="t">
            <a:spAutoFit/>
          </a:bodyPr>
          <a:lstStyle/>
          <a:p>
            <a:pPr algn="l">
              <a:lnSpc>
                <a:spcPts val="4480"/>
              </a:lnSpc>
            </a:pPr>
            <a:r>
              <a:rPr lang="en-US" sz="3200" b="1" u="sng">
                <a:solidFill>
                  <a:srgbClr val="FFE57D"/>
                </a:solidFill>
                <a:latin typeface="Tabarra Sans Bold"/>
                <a:ea typeface="Tabarra Sans Bold"/>
                <a:cs typeface="Tabarra Sans Bold"/>
                <a:sym typeface="Tabarra Sans Bold"/>
                <a:hlinkClick r:id="rId4" tooltip="https://backinbusinesshub.com/wp-content/uploads/2025/10/S1-Ch5-Irish-business-globally-and-internationally.pdf"/>
              </a:rPr>
              <a:t>Chapter plan</a:t>
            </a:r>
          </a:p>
          <a:p>
            <a:pPr algn="l">
              <a:lnSpc>
                <a:spcPts val="4480"/>
              </a:lnSpc>
            </a:pPr>
            <a:r>
              <a:rPr lang="en-US" sz="3200" b="1" u="sng">
                <a:solidFill>
                  <a:srgbClr val="FFE57D"/>
                </a:solidFill>
                <a:latin typeface="Tabarra Sans Bold"/>
                <a:ea typeface="Tabarra Sans Bold"/>
                <a:cs typeface="Tabarra Sans Bold"/>
                <a:sym typeface="Tabarra Sans Bold"/>
                <a:hlinkClick r:id="rId5" tooltip="https://backinbusinesshub.com/wp-content/uploads/2025/10/Ch5-Activity-Book-Solutions.pdf"/>
              </a:rPr>
              <a:t>Activity Book solutions</a:t>
            </a:r>
          </a:p>
          <a:p>
            <a:pPr algn="l">
              <a:lnSpc>
                <a:spcPts val="4480"/>
              </a:lnSpc>
            </a:pPr>
            <a:r>
              <a:rPr lang="en-US" sz="3200" b="1" u="sng">
                <a:solidFill>
                  <a:srgbClr val="FFE57D"/>
                </a:solidFill>
                <a:latin typeface="Tabarra Sans Bold"/>
                <a:ea typeface="Tabarra Sans Bold"/>
                <a:cs typeface="Tabarra Sans Bold"/>
                <a:sym typeface="Tabarra Sans Bold"/>
                <a:hlinkClick r:id="rId6" tooltip="https://backinbusinesshub.com/wp-content/uploads/2025/10/Ch5-Sample-Paper-Solutions.pdf"/>
              </a:rPr>
              <a:t>Sample Paper Solutions</a:t>
            </a:r>
          </a:p>
          <a:p>
            <a:pPr algn="l">
              <a:lnSpc>
                <a:spcPts val="4480"/>
              </a:lnSpc>
            </a:pPr>
            <a:r>
              <a:rPr lang="en-US" sz="3200" b="1" u="sng">
                <a:solidFill>
                  <a:srgbClr val="FFE57D"/>
                </a:solidFill>
                <a:latin typeface="Tabarra Sans Bold"/>
                <a:ea typeface="Tabarra Sans Bold"/>
                <a:cs typeface="Tabarra Sans Bold"/>
                <a:sym typeface="Tabarra Sans Bold"/>
                <a:hlinkClick r:id="rId7" tooltip="https://backinbusinesshub.com/wp-content/uploads/2025/10/Ch5-Class-Exam.docx"/>
              </a:rPr>
              <a:t>Class Test</a:t>
            </a:r>
          </a:p>
          <a:p>
            <a:pPr algn="l">
              <a:lnSpc>
                <a:spcPts val="4480"/>
              </a:lnSpc>
            </a:pPr>
            <a:r>
              <a:rPr lang="en-US" sz="3200" b="1" u="sng">
                <a:solidFill>
                  <a:srgbClr val="FFE57D"/>
                </a:solidFill>
                <a:latin typeface="Tabarra Sans Bold"/>
                <a:ea typeface="Tabarra Sans Bold"/>
                <a:cs typeface="Tabarra Sans Bold"/>
                <a:sym typeface="Tabarra Sans Bold"/>
                <a:hlinkClick r:id="rId8" tooltip="https://backinbusinesshub.com/wp-content/uploads/2025/10/Starter-worksheet-Chapter-5.pdf"/>
              </a:rPr>
              <a:t>Starter Worksheet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857250" y="426557"/>
            <a:ext cx="13386442" cy="861387"/>
            <a:chOff x="0" y="0"/>
            <a:chExt cx="4557558" cy="293268"/>
          </a:xfrm>
        </p:grpSpPr>
        <p:sp>
          <p:nvSpPr>
            <p:cNvPr id="3" name="Freeform 3"/>
            <p:cNvSpPr/>
            <p:nvPr/>
          </p:nvSpPr>
          <p:spPr>
            <a:xfrm>
              <a:off x="0" y="0"/>
              <a:ext cx="4557558" cy="293268"/>
            </a:xfrm>
            <a:custGeom>
              <a:avLst/>
              <a:gdLst/>
              <a:ahLst/>
              <a:cxnLst/>
              <a:rect l="l" t="t" r="r" b="b"/>
              <a:pathLst>
                <a:path w="4557558" h="293268">
                  <a:moveTo>
                    <a:pt x="25447" y="0"/>
                  </a:moveTo>
                  <a:lnTo>
                    <a:pt x="4532111" y="0"/>
                  </a:lnTo>
                  <a:cubicBezTo>
                    <a:pt x="4546165" y="0"/>
                    <a:pt x="4557558" y="11393"/>
                    <a:pt x="4557558" y="25447"/>
                  </a:cubicBezTo>
                  <a:lnTo>
                    <a:pt x="4557558" y="267821"/>
                  </a:lnTo>
                  <a:cubicBezTo>
                    <a:pt x="4557558" y="274570"/>
                    <a:pt x="4554877" y="281043"/>
                    <a:pt x="4550105" y="285815"/>
                  </a:cubicBezTo>
                  <a:cubicBezTo>
                    <a:pt x="4545333" y="290587"/>
                    <a:pt x="4538860" y="293268"/>
                    <a:pt x="4532111" y="293268"/>
                  </a:cubicBezTo>
                  <a:lnTo>
                    <a:pt x="25447" y="293268"/>
                  </a:lnTo>
                  <a:cubicBezTo>
                    <a:pt x="11393" y="293268"/>
                    <a:pt x="0" y="281875"/>
                    <a:pt x="0" y="267821"/>
                  </a:cubicBezTo>
                  <a:lnTo>
                    <a:pt x="0" y="25447"/>
                  </a:lnTo>
                  <a:cubicBezTo>
                    <a:pt x="0" y="18698"/>
                    <a:pt x="2681" y="12225"/>
                    <a:pt x="7453" y="7453"/>
                  </a:cubicBezTo>
                  <a:cubicBezTo>
                    <a:pt x="12225" y="2681"/>
                    <a:pt x="18698" y="0"/>
                    <a:pt x="25447" y="0"/>
                  </a:cubicBezTo>
                  <a:close/>
                </a:path>
              </a:pathLst>
            </a:custGeom>
            <a:solidFill>
              <a:srgbClr val="FFFFFF"/>
            </a:solidFill>
          </p:spPr>
          <p:txBody>
            <a:bodyPr/>
            <a:lstStyle/>
            <a:p>
              <a:endParaRPr lang="en-US"/>
            </a:p>
          </p:txBody>
        </p:sp>
        <p:sp>
          <p:nvSpPr>
            <p:cNvPr id="4" name="TextBox 4"/>
            <p:cNvSpPr txBox="1"/>
            <p:nvPr/>
          </p:nvSpPr>
          <p:spPr>
            <a:xfrm>
              <a:off x="0" y="-38100"/>
              <a:ext cx="4557558"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5.2</a:t>
            </a:r>
          </a:p>
        </p:txBody>
      </p:sp>
      <p:grpSp>
        <p:nvGrpSpPr>
          <p:cNvPr id="6" name="Group 6"/>
          <p:cNvGrpSpPr/>
          <p:nvPr/>
        </p:nvGrpSpPr>
        <p:grpSpPr>
          <a:xfrm>
            <a:off x="857250" y="1797035"/>
            <a:ext cx="6510998" cy="861387"/>
            <a:chOff x="0" y="0"/>
            <a:chExt cx="2216739" cy="293268"/>
          </a:xfrm>
        </p:grpSpPr>
        <p:sp>
          <p:nvSpPr>
            <p:cNvPr id="7" name="Freeform 7"/>
            <p:cNvSpPr/>
            <p:nvPr/>
          </p:nvSpPr>
          <p:spPr>
            <a:xfrm>
              <a:off x="0" y="0"/>
              <a:ext cx="2216739" cy="293268"/>
            </a:xfrm>
            <a:custGeom>
              <a:avLst/>
              <a:gdLst/>
              <a:ahLst/>
              <a:cxnLst/>
              <a:rect l="l" t="t" r="r" b="b"/>
              <a:pathLst>
                <a:path w="2216739" h="293268">
                  <a:moveTo>
                    <a:pt x="52318" y="0"/>
                  </a:moveTo>
                  <a:lnTo>
                    <a:pt x="2164421" y="0"/>
                  </a:lnTo>
                  <a:cubicBezTo>
                    <a:pt x="2193316" y="0"/>
                    <a:pt x="2216739" y="23424"/>
                    <a:pt x="2216739" y="52318"/>
                  </a:cubicBezTo>
                  <a:lnTo>
                    <a:pt x="2216739" y="240950"/>
                  </a:lnTo>
                  <a:cubicBezTo>
                    <a:pt x="2216739" y="269845"/>
                    <a:pt x="2193316" y="293268"/>
                    <a:pt x="2164421" y="293268"/>
                  </a:cubicBezTo>
                  <a:lnTo>
                    <a:pt x="52318" y="293268"/>
                  </a:lnTo>
                  <a:cubicBezTo>
                    <a:pt x="23424" y="293268"/>
                    <a:pt x="0" y="269845"/>
                    <a:pt x="0" y="240950"/>
                  </a:cubicBezTo>
                  <a:lnTo>
                    <a:pt x="0" y="52318"/>
                  </a:lnTo>
                  <a:cubicBezTo>
                    <a:pt x="0" y="23424"/>
                    <a:pt x="23424" y="0"/>
                    <a:pt x="52318" y="0"/>
                  </a:cubicBezTo>
                  <a:close/>
                </a:path>
              </a:pathLst>
            </a:custGeom>
            <a:solidFill>
              <a:srgbClr val="FFFFFF"/>
            </a:solidFill>
          </p:spPr>
          <p:txBody>
            <a:bodyPr/>
            <a:lstStyle/>
            <a:p>
              <a:endParaRPr lang="en-US"/>
            </a:p>
          </p:txBody>
        </p:sp>
        <p:sp>
          <p:nvSpPr>
            <p:cNvPr id="8" name="TextBox 8"/>
            <p:cNvSpPr txBox="1"/>
            <p:nvPr/>
          </p:nvSpPr>
          <p:spPr>
            <a:xfrm>
              <a:off x="0" y="-38100"/>
              <a:ext cx="2216739"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370483"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57250" y="4608739"/>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370483" y="4713882"/>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2944172"/>
            <a:ext cx="13247385" cy="807827"/>
          </a:xfrm>
          <a:prstGeom prst="rect">
            <a:avLst/>
          </a:prstGeom>
        </p:spPr>
        <p:txBody>
          <a:bodyPr lIns="0" tIns="0" rIns="0" bIns="0" rtlCol="0" anchor="t">
            <a:spAutoFit/>
          </a:bodyPr>
          <a:lstStyle/>
          <a:p>
            <a:pPr algn="l">
              <a:lnSpc>
                <a:spcPts val="3249"/>
              </a:lnSpc>
            </a:pPr>
            <a:r>
              <a:rPr lang="en-US" sz="2320" b="1">
                <a:solidFill>
                  <a:srgbClr val="FFFFFF"/>
                </a:solidFill>
                <a:latin typeface="Montserrat Bold"/>
                <a:ea typeface="Montserrat Bold"/>
                <a:cs typeface="Montserrat Bold"/>
                <a:sym typeface="Montserrat Bold"/>
              </a:rPr>
              <a:t>HL2 Q4 (b) (ii): Identify one trading bloc, apart from the EU and Mercosur, that is relevant to Irish businesses.</a:t>
            </a:r>
          </a:p>
        </p:txBody>
      </p:sp>
      <p:sp>
        <p:nvSpPr>
          <p:cNvPr id="15" name="TextBox 15"/>
          <p:cNvSpPr txBox="1"/>
          <p:nvPr/>
        </p:nvSpPr>
        <p:spPr>
          <a:xfrm>
            <a:off x="913125" y="5708251"/>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Q1 </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5.3</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81816"/>
            <a:ext cx="13525500" cy="12922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5.3 Evaluate Ireland’s membership of the EU from the perspective of the economy, businesses, and consumers. </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223829" y="2352333"/>
            <a:ext cx="4550445" cy="895915"/>
            <a:chOff x="0" y="0"/>
            <a:chExt cx="1438165" cy="283153"/>
          </a:xfrm>
        </p:grpSpPr>
        <p:sp>
          <p:nvSpPr>
            <p:cNvPr id="8" name="Freeform 8"/>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9" name="TextBox 9"/>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4965997" y="2257083"/>
            <a:ext cx="10050174"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Access to the EU Single Market allows free movement of goods, services, capital and people.</a:t>
            </a:r>
          </a:p>
          <a:p>
            <a:pPr algn="l">
              <a:lnSpc>
                <a:spcPts val="3359"/>
              </a:lnSpc>
            </a:pPr>
            <a:r>
              <a:rPr lang="en-US" sz="2400">
                <a:solidFill>
                  <a:srgbClr val="24363D"/>
                </a:solidFill>
                <a:latin typeface="Tabarra Sans"/>
                <a:ea typeface="Tabarra Sans"/>
                <a:cs typeface="Tabarra Sans"/>
                <a:sym typeface="Tabarra Sans"/>
              </a:rPr>
              <a:t>This has driven strong economic growth for Ireland.</a:t>
            </a:r>
          </a:p>
        </p:txBody>
      </p:sp>
      <p:grpSp>
        <p:nvGrpSpPr>
          <p:cNvPr id="11" name="Group 11"/>
          <p:cNvGrpSpPr/>
          <p:nvPr/>
        </p:nvGrpSpPr>
        <p:grpSpPr>
          <a:xfrm>
            <a:off x="223829" y="3953098"/>
            <a:ext cx="4550445" cy="895915"/>
            <a:chOff x="0" y="0"/>
            <a:chExt cx="1438165" cy="283153"/>
          </a:xfrm>
        </p:grpSpPr>
        <p:sp>
          <p:nvSpPr>
            <p:cNvPr id="12" name="Freeform 12"/>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3" name="TextBox 13"/>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4" name="Group 14"/>
          <p:cNvGrpSpPr/>
          <p:nvPr/>
        </p:nvGrpSpPr>
        <p:grpSpPr>
          <a:xfrm>
            <a:off x="223829" y="5553863"/>
            <a:ext cx="4550445" cy="895915"/>
            <a:chOff x="0" y="0"/>
            <a:chExt cx="1438165" cy="283153"/>
          </a:xfrm>
        </p:grpSpPr>
        <p:sp>
          <p:nvSpPr>
            <p:cNvPr id="15" name="Freeform 15"/>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6" name="TextBox 16"/>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7" name="Group 17"/>
          <p:cNvGrpSpPr/>
          <p:nvPr/>
        </p:nvGrpSpPr>
        <p:grpSpPr>
          <a:xfrm>
            <a:off x="223829" y="7154628"/>
            <a:ext cx="4550445" cy="895915"/>
            <a:chOff x="0" y="0"/>
            <a:chExt cx="1438165" cy="283153"/>
          </a:xfrm>
        </p:grpSpPr>
        <p:sp>
          <p:nvSpPr>
            <p:cNvPr id="18" name="Freeform 18"/>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9" name="TextBox 19"/>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sp>
        <p:nvSpPr>
          <p:cNvPr id="20" name="Freeform 20"/>
          <p:cNvSpPr/>
          <p:nvPr/>
        </p:nvSpPr>
        <p:spPr>
          <a:xfrm>
            <a:off x="13285878" y="2800290"/>
            <a:ext cx="1730293" cy="1152807"/>
          </a:xfrm>
          <a:custGeom>
            <a:avLst/>
            <a:gdLst/>
            <a:ahLst/>
            <a:cxnLst/>
            <a:rect l="l" t="t" r="r" b="b"/>
            <a:pathLst>
              <a:path w="1730293" h="1152807">
                <a:moveTo>
                  <a:pt x="0" y="0"/>
                </a:moveTo>
                <a:lnTo>
                  <a:pt x="1730293" y="0"/>
                </a:lnTo>
                <a:lnTo>
                  <a:pt x="1730293" y="1152808"/>
                </a:lnTo>
                <a:lnTo>
                  <a:pt x="0" y="1152808"/>
                </a:lnTo>
                <a:lnTo>
                  <a:pt x="0" y="0"/>
                </a:lnTo>
                <a:close/>
              </a:path>
            </a:pathLst>
          </a:custGeom>
          <a:blipFill>
            <a:blip r:embed="rId3"/>
            <a:stretch>
              <a:fillRect/>
            </a:stretch>
          </a:blipFill>
        </p:spPr>
        <p:txBody>
          <a:bodyPr/>
          <a:lstStyle/>
          <a:p>
            <a:endParaRPr lang="en-US"/>
          </a:p>
        </p:txBody>
      </p:sp>
      <p:sp>
        <p:nvSpPr>
          <p:cNvPr id="21" name="Freeform 21"/>
          <p:cNvSpPr/>
          <p:nvPr/>
        </p:nvSpPr>
        <p:spPr>
          <a:xfrm>
            <a:off x="12982382" y="6189145"/>
            <a:ext cx="1168642" cy="1165721"/>
          </a:xfrm>
          <a:custGeom>
            <a:avLst/>
            <a:gdLst/>
            <a:ahLst/>
            <a:cxnLst/>
            <a:rect l="l" t="t" r="r" b="b"/>
            <a:pathLst>
              <a:path w="1168642" h="1165721">
                <a:moveTo>
                  <a:pt x="0" y="0"/>
                </a:moveTo>
                <a:lnTo>
                  <a:pt x="1168642" y="0"/>
                </a:lnTo>
                <a:lnTo>
                  <a:pt x="1168642" y="1165721"/>
                </a:lnTo>
                <a:lnTo>
                  <a:pt x="0" y="11657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TextBox 22"/>
          <p:cNvSpPr txBox="1"/>
          <p:nvPr/>
        </p:nvSpPr>
        <p:spPr>
          <a:xfrm>
            <a:off x="857265" y="1060067"/>
            <a:ext cx="13121031" cy="588008"/>
          </a:xfrm>
          <a:prstGeom prst="rect">
            <a:avLst/>
          </a:prstGeom>
        </p:spPr>
        <p:txBody>
          <a:bodyPr lIns="0" tIns="0" rIns="0" bIns="0" rtlCol="0" anchor="t">
            <a:spAutoFit/>
          </a:bodyPr>
          <a:lstStyle/>
          <a:p>
            <a:pPr algn="l">
              <a:lnSpc>
                <a:spcPts val="4340"/>
              </a:lnSpc>
            </a:pPr>
            <a:r>
              <a:rPr lang="en-US" sz="3100" b="1">
                <a:solidFill>
                  <a:srgbClr val="FFE57D"/>
                </a:solidFill>
                <a:latin typeface="Tabarra Sans Bold"/>
                <a:ea typeface="Tabarra Sans Bold"/>
                <a:cs typeface="Tabarra Sans Bold"/>
                <a:sym typeface="Tabarra Sans Bold"/>
              </a:rPr>
              <a:t>Impact Of Ireland’s Membership Of The EU On The Irish Economy</a:t>
            </a:r>
          </a:p>
        </p:txBody>
      </p:sp>
      <p:sp>
        <p:nvSpPr>
          <p:cNvPr id="23" name="TextBox 23"/>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24" name="TextBox 24"/>
          <p:cNvSpPr txBox="1"/>
          <p:nvPr/>
        </p:nvSpPr>
        <p:spPr>
          <a:xfrm>
            <a:off x="319379" y="2517715"/>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Economic Growth</a:t>
            </a:r>
          </a:p>
        </p:txBody>
      </p:sp>
      <p:sp>
        <p:nvSpPr>
          <p:cNvPr id="25" name="TextBox 25"/>
          <p:cNvSpPr txBox="1"/>
          <p:nvPr/>
        </p:nvSpPr>
        <p:spPr>
          <a:xfrm>
            <a:off x="319379" y="4118480"/>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Improved Infrastructure</a:t>
            </a:r>
          </a:p>
        </p:txBody>
      </p:sp>
      <p:sp>
        <p:nvSpPr>
          <p:cNvPr id="26" name="TextBox 26"/>
          <p:cNvSpPr txBox="1"/>
          <p:nvPr/>
        </p:nvSpPr>
        <p:spPr>
          <a:xfrm>
            <a:off x="4965997" y="3917481"/>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EU funding supports farming (CAP), regional development and major infrastructure projects, improving transport and connectivity.</a:t>
            </a:r>
          </a:p>
        </p:txBody>
      </p:sp>
      <p:sp>
        <p:nvSpPr>
          <p:cNvPr id="27" name="TextBox 27"/>
          <p:cNvSpPr txBox="1"/>
          <p:nvPr/>
        </p:nvSpPr>
        <p:spPr>
          <a:xfrm>
            <a:off x="319379" y="5719245"/>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 FDI</a:t>
            </a:r>
          </a:p>
        </p:txBody>
      </p:sp>
      <p:sp>
        <p:nvSpPr>
          <p:cNvPr id="28" name="TextBox 28"/>
          <p:cNvSpPr txBox="1"/>
          <p:nvPr/>
        </p:nvSpPr>
        <p:spPr>
          <a:xfrm>
            <a:off x="4965997" y="5517950"/>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Membership attracts US tech and pharma MNCs seeking an English-speaking, educated base inside the EU.</a:t>
            </a:r>
          </a:p>
        </p:txBody>
      </p:sp>
      <p:sp>
        <p:nvSpPr>
          <p:cNvPr id="29" name="TextBox 29"/>
          <p:cNvSpPr txBox="1"/>
          <p:nvPr/>
        </p:nvSpPr>
        <p:spPr>
          <a:xfrm>
            <a:off x="319379" y="7320010"/>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Loss of Sovereignty</a:t>
            </a:r>
          </a:p>
        </p:txBody>
      </p:sp>
      <p:sp>
        <p:nvSpPr>
          <p:cNvPr id="30" name="TextBox 30"/>
          <p:cNvSpPr txBox="1"/>
          <p:nvPr/>
        </p:nvSpPr>
        <p:spPr>
          <a:xfrm>
            <a:off x="4965997" y="6909165"/>
            <a:ext cx="10050174"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Some decision-making powers rest with the EU.</a:t>
            </a:r>
          </a:p>
          <a:p>
            <a:pPr algn="l">
              <a:lnSpc>
                <a:spcPts val="3359"/>
              </a:lnSpc>
            </a:pPr>
            <a:r>
              <a:rPr lang="en-US" sz="2400">
                <a:solidFill>
                  <a:srgbClr val="24363D"/>
                </a:solidFill>
                <a:latin typeface="Tabarra Sans"/>
                <a:ea typeface="Tabarra Sans"/>
                <a:cs typeface="Tabarra Sans"/>
                <a:sym typeface="Tabarra Sans"/>
              </a:rPr>
              <a:t>EU laws and ECB monetary policy can take priority over national decisions, which may not always suit Ireland’s needs.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223829" y="2352333"/>
            <a:ext cx="4550445" cy="895915"/>
            <a:chOff x="0" y="0"/>
            <a:chExt cx="1438165" cy="283153"/>
          </a:xfrm>
        </p:grpSpPr>
        <p:sp>
          <p:nvSpPr>
            <p:cNvPr id="8" name="Freeform 8"/>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9" name="TextBox 9"/>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223829" y="3638773"/>
            <a:ext cx="4550445" cy="895915"/>
            <a:chOff x="0" y="0"/>
            <a:chExt cx="1438165" cy="283153"/>
          </a:xfrm>
        </p:grpSpPr>
        <p:sp>
          <p:nvSpPr>
            <p:cNvPr id="11" name="Freeform 11"/>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2" name="TextBox 12"/>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3" name="Group 13"/>
          <p:cNvGrpSpPr/>
          <p:nvPr/>
        </p:nvGrpSpPr>
        <p:grpSpPr>
          <a:xfrm>
            <a:off x="223829" y="4925213"/>
            <a:ext cx="4550445" cy="895915"/>
            <a:chOff x="0" y="0"/>
            <a:chExt cx="1438165" cy="283153"/>
          </a:xfrm>
        </p:grpSpPr>
        <p:sp>
          <p:nvSpPr>
            <p:cNvPr id="14" name="Freeform 14"/>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5" name="TextBox 15"/>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6" name="Group 16"/>
          <p:cNvGrpSpPr/>
          <p:nvPr/>
        </p:nvGrpSpPr>
        <p:grpSpPr>
          <a:xfrm>
            <a:off x="223829" y="6211653"/>
            <a:ext cx="4550445" cy="895915"/>
            <a:chOff x="0" y="0"/>
            <a:chExt cx="1438165" cy="283153"/>
          </a:xfrm>
        </p:grpSpPr>
        <p:sp>
          <p:nvSpPr>
            <p:cNvPr id="17" name="Freeform 17"/>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8" name="TextBox 18"/>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9" name="Group 19"/>
          <p:cNvGrpSpPr/>
          <p:nvPr/>
        </p:nvGrpSpPr>
        <p:grpSpPr>
          <a:xfrm>
            <a:off x="223829" y="7498093"/>
            <a:ext cx="4550445" cy="895915"/>
            <a:chOff x="0" y="0"/>
            <a:chExt cx="1438165" cy="283153"/>
          </a:xfrm>
        </p:grpSpPr>
        <p:sp>
          <p:nvSpPr>
            <p:cNvPr id="20" name="Freeform 20"/>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21" name="TextBox 21"/>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857265" y="1060067"/>
            <a:ext cx="13121031" cy="588008"/>
          </a:xfrm>
          <a:prstGeom prst="rect">
            <a:avLst/>
          </a:prstGeom>
        </p:spPr>
        <p:txBody>
          <a:bodyPr lIns="0" tIns="0" rIns="0" bIns="0" rtlCol="0" anchor="t">
            <a:spAutoFit/>
          </a:bodyPr>
          <a:lstStyle/>
          <a:p>
            <a:pPr algn="l">
              <a:lnSpc>
                <a:spcPts val="4340"/>
              </a:lnSpc>
            </a:pPr>
            <a:r>
              <a:rPr lang="en-US" sz="3100" b="1">
                <a:solidFill>
                  <a:srgbClr val="FFE57D"/>
                </a:solidFill>
                <a:latin typeface="Tabarra Sans Bold"/>
                <a:ea typeface="Tabarra Sans Bold"/>
                <a:cs typeface="Tabarra Sans Bold"/>
                <a:sym typeface="Tabarra Sans Bold"/>
              </a:rPr>
              <a:t>Impact Of Ireland’s Membership Of The EU On The Irish Business</a:t>
            </a:r>
          </a:p>
        </p:txBody>
      </p:sp>
      <p:sp>
        <p:nvSpPr>
          <p:cNvPr id="23" name="TextBox 23"/>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24" name="TextBox 24"/>
          <p:cNvSpPr txBox="1"/>
          <p:nvPr/>
        </p:nvSpPr>
        <p:spPr>
          <a:xfrm>
            <a:off x="319379" y="2517715"/>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Increases Sales</a:t>
            </a:r>
          </a:p>
        </p:txBody>
      </p:sp>
      <p:sp>
        <p:nvSpPr>
          <p:cNvPr id="25" name="TextBox 25"/>
          <p:cNvSpPr txBox="1"/>
          <p:nvPr/>
        </p:nvSpPr>
        <p:spPr>
          <a:xfrm>
            <a:off x="4965997" y="2316420"/>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Irish firms can trade freely with other EU countries, no tariffs or customs checks are in place. Access to over 450m consumers.</a:t>
            </a:r>
          </a:p>
        </p:txBody>
      </p:sp>
      <p:sp>
        <p:nvSpPr>
          <p:cNvPr id="26" name="TextBox 26"/>
          <p:cNvSpPr txBox="1"/>
          <p:nvPr/>
        </p:nvSpPr>
        <p:spPr>
          <a:xfrm>
            <a:off x="319379" y="3804155"/>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Labour Mobility</a:t>
            </a:r>
          </a:p>
        </p:txBody>
      </p:sp>
      <p:sp>
        <p:nvSpPr>
          <p:cNvPr id="27" name="TextBox 27"/>
          <p:cNvSpPr txBox="1"/>
          <p:nvPr/>
        </p:nvSpPr>
        <p:spPr>
          <a:xfrm>
            <a:off x="4965997" y="3602860"/>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Free movement of workers across the EU helps Irish businesses fill skill gaps and access new talent.</a:t>
            </a:r>
          </a:p>
        </p:txBody>
      </p:sp>
      <p:sp>
        <p:nvSpPr>
          <p:cNvPr id="28" name="TextBox 28"/>
          <p:cNvSpPr txBox="1"/>
          <p:nvPr/>
        </p:nvSpPr>
        <p:spPr>
          <a:xfrm>
            <a:off x="319379" y="5090595"/>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Use Of Euro Currency</a:t>
            </a:r>
          </a:p>
        </p:txBody>
      </p:sp>
      <p:sp>
        <p:nvSpPr>
          <p:cNvPr id="29" name="TextBox 29"/>
          <p:cNvSpPr txBox="1"/>
          <p:nvPr/>
        </p:nvSpPr>
        <p:spPr>
          <a:xfrm>
            <a:off x="4965997" y="4889300"/>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 common currency removes exchange-rate risk and transaction costs. Its also easier to compare prices to source cheaper stock.</a:t>
            </a:r>
          </a:p>
        </p:txBody>
      </p:sp>
      <p:sp>
        <p:nvSpPr>
          <p:cNvPr id="30" name="TextBox 30"/>
          <p:cNvSpPr txBox="1"/>
          <p:nvPr/>
        </p:nvSpPr>
        <p:spPr>
          <a:xfrm>
            <a:off x="319379" y="6377035"/>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 Regulations</a:t>
            </a:r>
          </a:p>
        </p:txBody>
      </p:sp>
      <p:sp>
        <p:nvSpPr>
          <p:cNvPr id="31" name="TextBox 31"/>
          <p:cNvSpPr txBox="1"/>
          <p:nvPr/>
        </p:nvSpPr>
        <p:spPr>
          <a:xfrm>
            <a:off x="4965997" y="5966190"/>
            <a:ext cx="10050174"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Businesses must follow EU rules, which can add cost or slow production. But once standards are met, products can be sold across all member states.</a:t>
            </a:r>
          </a:p>
        </p:txBody>
      </p:sp>
      <p:sp>
        <p:nvSpPr>
          <p:cNvPr id="32" name="TextBox 32"/>
          <p:cNvSpPr txBox="1"/>
          <p:nvPr/>
        </p:nvSpPr>
        <p:spPr>
          <a:xfrm>
            <a:off x="319379" y="7663475"/>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 Competition</a:t>
            </a:r>
          </a:p>
        </p:txBody>
      </p:sp>
      <p:sp>
        <p:nvSpPr>
          <p:cNvPr id="33" name="TextBox 33"/>
          <p:cNvSpPr txBox="1"/>
          <p:nvPr/>
        </p:nvSpPr>
        <p:spPr>
          <a:xfrm>
            <a:off x="4965997" y="7462180"/>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Irish sellers face competition from lower-cost EU retailers such as Aldi and Lidl, pressuring prices and margins.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223829" y="2796340"/>
            <a:ext cx="4550445" cy="895915"/>
            <a:chOff x="0" y="0"/>
            <a:chExt cx="1438165" cy="283153"/>
          </a:xfrm>
        </p:grpSpPr>
        <p:sp>
          <p:nvSpPr>
            <p:cNvPr id="8" name="Freeform 8"/>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9" name="TextBox 9"/>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223829" y="4937842"/>
            <a:ext cx="4550445" cy="895915"/>
            <a:chOff x="0" y="0"/>
            <a:chExt cx="1438165" cy="283153"/>
          </a:xfrm>
        </p:grpSpPr>
        <p:sp>
          <p:nvSpPr>
            <p:cNvPr id="11" name="Freeform 11"/>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2" name="TextBox 12"/>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3" name="Group 13"/>
          <p:cNvGrpSpPr/>
          <p:nvPr/>
        </p:nvGrpSpPr>
        <p:grpSpPr>
          <a:xfrm>
            <a:off x="223829" y="6933635"/>
            <a:ext cx="4550445" cy="895915"/>
            <a:chOff x="0" y="0"/>
            <a:chExt cx="1438165" cy="283153"/>
          </a:xfrm>
        </p:grpSpPr>
        <p:sp>
          <p:nvSpPr>
            <p:cNvPr id="14" name="Freeform 14"/>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5" name="TextBox 15"/>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sp>
        <p:nvSpPr>
          <p:cNvPr id="16" name="Freeform 16"/>
          <p:cNvSpPr/>
          <p:nvPr/>
        </p:nvSpPr>
        <p:spPr>
          <a:xfrm>
            <a:off x="12434843" y="3657631"/>
            <a:ext cx="2368174" cy="2679688"/>
          </a:xfrm>
          <a:custGeom>
            <a:avLst/>
            <a:gdLst/>
            <a:ahLst/>
            <a:cxnLst/>
            <a:rect l="l" t="t" r="r" b="b"/>
            <a:pathLst>
              <a:path w="2368174" h="2679688">
                <a:moveTo>
                  <a:pt x="0" y="0"/>
                </a:moveTo>
                <a:lnTo>
                  <a:pt x="2368174" y="0"/>
                </a:lnTo>
                <a:lnTo>
                  <a:pt x="2368174" y="2679689"/>
                </a:lnTo>
                <a:lnTo>
                  <a:pt x="0" y="2679689"/>
                </a:lnTo>
                <a:lnTo>
                  <a:pt x="0" y="0"/>
                </a:lnTo>
                <a:close/>
              </a:path>
            </a:pathLst>
          </a:custGeom>
          <a:blipFill>
            <a:blip r:embed="rId3"/>
            <a:stretch>
              <a:fillRect/>
            </a:stretch>
          </a:blipFill>
        </p:spPr>
        <p:txBody>
          <a:bodyPr/>
          <a:lstStyle/>
          <a:p>
            <a:endParaRPr lang="en-US"/>
          </a:p>
        </p:txBody>
      </p:sp>
      <p:sp>
        <p:nvSpPr>
          <p:cNvPr id="17" name="TextBox 17"/>
          <p:cNvSpPr txBox="1"/>
          <p:nvPr/>
        </p:nvSpPr>
        <p:spPr>
          <a:xfrm>
            <a:off x="857265" y="1060067"/>
            <a:ext cx="13121031" cy="588008"/>
          </a:xfrm>
          <a:prstGeom prst="rect">
            <a:avLst/>
          </a:prstGeom>
        </p:spPr>
        <p:txBody>
          <a:bodyPr lIns="0" tIns="0" rIns="0" bIns="0" rtlCol="0" anchor="t">
            <a:spAutoFit/>
          </a:bodyPr>
          <a:lstStyle/>
          <a:p>
            <a:pPr algn="l">
              <a:lnSpc>
                <a:spcPts val="4340"/>
              </a:lnSpc>
            </a:pPr>
            <a:r>
              <a:rPr lang="en-US" sz="3100" b="1">
                <a:solidFill>
                  <a:srgbClr val="FFE57D"/>
                </a:solidFill>
                <a:latin typeface="Tabarra Sans Bold"/>
                <a:ea typeface="Tabarra Sans Bold"/>
                <a:cs typeface="Tabarra Sans Bold"/>
                <a:sym typeface="Tabarra Sans Bold"/>
              </a:rPr>
              <a:t>Impact Of Ireland’s Membership Of The EU On Irish Consumers</a:t>
            </a:r>
          </a:p>
        </p:txBody>
      </p:sp>
      <p:sp>
        <p:nvSpPr>
          <p:cNvPr id="18" name="TextBox 1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9" name="TextBox 19"/>
          <p:cNvSpPr txBox="1"/>
          <p:nvPr/>
        </p:nvSpPr>
        <p:spPr>
          <a:xfrm>
            <a:off x="4965997" y="2550877"/>
            <a:ext cx="10050174"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Consumers benefit from more choice and lower prices due to EU-wide competition.</a:t>
            </a:r>
          </a:p>
          <a:p>
            <a:pPr algn="l">
              <a:lnSpc>
                <a:spcPts val="3359"/>
              </a:lnSpc>
            </a:pPr>
            <a:r>
              <a:rPr lang="en-US" sz="2400">
                <a:solidFill>
                  <a:srgbClr val="24363D"/>
                </a:solidFill>
                <a:latin typeface="Tabarra Sans"/>
                <a:ea typeface="Tabarra Sans"/>
                <a:cs typeface="Tabarra Sans"/>
                <a:sym typeface="Tabarra Sans"/>
              </a:rPr>
              <a:t>They can shop freely across Europe without import taxes.</a:t>
            </a:r>
          </a:p>
        </p:txBody>
      </p:sp>
      <p:sp>
        <p:nvSpPr>
          <p:cNvPr id="20" name="TextBox 20"/>
          <p:cNvSpPr txBox="1"/>
          <p:nvPr/>
        </p:nvSpPr>
        <p:spPr>
          <a:xfrm>
            <a:off x="319379" y="2742647"/>
            <a:ext cx="4359346"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 Choice and Lower Prices</a:t>
            </a:r>
          </a:p>
        </p:txBody>
      </p:sp>
      <p:sp>
        <p:nvSpPr>
          <p:cNvPr id="21" name="TextBox 21"/>
          <p:cNvSpPr txBox="1"/>
          <p:nvPr/>
        </p:nvSpPr>
        <p:spPr>
          <a:xfrm>
            <a:off x="319379" y="5103224"/>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Improved Rights</a:t>
            </a:r>
          </a:p>
        </p:txBody>
      </p:sp>
      <p:sp>
        <p:nvSpPr>
          <p:cNvPr id="22" name="TextBox 22"/>
          <p:cNvSpPr txBox="1"/>
          <p:nvPr/>
        </p:nvSpPr>
        <p:spPr>
          <a:xfrm>
            <a:off x="4965997" y="4902225"/>
            <a:ext cx="6613263"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EU laws strengthen consumer protection, including GDPR, product returns, air passenger rights, and clearer food labelling.</a:t>
            </a:r>
          </a:p>
        </p:txBody>
      </p:sp>
      <p:sp>
        <p:nvSpPr>
          <p:cNvPr id="23" name="TextBox 23"/>
          <p:cNvSpPr txBox="1"/>
          <p:nvPr/>
        </p:nvSpPr>
        <p:spPr>
          <a:xfrm>
            <a:off x="319379" y="7099017"/>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 FDI</a:t>
            </a:r>
          </a:p>
        </p:txBody>
      </p:sp>
      <p:sp>
        <p:nvSpPr>
          <p:cNvPr id="24" name="TextBox 24"/>
          <p:cNvSpPr txBox="1"/>
          <p:nvPr/>
        </p:nvSpPr>
        <p:spPr>
          <a:xfrm>
            <a:off x="4965997" y="6897723"/>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Irish citizens can travel, study, and work across EU countries without needing visas, offering more personal and career opportunities.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64066"/>
        </a:solidFill>
        <a:effectLst/>
      </p:bgPr>
    </p:bg>
    <p:spTree>
      <p:nvGrpSpPr>
        <p:cNvPr id="1" name=""/>
        <p:cNvGrpSpPr/>
        <p:nvPr/>
      </p:nvGrpSpPr>
      <p:grpSpPr>
        <a:xfrm>
          <a:off x="0" y="0"/>
          <a:ext cx="0" cy="0"/>
          <a:chOff x="0" y="0"/>
          <a:chExt cx="0" cy="0"/>
        </a:xfrm>
      </p:grpSpPr>
      <p:sp>
        <p:nvSpPr>
          <p:cNvPr id="2" name="Freeform 2"/>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3" name="Freeform 3"/>
          <p:cNvSpPr/>
          <p:nvPr/>
        </p:nvSpPr>
        <p:spPr>
          <a:xfrm>
            <a:off x="1156938" y="1036220"/>
            <a:ext cx="13052830" cy="7162741"/>
          </a:xfrm>
          <a:custGeom>
            <a:avLst/>
            <a:gdLst/>
            <a:ahLst/>
            <a:cxnLst/>
            <a:rect l="l" t="t" r="r" b="b"/>
            <a:pathLst>
              <a:path w="13052830" h="7162741">
                <a:moveTo>
                  <a:pt x="0" y="0"/>
                </a:moveTo>
                <a:lnTo>
                  <a:pt x="13052831" y="0"/>
                </a:lnTo>
                <a:lnTo>
                  <a:pt x="13052831" y="7162741"/>
                </a:lnTo>
                <a:lnTo>
                  <a:pt x="0" y="7162741"/>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5" name="TextBox 5"/>
          <p:cNvSpPr txBox="1"/>
          <p:nvPr/>
        </p:nvSpPr>
        <p:spPr>
          <a:xfrm>
            <a:off x="857265" y="142539"/>
            <a:ext cx="13525485" cy="581023"/>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13125" y="426557"/>
            <a:ext cx="13330567" cy="861387"/>
            <a:chOff x="0" y="0"/>
            <a:chExt cx="4538535" cy="293268"/>
          </a:xfrm>
        </p:grpSpPr>
        <p:sp>
          <p:nvSpPr>
            <p:cNvPr id="3" name="Freeform 3"/>
            <p:cNvSpPr/>
            <p:nvPr/>
          </p:nvSpPr>
          <p:spPr>
            <a:xfrm>
              <a:off x="0" y="0"/>
              <a:ext cx="4538535" cy="293268"/>
            </a:xfrm>
            <a:custGeom>
              <a:avLst/>
              <a:gdLst/>
              <a:ahLst/>
              <a:cxnLst/>
              <a:rect l="l" t="t" r="r" b="b"/>
              <a:pathLst>
                <a:path w="4538535" h="293268">
                  <a:moveTo>
                    <a:pt x="25554" y="0"/>
                  </a:moveTo>
                  <a:lnTo>
                    <a:pt x="4512982" y="0"/>
                  </a:lnTo>
                  <a:cubicBezTo>
                    <a:pt x="4527094" y="0"/>
                    <a:pt x="4538535" y="11441"/>
                    <a:pt x="4538535" y="25554"/>
                  </a:cubicBezTo>
                  <a:lnTo>
                    <a:pt x="4538535" y="267715"/>
                  </a:lnTo>
                  <a:cubicBezTo>
                    <a:pt x="4538535" y="281828"/>
                    <a:pt x="4527094" y="293268"/>
                    <a:pt x="4512982" y="293268"/>
                  </a:cubicBezTo>
                  <a:lnTo>
                    <a:pt x="25554" y="293268"/>
                  </a:lnTo>
                  <a:cubicBezTo>
                    <a:pt x="11441" y="293268"/>
                    <a:pt x="0" y="281828"/>
                    <a:pt x="0" y="267715"/>
                  </a:cubicBezTo>
                  <a:lnTo>
                    <a:pt x="0" y="25554"/>
                  </a:lnTo>
                  <a:cubicBezTo>
                    <a:pt x="0" y="11441"/>
                    <a:pt x="11441" y="0"/>
                    <a:pt x="25554" y="0"/>
                  </a:cubicBezTo>
                  <a:close/>
                </a:path>
              </a:pathLst>
            </a:custGeom>
            <a:solidFill>
              <a:srgbClr val="FFFFFF"/>
            </a:solidFill>
          </p:spPr>
          <p:txBody>
            <a:bodyPr/>
            <a:lstStyle/>
            <a:p>
              <a:endParaRPr lang="en-US"/>
            </a:p>
          </p:txBody>
        </p:sp>
        <p:sp>
          <p:nvSpPr>
            <p:cNvPr id="4" name="TextBox 4"/>
            <p:cNvSpPr txBox="1"/>
            <p:nvPr/>
          </p:nvSpPr>
          <p:spPr>
            <a:xfrm>
              <a:off x="0" y="-38100"/>
              <a:ext cx="453853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5.3</a:t>
            </a:r>
          </a:p>
        </p:txBody>
      </p:sp>
      <p:grpSp>
        <p:nvGrpSpPr>
          <p:cNvPr id="6" name="Group 6"/>
          <p:cNvGrpSpPr/>
          <p:nvPr/>
        </p:nvGrpSpPr>
        <p:grpSpPr>
          <a:xfrm>
            <a:off x="857250" y="1797035"/>
            <a:ext cx="6510998" cy="861387"/>
            <a:chOff x="0" y="0"/>
            <a:chExt cx="2216739" cy="293268"/>
          </a:xfrm>
        </p:grpSpPr>
        <p:sp>
          <p:nvSpPr>
            <p:cNvPr id="7" name="Freeform 7"/>
            <p:cNvSpPr/>
            <p:nvPr/>
          </p:nvSpPr>
          <p:spPr>
            <a:xfrm>
              <a:off x="0" y="0"/>
              <a:ext cx="2216739" cy="293268"/>
            </a:xfrm>
            <a:custGeom>
              <a:avLst/>
              <a:gdLst/>
              <a:ahLst/>
              <a:cxnLst/>
              <a:rect l="l" t="t" r="r" b="b"/>
              <a:pathLst>
                <a:path w="2216739" h="293268">
                  <a:moveTo>
                    <a:pt x="52318" y="0"/>
                  </a:moveTo>
                  <a:lnTo>
                    <a:pt x="2164421" y="0"/>
                  </a:lnTo>
                  <a:cubicBezTo>
                    <a:pt x="2193316" y="0"/>
                    <a:pt x="2216739" y="23424"/>
                    <a:pt x="2216739" y="52318"/>
                  </a:cubicBezTo>
                  <a:lnTo>
                    <a:pt x="2216739" y="240950"/>
                  </a:lnTo>
                  <a:cubicBezTo>
                    <a:pt x="2216739" y="269845"/>
                    <a:pt x="2193316" y="293268"/>
                    <a:pt x="2164421" y="293268"/>
                  </a:cubicBezTo>
                  <a:lnTo>
                    <a:pt x="52318" y="293268"/>
                  </a:lnTo>
                  <a:cubicBezTo>
                    <a:pt x="23424" y="293268"/>
                    <a:pt x="0" y="269845"/>
                    <a:pt x="0" y="240950"/>
                  </a:cubicBezTo>
                  <a:lnTo>
                    <a:pt x="0" y="52318"/>
                  </a:lnTo>
                  <a:cubicBezTo>
                    <a:pt x="0" y="23424"/>
                    <a:pt x="23424" y="0"/>
                    <a:pt x="52318" y="0"/>
                  </a:cubicBezTo>
                  <a:close/>
                </a:path>
              </a:pathLst>
            </a:custGeom>
            <a:solidFill>
              <a:srgbClr val="FFFFFF"/>
            </a:solidFill>
          </p:spPr>
          <p:txBody>
            <a:bodyPr/>
            <a:lstStyle/>
            <a:p>
              <a:endParaRPr lang="en-US"/>
            </a:p>
          </p:txBody>
        </p:sp>
        <p:sp>
          <p:nvSpPr>
            <p:cNvPr id="8" name="TextBox 8"/>
            <p:cNvSpPr txBox="1"/>
            <p:nvPr/>
          </p:nvSpPr>
          <p:spPr>
            <a:xfrm>
              <a:off x="0" y="-38100"/>
              <a:ext cx="2216739"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259364"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57250" y="4608739"/>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259364" y="4713882"/>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30659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OL1 Q3 (g): Describe two benefits of EU membership to the Irish economy.</a:t>
            </a:r>
          </a:p>
        </p:txBody>
      </p:sp>
      <p:sp>
        <p:nvSpPr>
          <p:cNvPr id="15" name="TextBox 15"/>
          <p:cNvSpPr txBox="1"/>
          <p:nvPr/>
        </p:nvSpPr>
        <p:spPr>
          <a:xfrm>
            <a:off x="913125" y="5708251"/>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Q2, Q3</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Q2, Q3</a:t>
            </a:r>
          </a:p>
        </p:txBody>
      </p:sp>
      <p:sp>
        <p:nvSpPr>
          <p:cNvPr id="16" name="TextBox 16"/>
          <p:cNvSpPr txBox="1"/>
          <p:nvPr/>
        </p:nvSpPr>
        <p:spPr>
          <a:xfrm>
            <a:off x="996308" y="3707969"/>
            <a:ext cx="13247385" cy="30659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OL2 Q3 (e): Outline two benefits of Ireland’s EU membership for Irish businesses.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5.4</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81816"/>
            <a:ext cx="13525500" cy="12922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5.4 Outline the factors to be considered when trading</a:t>
            </a:r>
          </a:p>
          <a:p>
            <a:pPr algn="l">
              <a:lnSpc>
                <a:spcPts val="4900"/>
              </a:lnSpc>
            </a:pPr>
            <a:r>
              <a:rPr lang="en-US" sz="3500" b="1">
                <a:solidFill>
                  <a:srgbClr val="FFE57D"/>
                </a:solidFill>
                <a:latin typeface="Tabarra Sans Heavy"/>
                <a:ea typeface="Tabarra Sans Heavy"/>
                <a:cs typeface="Tabarra Sans Heavy"/>
                <a:sym typeface="Tabarra Sans Heavy"/>
              </a:rPr>
              <a:t>internationally.</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50"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Taxes And Tariffs</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65" y="2966962"/>
            <a:ext cx="13525500" cy="3798168"/>
            <a:chOff x="0" y="0"/>
            <a:chExt cx="4274726" cy="1200409"/>
          </a:xfrm>
        </p:grpSpPr>
        <p:sp>
          <p:nvSpPr>
            <p:cNvPr id="10" name="Freeform 10"/>
            <p:cNvSpPr/>
            <p:nvPr/>
          </p:nvSpPr>
          <p:spPr>
            <a:xfrm>
              <a:off x="0" y="0"/>
              <a:ext cx="4274726" cy="1200409"/>
            </a:xfrm>
            <a:custGeom>
              <a:avLst/>
              <a:gdLst/>
              <a:ahLst/>
              <a:cxnLst/>
              <a:rect l="l" t="t" r="r" b="b"/>
              <a:pathLst>
                <a:path w="4274726" h="1200409">
                  <a:moveTo>
                    <a:pt x="24041" y="0"/>
                  </a:moveTo>
                  <a:lnTo>
                    <a:pt x="4250686" y="0"/>
                  </a:lnTo>
                  <a:cubicBezTo>
                    <a:pt x="4263963" y="0"/>
                    <a:pt x="4274726" y="10763"/>
                    <a:pt x="4274726" y="24041"/>
                  </a:cubicBezTo>
                  <a:lnTo>
                    <a:pt x="4274726" y="1176368"/>
                  </a:lnTo>
                  <a:cubicBezTo>
                    <a:pt x="4274726" y="1189645"/>
                    <a:pt x="4263963" y="1200409"/>
                    <a:pt x="4250686" y="1200409"/>
                  </a:cubicBezTo>
                  <a:lnTo>
                    <a:pt x="24041" y="1200409"/>
                  </a:lnTo>
                  <a:cubicBezTo>
                    <a:pt x="10763" y="1200409"/>
                    <a:pt x="0" y="1189645"/>
                    <a:pt x="0" y="1176368"/>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22898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100157"/>
            <a:ext cx="12936284" cy="34143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Businesses must understand any import (or custom) duties, VAT differences, or special trade deals that may affect costs. Import duties are an extra tax imposed on goods or services from outside a trade area. E.g. An Irish dairy exporter might face high tariffs selling to the US but benefit from tariff-free access</a:t>
            </a:r>
          </a:p>
          <a:p>
            <a:pPr algn="ctr">
              <a:lnSpc>
                <a:spcPts val="4479"/>
              </a:lnSpc>
            </a:pPr>
            <a:r>
              <a:rPr lang="en-US" sz="3199">
                <a:solidFill>
                  <a:srgbClr val="24363D"/>
                </a:solidFill>
                <a:latin typeface="Tabarra Sans"/>
                <a:ea typeface="Tabarra Sans"/>
                <a:cs typeface="Tabarra Sans"/>
                <a:sym typeface="Tabarra Sans"/>
              </a:rPr>
              <a:t>when selling within the EU.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65" y="2966962"/>
            <a:ext cx="13525500" cy="3798168"/>
            <a:chOff x="0" y="0"/>
            <a:chExt cx="4274726" cy="1200409"/>
          </a:xfrm>
        </p:grpSpPr>
        <p:sp>
          <p:nvSpPr>
            <p:cNvPr id="8" name="Freeform 8"/>
            <p:cNvSpPr/>
            <p:nvPr/>
          </p:nvSpPr>
          <p:spPr>
            <a:xfrm>
              <a:off x="0" y="0"/>
              <a:ext cx="4274726" cy="1200409"/>
            </a:xfrm>
            <a:custGeom>
              <a:avLst/>
              <a:gdLst/>
              <a:ahLst/>
              <a:cxnLst/>
              <a:rect l="l" t="t" r="r" b="b"/>
              <a:pathLst>
                <a:path w="4274726" h="1200409">
                  <a:moveTo>
                    <a:pt x="24041" y="0"/>
                  </a:moveTo>
                  <a:lnTo>
                    <a:pt x="4250686" y="0"/>
                  </a:lnTo>
                  <a:cubicBezTo>
                    <a:pt x="4263963" y="0"/>
                    <a:pt x="4274726" y="10763"/>
                    <a:pt x="4274726" y="24041"/>
                  </a:cubicBezTo>
                  <a:lnTo>
                    <a:pt x="4274726" y="1176368"/>
                  </a:lnTo>
                  <a:cubicBezTo>
                    <a:pt x="4274726" y="1189645"/>
                    <a:pt x="4263963" y="1200409"/>
                    <a:pt x="4250686" y="1200409"/>
                  </a:cubicBezTo>
                  <a:lnTo>
                    <a:pt x="24041" y="1200409"/>
                  </a:lnTo>
                  <a:cubicBezTo>
                    <a:pt x="10763" y="1200409"/>
                    <a:pt x="0" y="1189645"/>
                    <a:pt x="0" y="1176368"/>
                  </a:cubicBezTo>
                  <a:lnTo>
                    <a:pt x="0" y="24041"/>
                  </a:lnTo>
                  <a:cubicBezTo>
                    <a:pt x="0" y="10763"/>
                    <a:pt x="10763"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26" cy="1228984"/>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1151858" y="3100157"/>
            <a:ext cx="12936284" cy="34143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Expanding abroad involves extra costs - transportation, storage, marketing, and local staffing. The time taken to ship goods globally can also impact the competitiveness of Irish firms.</a:t>
            </a:r>
          </a:p>
          <a:p>
            <a:pPr algn="ctr">
              <a:lnSpc>
                <a:spcPts val="4479"/>
              </a:lnSpc>
            </a:pPr>
            <a:r>
              <a:rPr lang="en-US" sz="3199">
                <a:solidFill>
                  <a:srgbClr val="24363D"/>
                </a:solidFill>
                <a:latin typeface="Tabarra Sans"/>
                <a:ea typeface="Tabarra Sans"/>
                <a:cs typeface="Tabarra Sans"/>
                <a:sym typeface="Tabarra Sans"/>
              </a:rPr>
              <a:t>E.g. An Irish clothing brand entering the Australian market needs to invest in shipping, local promotion, and possibly renting retail space.</a:t>
            </a:r>
          </a:p>
        </p:txBody>
      </p:sp>
      <p:sp>
        <p:nvSpPr>
          <p:cNvPr id="11" name="Freeform 11"/>
          <p:cNvSpPr/>
          <p:nvPr/>
        </p:nvSpPr>
        <p:spPr>
          <a:xfrm>
            <a:off x="12764102" y="6052502"/>
            <a:ext cx="2475898" cy="2519998"/>
          </a:xfrm>
          <a:custGeom>
            <a:avLst/>
            <a:gdLst/>
            <a:ahLst/>
            <a:cxnLst/>
            <a:rect l="l" t="t" r="r" b="b"/>
            <a:pathLst>
              <a:path w="2475898" h="2519998">
                <a:moveTo>
                  <a:pt x="0" y="0"/>
                </a:moveTo>
                <a:lnTo>
                  <a:pt x="2475898" y="0"/>
                </a:lnTo>
                <a:lnTo>
                  <a:pt x="2475898" y="2519998"/>
                </a:lnTo>
                <a:lnTo>
                  <a:pt x="0" y="25199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TextBox 12"/>
          <p:cNvSpPr txBox="1"/>
          <p:nvPr/>
        </p:nvSpPr>
        <p:spPr>
          <a:xfrm>
            <a:off x="857250"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Increased Costs</a:t>
            </a:r>
          </a:p>
        </p:txBody>
      </p:sp>
      <p:sp>
        <p:nvSpPr>
          <p:cNvPr id="13" name="TextBox 13"/>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826415"/>
            <a:chOff x="0" y="0"/>
            <a:chExt cx="4816593" cy="2789583"/>
          </a:xfrm>
        </p:grpSpPr>
        <p:sp>
          <p:nvSpPr>
            <p:cNvPr id="3" name="Freeform 3">
              <a:hlinkClick r:id="rId2" tooltip="https://www.youtube.com/watch?v=jKgjbsc3dZA"/>
            </p:cNvPr>
            <p:cNvSpPr/>
            <p:nvPr/>
          </p:nvSpPr>
          <p:spPr>
            <a:xfrm>
              <a:off x="0" y="0"/>
              <a:ext cx="4816592" cy="2789583"/>
            </a:xfrm>
            <a:custGeom>
              <a:avLst/>
              <a:gdLst/>
              <a:ahLst/>
              <a:cxnLst/>
              <a:rect l="l" t="t" r="r" b="b"/>
              <a:pathLst>
                <a:path w="4816592" h="2789583">
                  <a:moveTo>
                    <a:pt x="0" y="0"/>
                  </a:moveTo>
                  <a:lnTo>
                    <a:pt x="4816592" y="0"/>
                  </a:lnTo>
                  <a:lnTo>
                    <a:pt x="4816592" y="2789583"/>
                  </a:lnTo>
                  <a:lnTo>
                    <a:pt x="0" y="2789583"/>
                  </a:lnTo>
                  <a:close/>
                </a:path>
              </a:pathLst>
            </a:custGeom>
            <a:solidFill>
              <a:srgbClr val="24363D"/>
            </a:solidFill>
          </p:spPr>
          <p:txBody>
            <a:bodyPr/>
            <a:lstStyle/>
            <a:p>
              <a:endParaRPr lang="en-US"/>
            </a:p>
          </p:txBody>
        </p:sp>
        <p:sp>
          <p:nvSpPr>
            <p:cNvPr id="4" name="TextBox 4"/>
            <p:cNvSpPr txBox="1"/>
            <p:nvPr/>
          </p:nvSpPr>
          <p:spPr>
            <a:xfrm>
              <a:off x="0" y="-28575"/>
              <a:ext cx="4816593" cy="281815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Priming Activity</a:t>
            </a:r>
          </a:p>
        </p:txBody>
      </p:sp>
      <p:sp>
        <p:nvSpPr>
          <p:cNvPr id="8" name="TextBox 8"/>
          <p:cNvSpPr txBox="1"/>
          <p:nvPr/>
        </p:nvSpPr>
        <p:spPr>
          <a:xfrm>
            <a:off x="857250" y="1843432"/>
            <a:ext cx="13525500" cy="5100318"/>
          </a:xfrm>
          <a:prstGeom prst="rect">
            <a:avLst/>
          </a:prstGeom>
        </p:spPr>
        <p:txBody>
          <a:bodyPr lIns="0" tIns="0" rIns="0" bIns="0" rtlCol="0" anchor="t">
            <a:spAutoFit/>
          </a:bodyPr>
          <a:lstStyle/>
          <a:p>
            <a:pPr algn="l">
              <a:lnSpc>
                <a:spcPts val="4480"/>
              </a:lnSpc>
            </a:pPr>
            <a:r>
              <a:rPr lang="en-US" sz="3200" b="1">
                <a:solidFill>
                  <a:srgbClr val="FFE57D"/>
                </a:solidFill>
                <a:latin typeface="Tabarra Sans Heavy"/>
                <a:ea typeface="Tabarra Sans Heavy"/>
                <a:cs typeface="Tabarra Sans Heavy"/>
                <a:sym typeface="Tabarra Sans Heavy"/>
              </a:rPr>
              <a:t>What are the benefits of an Irish business sourcing foreign stock or raw materials? </a:t>
            </a:r>
          </a:p>
          <a:p>
            <a:pPr algn="l">
              <a:lnSpc>
                <a:spcPts val="4480"/>
              </a:lnSpc>
            </a:pPr>
            <a:endParaRPr lang="en-US" sz="3200" b="1">
              <a:solidFill>
                <a:srgbClr val="FFE57D"/>
              </a:solidFill>
              <a:latin typeface="Tabarra Sans Heavy"/>
              <a:ea typeface="Tabarra Sans Heavy"/>
              <a:cs typeface="Tabarra Sans Heavy"/>
              <a:sym typeface="Tabarra Sans Heavy"/>
            </a:endParaRPr>
          </a:p>
          <a:p>
            <a:pPr algn="l">
              <a:lnSpc>
                <a:spcPts val="4480"/>
              </a:lnSpc>
            </a:pPr>
            <a:r>
              <a:rPr lang="en-US" sz="3200" b="1">
                <a:solidFill>
                  <a:srgbClr val="FFE57D"/>
                </a:solidFill>
                <a:latin typeface="Tabarra Sans Heavy"/>
                <a:ea typeface="Tabarra Sans Heavy"/>
                <a:cs typeface="Tabarra Sans Heavy"/>
                <a:sym typeface="Tabarra Sans Heavy"/>
              </a:rPr>
              <a:t>Can you think of any negatives of Ireland being a member of the EU for Irish businesses? </a:t>
            </a:r>
          </a:p>
          <a:p>
            <a:pPr algn="l">
              <a:lnSpc>
                <a:spcPts val="4480"/>
              </a:lnSpc>
            </a:pPr>
            <a:endParaRPr lang="en-US" sz="3200" b="1">
              <a:solidFill>
                <a:srgbClr val="FFE57D"/>
              </a:solidFill>
              <a:latin typeface="Tabarra Sans Heavy"/>
              <a:ea typeface="Tabarra Sans Heavy"/>
              <a:cs typeface="Tabarra Sans Heavy"/>
              <a:sym typeface="Tabarra Sans Heavy"/>
            </a:endParaRPr>
          </a:p>
          <a:p>
            <a:pPr algn="l">
              <a:lnSpc>
                <a:spcPts val="4480"/>
              </a:lnSpc>
            </a:pPr>
            <a:r>
              <a:rPr lang="en-US" sz="3200" b="1">
                <a:solidFill>
                  <a:srgbClr val="FFE57D"/>
                </a:solidFill>
                <a:latin typeface="Tabarra Sans Heavy"/>
                <a:ea typeface="Tabarra Sans Heavy"/>
                <a:cs typeface="Tabarra Sans Heavy"/>
                <a:sym typeface="Tabarra Sans Heavy"/>
              </a:rPr>
              <a:t>How does technology allow Irish brands to compete internationally?</a:t>
            </a:r>
          </a:p>
          <a:p>
            <a:pPr algn="l">
              <a:lnSpc>
                <a:spcPts val="4480"/>
              </a:lnSpc>
            </a:pPr>
            <a:endParaRPr lang="en-US" sz="3200" b="1">
              <a:solidFill>
                <a:srgbClr val="FFE57D"/>
              </a:solidFill>
              <a:latin typeface="Tabarra Sans Heavy"/>
              <a:ea typeface="Tabarra Sans Heavy"/>
              <a:cs typeface="Tabarra Sans Heavy"/>
              <a:sym typeface="Tabarra Sans Heavy"/>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50"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Exchange Rate Fluctuations</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65" y="2966962"/>
            <a:ext cx="13525500" cy="4342953"/>
            <a:chOff x="0" y="0"/>
            <a:chExt cx="4274726" cy="1372588"/>
          </a:xfrm>
        </p:grpSpPr>
        <p:sp>
          <p:nvSpPr>
            <p:cNvPr id="10" name="Freeform 10"/>
            <p:cNvSpPr/>
            <p:nvPr/>
          </p:nvSpPr>
          <p:spPr>
            <a:xfrm>
              <a:off x="0" y="0"/>
              <a:ext cx="4274726" cy="1372588"/>
            </a:xfrm>
            <a:custGeom>
              <a:avLst/>
              <a:gdLst/>
              <a:ahLst/>
              <a:cxnLst/>
              <a:rect l="l" t="t" r="r" b="b"/>
              <a:pathLst>
                <a:path w="4274726" h="1372588">
                  <a:moveTo>
                    <a:pt x="24041" y="0"/>
                  </a:moveTo>
                  <a:lnTo>
                    <a:pt x="4250686" y="0"/>
                  </a:lnTo>
                  <a:cubicBezTo>
                    <a:pt x="4263963" y="0"/>
                    <a:pt x="4274726" y="10763"/>
                    <a:pt x="4274726" y="24041"/>
                  </a:cubicBezTo>
                  <a:lnTo>
                    <a:pt x="4274726" y="1348547"/>
                  </a:lnTo>
                  <a:cubicBezTo>
                    <a:pt x="4274726" y="1361824"/>
                    <a:pt x="4263963" y="1372588"/>
                    <a:pt x="4250686" y="1372588"/>
                  </a:cubicBezTo>
                  <a:lnTo>
                    <a:pt x="24041" y="1372588"/>
                  </a:lnTo>
                  <a:cubicBezTo>
                    <a:pt x="10763" y="1372588"/>
                    <a:pt x="0" y="1361824"/>
                    <a:pt x="0" y="1348547"/>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401163"/>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369328"/>
            <a:ext cx="12936284" cy="34143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Within the Eurozone, businesses don’t face the risk of the euro changing in value against a foreign currency. </a:t>
            </a:r>
          </a:p>
          <a:p>
            <a:pPr algn="ctr">
              <a:lnSpc>
                <a:spcPts val="4479"/>
              </a:lnSpc>
            </a:pPr>
            <a:endParaRPr lang="en-US" sz="3199">
              <a:solidFill>
                <a:srgbClr val="24363D"/>
              </a:solidFill>
              <a:latin typeface="Tabarra Sans"/>
              <a:ea typeface="Tabarra Sans"/>
              <a:cs typeface="Tabarra Sans"/>
              <a:sym typeface="Tabarra Sans"/>
            </a:endParaRPr>
          </a:p>
          <a:p>
            <a:pPr algn="ctr">
              <a:lnSpc>
                <a:spcPts val="4479"/>
              </a:lnSpc>
            </a:pPr>
            <a:r>
              <a:rPr lang="en-US" sz="3199">
                <a:solidFill>
                  <a:srgbClr val="24363D"/>
                </a:solidFill>
                <a:latin typeface="Tabarra Sans"/>
                <a:ea typeface="Tabarra Sans"/>
                <a:cs typeface="Tabarra Sans"/>
                <a:sym typeface="Tabarra Sans"/>
              </a:rPr>
              <a:t>If the dollar weakened against the euro, the demand for Irish exports would fall as they become relatively more expensive for shoppers in Britain and America.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50"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Varying Regulations</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65" y="2966962"/>
            <a:ext cx="13525500" cy="4369381"/>
            <a:chOff x="0" y="0"/>
            <a:chExt cx="4274726" cy="1380940"/>
          </a:xfrm>
        </p:grpSpPr>
        <p:sp>
          <p:nvSpPr>
            <p:cNvPr id="10" name="Freeform 10"/>
            <p:cNvSpPr/>
            <p:nvPr/>
          </p:nvSpPr>
          <p:spPr>
            <a:xfrm>
              <a:off x="0" y="0"/>
              <a:ext cx="4274726" cy="1380940"/>
            </a:xfrm>
            <a:custGeom>
              <a:avLst/>
              <a:gdLst/>
              <a:ahLst/>
              <a:cxnLst/>
              <a:rect l="l" t="t" r="r" b="b"/>
              <a:pathLst>
                <a:path w="4274726" h="1380940">
                  <a:moveTo>
                    <a:pt x="24041" y="0"/>
                  </a:moveTo>
                  <a:lnTo>
                    <a:pt x="4250686" y="0"/>
                  </a:lnTo>
                  <a:cubicBezTo>
                    <a:pt x="4263963" y="0"/>
                    <a:pt x="4274726" y="10763"/>
                    <a:pt x="4274726" y="24041"/>
                  </a:cubicBezTo>
                  <a:lnTo>
                    <a:pt x="4274726" y="1356900"/>
                  </a:lnTo>
                  <a:cubicBezTo>
                    <a:pt x="4274726" y="1370177"/>
                    <a:pt x="4263963" y="1380940"/>
                    <a:pt x="4250686" y="1380940"/>
                  </a:cubicBezTo>
                  <a:lnTo>
                    <a:pt x="24041" y="1380940"/>
                  </a:lnTo>
                  <a:cubicBezTo>
                    <a:pt x="10763" y="1380940"/>
                    <a:pt x="0" y="1370177"/>
                    <a:pt x="0" y="1356900"/>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409515"/>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100157"/>
            <a:ext cx="12936284" cy="397637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Countries have different rules on product safety, data protection, and labour laws. Irish businesses may need to adjust production and packaging to comply, adding time and costs.</a:t>
            </a:r>
          </a:p>
          <a:p>
            <a:pPr algn="ctr">
              <a:lnSpc>
                <a:spcPts val="4479"/>
              </a:lnSpc>
            </a:pPr>
            <a:endParaRPr lang="en-US" sz="3199">
              <a:solidFill>
                <a:srgbClr val="24363D"/>
              </a:solidFill>
              <a:latin typeface="Tabarra Sans"/>
              <a:ea typeface="Tabarra Sans"/>
              <a:cs typeface="Tabarra Sans"/>
              <a:sym typeface="Tabarra Sans"/>
            </a:endParaRPr>
          </a:p>
          <a:p>
            <a:pPr algn="ctr">
              <a:lnSpc>
                <a:spcPts val="4479"/>
              </a:lnSpc>
            </a:pPr>
            <a:r>
              <a:rPr lang="en-US" sz="3199">
                <a:solidFill>
                  <a:srgbClr val="24363D"/>
                </a:solidFill>
                <a:latin typeface="Tabarra Sans"/>
                <a:ea typeface="Tabarra Sans"/>
                <a:cs typeface="Tabarra Sans"/>
                <a:sym typeface="Tabarra Sans"/>
              </a:rPr>
              <a:t>E.g. An Irish food producer must meet EU food safety standards when exporting within the EU but may face different packaging or health rules in Asia.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50"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Increased Competition</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65" y="2966962"/>
            <a:ext cx="13525500" cy="4509340"/>
            <a:chOff x="0" y="0"/>
            <a:chExt cx="4274726" cy="1425174"/>
          </a:xfrm>
        </p:grpSpPr>
        <p:sp>
          <p:nvSpPr>
            <p:cNvPr id="10" name="Freeform 10"/>
            <p:cNvSpPr/>
            <p:nvPr/>
          </p:nvSpPr>
          <p:spPr>
            <a:xfrm>
              <a:off x="0" y="0"/>
              <a:ext cx="4274726" cy="1425174"/>
            </a:xfrm>
            <a:custGeom>
              <a:avLst/>
              <a:gdLst/>
              <a:ahLst/>
              <a:cxnLst/>
              <a:rect l="l" t="t" r="r" b="b"/>
              <a:pathLst>
                <a:path w="4274726" h="1425174">
                  <a:moveTo>
                    <a:pt x="24041" y="0"/>
                  </a:moveTo>
                  <a:lnTo>
                    <a:pt x="4250686" y="0"/>
                  </a:lnTo>
                  <a:cubicBezTo>
                    <a:pt x="4263963" y="0"/>
                    <a:pt x="4274726" y="10763"/>
                    <a:pt x="4274726" y="24041"/>
                  </a:cubicBezTo>
                  <a:lnTo>
                    <a:pt x="4274726" y="1401133"/>
                  </a:lnTo>
                  <a:cubicBezTo>
                    <a:pt x="4274726" y="1414411"/>
                    <a:pt x="4263963" y="1425174"/>
                    <a:pt x="4250686" y="1425174"/>
                  </a:cubicBezTo>
                  <a:lnTo>
                    <a:pt x="24041" y="1425174"/>
                  </a:lnTo>
                  <a:cubicBezTo>
                    <a:pt x="10763" y="1425174"/>
                    <a:pt x="0" y="1414411"/>
                    <a:pt x="0" y="1401133"/>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453749"/>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100157"/>
            <a:ext cx="12936284" cy="397637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Businesses must research local and international competitors to understand how to price and position their products. Market research is required as different markets have different norms and levels of competition. </a:t>
            </a:r>
          </a:p>
          <a:p>
            <a:pPr algn="ctr">
              <a:lnSpc>
                <a:spcPts val="4479"/>
              </a:lnSpc>
            </a:pPr>
            <a:endParaRPr lang="en-US" sz="3199">
              <a:solidFill>
                <a:srgbClr val="24363D"/>
              </a:solidFill>
              <a:latin typeface="Tabarra Sans"/>
              <a:ea typeface="Tabarra Sans"/>
              <a:cs typeface="Tabarra Sans"/>
              <a:sym typeface="Tabarra Sans"/>
            </a:endParaRPr>
          </a:p>
          <a:p>
            <a:pPr algn="ctr">
              <a:lnSpc>
                <a:spcPts val="4479"/>
              </a:lnSpc>
            </a:pPr>
            <a:r>
              <a:rPr lang="en-US" sz="3199">
                <a:solidFill>
                  <a:srgbClr val="24363D"/>
                </a:solidFill>
                <a:latin typeface="Tabarra Sans"/>
                <a:ea typeface="Tabarra Sans"/>
                <a:cs typeface="Tabarra Sans"/>
                <a:sym typeface="Tabarra Sans"/>
              </a:rPr>
              <a:t>E.g. An Irish gin company entering the UK market competes with dozens of local and international brands.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50"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Language &amp; Culture Adjustments</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65" y="2966962"/>
            <a:ext cx="13525500" cy="4356005"/>
            <a:chOff x="0" y="0"/>
            <a:chExt cx="4274726" cy="1376713"/>
          </a:xfrm>
        </p:grpSpPr>
        <p:sp>
          <p:nvSpPr>
            <p:cNvPr id="10" name="Freeform 10"/>
            <p:cNvSpPr/>
            <p:nvPr/>
          </p:nvSpPr>
          <p:spPr>
            <a:xfrm>
              <a:off x="0" y="0"/>
              <a:ext cx="4274726" cy="1376713"/>
            </a:xfrm>
            <a:custGeom>
              <a:avLst/>
              <a:gdLst/>
              <a:ahLst/>
              <a:cxnLst/>
              <a:rect l="l" t="t" r="r" b="b"/>
              <a:pathLst>
                <a:path w="4274726" h="1376713">
                  <a:moveTo>
                    <a:pt x="24041" y="0"/>
                  </a:moveTo>
                  <a:lnTo>
                    <a:pt x="4250686" y="0"/>
                  </a:lnTo>
                  <a:cubicBezTo>
                    <a:pt x="4263963" y="0"/>
                    <a:pt x="4274726" y="10763"/>
                    <a:pt x="4274726" y="24041"/>
                  </a:cubicBezTo>
                  <a:lnTo>
                    <a:pt x="4274726" y="1352672"/>
                  </a:lnTo>
                  <a:cubicBezTo>
                    <a:pt x="4274726" y="1365950"/>
                    <a:pt x="4263963" y="1376713"/>
                    <a:pt x="4250686" y="1376713"/>
                  </a:cubicBezTo>
                  <a:lnTo>
                    <a:pt x="24041" y="1376713"/>
                  </a:lnTo>
                  <a:cubicBezTo>
                    <a:pt x="10763" y="1376713"/>
                    <a:pt x="0" y="1365950"/>
                    <a:pt x="0" y="1352672"/>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405288"/>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100157"/>
            <a:ext cx="12936284" cy="397637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Cultural awareness and local communication styles can make or break international success. Advertising or product names often need to be adapted for new audiences.</a:t>
            </a:r>
          </a:p>
          <a:p>
            <a:pPr algn="ctr">
              <a:lnSpc>
                <a:spcPts val="4479"/>
              </a:lnSpc>
            </a:pPr>
            <a:endParaRPr lang="en-US" sz="3199">
              <a:solidFill>
                <a:srgbClr val="24363D"/>
              </a:solidFill>
              <a:latin typeface="Tabarra Sans"/>
              <a:ea typeface="Tabarra Sans"/>
              <a:cs typeface="Tabarra Sans"/>
              <a:sym typeface="Tabarra Sans"/>
            </a:endParaRPr>
          </a:p>
          <a:p>
            <a:pPr algn="ctr">
              <a:lnSpc>
                <a:spcPts val="4479"/>
              </a:lnSpc>
            </a:pPr>
            <a:r>
              <a:rPr lang="en-US" sz="3199">
                <a:solidFill>
                  <a:srgbClr val="24363D"/>
                </a:solidFill>
                <a:latin typeface="Tabarra Sans"/>
                <a:ea typeface="Tabarra Sans"/>
                <a:cs typeface="Tabarra Sans"/>
                <a:sym typeface="Tabarra Sans"/>
              </a:rPr>
              <a:t>E.g. A Donegal-based tech firm expanding into the Middle East must translate its website and adjust its marketing approach for local preferences.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64064"/>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463390" y="2352333"/>
            <a:ext cx="14339627" cy="3477360"/>
          </a:xfrm>
          <a:custGeom>
            <a:avLst/>
            <a:gdLst/>
            <a:ahLst/>
            <a:cxnLst/>
            <a:rect l="l" t="t" r="r" b="b"/>
            <a:pathLst>
              <a:path w="14339627" h="3477360">
                <a:moveTo>
                  <a:pt x="0" y="0"/>
                </a:moveTo>
                <a:lnTo>
                  <a:pt x="14339627" y="0"/>
                </a:lnTo>
                <a:lnTo>
                  <a:pt x="14339627" y="3477360"/>
                </a:lnTo>
                <a:lnTo>
                  <a:pt x="0" y="3477360"/>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42539"/>
            <a:ext cx="13525485" cy="581023"/>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13125" y="426557"/>
            <a:ext cx="13330567" cy="861387"/>
            <a:chOff x="0" y="0"/>
            <a:chExt cx="4538535" cy="293268"/>
          </a:xfrm>
        </p:grpSpPr>
        <p:sp>
          <p:nvSpPr>
            <p:cNvPr id="3" name="Freeform 3"/>
            <p:cNvSpPr/>
            <p:nvPr/>
          </p:nvSpPr>
          <p:spPr>
            <a:xfrm>
              <a:off x="0" y="0"/>
              <a:ext cx="4538535" cy="293268"/>
            </a:xfrm>
            <a:custGeom>
              <a:avLst/>
              <a:gdLst/>
              <a:ahLst/>
              <a:cxnLst/>
              <a:rect l="l" t="t" r="r" b="b"/>
              <a:pathLst>
                <a:path w="4538535" h="293268">
                  <a:moveTo>
                    <a:pt x="25554" y="0"/>
                  </a:moveTo>
                  <a:lnTo>
                    <a:pt x="4512982" y="0"/>
                  </a:lnTo>
                  <a:cubicBezTo>
                    <a:pt x="4527094" y="0"/>
                    <a:pt x="4538535" y="11441"/>
                    <a:pt x="4538535" y="25554"/>
                  </a:cubicBezTo>
                  <a:lnTo>
                    <a:pt x="4538535" y="267715"/>
                  </a:lnTo>
                  <a:cubicBezTo>
                    <a:pt x="4538535" y="281828"/>
                    <a:pt x="4527094" y="293268"/>
                    <a:pt x="4512982" y="293268"/>
                  </a:cubicBezTo>
                  <a:lnTo>
                    <a:pt x="25554" y="293268"/>
                  </a:lnTo>
                  <a:cubicBezTo>
                    <a:pt x="11441" y="293268"/>
                    <a:pt x="0" y="281828"/>
                    <a:pt x="0" y="267715"/>
                  </a:cubicBezTo>
                  <a:lnTo>
                    <a:pt x="0" y="25554"/>
                  </a:lnTo>
                  <a:cubicBezTo>
                    <a:pt x="0" y="11441"/>
                    <a:pt x="11441" y="0"/>
                    <a:pt x="25554" y="0"/>
                  </a:cubicBezTo>
                  <a:close/>
                </a:path>
              </a:pathLst>
            </a:custGeom>
            <a:solidFill>
              <a:srgbClr val="FFFFFF"/>
            </a:solidFill>
          </p:spPr>
          <p:txBody>
            <a:bodyPr/>
            <a:lstStyle/>
            <a:p>
              <a:endParaRPr lang="en-US"/>
            </a:p>
          </p:txBody>
        </p:sp>
        <p:sp>
          <p:nvSpPr>
            <p:cNvPr id="4" name="TextBox 4"/>
            <p:cNvSpPr txBox="1"/>
            <p:nvPr/>
          </p:nvSpPr>
          <p:spPr>
            <a:xfrm>
              <a:off x="0" y="-38100"/>
              <a:ext cx="453853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5.4</a:t>
            </a:r>
          </a:p>
        </p:txBody>
      </p:sp>
      <p:grpSp>
        <p:nvGrpSpPr>
          <p:cNvPr id="6" name="Group 6"/>
          <p:cNvGrpSpPr/>
          <p:nvPr/>
        </p:nvGrpSpPr>
        <p:grpSpPr>
          <a:xfrm>
            <a:off x="857250" y="1797035"/>
            <a:ext cx="6510998" cy="861387"/>
            <a:chOff x="0" y="0"/>
            <a:chExt cx="2216739" cy="293268"/>
          </a:xfrm>
        </p:grpSpPr>
        <p:sp>
          <p:nvSpPr>
            <p:cNvPr id="7" name="Freeform 7"/>
            <p:cNvSpPr/>
            <p:nvPr/>
          </p:nvSpPr>
          <p:spPr>
            <a:xfrm>
              <a:off x="0" y="0"/>
              <a:ext cx="2216739" cy="293268"/>
            </a:xfrm>
            <a:custGeom>
              <a:avLst/>
              <a:gdLst/>
              <a:ahLst/>
              <a:cxnLst/>
              <a:rect l="l" t="t" r="r" b="b"/>
              <a:pathLst>
                <a:path w="2216739" h="293268">
                  <a:moveTo>
                    <a:pt x="52318" y="0"/>
                  </a:moveTo>
                  <a:lnTo>
                    <a:pt x="2164421" y="0"/>
                  </a:lnTo>
                  <a:cubicBezTo>
                    <a:pt x="2193316" y="0"/>
                    <a:pt x="2216739" y="23424"/>
                    <a:pt x="2216739" y="52318"/>
                  </a:cubicBezTo>
                  <a:lnTo>
                    <a:pt x="2216739" y="240950"/>
                  </a:lnTo>
                  <a:cubicBezTo>
                    <a:pt x="2216739" y="269845"/>
                    <a:pt x="2193316" y="293268"/>
                    <a:pt x="2164421" y="293268"/>
                  </a:cubicBezTo>
                  <a:lnTo>
                    <a:pt x="52318" y="293268"/>
                  </a:lnTo>
                  <a:cubicBezTo>
                    <a:pt x="23424" y="293268"/>
                    <a:pt x="0" y="269845"/>
                    <a:pt x="0" y="240950"/>
                  </a:cubicBezTo>
                  <a:lnTo>
                    <a:pt x="0" y="52318"/>
                  </a:lnTo>
                  <a:cubicBezTo>
                    <a:pt x="0" y="23424"/>
                    <a:pt x="23424" y="0"/>
                    <a:pt x="52318" y="0"/>
                  </a:cubicBezTo>
                  <a:close/>
                </a:path>
              </a:pathLst>
            </a:custGeom>
            <a:solidFill>
              <a:srgbClr val="FFFFFF"/>
            </a:solidFill>
          </p:spPr>
          <p:txBody>
            <a:bodyPr/>
            <a:lstStyle/>
            <a:p>
              <a:endParaRPr lang="en-US"/>
            </a:p>
          </p:txBody>
        </p:sp>
        <p:sp>
          <p:nvSpPr>
            <p:cNvPr id="8" name="TextBox 8"/>
            <p:cNvSpPr txBox="1"/>
            <p:nvPr/>
          </p:nvSpPr>
          <p:spPr>
            <a:xfrm>
              <a:off x="0" y="-38100"/>
              <a:ext cx="2216739"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273332"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57250" y="4608739"/>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273332" y="4713882"/>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2887022"/>
            <a:ext cx="13247385" cy="937798"/>
          </a:xfrm>
          <a:prstGeom prst="rect">
            <a:avLst/>
          </a:prstGeom>
        </p:spPr>
        <p:txBody>
          <a:bodyPr lIns="0" tIns="0" rIns="0" bIns="0" rtlCol="0" anchor="t">
            <a:spAutoFit/>
          </a:bodyPr>
          <a:lstStyle/>
          <a:p>
            <a:pPr algn="l">
              <a:lnSpc>
                <a:spcPts val="3875"/>
              </a:lnSpc>
            </a:pPr>
            <a:r>
              <a:rPr lang="en-US" sz="2320" b="1">
                <a:solidFill>
                  <a:srgbClr val="FFFFFF"/>
                </a:solidFill>
                <a:latin typeface="Montserrat Bold"/>
                <a:ea typeface="Montserrat Bold"/>
                <a:cs typeface="Montserrat Bold"/>
                <a:sym typeface="Montserrat Bold"/>
              </a:rPr>
              <a:t>HL1 Q2 (c): Outline three factors that Grá Chocolates should consider before expanding into the international market.</a:t>
            </a:r>
          </a:p>
        </p:txBody>
      </p:sp>
      <p:sp>
        <p:nvSpPr>
          <p:cNvPr id="15" name="TextBox 15"/>
          <p:cNvSpPr txBox="1"/>
          <p:nvPr/>
        </p:nvSpPr>
        <p:spPr>
          <a:xfrm>
            <a:off x="913125" y="5708251"/>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Q4</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5.5</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81816"/>
            <a:ext cx="13525500" cy="314959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5.5 Explain why Irish businesses trade globally with reference to Ireland’s open economy and compare the challenges and benefits of trading in an international environment.</a:t>
            </a:r>
          </a:p>
          <a:p>
            <a:pPr algn="l">
              <a:lnSpc>
                <a:spcPts val="4900"/>
              </a:lnSpc>
            </a:pPr>
            <a:endParaRPr lang="en-US" sz="3500" b="1">
              <a:solidFill>
                <a:srgbClr val="FFE57D"/>
              </a:solidFill>
              <a:latin typeface="Tabarra Sans Heavy"/>
              <a:ea typeface="Tabarra Sans Heavy"/>
              <a:cs typeface="Tabarra Sans Heavy"/>
              <a:sym typeface="Tabarra Sans Heavy"/>
            </a:endParaRP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60067"/>
            <a:ext cx="13121031" cy="588008"/>
          </a:xfrm>
          <a:prstGeom prst="rect">
            <a:avLst/>
          </a:prstGeom>
        </p:spPr>
        <p:txBody>
          <a:bodyPr lIns="0" tIns="0" rIns="0" bIns="0" rtlCol="0" anchor="t">
            <a:spAutoFit/>
          </a:bodyPr>
          <a:lstStyle/>
          <a:p>
            <a:pPr algn="l">
              <a:lnSpc>
                <a:spcPts val="4340"/>
              </a:lnSpc>
            </a:pPr>
            <a:r>
              <a:rPr lang="en-US" sz="3100" b="1">
                <a:solidFill>
                  <a:srgbClr val="FFE57D"/>
                </a:solidFill>
                <a:latin typeface="Tabarra Sans Bold"/>
                <a:ea typeface="Tabarra Sans Bold"/>
                <a:cs typeface="Tabarra Sans Bold"/>
                <a:sym typeface="Tabarra Sans Bold"/>
              </a:rPr>
              <a:t>Ireland’s Open Economy</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65" y="2966962"/>
            <a:ext cx="13525500" cy="4983369"/>
            <a:chOff x="0" y="0"/>
            <a:chExt cx="4274726" cy="1574991"/>
          </a:xfrm>
        </p:grpSpPr>
        <p:sp>
          <p:nvSpPr>
            <p:cNvPr id="10" name="Freeform 10"/>
            <p:cNvSpPr/>
            <p:nvPr/>
          </p:nvSpPr>
          <p:spPr>
            <a:xfrm>
              <a:off x="0" y="0"/>
              <a:ext cx="4274726" cy="1574991"/>
            </a:xfrm>
            <a:custGeom>
              <a:avLst/>
              <a:gdLst/>
              <a:ahLst/>
              <a:cxnLst/>
              <a:rect l="l" t="t" r="r" b="b"/>
              <a:pathLst>
                <a:path w="4274726" h="1574991">
                  <a:moveTo>
                    <a:pt x="24041" y="0"/>
                  </a:moveTo>
                  <a:lnTo>
                    <a:pt x="4250686" y="0"/>
                  </a:lnTo>
                  <a:cubicBezTo>
                    <a:pt x="4263963" y="0"/>
                    <a:pt x="4274726" y="10763"/>
                    <a:pt x="4274726" y="24041"/>
                  </a:cubicBezTo>
                  <a:lnTo>
                    <a:pt x="4274726" y="1550950"/>
                  </a:lnTo>
                  <a:cubicBezTo>
                    <a:pt x="4274726" y="1564228"/>
                    <a:pt x="4263963" y="1574991"/>
                    <a:pt x="4250686" y="1574991"/>
                  </a:cubicBezTo>
                  <a:lnTo>
                    <a:pt x="24041" y="1574991"/>
                  </a:lnTo>
                  <a:cubicBezTo>
                    <a:pt x="10763" y="1574991"/>
                    <a:pt x="0" y="1564228"/>
                    <a:pt x="0" y="1550950"/>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60356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022025" y="2979927"/>
            <a:ext cx="13195979" cy="4735323"/>
          </a:xfrm>
          <a:prstGeom prst="rect">
            <a:avLst/>
          </a:prstGeom>
        </p:spPr>
        <p:txBody>
          <a:bodyPr lIns="0" tIns="0" rIns="0" bIns="0" rtlCol="0" anchor="t">
            <a:spAutoFit/>
          </a:bodyPr>
          <a:lstStyle/>
          <a:p>
            <a:pPr algn="l">
              <a:lnSpc>
                <a:spcPts val="5433"/>
              </a:lnSpc>
            </a:pPr>
            <a:r>
              <a:rPr lang="en-US" sz="2599">
                <a:solidFill>
                  <a:srgbClr val="000000"/>
                </a:solidFill>
                <a:latin typeface="Canva Sans"/>
                <a:ea typeface="Canva Sans"/>
                <a:cs typeface="Canva Sans"/>
                <a:sym typeface="Canva Sans"/>
              </a:rPr>
              <a:t>Ireland has a small population (just over 5 million), so domestic demand is limited.</a:t>
            </a:r>
          </a:p>
          <a:p>
            <a:pPr algn="l">
              <a:lnSpc>
                <a:spcPts val="5433"/>
              </a:lnSpc>
            </a:pPr>
            <a:r>
              <a:rPr lang="en-US" sz="2599">
                <a:solidFill>
                  <a:srgbClr val="000000"/>
                </a:solidFill>
                <a:latin typeface="Canva Sans"/>
                <a:ea typeface="Canva Sans"/>
                <a:cs typeface="Canva Sans"/>
                <a:sym typeface="Canva Sans"/>
              </a:rPr>
              <a:t>Our open economy relies on international trade to drive growth, exports, and jobs.</a:t>
            </a:r>
          </a:p>
          <a:p>
            <a:pPr algn="l">
              <a:lnSpc>
                <a:spcPts val="5433"/>
              </a:lnSpc>
            </a:pPr>
            <a:r>
              <a:rPr lang="en-US" sz="2599">
                <a:solidFill>
                  <a:srgbClr val="000000"/>
                </a:solidFill>
                <a:latin typeface="Canva Sans"/>
                <a:ea typeface="Canva Sans"/>
                <a:cs typeface="Canva Sans"/>
                <a:sym typeface="Canva Sans"/>
              </a:rPr>
              <a:t>Selling abroad helps Irish firms:</a:t>
            </a:r>
          </a:p>
          <a:p>
            <a:pPr marL="561339" lvl="1" indent="-280669" algn="l">
              <a:lnSpc>
                <a:spcPts val="5433"/>
              </a:lnSpc>
              <a:buFont typeface="Arial"/>
              <a:buChar char="•"/>
            </a:pPr>
            <a:r>
              <a:rPr lang="en-US" sz="2599">
                <a:solidFill>
                  <a:srgbClr val="000000"/>
                </a:solidFill>
                <a:latin typeface="Canva Sans"/>
                <a:ea typeface="Canva Sans"/>
                <a:cs typeface="Canva Sans"/>
                <a:sym typeface="Canva Sans"/>
              </a:rPr>
              <a:t>Achieve economies of scale</a:t>
            </a:r>
          </a:p>
          <a:p>
            <a:pPr marL="561339" lvl="1" indent="-280669" algn="l">
              <a:lnSpc>
                <a:spcPts val="5433"/>
              </a:lnSpc>
              <a:buFont typeface="Arial"/>
              <a:buChar char="•"/>
            </a:pPr>
            <a:r>
              <a:rPr lang="en-US" sz="2599">
                <a:solidFill>
                  <a:srgbClr val="000000"/>
                </a:solidFill>
                <a:latin typeface="Canva Sans"/>
                <a:ea typeface="Canva Sans"/>
                <a:cs typeface="Canva Sans"/>
                <a:sym typeface="Canva Sans"/>
              </a:rPr>
              <a:t>Reduce dependence on the home market</a:t>
            </a:r>
          </a:p>
          <a:p>
            <a:pPr marL="561339" lvl="1" indent="-280669" algn="l">
              <a:lnSpc>
                <a:spcPts val="5433"/>
              </a:lnSpc>
              <a:buFont typeface="Arial"/>
              <a:buChar char="•"/>
            </a:pPr>
            <a:r>
              <a:rPr lang="en-US" sz="2599">
                <a:solidFill>
                  <a:srgbClr val="000000"/>
                </a:solidFill>
                <a:latin typeface="Canva Sans"/>
                <a:ea typeface="Canva Sans"/>
                <a:cs typeface="Canva Sans"/>
                <a:sym typeface="Canva Sans"/>
              </a:rPr>
              <a:t>Access new customers and markets</a:t>
            </a:r>
          </a:p>
          <a:p>
            <a:pPr algn="l">
              <a:lnSpc>
                <a:spcPts val="5433"/>
              </a:lnSpc>
            </a:pPr>
            <a:r>
              <a:rPr lang="en-US" sz="2599">
                <a:solidFill>
                  <a:srgbClr val="000000"/>
                </a:solidFill>
                <a:latin typeface="Canva Sans"/>
                <a:ea typeface="Canva Sans"/>
                <a:cs typeface="Canva Sans"/>
                <a:sym typeface="Canva Sans"/>
              </a:rPr>
              <a:t>International trade is vital for Ireland’s long-term success and competitiveness.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223829" y="3503213"/>
            <a:ext cx="4550445" cy="895915"/>
            <a:chOff x="0" y="0"/>
            <a:chExt cx="1438165" cy="283153"/>
          </a:xfrm>
        </p:grpSpPr>
        <p:sp>
          <p:nvSpPr>
            <p:cNvPr id="8" name="Freeform 8"/>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9" name="TextBox 9"/>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223829" y="5956571"/>
            <a:ext cx="4550445" cy="895915"/>
            <a:chOff x="0" y="0"/>
            <a:chExt cx="1438165" cy="283153"/>
          </a:xfrm>
        </p:grpSpPr>
        <p:sp>
          <p:nvSpPr>
            <p:cNvPr id="11" name="Freeform 11"/>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2" name="TextBox 12"/>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sp>
        <p:nvSpPr>
          <p:cNvPr id="13" name="Freeform 13"/>
          <p:cNvSpPr/>
          <p:nvPr/>
        </p:nvSpPr>
        <p:spPr>
          <a:xfrm>
            <a:off x="11587171" y="4877353"/>
            <a:ext cx="3429000" cy="3429000"/>
          </a:xfrm>
          <a:custGeom>
            <a:avLst/>
            <a:gdLst/>
            <a:ahLst/>
            <a:cxnLst/>
            <a:rect l="l" t="t" r="r" b="b"/>
            <a:pathLst>
              <a:path w="3429000" h="3429000">
                <a:moveTo>
                  <a:pt x="0" y="0"/>
                </a:moveTo>
                <a:lnTo>
                  <a:pt x="3429000" y="0"/>
                </a:lnTo>
                <a:lnTo>
                  <a:pt x="3429000" y="3429000"/>
                </a:lnTo>
                <a:lnTo>
                  <a:pt x="0" y="34290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4" name="TextBox 14"/>
          <p:cNvSpPr txBox="1"/>
          <p:nvPr/>
        </p:nvSpPr>
        <p:spPr>
          <a:xfrm>
            <a:off x="857265" y="1021967"/>
            <a:ext cx="13121031" cy="781683"/>
          </a:xfrm>
          <a:prstGeom prst="rect">
            <a:avLst/>
          </a:prstGeom>
        </p:spPr>
        <p:txBody>
          <a:bodyPr lIns="0" tIns="0" rIns="0" bIns="0" rtlCol="0" anchor="t">
            <a:spAutoFit/>
          </a:bodyPr>
          <a:lstStyle/>
          <a:p>
            <a:pPr algn="l">
              <a:lnSpc>
                <a:spcPts val="5740"/>
              </a:lnSpc>
            </a:pPr>
            <a:r>
              <a:rPr lang="en-US" sz="4100" b="1">
                <a:solidFill>
                  <a:srgbClr val="FFE57D"/>
                </a:solidFill>
                <a:latin typeface="Tabarra Sans Bold"/>
                <a:ea typeface="Tabarra Sans Bold"/>
                <a:cs typeface="Tabarra Sans Bold"/>
                <a:sym typeface="Tabarra Sans Bold"/>
              </a:rPr>
              <a:t>Benefits Of International Trade For Irish Business</a:t>
            </a:r>
          </a:p>
        </p:txBody>
      </p:sp>
      <p:sp>
        <p:nvSpPr>
          <p:cNvPr id="15" name="TextBox 15"/>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6" name="TextBox 16"/>
          <p:cNvSpPr txBox="1"/>
          <p:nvPr/>
        </p:nvSpPr>
        <p:spPr>
          <a:xfrm>
            <a:off x="4965997" y="2915821"/>
            <a:ext cx="10050174" cy="21297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Ireland’s small population limits domestic demand.</a:t>
            </a:r>
          </a:p>
          <a:p>
            <a:pPr algn="l">
              <a:lnSpc>
                <a:spcPts val="3359"/>
              </a:lnSpc>
            </a:pPr>
            <a:r>
              <a:rPr lang="en-US" sz="2400">
                <a:solidFill>
                  <a:srgbClr val="24363D"/>
                </a:solidFill>
                <a:latin typeface="Tabarra Sans"/>
                <a:ea typeface="Tabarra Sans"/>
                <a:cs typeface="Tabarra Sans"/>
                <a:sym typeface="Tabarra Sans"/>
              </a:rPr>
              <a:t>Selling into larger markets like Europe or Asia increases sales and profits.</a:t>
            </a:r>
          </a:p>
          <a:p>
            <a:pPr algn="l">
              <a:lnSpc>
                <a:spcPts val="3359"/>
              </a:lnSpc>
            </a:pPr>
            <a:r>
              <a:rPr lang="en-US" sz="2400">
                <a:solidFill>
                  <a:srgbClr val="24363D"/>
                </a:solidFill>
                <a:latin typeface="Tabarra Sans"/>
                <a:ea typeface="Tabarra Sans"/>
                <a:cs typeface="Tabarra Sans"/>
                <a:sym typeface="Tabarra Sans"/>
              </a:rPr>
              <a:t>Example: Flipdish, an Irish food-ordering platform, is expanding globally using digital tools.</a:t>
            </a:r>
          </a:p>
        </p:txBody>
      </p:sp>
      <p:sp>
        <p:nvSpPr>
          <p:cNvPr id="17" name="TextBox 17"/>
          <p:cNvSpPr txBox="1"/>
          <p:nvPr/>
        </p:nvSpPr>
        <p:spPr>
          <a:xfrm>
            <a:off x="319379" y="3668595"/>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 Sales</a:t>
            </a:r>
          </a:p>
        </p:txBody>
      </p:sp>
      <p:sp>
        <p:nvSpPr>
          <p:cNvPr id="18" name="TextBox 18"/>
          <p:cNvSpPr txBox="1"/>
          <p:nvPr/>
        </p:nvSpPr>
        <p:spPr>
          <a:xfrm>
            <a:off x="319379" y="6121953"/>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Greater Economies of Scale</a:t>
            </a:r>
          </a:p>
        </p:txBody>
      </p:sp>
      <p:sp>
        <p:nvSpPr>
          <p:cNvPr id="19" name="TextBox 19"/>
          <p:cNvSpPr txBox="1"/>
          <p:nvPr/>
        </p:nvSpPr>
        <p:spPr>
          <a:xfrm>
            <a:off x="4965997" y="5501558"/>
            <a:ext cx="6613263"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Producing and selling in bulk lowers unit costs and boosts competitiveness.</a:t>
            </a:r>
          </a:p>
          <a:p>
            <a:pPr algn="l">
              <a:lnSpc>
                <a:spcPts val="3359"/>
              </a:lnSpc>
            </a:pPr>
            <a:r>
              <a:rPr lang="en-US" sz="2400">
                <a:solidFill>
                  <a:srgbClr val="24363D"/>
                </a:solidFill>
                <a:latin typeface="Tabarra Sans"/>
                <a:ea typeface="Tabarra Sans"/>
                <a:cs typeface="Tabarra Sans"/>
                <a:sym typeface="Tabarra Sans"/>
              </a:rPr>
              <a:t>Larger markets allow firms to operate more efficiently.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223829" y="3503213"/>
            <a:ext cx="4550445" cy="895915"/>
            <a:chOff x="0" y="0"/>
            <a:chExt cx="1438165" cy="283153"/>
          </a:xfrm>
        </p:grpSpPr>
        <p:sp>
          <p:nvSpPr>
            <p:cNvPr id="8" name="Freeform 8"/>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9" name="TextBox 9"/>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223829" y="5956571"/>
            <a:ext cx="4550445" cy="895915"/>
            <a:chOff x="0" y="0"/>
            <a:chExt cx="1438165" cy="283153"/>
          </a:xfrm>
        </p:grpSpPr>
        <p:sp>
          <p:nvSpPr>
            <p:cNvPr id="11" name="Freeform 11"/>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2" name="TextBox 12"/>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sp>
        <p:nvSpPr>
          <p:cNvPr id="13" name="TextBox 13"/>
          <p:cNvSpPr txBox="1"/>
          <p:nvPr/>
        </p:nvSpPr>
        <p:spPr>
          <a:xfrm>
            <a:off x="857265" y="1021967"/>
            <a:ext cx="13121031" cy="781683"/>
          </a:xfrm>
          <a:prstGeom prst="rect">
            <a:avLst/>
          </a:prstGeom>
        </p:spPr>
        <p:txBody>
          <a:bodyPr lIns="0" tIns="0" rIns="0" bIns="0" rtlCol="0" anchor="t">
            <a:spAutoFit/>
          </a:bodyPr>
          <a:lstStyle/>
          <a:p>
            <a:pPr algn="l">
              <a:lnSpc>
                <a:spcPts val="5740"/>
              </a:lnSpc>
            </a:pPr>
            <a:r>
              <a:rPr lang="en-US" sz="4100" b="1">
                <a:solidFill>
                  <a:srgbClr val="FFE57D"/>
                </a:solidFill>
                <a:latin typeface="Tabarra Sans Bold"/>
                <a:ea typeface="Tabarra Sans Bold"/>
                <a:cs typeface="Tabarra Sans Bold"/>
                <a:sym typeface="Tabarra Sans Bold"/>
              </a:rPr>
              <a:t>Benefits Of International Trade For Irish Business</a:t>
            </a:r>
          </a:p>
        </p:txBody>
      </p:sp>
      <p:sp>
        <p:nvSpPr>
          <p:cNvPr id="14" name="TextBox 14"/>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5" name="TextBox 15"/>
          <p:cNvSpPr txBox="1"/>
          <p:nvPr/>
        </p:nvSpPr>
        <p:spPr>
          <a:xfrm>
            <a:off x="4965997" y="3407963"/>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Exposure to new markets and competitors helps Irish firms find fresh ideas and reduce dependence on the home market.</a:t>
            </a:r>
          </a:p>
        </p:txBody>
      </p:sp>
      <p:sp>
        <p:nvSpPr>
          <p:cNvPr id="16" name="TextBox 16"/>
          <p:cNvSpPr txBox="1"/>
          <p:nvPr/>
        </p:nvSpPr>
        <p:spPr>
          <a:xfrm>
            <a:off x="319379" y="3668595"/>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New Opportunities</a:t>
            </a:r>
          </a:p>
        </p:txBody>
      </p:sp>
      <p:sp>
        <p:nvSpPr>
          <p:cNvPr id="17" name="TextBox 17"/>
          <p:cNvSpPr txBox="1"/>
          <p:nvPr/>
        </p:nvSpPr>
        <p:spPr>
          <a:xfrm>
            <a:off x="319379" y="5902878"/>
            <a:ext cx="4359346"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Reduced Risk / Diversification</a:t>
            </a:r>
          </a:p>
        </p:txBody>
      </p:sp>
      <p:sp>
        <p:nvSpPr>
          <p:cNvPr id="18" name="TextBox 18"/>
          <p:cNvSpPr txBox="1"/>
          <p:nvPr/>
        </p:nvSpPr>
        <p:spPr>
          <a:xfrm>
            <a:off x="4965997" y="5501558"/>
            <a:ext cx="9416768"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Trading internationally spreads risk.</a:t>
            </a:r>
          </a:p>
          <a:p>
            <a:pPr algn="l">
              <a:lnSpc>
                <a:spcPts val="3359"/>
              </a:lnSpc>
            </a:pPr>
            <a:r>
              <a:rPr lang="en-US" sz="2400">
                <a:solidFill>
                  <a:srgbClr val="24363D"/>
                </a:solidFill>
                <a:latin typeface="Tabarra Sans"/>
                <a:ea typeface="Tabarra Sans"/>
                <a:cs typeface="Tabarra Sans"/>
                <a:sym typeface="Tabarra Sans"/>
              </a:rPr>
              <a:t>A slowdown in one market can be balanced by growth in another, helping long-term stability.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826415"/>
            <a:chOff x="0" y="0"/>
            <a:chExt cx="4816593" cy="2789583"/>
          </a:xfrm>
        </p:grpSpPr>
        <p:sp>
          <p:nvSpPr>
            <p:cNvPr id="3" name="Freeform 3"/>
            <p:cNvSpPr/>
            <p:nvPr/>
          </p:nvSpPr>
          <p:spPr>
            <a:xfrm>
              <a:off x="0" y="0"/>
              <a:ext cx="4816592" cy="2789583"/>
            </a:xfrm>
            <a:custGeom>
              <a:avLst/>
              <a:gdLst/>
              <a:ahLst/>
              <a:cxnLst/>
              <a:rect l="l" t="t" r="r" b="b"/>
              <a:pathLst>
                <a:path w="4816592" h="2789583">
                  <a:moveTo>
                    <a:pt x="0" y="0"/>
                  </a:moveTo>
                  <a:lnTo>
                    <a:pt x="4816592" y="0"/>
                  </a:lnTo>
                  <a:lnTo>
                    <a:pt x="4816592" y="2789583"/>
                  </a:lnTo>
                  <a:lnTo>
                    <a:pt x="0" y="2789583"/>
                  </a:lnTo>
                  <a:close/>
                </a:path>
              </a:pathLst>
            </a:custGeom>
            <a:solidFill>
              <a:srgbClr val="24363D"/>
            </a:solidFill>
          </p:spPr>
          <p:txBody>
            <a:bodyPr/>
            <a:lstStyle/>
            <a:p>
              <a:endParaRPr lang="en-US"/>
            </a:p>
          </p:txBody>
        </p:sp>
        <p:sp>
          <p:nvSpPr>
            <p:cNvPr id="4" name="TextBox 4"/>
            <p:cNvSpPr txBox="1"/>
            <p:nvPr/>
          </p:nvSpPr>
          <p:spPr>
            <a:xfrm>
              <a:off x="0" y="-28575"/>
              <a:ext cx="4816593" cy="281815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Starter Activity</a:t>
            </a:r>
          </a:p>
        </p:txBody>
      </p:sp>
      <p:pic>
        <p:nvPicPr>
          <p:cNvPr id="8" name="Picture 8"/>
          <p:cNvPicPr>
            <a:picLocks noChangeAspect="1"/>
          </p:cNvPicPr>
          <p:nvPr>
            <a:videoFile r:link="rId1"/>
          </p:nvPr>
        </p:nvPicPr>
        <p:blipFill>
          <a:blip r:embed="rId4"/>
          <a:stretch>
            <a:fillRect/>
          </a:stretch>
        </p:blipFill>
        <p:spPr>
          <a:xfrm>
            <a:off x="522139" y="1276522"/>
            <a:ext cx="12177807" cy="6844669"/>
          </a:xfrm>
          <a:prstGeom prst="rect">
            <a:avLst/>
          </a:prstGeom>
        </p:spPr>
      </p:pic>
      <p:sp>
        <p:nvSpPr>
          <p:cNvPr id="9" name="TextBox 9"/>
          <p:cNvSpPr txBox="1"/>
          <p:nvPr/>
        </p:nvSpPr>
        <p:spPr>
          <a:xfrm>
            <a:off x="13274030" y="2695517"/>
            <a:ext cx="1108720" cy="495932"/>
          </a:xfrm>
          <a:prstGeom prst="rect">
            <a:avLst/>
          </a:prstGeom>
        </p:spPr>
        <p:txBody>
          <a:bodyPr lIns="0" tIns="0" rIns="0" bIns="0" rtlCol="0" anchor="t">
            <a:spAutoFit/>
          </a:bodyPr>
          <a:lstStyle/>
          <a:p>
            <a:pPr algn="ctr">
              <a:lnSpc>
                <a:spcPts val="3640"/>
              </a:lnSpc>
            </a:pPr>
            <a:r>
              <a:rPr lang="en-US" sz="2600" b="1" u="sng">
                <a:solidFill>
                  <a:srgbClr val="FFE57D"/>
                </a:solidFill>
                <a:latin typeface="Tabarra Sans Heavy"/>
                <a:ea typeface="Tabarra Sans Heavy"/>
                <a:cs typeface="Tabarra Sans Heavy"/>
                <a:sym typeface="Tabarra Sans Heavy"/>
                <a:hlinkClick r:id="rId5" tooltip="https://www.youtube.com/watch?v=zlx7nTnYC3A"/>
              </a:rPr>
              <a:t>LINK </a:t>
            </a:r>
          </a:p>
        </p:txBody>
      </p:sp>
      <p:sp>
        <p:nvSpPr>
          <p:cNvPr id="10" name="TextBox 10"/>
          <p:cNvSpPr txBox="1"/>
          <p:nvPr/>
        </p:nvSpPr>
        <p:spPr>
          <a:xfrm>
            <a:off x="13274014" y="4715450"/>
            <a:ext cx="1108736" cy="953132"/>
          </a:xfrm>
          <a:prstGeom prst="rect">
            <a:avLst/>
          </a:prstGeom>
        </p:spPr>
        <p:txBody>
          <a:bodyPr lIns="0" tIns="0" rIns="0" bIns="0" rtlCol="0" anchor="t">
            <a:spAutoFit/>
          </a:bodyPr>
          <a:lstStyle/>
          <a:p>
            <a:pPr algn="ctr">
              <a:lnSpc>
                <a:spcPts val="3640"/>
              </a:lnSpc>
            </a:pPr>
            <a:r>
              <a:rPr lang="en-US" sz="2600" b="1" u="sng">
                <a:solidFill>
                  <a:srgbClr val="FFE57D"/>
                </a:solidFill>
                <a:latin typeface="Tabarra Sans Bold"/>
                <a:ea typeface="Tabarra Sans Bold"/>
                <a:cs typeface="Tabarra Sans Bold"/>
                <a:sym typeface="Tabarra Sans Bold"/>
                <a:hlinkClick r:id="rId6" tooltip="https://backinbusinesshub.com/wp-content/uploads/2025/10/Starter-worksheet-Chapter-5.pdf"/>
              </a:rPr>
              <a:t>WORKSHEET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13125" y="426557"/>
            <a:ext cx="13330567" cy="861387"/>
            <a:chOff x="0" y="0"/>
            <a:chExt cx="4538535" cy="293268"/>
          </a:xfrm>
        </p:grpSpPr>
        <p:sp>
          <p:nvSpPr>
            <p:cNvPr id="3" name="Freeform 3"/>
            <p:cNvSpPr/>
            <p:nvPr/>
          </p:nvSpPr>
          <p:spPr>
            <a:xfrm>
              <a:off x="0" y="0"/>
              <a:ext cx="4538535" cy="293268"/>
            </a:xfrm>
            <a:custGeom>
              <a:avLst/>
              <a:gdLst/>
              <a:ahLst/>
              <a:cxnLst/>
              <a:rect l="l" t="t" r="r" b="b"/>
              <a:pathLst>
                <a:path w="4538535" h="293268">
                  <a:moveTo>
                    <a:pt x="25554" y="0"/>
                  </a:moveTo>
                  <a:lnTo>
                    <a:pt x="4512982" y="0"/>
                  </a:lnTo>
                  <a:cubicBezTo>
                    <a:pt x="4527094" y="0"/>
                    <a:pt x="4538535" y="11441"/>
                    <a:pt x="4538535" y="25554"/>
                  </a:cubicBezTo>
                  <a:lnTo>
                    <a:pt x="4538535" y="267715"/>
                  </a:lnTo>
                  <a:cubicBezTo>
                    <a:pt x="4538535" y="281828"/>
                    <a:pt x="4527094" y="293268"/>
                    <a:pt x="4512982" y="293268"/>
                  </a:cubicBezTo>
                  <a:lnTo>
                    <a:pt x="25554" y="293268"/>
                  </a:lnTo>
                  <a:cubicBezTo>
                    <a:pt x="11441" y="293268"/>
                    <a:pt x="0" y="281828"/>
                    <a:pt x="0" y="267715"/>
                  </a:cubicBezTo>
                  <a:lnTo>
                    <a:pt x="0" y="25554"/>
                  </a:lnTo>
                  <a:cubicBezTo>
                    <a:pt x="0" y="11441"/>
                    <a:pt x="11441" y="0"/>
                    <a:pt x="25554" y="0"/>
                  </a:cubicBezTo>
                  <a:close/>
                </a:path>
              </a:pathLst>
            </a:custGeom>
            <a:solidFill>
              <a:srgbClr val="FFFFFF"/>
            </a:solidFill>
          </p:spPr>
          <p:txBody>
            <a:bodyPr/>
            <a:lstStyle/>
            <a:p>
              <a:endParaRPr lang="en-US"/>
            </a:p>
          </p:txBody>
        </p:sp>
        <p:sp>
          <p:nvSpPr>
            <p:cNvPr id="4" name="TextBox 4"/>
            <p:cNvSpPr txBox="1"/>
            <p:nvPr/>
          </p:nvSpPr>
          <p:spPr>
            <a:xfrm>
              <a:off x="0" y="-38100"/>
              <a:ext cx="453853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5.5</a:t>
            </a:r>
          </a:p>
        </p:txBody>
      </p:sp>
      <p:grpSp>
        <p:nvGrpSpPr>
          <p:cNvPr id="6" name="Group 6"/>
          <p:cNvGrpSpPr/>
          <p:nvPr/>
        </p:nvGrpSpPr>
        <p:grpSpPr>
          <a:xfrm>
            <a:off x="913125" y="1797035"/>
            <a:ext cx="6455123" cy="861387"/>
            <a:chOff x="0" y="0"/>
            <a:chExt cx="2197716" cy="293268"/>
          </a:xfrm>
        </p:grpSpPr>
        <p:sp>
          <p:nvSpPr>
            <p:cNvPr id="7" name="Freeform 7"/>
            <p:cNvSpPr/>
            <p:nvPr/>
          </p:nvSpPr>
          <p:spPr>
            <a:xfrm>
              <a:off x="0" y="0"/>
              <a:ext cx="2197716" cy="293268"/>
            </a:xfrm>
            <a:custGeom>
              <a:avLst/>
              <a:gdLst/>
              <a:ahLst/>
              <a:cxnLst/>
              <a:rect l="l" t="t" r="r" b="b"/>
              <a:pathLst>
                <a:path w="2197716" h="293268">
                  <a:moveTo>
                    <a:pt x="52771" y="0"/>
                  </a:moveTo>
                  <a:lnTo>
                    <a:pt x="2144945" y="0"/>
                  </a:lnTo>
                  <a:cubicBezTo>
                    <a:pt x="2174089" y="0"/>
                    <a:pt x="2197716" y="23626"/>
                    <a:pt x="2197716" y="52771"/>
                  </a:cubicBezTo>
                  <a:lnTo>
                    <a:pt x="2197716" y="240497"/>
                  </a:lnTo>
                  <a:cubicBezTo>
                    <a:pt x="2197716" y="269642"/>
                    <a:pt x="2174089" y="293268"/>
                    <a:pt x="2144945" y="293268"/>
                  </a:cubicBezTo>
                  <a:lnTo>
                    <a:pt x="52771" y="293268"/>
                  </a:lnTo>
                  <a:cubicBezTo>
                    <a:pt x="23626" y="293268"/>
                    <a:pt x="0" y="269642"/>
                    <a:pt x="0" y="240497"/>
                  </a:cubicBezTo>
                  <a:lnTo>
                    <a:pt x="0" y="52771"/>
                  </a:lnTo>
                  <a:cubicBezTo>
                    <a:pt x="0" y="23626"/>
                    <a:pt x="23626" y="0"/>
                    <a:pt x="52771" y="0"/>
                  </a:cubicBezTo>
                  <a:close/>
                </a:path>
              </a:pathLst>
            </a:custGeom>
            <a:solidFill>
              <a:srgbClr val="FFFFFF"/>
            </a:solidFill>
          </p:spPr>
          <p:txBody>
            <a:bodyPr/>
            <a:lstStyle/>
            <a:p>
              <a:endParaRPr lang="en-US"/>
            </a:p>
          </p:txBody>
        </p:sp>
        <p:sp>
          <p:nvSpPr>
            <p:cNvPr id="8" name="TextBox 8"/>
            <p:cNvSpPr txBox="1"/>
            <p:nvPr/>
          </p:nvSpPr>
          <p:spPr>
            <a:xfrm>
              <a:off x="0" y="-38100"/>
              <a:ext cx="219771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259364"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57250" y="4608739"/>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259364" y="4713882"/>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59234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a:t>
            </a:r>
          </a:p>
          <a:p>
            <a:pPr algn="l">
              <a:lnSpc>
                <a:spcPts val="2320"/>
              </a:lnSpc>
            </a:pPr>
            <a:r>
              <a:rPr lang="en-US" sz="2320" b="1">
                <a:solidFill>
                  <a:srgbClr val="FFFFFF"/>
                </a:solidFill>
                <a:latin typeface="Montserrat Bold"/>
                <a:ea typeface="Montserrat Bold"/>
                <a:cs typeface="Montserrat Bold"/>
                <a:sym typeface="Montserrat Bold"/>
              </a:rPr>
              <a:t>-</a:t>
            </a:r>
          </a:p>
        </p:txBody>
      </p:sp>
      <p:sp>
        <p:nvSpPr>
          <p:cNvPr id="15" name="TextBox 15"/>
          <p:cNvSpPr txBox="1"/>
          <p:nvPr/>
        </p:nvSpPr>
        <p:spPr>
          <a:xfrm>
            <a:off x="913125" y="5708251"/>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Q5</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5.6</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81816"/>
            <a:ext cx="13525500" cy="19113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5.6 Distinguish between the balance of payments and the</a:t>
            </a:r>
          </a:p>
          <a:p>
            <a:pPr algn="l">
              <a:lnSpc>
                <a:spcPts val="4900"/>
              </a:lnSpc>
            </a:pPr>
            <a:r>
              <a:rPr lang="en-US" sz="3500" b="1">
                <a:solidFill>
                  <a:srgbClr val="FFE57D"/>
                </a:solidFill>
                <a:latin typeface="Tabarra Sans Heavy"/>
                <a:ea typeface="Tabarra Sans Heavy"/>
                <a:cs typeface="Tabarra Sans Heavy"/>
                <a:sym typeface="Tabarra Sans Heavy"/>
              </a:rPr>
              <a:t>balance of trade and calculate both based on the figures</a:t>
            </a:r>
          </a:p>
          <a:p>
            <a:pPr algn="l">
              <a:lnSpc>
                <a:spcPts val="4900"/>
              </a:lnSpc>
            </a:pPr>
            <a:r>
              <a:rPr lang="en-US" sz="3500" b="1">
                <a:solidFill>
                  <a:srgbClr val="FFE57D"/>
                </a:solidFill>
                <a:latin typeface="Tabarra Sans Heavy"/>
                <a:ea typeface="Tabarra Sans Heavy"/>
                <a:cs typeface="Tabarra Sans Heavy"/>
                <a:sym typeface="Tabarra Sans Heavy"/>
              </a:rPr>
              <a:t>given.</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aphicFrame>
        <p:nvGraphicFramePr>
          <p:cNvPr id="7" name="Table 7"/>
          <p:cNvGraphicFramePr>
            <a:graphicFrameLocks noGrp="1"/>
          </p:cNvGraphicFramePr>
          <p:nvPr/>
        </p:nvGraphicFramePr>
        <p:xfrm>
          <a:off x="857265" y="2616820"/>
          <a:ext cx="11378219" cy="5034453"/>
        </p:xfrm>
        <a:graphic>
          <a:graphicData uri="http://schemas.openxmlformats.org/drawingml/2006/table">
            <a:tbl>
              <a:tblPr/>
              <a:tblGrid>
                <a:gridCol w="4510302">
                  <a:extLst>
                    <a:ext uri="{9D8B030D-6E8A-4147-A177-3AD203B41FA5}">
                      <a16:colId xmlns:a16="http://schemas.microsoft.com/office/drawing/2014/main" val="20000"/>
                    </a:ext>
                  </a:extLst>
                </a:gridCol>
                <a:gridCol w="4510302">
                  <a:extLst>
                    <a:ext uri="{9D8B030D-6E8A-4147-A177-3AD203B41FA5}">
                      <a16:colId xmlns:a16="http://schemas.microsoft.com/office/drawing/2014/main" val="20001"/>
                    </a:ext>
                  </a:extLst>
                </a:gridCol>
                <a:gridCol w="2357615">
                  <a:extLst>
                    <a:ext uri="{9D8B030D-6E8A-4147-A177-3AD203B41FA5}">
                      <a16:colId xmlns:a16="http://schemas.microsoft.com/office/drawing/2014/main" val="20002"/>
                    </a:ext>
                  </a:extLst>
                </a:gridCol>
              </a:tblGrid>
              <a:tr h="1211955">
                <a:tc>
                  <a:txBody>
                    <a:bodyPr/>
                    <a:lstStyle/>
                    <a:p>
                      <a:pPr algn="ctr">
                        <a:lnSpc>
                          <a:spcPts val="3919"/>
                        </a:lnSpc>
                        <a:defRPr/>
                      </a:pPr>
                      <a:r>
                        <a:rPr lang="en-US" sz="2799" b="1">
                          <a:solidFill>
                            <a:srgbClr val="000000"/>
                          </a:solidFill>
                          <a:latin typeface="Canva Sans Bold"/>
                          <a:ea typeface="Canva Sans Bold"/>
                          <a:cs typeface="Canva Sans Bold"/>
                          <a:sym typeface="Canva Sans Bold"/>
                        </a:rPr>
                        <a:t>Visible Export</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00000"/>
                          </a:solidFill>
                          <a:latin typeface="Canva Sans"/>
                          <a:ea typeface="Canva Sans"/>
                          <a:cs typeface="Canva Sans"/>
                          <a:sym typeface="Canva Sans"/>
                        </a:rPr>
                        <a:t>The purchase of physical Irish goods by a foreign based customer.</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ts val="1819"/>
                        </a:lnSpc>
                        <a:defRPr/>
                      </a:pPr>
                      <a:r>
                        <a:rPr lang="en-US" sz="1299" b="1">
                          <a:solidFill>
                            <a:srgbClr val="000000"/>
                          </a:solidFill>
                          <a:latin typeface="Canva Sans Bold"/>
                          <a:ea typeface="Canva Sans Bold"/>
                          <a:cs typeface="Canva Sans Bold"/>
                          <a:sym typeface="Canva Sans Bold"/>
                        </a:rPr>
                        <a:t>Kerrygold exported to Germany</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11955">
                <a:tc>
                  <a:txBody>
                    <a:bodyPr/>
                    <a:lstStyle/>
                    <a:p>
                      <a:pPr algn="ctr">
                        <a:lnSpc>
                          <a:spcPts val="3919"/>
                        </a:lnSpc>
                        <a:defRPr/>
                      </a:pPr>
                      <a:r>
                        <a:rPr lang="en-US" sz="2799" b="1">
                          <a:solidFill>
                            <a:srgbClr val="000000"/>
                          </a:solidFill>
                          <a:latin typeface="Canva Sans Bold"/>
                          <a:ea typeface="Canva Sans Bold"/>
                          <a:cs typeface="Canva Sans Bold"/>
                          <a:sym typeface="Canva Sans Bold"/>
                        </a:rPr>
                        <a:t>Invisible Exports</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00000"/>
                          </a:solidFill>
                          <a:latin typeface="Canva Sans"/>
                          <a:ea typeface="Canva Sans"/>
                          <a:cs typeface="Canva Sans"/>
                          <a:sym typeface="Canva Sans"/>
                        </a:rPr>
                        <a:t>The purchase of an Irish service by a</a:t>
                      </a:r>
                      <a:endParaRPr lang="en-US" sz="1100"/>
                    </a:p>
                    <a:p>
                      <a:pPr algn="ctr">
                        <a:lnSpc>
                          <a:spcPts val="2520"/>
                        </a:lnSpc>
                      </a:pPr>
                      <a:r>
                        <a:rPr lang="en-US" sz="1800">
                          <a:solidFill>
                            <a:srgbClr val="000000"/>
                          </a:solidFill>
                          <a:latin typeface="Canva Sans"/>
                          <a:ea typeface="Canva Sans"/>
                          <a:cs typeface="Canva Sans"/>
                          <a:sym typeface="Canva Sans"/>
                        </a:rPr>
                        <a:t>foreign based customer.</a:t>
                      </a:r>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ts val="1819"/>
                        </a:lnSpc>
                        <a:defRPr/>
                      </a:pPr>
                      <a:r>
                        <a:rPr lang="en-US" sz="1299" b="1">
                          <a:solidFill>
                            <a:srgbClr val="000000"/>
                          </a:solidFill>
                          <a:latin typeface="Canva Sans Bold"/>
                          <a:ea typeface="Canva Sans Bold"/>
                          <a:cs typeface="Canva Sans Bold"/>
                          <a:sym typeface="Canva Sans Bold"/>
                        </a:rPr>
                        <a:t>Irish consumers buying a Toyota (Japanese car)</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11955">
                <a:tc>
                  <a:txBody>
                    <a:bodyPr/>
                    <a:lstStyle/>
                    <a:p>
                      <a:pPr algn="ctr">
                        <a:lnSpc>
                          <a:spcPts val="3919"/>
                        </a:lnSpc>
                        <a:defRPr/>
                      </a:pPr>
                      <a:r>
                        <a:rPr lang="en-US" sz="2799" b="1">
                          <a:solidFill>
                            <a:srgbClr val="000000"/>
                          </a:solidFill>
                          <a:latin typeface="Canva Sans Bold"/>
                          <a:ea typeface="Canva Sans Bold"/>
                          <a:cs typeface="Canva Sans Bold"/>
                          <a:sym typeface="Canva Sans Bold"/>
                        </a:rPr>
                        <a:t>Visible Imports</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00000"/>
                          </a:solidFill>
                          <a:latin typeface="Arimo"/>
                          <a:ea typeface="Arimo"/>
                          <a:cs typeface="Arimo"/>
                          <a:sym typeface="Arimo"/>
                        </a:rPr>
                        <a:t>The purchase of a foreign good by someone in Ire!and.</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ts val="1819"/>
                        </a:lnSpc>
                        <a:defRPr/>
                      </a:pPr>
                      <a:r>
                        <a:rPr lang="en-US" sz="1299" b="1">
                          <a:solidFill>
                            <a:srgbClr val="000000"/>
                          </a:solidFill>
                          <a:latin typeface="Canva Sans Bold"/>
                          <a:ea typeface="Canva Sans Bold"/>
                          <a:cs typeface="Canva Sans Bold"/>
                          <a:sym typeface="Canva Sans Bold"/>
                        </a:rPr>
                        <a:t>A US company paying for software services from an Irish IT firm.</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98588">
                <a:tc>
                  <a:txBody>
                    <a:bodyPr/>
                    <a:lstStyle/>
                    <a:p>
                      <a:pPr algn="ctr">
                        <a:lnSpc>
                          <a:spcPts val="3919"/>
                        </a:lnSpc>
                        <a:defRPr/>
                      </a:pPr>
                      <a:r>
                        <a:rPr lang="en-US" sz="2799" b="1">
                          <a:solidFill>
                            <a:srgbClr val="000000"/>
                          </a:solidFill>
                          <a:latin typeface="Canva Sans Bold"/>
                          <a:ea typeface="Canva Sans Bold"/>
                          <a:cs typeface="Canva Sans Bold"/>
                          <a:sym typeface="Canva Sans Bold"/>
                        </a:rPr>
                        <a:t>Invisible Imports</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00000"/>
                          </a:solidFill>
                          <a:latin typeface="Canva Sans"/>
                          <a:ea typeface="Canva Sans"/>
                          <a:cs typeface="Canva Sans"/>
                          <a:sym typeface="Canva Sans"/>
                        </a:rPr>
                        <a:t>The purchase of a foreign service by someone in Ire!and.</a:t>
                      </a:r>
                      <a:endParaRPr lang="en-US" sz="1100"/>
                    </a:p>
                    <a:p>
                      <a:pPr algn="ctr">
                        <a:lnSpc>
                          <a:spcPts val="2520"/>
                        </a:lnSpc>
                      </a:pP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ts val="1819"/>
                        </a:lnSpc>
                        <a:defRPr/>
                      </a:pPr>
                      <a:r>
                        <a:rPr lang="en-US" sz="1299" b="1">
                          <a:solidFill>
                            <a:srgbClr val="000000"/>
                          </a:solidFill>
                          <a:latin typeface="Canva Sans Bold"/>
                          <a:ea typeface="Canva Sans Bold"/>
                          <a:cs typeface="Canva Sans Bold"/>
                          <a:sym typeface="Canva Sans Bold"/>
                        </a:rPr>
                        <a:t>An Irish family booking accommodation for a holiday in Portugal.</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Freeform 8"/>
          <p:cNvSpPr/>
          <p:nvPr/>
        </p:nvSpPr>
        <p:spPr>
          <a:xfrm>
            <a:off x="12755820" y="2616820"/>
            <a:ext cx="2047197" cy="1235995"/>
          </a:xfrm>
          <a:custGeom>
            <a:avLst/>
            <a:gdLst/>
            <a:ahLst/>
            <a:cxnLst/>
            <a:rect l="l" t="t" r="r" b="b"/>
            <a:pathLst>
              <a:path w="2047197" h="1235995">
                <a:moveTo>
                  <a:pt x="0" y="0"/>
                </a:moveTo>
                <a:lnTo>
                  <a:pt x="2047197" y="0"/>
                </a:lnTo>
                <a:lnTo>
                  <a:pt x="2047197" y="1235995"/>
                </a:lnTo>
                <a:lnTo>
                  <a:pt x="0" y="123599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12755820" y="3967115"/>
            <a:ext cx="1370282" cy="866704"/>
          </a:xfrm>
          <a:custGeom>
            <a:avLst/>
            <a:gdLst/>
            <a:ahLst/>
            <a:cxnLst/>
            <a:rect l="l" t="t" r="r" b="b"/>
            <a:pathLst>
              <a:path w="1370282" h="866704">
                <a:moveTo>
                  <a:pt x="0" y="0"/>
                </a:moveTo>
                <a:lnTo>
                  <a:pt x="1370282" y="0"/>
                </a:lnTo>
                <a:lnTo>
                  <a:pt x="1370282" y="866704"/>
                </a:lnTo>
                <a:lnTo>
                  <a:pt x="0" y="8667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13035072" y="5100519"/>
            <a:ext cx="1626930" cy="1279174"/>
          </a:xfrm>
          <a:custGeom>
            <a:avLst/>
            <a:gdLst/>
            <a:ahLst/>
            <a:cxnLst/>
            <a:rect l="l" t="t" r="r" b="b"/>
            <a:pathLst>
              <a:path w="1626930" h="1279174">
                <a:moveTo>
                  <a:pt x="0" y="0"/>
                </a:moveTo>
                <a:lnTo>
                  <a:pt x="1626930" y="0"/>
                </a:lnTo>
                <a:lnTo>
                  <a:pt x="1626930" y="1279173"/>
                </a:lnTo>
                <a:lnTo>
                  <a:pt x="0" y="1279173"/>
                </a:lnTo>
                <a:lnTo>
                  <a:pt x="0" y="0"/>
                </a:lnTo>
                <a:close/>
              </a:path>
            </a:pathLst>
          </a:custGeom>
          <a:blipFill>
            <a:blip r:embed="rId7"/>
            <a:stretch>
              <a:fillRect/>
            </a:stretch>
          </a:blipFill>
        </p:spPr>
        <p:txBody>
          <a:bodyPr/>
          <a:lstStyle/>
          <a:p>
            <a:endParaRPr lang="en-US"/>
          </a:p>
        </p:txBody>
      </p:sp>
      <p:sp>
        <p:nvSpPr>
          <p:cNvPr id="11" name="Freeform 11"/>
          <p:cNvSpPr/>
          <p:nvPr/>
        </p:nvSpPr>
        <p:spPr>
          <a:xfrm>
            <a:off x="12755820" y="6557659"/>
            <a:ext cx="1889945" cy="1157591"/>
          </a:xfrm>
          <a:custGeom>
            <a:avLst/>
            <a:gdLst/>
            <a:ahLst/>
            <a:cxnLst/>
            <a:rect l="l" t="t" r="r" b="b"/>
            <a:pathLst>
              <a:path w="1889945" h="1157591">
                <a:moveTo>
                  <a:pt x="0" y="0"/>
                </a:moveTo>
                <a:lnTo>
                  <a:pt x="1889945" y="0"/>
                </a:lnTo>
                <a:lnTo>
                  <a:pt x="1889945" y="1157591"/>
                </a:lnTo>
                <a:lnTo>
                  <a:pt x="0" y="1157591"/>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857265" y="619125"/>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Exports And Imports</a:t>
            </a:r>
          </a:p>
        </p:txBody>
      </p:sp>
      <p:sp>
        <p:nvSpPr>
          <p:cNvPr id="13" name="TextBox 13"/>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50" y="4519615"/>
            <a:ext cx="13525500" cy="3195635"/>
            <a:chOff x="0" y="0"/>
            <a:chExt cx="4274726" cy="1009979"/>
          </a:xfrm>
        </p:grpSpPr>
        <p:sp>
          <p:nvSpPr>
            <p:cNvPr id="8" name="Freeform 8"/>
            <p:cNvSpPr/>
            <p:nvPr/>
          </p:nvSpPr>
          <p:spPr>
            <a:xfrm>
              <a:off x="0" y="0"/>
              <a:ext cx="4274726" cy="1009979"/>
            </a:xfrm>
            <a:custGeom>
              <a:avLst/>
              <a:gdLst/>
              <a:ahLst/>
              <a:cxnLst/>
              <a:rect l="l" t="t" r="r" b="b"/>
              <a:pathLst>
                <a:path w="4274726" h="1009979">
                  <a:moveTo>
                    <a:pt x="24041" y="0"/>
                  </a:moveTo>
                  <a:lnTo>
                    <a:pt x="4250686" y="0"/>
                  </a:lnTo>
                  <a:cubicBezTo>
                    <a:pt x="4263963" y="0"/>
                    <a:pt x="4274726" y="10763"/>
                    <a:pt x="4274726" y="24041"/>
                  </a:cubicBezTo>
                  <a:lnTo>
                    <a:pt x="4274726" y="985938"/>
                  </a:lnTo>
                  <a:cubicBezTo>
                    <a:pt x="4274726" y="999215"/>
                    <a:pt x="4263963" y="1009979"/>
                    <a:pt x="4250686" y="1009979"/>
                  </a:cubicBezTo>
                  <a:lnTo>
                    <a:pt x="24041" y="1009979"/>
                  </a:lnTo>
                  <a:cubicBezTo>
                    <a:pt x="10763" y="1009979"/>
                    <a:pt x="0" y="999215"/>
                    <a:pt x="0" y="985938"/>
                  </a:cubicBezTo>
                  <a:lnTo>
                    <a:pt x="0" y="24041"/>
                  </a:lnTo>
                  <a:cubicBezTo>
                    <a:pt x="0" y="10763"/>
                    <a:pt x="10763"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26" cy="1038554"/>
            </a:xfrm>
            <a:prstGeom prst="rect">
              <a:avLst/>
            </a:prstGeom>
          </p:spPr>
          <p:txBody>
            <a:bodyPr lIns="50800" tIns="50800" rIns="50800" bIns="50800" rtlCol="0" anchor="ctr"/>
            <a:lstStyle/>
            <a:p>
              <a:pPr algn="ctr">
                <a:lnSpc>
                  <a:spcPts val="2239"/>
                </a:lnSpc>
              </a:pPr>
              <a:endParaRPr/>
            </a:p>
          </p:txBody>
        </p:sp>
      </p:grpSp>
      <p:sp>
        <p:nvSpPr>
          <p:cNvPr id="10" name="Freeform 10"/>
          <p:cNvSpPr/>
          <p:nvPr/>
        </p:nvSpPr>
        <p:spPr>
          <a:xfrm>
            <a:off x="2227223" y="2571408"/>
            <a:ext cx="10807850" cy="1409720"/>
          </a:xfrm>
          <a:custGeom>
            <a:avLst/>
            <a:gdLst/>
            <a:ahLst/>
            <a:cxnLst/>
            <a:rect l="l" t="t" r="r" b="b"/>
            <a:pathLst>
              <a:path w="10807850" h="1409720">
                <a:moveTo>
                  <a:pt x="0" y="0"/>
                </a:moveTo>
                <a:lnTo>
                  <a:pt x="10807849" y="0"/>
                </a:lnTo>
                <a:lnTo>
                  <a:pt x="10807849" y="1409719"/>
                </a:lnTo>
                <a:lnTo>
                  <a:pt x="0" y="1409719"/>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857265"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The Balance Of Trade</a:t>
            </a:r>
          </a:p>
        </p:txBody>
      </p:sp>
      <p:sp>
        <p:nvSpPr>
          <p:cNvPr id="12" name="TextBox 12"/>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3" name="TextBox 13"/>
          <p:cNvSpPr txBox="1"/>
          <p:nvPr/>
        </p:nvSpPr>
        <p:spPr>
          <a:xfrm>
            <a:off x="1151843" y="4629310"/>
            <a:ext cx="12936284" cy="2852421"/>
          </a:xfrm>
          <a:prstGeom prst="rect">
            <a:avLst/>
          </a:prstGeom>
        </p:spPr>
        <p:txBody>
          <a:bodyPr lIns="0" tIns="0" rIns="0" bIns="0" rtlCol="0" anchor="t">
            <a:spAutoFit/>
          </a:bodyPr>
          <a:lstStyle/>
          <a:p>
            <a:pPr algn="ctr">
              <a:lnSpc>
                <a:spcPts val="4479"/>
              </a:lnSpc>
            </a:pPr>
            <a:r>
              <a:rPr lang="en-US" sz="3199" dirty="0">
                <a:solidFill>
                  <a:srgbClr val="24363D"/>
                </a:solidFill>
                <a:latin typeface="Tabarra Sans"/>
                <a:ea typeface="Tabarra Sans"/>
                <a:cs typeface="Tabarra Sans"/>
                <a:sym typeface="Tabarra Sans"/>
              </a:rPr>
              <a:t>The balance of trade is the difference between the value of visible exports and the value of visible imports during a time period. </a:t>
            </a:r>
          </a:p>
          <a:p>
            <a:pPr algn="ctr">
              <a:lnSpc>
                <a:spcPts val="4479"/>
              </a:lnSpc>
            </a:pPr>
            <a:r>
              <a:rPr lang="en-US" sz="3199" dirty="0">
                <a:solidFill>
                  <a:srgbClr val="24363D"/>
                </a:solidFill>
                <a:latin typeface="Tabarra Sans"/>
                <a:ea typeface="Tabarra Sans"/>
                <a:cs typeface="Tabarra Sans"/>
                <a:sym typeface="Tabarra Sans"/>
              </a:rPr>
              <a:t>If visible exports &gt; visible imports = balance of trade surplus. </a:t>
            </a:r>
          </a:p>
          <a:p>
            <a:pPr algn="ctr">
              <a:lnSpc>
                <a:spcPts val="4479"/>
              </a:lnSpc>
            </a:pPr>
            <a:r>
              <a:rPr lang="en-US" sz="3199" dirty="0">
                <a:solidFill>
                  <a:srgbClr val="24363D"/>
                </a:solidFill>
                <a:latin typeface="Tabarra Sans"/>
                <a:ea typeface="Tabarra Sans"/>
                <a:cs typeface="Tabarra Sans"/>
                <a:sym typeface="Tabarra Sans"/>
              </a:rPr>
              <a:t>If visible exports &lt; visible imports = balance of trade deficit.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Freeform 7"/>
          <p:cNvSpPr/>
          <p:nvPr/>
        </p:nvSpPr>
        <p:spPr>
          <a:xfrm>
            <a:off x="2354860" y="2352333"/>
            <a:ext cx="10530280" cy="5936445"/>
          </a:xfrm>
          <a:custGeom>
            <a:avLst/>
            <a:gdLst/>
            <a:ahLst/>
            <a:cxnLst/>
            <a:rect l="l" t="t" r="r" b="b"/>
            <a:pathLst>
              <a:path w="10530280" h="5936445">
                <a:moveTo>
                  <a:pt x="0" y="0"/>
                </a:moveTo>
                <a:lnTo>
                  <a:pt x="10530280" y="0"/>
                </a:lnTo>
                <a:lnTo>
                  <a:pt x="10530280" y="5936445"/>
                </a:lnTo>
                <a:lnTo>
                  <a:pt x="0" y="5936445"/>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857265"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Calculate The Balance Of Trade</a:t>
            </a:r>
          </a:p>
        </p:txBody>
      </p:sp>
      <p:sp>
        <p:nvSpPr>
          <p:cNvPr id="9" name="TextBox 9"/>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Freeform 7"/>
          <p:cNvSpPr/>
          <p:nvPr/>
        </p:nvSpPr>
        <p:spPr>
          <a:xfrm>
            <a:off x="857265" y="2423441"/>
            <a:ext cx="9940172" cy="5603772"/>
          </a:xfrm>
          <a:custGeom>
            <a:avLst/>
            <a:gdLst/>
            <a:ahLst/>
            <a:cxnLst/>
            <a:rect l="l" t="t" r="r" b="b"/>
            <a:pathLst>
              <a:path w="9940172" h="5603772">
                <a:moveTo>
                  <a:pt x="0" y="0"/>
                </a:moveTo>
                <a:lnTo>
                  <a:pt x="9940172" y="0"/>
                </a:lnTo>
                <a:lnTo>
                  <a:pt x="9940172" y="5603772"/>
                </a:lnTo>
                <a:lnTo>
                  <a:pt x="0" y="5603772"/>
                </a:lnTo>
                <a:lnTo>
                  <a:pt x="0" y="0"/>
                </a:lnTo>
                <a:close/>
              </a:path>
            </a:pathLst>
          </a:custGeom>
          <a:blipFill>
            <a:blip r:embed="rId3"/>
            <a:stretch>
              <a:fillRect/>
            </a:stretch>
          </a:blipFill>
        </p:spPr>
        <p:txBody>
          <a:bodyPr/>
          <a:lstStyle/>
          <a:p>
            <a:endParaRPr lang="en-US"/>
          </a:p>
        </p:txBody>
      </p:sp>
      <p:grpSp>
        <p:nvGrpSpPr>
          <p:cNvPr id="8" name="Group 8"/>
          <p:cNvGrpSpPr/>
          <p:nvPr/>
        </p:nvGrpSpPr>
        <p:grpSpPr>
          <a:xfrm>
            <a:off x="11096422" y="3627509"/>
            <a:ext cx="3706595" cy="4187423"/>
            <a:chOff x="0" y="0"/>
            <a:chExt cx="1171467" cy="1323432"/>
          </a:xfrm>
        </p:grpSpPr>
        <p:sp>
          <p:nvSpPr>
            <p:cNvPr id="9" name="Freeform 9"/>
            <p:cNvSpPr/>
            <p:nvPr/>
          </p:nvSpPr>
          <p:spPr>
            <a:xfrm>
              <a:off x="0" y="0"/>
              <a:ext cx="1171467" cy="1323432"/>
            </a:xfrm>
            <a:custGeom>
              <a:avLst/>
              <a:gdLst/>
              <a:ahLst/>
              <a:cxnLst/>
              <a:rect l="l" t="t" r="r" b="b"/>
              <a:pathLst>
                <a:path w="1171467" h="1323432">
                  <a:moveTo>
                    <a:pt x="87725" y="0"/>
                  </a:moveTo>
                  <a:lnTo>
                    <a:pt x="1083742" y="0"/>
                  </a:lnTo>
                  <a:cubicBezTo>
                    <a:pt x="1132191" y="0"/>
                    <a:pt x="1171467" y="39276"/>
                    <a:pt x="1171467" y="87725"/>
                  </a:cubicBezTo>
                  <a:lnTo>
                    <a:pt x="1171467" y="1235708"/>
                  </a:lnTo>
                  <a:cubicBezTo>
                    <a:pt x="1171467" y="1258974"/>
                    <a:pt x="1162225" y="1281287"/>
                    <a:pt x="1145773" y="1297738"/>
                  </a:cubicBezTo>
                  <a:cubicBezTo>
                    <a:pt x="1129321" y="1314190"/>
                    <a:pt x="1107008" y="1323432"/>
                    <a:pt x="1083742" y="1323432"/>
                  </a:cubicBezTo>
                  <a:lnTo>
                    <a:pt x="87725" y="1323432"/>
                  </a:lnTo>
                  <a:cubicBezTo>
                    <a:pt x="64459" y="1323432"/>
                    <a:pt x="42146" y="1314190"/>
                    <a:pt x="25694" y="1297738"/>
                  </a:cubicBezTo>
                  <a:cubicBezTo>
                    <a:pt x="9242" y="1281287"/>
                    <a:pt x="0" y="1258974"/>
                    <a:pt x="0" y="1235708"/>
                  </a:cubicBezTo>
                  <a:lnTo>
                    <a:pt x="0" y="87725"/>
                  </a:lnTo>
                  <a:cubicBezTo>
                    <a:pt x="0" y="64459"/>
                    <a:pt x="9242" y="42146"/>
                    <a:pt x="25694" y="25694"/>
                  </a:cubicBezTo>
                  <a:cubicBezTo>
                    <a:pt x="42146" y="9242"/>
                    <a:pt x="64459" y="0"/>
                    <a:pt x="87725" y="0"/>
                  </a:cubicBezTo>
                  <a:close/>
                </a:path>
              </a:pathLst>
            </a:custGeom>
            <a:solidFill>
              <a:srgbClr val="FFE57D"/>
            </a:solidFill>
          </p:spPr>
          <p:txBody>
            <a:bodyPr/>
            <a:lstStyle/>
            <a:p>
              <a:endParaRPr lang="en-US"/>
            </a:p>
          </p:txBody>
        </p:sp>
        <p:sp>
          <p:nvSpPr>
            <p:cNvPr id="10" name="TextBox 10"/>
            <p:cNvSpPr txBox="1"/>
            <p:nvPr/>
          </p:nvSpPr>
          <p:spPr>
            <a:xfrm>
              <a:off x="0" y="-28575"/>
              <a:ext cx="1171467" cy="1352007"/>
            </a:xfrm>
            <a:prstGeom prst="rect">
              <a:avLst/>
            </a:prstGeom>
          </p:spPr>
          <p:txBody>
            <a:bodyPr lIns="50800" tIns="50800" rIns="50800" bIns="50800" rtlCol="0" anchor="ctr"/>
            <a:lstStyle/>
            <a:p>
              <a:pPr algn="ctr">
                <a:lnSpc>
                  <a:spcPts val="2239"/>
                </a:lnSpc>
              </a:pPr>
              <a:endParaRPr/>
            </a:p>
          </p:txBody>
        </p:sp>
      </p:grpSp>
      <p:grpSp>
        <p:nvGrpSpPr>
          <p:cNvPr id="11" name="Group 11"/>
          <p:cNvGrpSpPr/>
          <p:nvPr/>
        </p:nvGrpSpPr>
        <p:grpSpPr>
          <a:xfrm>
            <a:off x="1672003" y="5511642"/>
            <a:ext cx="3257698" cy="897572"/>
            <a:chOff x="0" y="0"/>
            <a:chExt cx="1029593" cy="283677"/>
          </a:xfrm>
        </p:grpSpPr>
        <p:sp>
          <p:nvSpPr>
            <p:cNvPr id="12" name="Freeform 12"/>
            <p:cNvSpPr/>
            <p:nvPr/>
          </p:nvSpPr>
          <p:spPr>
            <a:xfrm>
              <a:off x="0" y="0"/>
              <a:ext cx="1029593" cy="283677"/>
            </a:xfrm>
            <a:custGeom>
              <a:avLst/>
              <a:gdLst/>
              <a:ahLst/>
              <a:cxnLst/>
              <a:rect l="l" t="t" r="r" b="b"/>
              <a:pathLst>
                <a:path w="1029593" h="283677">
                  <a:moveTo>
                    <a:pt x="514797" y="0"/>
                  </a:moveTo>
                  <a:cubicBezTo>
                    <a:pt x="230482" y="0"/>
                    <a:pt x="0" y="63503"/>
                    <a:pt x="0" y="141838"/>
                  </a:cubicBezTo>
                  <a:cubicBezTo>
                    <a:pt x="0" y="220174"/>
                    <a:pt x="230482" y="283677"/>
                    <a:pt x="514797" y="283677"/>
                  </a:cubicBezTo>
                  <a:cubicBezTo>
                    <a:pt x="799111" y="283677"/>
                    <a:pt x="1029593" y="220174"/>
                    <a:pt x="1029593" y="141838"/>
                  </a:cubicBezTo>
                  <a:cubicBezTo>
                    <a:pt x="1029593" y="63503"/>
                    <a:pt x="799111" y="0"/>
                    <a:pt x="514797" y="0"/>
                  </a:cubicBezTo>
                  <a:lnTo>
                    <a:pt x="514797" y="0"/>
                  </a:lnTo>
                  <a:close/>
                </a:path>
              </a:pathLst>
            </a:custGeom>
            <a:solidFill>
              <a:srgbClr val="000000">
                <a:alpha val="0"/>
              </a:srgbClr>
            </a:solidFill>
            <a:ln w="38100" cap="sq">
              <a:solidFill>
                <a:srgbClr val="FF7BAC"/>
              </a:solidFill>
              <a:prstDash val="solid"/>
              <a:miter/>
            </a:ln>
          </p:spPr>
          <p:txBody>
            <a:bodyPr/>
            <a:lstStyle/>
            <a:p>
              <a:endParaRPr lang="en-US"/>
            </a:p>
          </p:txBody>
        </p:sp>
        <p:sp>
          <p:nvSpPr>
            <p:cNvPr id="13" name="TextBox 13"/>
            <p:cNvSpPr txBox="1"/>
            <p:nvPr/>
          </p:nvSpPr>
          <p:spPr>
            <a:xfrm>
              <a:off x="96524" y="-1980"/>
              <a:ext cx="836545" cy="259063"/>
            </a:xfrm>
            <a:prstGeom prst="rect">
              <a:avLst/>
            </a:prstGeom>
          </p:spPr>
          <p:txBody>
            <a:bodyPr lIns="50800" tIns="50800" rIns="50800" bIns="50800" rtlCol="0" anchor="ctr"/>
            <a:lstStyle/>
            <a:p>
              <a:pPr algn="ctr">
                <a:lnSpc>
                  <a:spcPts val="2239"/>
                </a:lnSpc>
              </a:pPr>
              <a:endParaRPr/>
            </a:p>
          </p:txBody>
        </p:sp>
      </p:grpSp>
      <p:sp>
        <p:nvSpPr>
          <p:cNvPr id="14" name="TextBox 14"/>
          <p:cNvSpPr txBox="1"/>
          <p:nvPr/>
        </p:nvSpPr>
        <p:spPr>
          <a:xfrm>
            <a:off x="857265"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Calculating The Balance Of Trade</a:t>
            </a:r>
          </a:p>
        </p:txBody>
      </p:sp>
      <p:sp>
        <p:nvSpPr>
          <p:cNvPr id="15" name="TextBox 15"/>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6" name="TextBox 16"/>
          <p:cNvSpPr txBox="1"/>
          <p:nvPr/>
        </p:nvSpPr>
        <p:spPr>
          <a:xfrm>
            <a:off x="11300826" y="3686046"/>
            <a:ext cx="3297787" cy="39751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Goods Exported:€196 Billion</a:t>
            </a:r>
          </a:p>
          <a:p>
            <a:pPr algn="ctr">
              <a:lnSpc>
                <a:spcPts val="3499"/>
              </a:lnSpc>
            </a:pPr>
            <a:endParaRPr lang="en-US" sz="2499">
              <a:solidFill>
                <a:srgbClr val="24363D"/>
              </a:solidFill>
              <a:latin typeface="Tabarra Sans"/>
              <a:ea typeface="Tabarra Sans"/>
              <a:cs typeface="Tabarra Sans"/>
              <a:sym typeface="Tabarra Sans"/>
            </a:endParaRPr>
          </a:p>
          <a:p>
            <a:pPr algn="ctr">
              <a:lnSpc>
                <a:spcPts val="3499"/>
              </a:lnSpc>
            </a:pPr>
            <a:r>
              <a:rPr lang="en-US" sz="2499">
                <a:solidFill>
                  <a:srgbClr val="24363D"/>
                </a:solidFill>
                <a:latin typeface="Tabarra Sans"/>
                <a:ea typeface="Tabarra Sans"/>
                <a:cs typeface="Tabarra Sans"/>
                <a:sym typeface="Tabarra Sans"/>
              </a:rPr>
              <a:t>Goods Imported: €140.2 Billion </a:t>
            </a:r>
          </a:p>
          <a:p>
            <a:pPr algn="ctr">
              <a:lnSpc>
                <a:spcPts val="3499"/>
              </a:lnSpc>
            </a:pPr>
            <a:endParaRPr lang="en-US" sz="2499">
              <a:solidFill>
                <a:srgbClr val="24363D"/>
              </a:solidFill>
              <a:latin typeface="Tabarra Sans"/>
              <a:ea typeface="Tabarra Sans"/>
              <a:cs typeface="Tabarra Sans"/>
              <a:sym typeface="Tabarra Sans"/>
            </a:endParaRPr>
          </a:p>
          <a:p>
            <a:pPr algn="ctr">
              <a:lnSpc>
                <a:spcPts val="3499"/>
              </a:lnSpc>
            </a:pPr>
            <a:r>
              <a:rPr lang="en-US" sz="2499">
                <a:solidFill>
                  <a:srgbClr val="24363D"/>
                </a:solidFill>
                <a:latin typeface="Tabarra Sans"/>
                <a:ea typeface="Tabarra Sans"/>
                <a:cs typeface="Tabarra Sans"/>
                <a:sym typeface="Tabarra Sans"/>
              </a:rPr>
              <a:t>Balance Of Trade Surplus:</a:t>
            </a:r>
          </a:p>
          <a:p>
            <a:pPr algn="ctr">
              <a:lnSpc>
                <a:spcPts val="3499"/>
              </a:lnSpc>
            </a:pPr>
            <a:r>
              <a:rPr lang="en-US" sz="2499">
                <a:solidFill>
                  <a:srgbClr val="24363D"/>
                </a:solidFill>
                <a:latin typeface="Tabarra Sans"/>
                <a:ea typeface="Tabarra Sans"/>
                <a:cs typeface="Tabarra Sans"/>
                <a:sym typeface="Tabarra Sans"/>
              </a:rPr>
              <a:t>€55.8 Billion</a:t>
            </a:r>
          </a:p>
        </p:txBody>
      </p:sp>
      <p:grpSp>
        <p:nvGrpSpPr>
          <p:cNvPr id="17" name="Group 17"/>
          <p:cNvGrpSpPr/>
          <p:nvPr/>
        </p:nvGrpSpPr>
        <p:grpSpPr>
          <a:xfrm>
            <a:off x="6626040" y="5511642"/>
            <a:ext cx="3462179" cy="897572"/>
            <a:chOff x="0" y="0"/>
            <a:chExt cx="1094220" cy="283677"/>
          </a:xfrm>
        </p:grpSpPr>
        <p:sp>
          <p:nvSpPr>
            <p:cNvPr id="18" name="Freeform 18"/>
            <p:cNvSpPr/>
            <p:nvPr/>
          </p:nvSpPr>
          <p:spPr>
            <a:xfrm>
              <a:off x="0" y="0"/>
              <a:ext cx="1094220" cy="283677"/>
            </a:xfrm>
            <a:custGeom>
              <a:avLst/>
              <a:gdLst/>
              <a:ahLst/>
              <a:cxnLst/>
              <a:rect l="l" t="t" r="r" b="b"/>
              <a:pathLst>
                <a:path w="1094220" h="283677">
                  <a:moveTo>
                    <a:pt x="547110" y="0"/>
                  </a:moveTo>
                  <a:cubicBezTo>
                    <a:pt x="244949" y="0"/>
                    <a:pt x="0" y="63503"/>
                    <a:pt x="0" y="141838"/>
                  </a:cubicBezTo>
                  <a:cubicBezTo>
                    <a:pt x="0" y="220174"/>
                    <a:pt x="244949" y="283677"/>
                    <a:pt x="547110" y="283677"/>
                  </a:cubicBezTo>
                  <a:cubicBezTo>
                    <a:pt x="849270" y="283677"/>
                    <a:pt x="1094220" y="220174"/>
                    <a:pt x="1094220" y="141838"/>
                  </a:cubicBezTo>
                  <a:cubicBezTo>
                    <a:pt x="1094220" y="63503"/>
                    <a:pt x="849270" y="0"/>
                    <a:pt x="547110" y="0"/>
                  </a:cubicBezTo>
                  <a:lnTo>
                    <a:pt x="547110" y="0"/>
                  </a:lnTo>
                  <a:close/>
                </a:path>
              </a:pathLst>
            </a:custGeom>
            <a:solidFill>
              <a:srgbClr val="000000">
                <a:alpha val="0"/>
              </a:srgbClr>
            </a:solidFill>
            <a:ln w="38100" cap="sq">
              <a:solidFill>
                <a:srgbClr val="FF7BAC"/>
              </a:solidFill>
              <a:prstDash val="solid"/>
              <a:miter/>
            </a:ln>
          </p:spPr>
          <p:txBody>
            <a:bodyPr/>
            <a:lstStyle/>
            <a:p>
              <a:endParaRPr lang="en-US"/>
            </a:p>
          </p:txBody>
        </p:sp>
        <p:sp>
          <p:nvSpPr>
            <p:cNvPr id="19" name="TextBox 19"/>
            <p:cNvSpPr txBox="1"/>
            <p:nvPr/>
          </p:nvSpPr>
          <p:spPr>
            <a:xfrm>
              <a:off x="102583" y="-1980"/>
              <a:ext cx="889053" cy="259063"/>
            </a:xfrm>
            <a:prstGeom prst="rect">
              <a:avLst/>
            </a:prstGeom>
          </p:spPr>
          <p:txBody>
            <a:bodyPr lIns="50800" tIns="50800" rIns="50800" bIns="50800" rtlCol="0" anchor="ctr"/>
            <a:lstStyle/>
            <a:p>
              <a:pPr algn="ctr">
                <a:lnSpc>
                  <a:spcPts val="2239"/>
                </a:lnSpc>
              </a:pPr>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64065"/>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647117" y="1767296"/>
            <a:ext cx="13945767" cy="5037908"/>
          </a:xfrm>
          <a:custGeom>
            <a:avLst/>
            <a:gdLst/>
            <a:ahLst/>
            <a:cxnLst/>
            <a:rect l="l" t="t" r="r" b="b"/>
            <a:pathLst>
              <a:path w="13945767" h="5037908">
                <a:moveTo>
                  <a:pt x="0" y="0"/>
                </a:moveTo>
                <a:lnTo>
                  <a:pt x="13945766" y="0"/>
                </a:lnTo>
                <a:lnTo>
                  <a:pt x="13945766" y="5037908"/>
                </a:lnTo>
                <a:lnTo>
                  <a:pt x="0" y="5037908"/>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42539"/>
            <a:ext cx="13525485" cy="581023"/>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Freeform 7"/>
          <p:cNvSpPr/>
          <p:nvPr/>
        </p:nvSpPr>
        <p:spPr>
          <a:xfrm>
            <a:off x="1067048" y="3845409"/>
            <a:ext cx="13591962" cy="2418909"/>
          </a:xfrm>
          <a:custGeom>
            <a:avLst/>
            <a:gdLst/>
            <a:ahLst/>
            <a:cxnLst/>
            <a:rect l="l" t="t" r="r" b="b"/>
            <a:pathLst>
              <a:path w="13591962" h="2418909">
                <a:moveTo>
                  <a:pt x="0" y="0"/>
                </a:moveTo>
                <a:lnTo>
                  <a:pt x="13591963" y="0"/>
                </a:lnTo>
                <a:lnTo>
                  <a:pt x="13591963" y="2418909"/>
                </a:lnTo>
                <a:lnTo>
                  <a:pt x="0" y="2418909"/>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
        <p:nvSpPr>
          <p:cNvPr id="8" name="TextBox 8"/>
          <p:cNvSpPr txBox="1"/>
          <p:nvPr/>
        </p:nvSpPr>
        <p:spPr>
          <a:xfrm>
            <a:off x="857265" y="846091"/>
            <a:ext cx="13121031" cy="1475737"/>
          </a:xfrm>
          <a:prstGeom prst="rect">
            <a:avLst/>
          </a:prstGeom>
        </p:spPr>
        <p:txBody>
          <a:bodyPr lIns="0" tIns="0" rIns="0" bIns="0" rtlCol="0" anchor="t">
            <a:spAutoFit/>
          </a:bodyPr>
          <a:lstStyle/>
          <a:p>
            <a:pPr algn="l">
              <a:lnSpc>
                <a:spcPts val="3920"/>
              </a:lnSpc>
            </a:pPr>
            <a:r>
              <a:rPr lang="en-US" sz="2800" b="1">
                <a:solidFill>
                  <a:srgbClr val="FFE57D"/>
                </a:solidFill>
                <a:latin typeface="Tabarra Sans Bold"/>
                <a:ea typeface="Tabarra Sans Bold"/>
                <a:cs typeface="Tabarra Sans Bold"/>
                <a:sym typeface="Tabarra Sans Bold"/>
              </a:rPr>
              <a:t>Calculate the Balance of Trade when given the value of total exports or imports and the value of invisible exports or imports</a:t>
            </a:r>
          </a:p>
          <a:p>
            <a:pPr algn="l">
              <a:lnSpc>
                <a:spcPts val="3500"/>
              </a:lnSpc>
            </a:pPr>
            <a:endParaRPr lang="en-US" sz="2800" b="1">
              <a:solidFill>
                <a:srgbClr val="FFE57D"/>
              </a:solidFill>
              <a:latin typeface="Tabarra Sans Bold"/>
              <a:ea typeface="Tabarra Sans Bold"/>
              <a:cs typeface="Tabarra Sans Bold"/>
              <a:sym typeface="Tabarra Sans Bold"/>
            </a:endParaRPr>
          </a:p>
        </p:txBody>
      </p:sp>
      <p:sp>
        <p:nvSpPr>
          <p:cNvPr id="9" name="TextBox 9"/>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46091"/>
            <a:ext cx="13121031" cy="1475737"/>
          </a:xfrm>
          <a:prstGeom prst="rect">
            <a:avLst/>
          </a:prstGeom>
        </p:spPr>
        <p:txBody>
          <a:bodyPr lIns="0" tIns="0" rIns="0" bIns="0" rtlCol="0" anchor="t">
            <a:spAutoFit/>
          </a:bodyPr>
          <a:lstStyle/>
          <a:p>
            <a:pPr algn="l">
              <a:lnSpc>
                <a:spcPts val="3920"/>
              </a:lnSpc>
            </a:pPr>
            <a:r>
              <a:rPr lang="en-US" sz="2800" b="1">
                <a:solidFill>
                  <a:srgbClr val="FFE57D"/>
                </a:solidFill>
                <a:latin typeface="Tabarra Sans Bold"/>
                <a:ea typeface="Tabarra Sans Bold"/>
                <a:cs typeface="Tabarra Sans Bold"/>
                <a:sym typeface="Tabarra Sans Bold"/>
              </a:rPr>
              <a:t>When given the value of total exports or imports and the value of invisible</a:t>
            </a:r>
          </a:p>
          <a:p>
            <a:pPr algn="l">
              <a:lnSpc>
                <a:spcPts val="3920"/>
              </a:lnSpc>
            </a:pPr>
            <a:r>
              <a:rPr lang="en-US" sz="2800" b="1">
                <a:solidFill>
                  <a:srgbClr val="FFE57D"/>
                </a:solidFill>
                <a:latin typeface="Tabarra Sans Bold"/>
                <a:ea typeface="Tabarra Sans Bold"/>
                <a:cs typeface="Tabarra Sans Bold"/>
                <a:sym typeface="Tabarra Sans Bold"/>
              </a:rPr>
              <a:t>exports or imports</a:t>
            </a:r>
          </a:p>
          <a:p>
            <a:pPr algn="l">
              <a:lnSpc>
                <a:spcPts val="3500"/>
              </a:lnSpc>
            </a:pPr>
            <a:endParaRPr lang="en-US" sz="2800" b="1">
              <a:solidFill>
                <a:srgbClr val="FFE57D"/>
              </a:solidFill>
              <a:latin typeface="Tabarra Sans Bold"/>
              <a:ea typeface="Tabarra Sans Bold"/>
              <a:cs typeface="Tabarra Sans Bold"/>
              <a:sym typeface="Tabarra Sans Bold"/>
            </a:endParaRP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2571408"/>
            <a:ext cx="13525500" cy="1575250"/>
            <a:chOff x="0" y="0"/>
            <a:chExt cx="4274726" cy="497857"/>
          </a:xfrm>
        </p:grpSpPr>
        <p:sp>
          <p:nvSpPr>
            <p:cNvPr id="10" name="Freeform 10"/>
            <p:cNvSpPr/>
            <p:nvPr/>
          </p:nvSpPr>
          <p:spPr>
            <a:xfrm>
              <a:off x="0" y="0"/>
              <a:ext cx="4274726" cy="497857"/>
            </a:xfrm>
            <a:custGeom>
              <a:avLst/>
              <a:gdLst/>
              <a:ahLst/>
              <a:cxnLst/>
              <a:rect l="l" t="t" r="r" b="b"/>
              <a:pathLst>
                <a:path w="4274726" h="497857">
                  <a:moveTo>
                    <a:pt x="24041" y="0"/>
                  </a:moveTo>
                  <a:lnTo>
                    <a:pt x="4250686" y="0"/>
                  </a:lnTo>
                  <a:cubicBezTo>
                    <a:pt x="4263963" y="0"/>
                    <a:pt x="4274726" y="10763"/>
                    <a:pt x="4274726" y="24041"/>
                  </a:cubicBezTo>
                  <a:lnTo>
                    <a:pt x="4274726" y="473816"/>
                  </a:lnTo>
                  <a:cubicBezTo>
                    <a:pt x="4274726" y="487094"/>
                    <a:pt x="4263963" y="497857"/>
                    <a:pt x="4250686" y="497857"/>
                  </a:cubicBezTo>
                  <a:lnTo>
                    <a:pt x="24041" y="497857"/>
                  </a:lnTo>
                  <a:cubicBezTo>
                    <a:pt x="10763" y="497857"/>
                    <a:pt x="0" y="487094"/>
                    <a:pt x="0" y="473816"/>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526432"/>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2643385"/>
            <a:ext cx="12936284" cy="1410335"/>
          </a:xfrm>
          <a:prstGeom prst="rect">
            <a:avLst/>
          </a:prstGeom>
        </p:spPr>
        <p:txBody>
          <a:bodyPr lIns="0" tIns="0" rIns="0" bIns="0" rtlCol="0" anchor="t">
            <a:spAutoFit/>
          </a:bodyPr>
          <a:lstStyle/>
          <a:p>
            <a:pPr algn="ctr">
              <a:lnSpc>
                <a:spcPts val="3639"/>
              </a:lnSpc>
            </a:pPr>
            <a:r>
              <a:rPr lang="en-US" sz="2599">
                <a:solidFill>
                  <a:srgbClr val="24363D"/>
                </a:solidFill>
                <a:latin typeface="Tabarra Sans"/>
                <a:ea typeface="Tabarra Sans"/>
                <a:cs typeface="Tabarra Sans"/>
                <a:sym typeface="Tabarra Sans"/>
              </a:rPr>
              <a:t>Total exports are made up of visible exports and invisible exports. If we know total exports are €100bn and invisible exports are €30bn, we would be able to calculate visible exports (€100bn - €30bn) as €70bn.</a:t>
            </a:r>
          </a:p>
        </p:txBody>
      </p:sp>
      <p:grpSp>
        <p:nvGrpSpPr>
          <p:cNvPr id="13" name="Group 13"/>
          <p:cNvGrpSpPr/>
          <p:nvPr/>
        </p:nvGrpSpPr>
        <p:grpSpPr>
          <a:xfrm>
            <a:off x="857250" y="4816675"/>
            <a:ext cx="13525500" cy="1114279"/>
            <a:chOff x="0" y="0"/>
            <a:chExt cx="4274726" cy="352167"/>
          </a:xfrm>
        </p:grpSpPr>
        <p:sp>
          <p:nvSpPr>
            <p:cNvPr id="14" name="Freeform 14"/>
            <p:cNvSpPr/>
            <p:nvPr/>
          </p:nvSpPr>
          <p:spPr>
            <a:xfrm>
              <a:off x="0" y="0"/>
              <a:ext cx="4274726" cy="352167"/>
            </a:xfrm>
            <a:custGeom>
              <a:avLst/>
              <a:gdLst/>
              <a:ahLst/>
              <a:cxnLst/>
              <a:rect l="l" t="t" r="r" b="b"/>
              <a:pathLst>
                <a:path w="4274726" h="352167">
                  <a:moveTo>
                    <a:pt x="24041" y="0"/>
                  </a:moveTo>
                  <a:lnTo>
                    <a:pt x="4250686" y="0"/>
                  </a:lnTo>
                  <a:cubicBezTo>
                    <a:pt x="4263963" y="0"/>
                    <a:pt x="4274726" y="10763"/>
                    <a:pt x="4274726" y="24041"/>
                  </a:cubicBezTo>
                  <a:lnTo>
                    <a:pt x="4274726" y="328127"/>
                  </a:lnTo>
                  <a:cubicBezTo>
                    <a:pt x="4274726" y="341404"/>
                    <a:pt x="4263963" y="352167"/>
                    <a:pt x="4250686" y="352167"/>
                  </a:cubicBezTo>
                  <a:lnTo>
                    <a:pt x="24041" y="352167"/>
                  </a:lnTo>
                  <a:cubicBezTo>
                    <a:pt x="10763" y="352167"/>
                    <a:pt x="0" y="341404"/>
                    <a:pt x="0" y="328127"/>
                  </a:cubicBezTo>
                  <a:lnTo>
                    <a:pt x="0" y="24041"/>
                  </a:lnTo>
                  <a:cubicBezTo>
                    <a:pt x="0" y="10763"/>
                    <a:pt x="10763" y="0"/>
                    <a:pt x="24041" y="0"/>
                  </a:cubicBezTo>
                  <a:close/>
                </a:path>
              </a:pathLst>
            </a:custGeom>
            <a:solidFill>
              <a:srgbClr val="FFE57D"/>
            </a:solidFill>
          </p:spPr>
          <p:txBody>
            <a:bodyPr/>
            <a:lstStyle/>
            <a:p>
              <a:endParaRPr lang="en-US"/>
            </a:p>
          </p:txBody>
        </p:sp>
        <p:sp>
          <p:nvSpPr>
            <p:cNvPr id="15" name="TextBox 15"/>
            <p:cNvSpPr txBox="1"/>
            <p:nvPr/>
          </p:nvSpPr>
          <p:spPr>
            <a:xfrm>
              <a:off x="0" y="-28575"/>
              <a:ext cx="4274726" cy="380742"/>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1151858" y="4888652"/>
            <a:ext cx="12936284" cy="953135"/>
          </a:xfrm>
          <a:prstGeom prst="rect">
            <a:avLst/>
          </a:prstGeom>
        </p:spPr>
        <p:txBody>
          <a:bodyPr lIns="0" tIns="0" rIns="0" bIns="0" rtlCol="0" anchor="t">
            <a:spAutoFit/>
          </a:bodyPr>
          <a:lstStyle/>
          <a:p>
            <a:pPr algn="ctr">
              <a:lnSpc>
                <a:spcPts val="3639"/>
              </a:lnSpc>
            </a:pPr>
            <a:r>
              <a:rPr lang="en-US" sz="2599">
                <a:solidFill>
                  <a:srgbClr val="24363D"/>
                </a:solidFill>
                <a:latin typeface="Tabarra Sans"/>
                <a:ea typeface="Tabarra Sans"/>
                <a:cs typeface="Tabarra Sans"/>
                <a:sym typeface="Tabarra Sans"/>
              </a:rPr>
              <a:t>If total imports are €90bn and invisible imports are €40bn, we would be able to calculate visible imports (€90bn - €40bn) as €50bn.</a:t>
            </a:r>
          </a:p>
        </p:txBody>
      </p:sp>
      <p:grpSp>
        <p:nvGrpSpPr>
          <p:cNvPr id="17" name="Group 17"/>
          <p:cNvGrpSpPr/>
          <p:nvPr/>
        </p:nvGrpSpPr>
        <p:grpSpPr>
          <a:xfrm>
            <a:off x="857265" y="6600971"/>
            <a:ext cx="13525500" cy="1114279"/>
            <a:chOff x="0" y="0"/>
            <a:chExt cx="4274726" cy="352167"/>
          </a:xfrm>
        </p:grpSpPr>
        <p:sp>
          <p:nvSpPr>
            <p:cNvPr id="18" name="Freeform 18"/>
            <p:cNvSpPr/>
            <p:nvPr/>
          </p:nvSpPr>
          <p:spPr>
            <a:xfrm>
              <a:off x="0" y="0"/>
              <a:ext cx="4274726" cy="352167"/>
            </a:xfrm>
            <a:custGeom>
              <a:avLst/>
              <a:gdLst/>
              <a:ahLst/>
              <a:cxnLst/>
              <a:rect l="l" t="t" r="r" b="b"/>
              <a:pathLst>
                <a:path w="4274726" h="352167">
                  <a:moveTo>
                    <a:pt x="24041" y="0"/>
                  </a:moveTo>
                  <a:lnTo>
                    <a:pt x="4250686" y="0"/>
                  </a:lnTo>
                  <a:cubicBezTo>
                    <a:pt x="4263963" y="0"/>
                    <a:pt x="4274726" y="10763"/>
                    <a:pt x="4274726" y="24041"/>
                  </a:cubicBezTo>
                  <a:lnTo>
                    <a:pt x="4274726" y="328127"/>
                  </a:lnTo>
                  <a:cubicBezTo>
                    <a:pt x="4274726" y="341404"/>
                    <a:pt x="4263963" y="352167"/>
                    <a:pt x="4250686" y="352167"/>
                  </a:cubicBezTo>
                  <a:lnTo>
                    <a:pt x="24041" y="352167"/>
                  </a:lnTo>
                  <a:cubicBezTo>
                    <a:pt x="10763" y="352167"/>
                    <a:pt x="0" y="341404"/>
                    <a:pt x="0" y="328127"/>
                  </a:cubicBezTo>
                  <a:lnTo>
                    <a:pt x="0" y="24041"/>
                  </a:lnTo>
                  <a:cubicBezTo>
                    <a:pt x="0" y="10763"/>
                    <a:pt x="10763" y="0"/>
                    <a:pt x="24041" y="0"/>
                  </a:cubicBezTo>
                  <a:close/>
                </a:path>
              </a:pathLst>
            </a:custGeom>
            <a:solidFill>
              <a:srgbClr val="FFE57D"/>
            </a:solidFill>
          </p:spPr>
          <p:txBody>
            <a:bodyPr/>
            <a:lstStyle/>
            <a:p>
              <a:endParaRPr lang="en-US"/>
            </a:p>
          </p:txBody>
        </p:sp>
        <p:sp>
          <p:nvSpPr>
            <p:cNvPr id="19" name="TextBox 19"/>
            <p:cNvSpPr txBox="1"/>
            <p:nvPr/>
          </p:nvSpPr>
          <p:spPr>
            <a:xfrm>
              <a:off x="0" y="-28575"/>
              <a:ext cx="4274726" cy="380742"/>
            </a:xfrm>
            <a:prstGeom prst="rect">
              <a:avLst/>
            </a:prstGeom>
          </p:spPr>
          <p:txBody>
            <a:bodyPr lIns="50800" tIns="50800" rIns="50800" bIns="50800" rtlCol="0" anchor="ctr"/>
            <a:lstStyle/>
            <a:p>
              <a:pPr algn="ctr">
                <a:lnSpc>
                  <a:spcPts val="2239"/>
                </a:lnSpc>
              </a:pPr>
              <a:endParaRPr/>
            </a:p>
          </p:txBody>
        </p:sp>
      </p:grpSp>
      <p:sp>
        <p:nvSpPr>
          <p:cNvPr id="20" name="TextBox 20"/>
          <p:cNvSpPr txBox="1"/>
          <p:nvPr/>
        </p:nvSpPr>
        <p:spPr>
          <a:xfrm>
            <a:off x="1151858" y="6629156"/>
            <a:ext cx="12936284" cy="953135"/>
          </a:xfrm>
          <a:prstGeom prst="rect">
            <a:avLst/>
          </a:prstGeom>
        </p:spPr>
        <p:txBody>
          <a:bodyPr lIns="0" tIns="0" rIns="0" bIns="0" rtlCol="0" anchor="t">
            <a:spAutoFit/>
          </a:bodyPr>
          <a:lstStyle/>
          <a:p>
            <a:pPr algn="ctr">
              <a:lnSpc>
                <a:spcPts val="3639"/>
              </a:lnSpc>
            </a:pPr>
            <a:r>
              <a:rPr lang="en-US" sz="2599">
                <a:solidFill>
                  <a:srgbClr val="24363D"/>
                </a:solidFill>
                <a:latin typeface="Tabarra Sans"/>
                <a:ea typeface="Tabarra Sans"/>
                <a:cs typeface="Tabarra Sans"/>
                <a:sym typeface="Tabarra Sans"/>
              </a:rPr>
              <a:t>The balance of trade can then be calculated as €70bn - €50bn = a €20bn trade surplus.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Freeform 7"/>
          <p:cNvSpPr/>
          <p:nvPr/>
        </p:nvSpPr>
        <p:spPr>
          <a:xfrm>
            <a:off x="701418" y="3169073"/>
            <a:ext cx="13837164" cy="3995481"/>
          </a:xfrm>
          <a:custGeom>
            <a:avLst/>
            <a:gdLst/>
            <a:ahLst/>
            <a:cxnLst/>
            <a:rect l="l" t="t" r="r" b="b"/>
            <a:pathLst>
              <a:path w="13837164" h="3995481">
                <a:moveTo>
                  <a:pt x="0" y="0"/>
                </a:moveTo>
                <a:lnTo>
                  <a:pt x="13837164" y="0"/>
                </a:lnTo>
                <a:lnTo>
                  <a:pt x="13837164" y="3995482"/>
                </a:lnTo>
                <a:lnTo>
                  <a:pt x="0" y="3995482"/>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
        <p:nvSpPr>
          <p:cNvPr id="8" name="TextBox 8"/>
          <p:cNvSpPr txBox="1"/>
          <p:nvPr/>
        </p:nvSpPr>
        <p:spPr>
          <a:xfrm>
            <a:off x="857265" y="846091"/>
            <a:ext cx="13121031" cy="1475737"/>
          </a:xfrm>
          <a:prstGeom prst="rect">
            <a:avLst/>
          </a:prstGeom>
        </p:spPr>
        <p:txBody>
          <a:bodyPr lIns="0" tIns="0" rIns="0" bIns="0" rtlCol="0" anchor="t">
            <a:spAutoFit/>
          </a:bodyPr>
          <a:lstStyle/>
          <a:p>
            <a:pPr algn="l">
              <a:lnSpc>
                <a:spcPts val="3920"/>
              </a:lnSpc>
            </a:pPr>
            <a:r>
              <a:rPr lang="en-US" sz="2800" b="1">
                <a:solidFill>
                  <a:srgbClr val="FFE57D"/>
                </a:solidFill>
                <a:latin typeface="Tabarra Sans Bold"/>
                <a:ea typeface="Tabarra Sans Bold"/>
                <a:cs typeface="Tabarra Sans Bold"/>
                <a:sym typeface="Tabarra Sans Bold"/>
              </a:rPr>
              <a:t>When given the value of total exports or imports and the value of invisible</a:t>
            </a:r>
          </a:p>
          <a:p>
            <a:pPr algn="l">
              <a:lnSpc>
                <a:spcPts val="3920"/>
              </a:lnSpc>
            </a:pPr>
            <a:r>
              <a:rPr lang="en-US" sz="2800" b="1">
                <a:solidFill>
                  <a:srgbClr val="FFE57D"/>
                </a:solidFill>
                <a:latin typeface="Tabarra Sans Bold"/>
                <a:ea typeface="Tabarra Sans Bold"/>
                <a:cs typeface="Tabarra Sans Bold"/>
                <a:sym typeface="Tabarra Sans Bold"/>
              </a:rPr>
              <a:t>exports or imports</a:t>
            </a:r>
          </a:p>
          <a:p>
            <a:pPr algn="l">
              <a:lnSpc>
                <a:spcPts val="3500"/>
              </a:lnSpc>
            </a:pPr>
            <a:endParaRPr lang="en-US" sz="2800" b="1">
              <a:solidFill>
                <a:srgbClr val="FFE57D"/>
              </a:solidFill>
              <a:latin typeface="Tabarra Sans Bold"/>
              <a:ea typeface="Tabarra Sans Bold"/>
              <a:cs typeface="Tabarra Sans Bold"/>
              <a:sym typeface="Tabarra Sans Bold"/>
            </a:endParaRPr>
          </a:p>
        </p:txBody>
      </p:sp>
      <p:sp>
        <p:nvSpPr>
          <p:cNvPr id="9" name="TextBox 9"/>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TextBox 5"/>
          <p:cNvSpPr txBox="1"/>
          <p:nvPr/>
        </p:nvSpPr>
        <p:spPr>
          <a:xfrm>
            <a:off x="857280" y="638611"/>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Outcomes </a:t>
            </a:r>
          </a:p>
        </p:txBody>
      </p:sp>
      <p:grpSp>
        <p:nvGrpSpPr>
          <p:cNvPr id="6" name="Group 6"/>
          <p:cNvGrpSpPr/>
          <p:nvPr/>
        </p:nvGrpSpPr>
        <p:grpSpPr>
          <a:xfrm>
            <a:off x="11823745" y="0"/>
            <a:ext cx="3416255" cy="3416255"/>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8" name="TextBox 8"/>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9" name="TextBox 9"/>
          <p:cNvSpPr txBox="1"/>
          <p:nvPr/>
        </p:nvSpPr>
        <p:spPr>
          <a:xfrm>
            <a:off x="857280" y="2109667"/>
            <a:ext cx="13525500" cy="953132"/>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5.1 Explain what is meant by a trading bloc and discuss why these are important for businesses in the Irish economy. </a:t>
            </a:r>
          </a:p>
        </p:txBody>
      </p:sp>
      <p:sp>
        <p:nvSpPr>
          <p:cNvPr id="10" name="TextBox 10"/>
          <p:cNvSpPr txBox="1"/>
          <p:nvPr/>
        </p:nvSpPr>
        <p:spPr>
          <a:xfrm>
            <a:off x="857250" y="3205674"/>
            <a:ext cx="13525500" cy="495932"/>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5.2 Identify the trading blocs most relevant for Irish businesses. </a:t>
            </a:r>
          </a:p>
        </p:txBody>
      </p:sp>
      <p:sp>
        <p:nvSpPr>
          <p:cNvPr id="11" name="TextBox 11"/>
          <p:cNvSpPr txBox="1"/>
          <p:nvPr/>
        </p:nvSpPr>
        <p:spPr>
          <a:xfrm>
            <a:off x="857280" y="3844482"/>
            <a:ext cx="13525500" cy="953132"/>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5.3 Evaluate Ireland’s membership of the EU from the perspective of the economy, businesses, and consumers. </a:t>
            </a:r>
          </a:p>
        </p:txBody>
      </p:sp>
      <p:sp>
        <p:nvSpPr>
          <p:cNvPr id="12" name="TextBox 12"/>
          <p:cNvSpPr txBox="1"/>
          <p:nvPr/>
        </p:nvSpPr>
        <p:spPr>
          <a:xfrm>
            <a:off x="857250" y="4940489"/>
            <a:ext cx="13525500" cy="495932"/>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5.4 Outline the factors to be considered when trading internationally. </a:t>
            </a:r>
          </a:p>
        </p:txBody>
      </p:sp>
      <p:sp>
        <p:nvSpPr>
          <p:cNvPr id="13" name="TextBox 13"/>
          <p:cNvSpPr txBox="1"/>
          <p:nvPr/>
        </p:nvSpPr>
        <p:spPr>
          <a:xfrm>
            <a:off x="857250" y="5579297"/>
            <a:ext cx="13525500" cy="1410332"/>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5.5 Explain why Irish businesses trade globally with reference to Ireland’s open economy and compare the challenges and benefits of trading in an international environment. </a:t>
            </a:r>
          </a:p>
        </p:txBody>
      </p:sp>
      <p:sp>
        <p:nvSpPr>
          <p:cNvPr id="14" name="TextBox 14"/>
          <p:cNvSpPr txBox="1"/>
          <p:nvPr/>
        </p:nvSpPr>
        <p:spPr>
          <a:xfrm>
            <a:off x="857280" y="7132504"/>
            <a:ext cx="13525500" cy="953132"/>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5.6. Distinguish between balance of payments and balance of trade and calculate both based on figures given.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46091"/>
            <a:ext cx="13121031" cy="1475737"/>
          </a:xfrm>
          <a:prstGeom prst="rect">
            <a:avLst/>
          </a:prstGeom>
        </p:spPr>
        <p:txBody>
          <a:bodyPr lIns="0" tIns="0" rIns="0" bIns="0" rtlCol="0" anchor="t">
            <a:spAutoFit/>
          </a:bodyPr>
          <a:lstStyle/>
          <a:p>
            <a:pPr algn="l">
              <a:lnSpc>
                <a:spcPts val="3920"/>
              </a:lnSpc>
            </a:pPr>
            <a:r>
              <a:rPr lang="en-US" sz="2800" b="1">
                <a:solidFill>
                  <a:srgbClr val="FFE57D"/>
                </a:solidFill>
                <a:latin typeface="Tabarra Sans Bold"/>
                <a:ea typeface="Tabarra Sans Bold"/>
                <a:cs typeface="Tabarra Sans Bold"/>
                <a:sym typeface="Tabarra Sans Bold"/>
              </a:rPr>
              <a:t>When given the value of total exports or imports and the value of invisible</a:t>
            </a:r>
          </a:p>
          <a:p>
            <a:pPr algn="l">
              <a:lnSpc>
                <a:spcPts val="3920"/>
              </a:lnSpc>
            </a:pPr>
            <a:r>
              <a:rPr lang="en-US" sz="2800" b="1">
                <a:solidFill>
                  <a:srgbClr val="FFE57D"/>
                </a:solidFill>
                <a:latin typeface="Tabarra Sans Bold"/>
                <a:ea typeface="Tabarra Sans Bold"/>
                <a:cs typeface="Tabarra Sans Bold"/>
                <a:sym typeface="Tabarra Sans Bold"/>
              </a:rPr>
              <a:t>exports or imports</a:t>
            </a:r>
          </a:p>
          <a:p>
            <a:pPr algn="l">
              <a:lnSpc>
                <a:spcPts val="3500"/>
              </a:lnSpc>
            </a:pPr>
            <a:endParaRPr lang="en-US" sz="2800" b="1">
              <a:solidFill>
                <a:srgbClr val="FFE57D"/>
              </a:solidFill>
              <a:latin typeface="Tabarra Sans Bold"/>
              <a:ea typeface="Tabarra Sans Bold"/>
              <a:cs typeface="Tabarra Sans Bold"/>
              <a:sym typeface="Tabarra Sans Bold"/>
            </a:endParaRP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2201771"/>
            <a:ext cx="13525500" cy="1794325"/>
            <a:chOff x="0" y="0"/>
            <a:chExt cx="4274726" cy="567095"/>
          </a:xfrm>
        </p:grpSpPr>
        <p:sp>
          <p:nvSpPr>
            <p:cNvPr id="10" name="Freeform 10"/>
            <p:cNvSpPr/>
            <p:nvPr/>
          </p:nvSpPr>
          <p:spPr>
            <a:xfrm>
              <a:off x="0" y="0"/>
              <a:ext cx="4274726" cy="567095"/>
            </a:xfrm>
            <a:custGeom>
              <a:avLst/>
              <a:gdLst/>
              <a:ahLst/>
              <a:cxnLst/>
              <a:rect l="l" t="t" r="r" b="b"/>
              <a:pathLst>
                <a:path w="4274726" h="567095">
                  <a:moveTo>
                    <a:pt x="24041" y="0"/>
                  </a:moveTo>
                  <a:lnTo>
                    <a:pt x="4250686" y="0"/>
                  </a:lnTo>
                  <a:cubicBezTo>
                    <a:pt x="4263963" y="0"/>
                    <a:pt x="4274726" y="10763"/>
                    <a:pt x="4274726" y="24041"/>
                  </a:cubicBezTo>
                  <a:lnTo>
                    <a:pt x="4274726" y="543055"/>
                  </a:lnTo>
                  <a:cubicBezTo>
                    <a:pt x="4274726" y="556332"/>
                    <a:pt x="4263963" y="567095"/>
                    <a:pt x="4250686" y="567095"/>
                  </a:cubicBezTo>
                  <a:lnTo>
                    <a:pt x="24041" y="567095"/>
                  </a:lnTo>
                  <a:cubicBezTo>
                    <a:pt x="10763" y="567095"/>
                    <a:pt x="0" y="556332"/>
                    <a:pt x="0" y="543055"/>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595670"/>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2360429"/>
            <a:ext cx="12936284" cy="1410335"/>
          </a:xfrm>
          <a:prstGeom prst="rect">
            <a:avLst/>
          </a:prstGeom>
        </p:spPr>
        <p:txBody>
          <a:bodyPr lIns="0" tIns="0" rIns="0" bIns="0" rtlCol="0" anchor="t">
            <a:spAutoFit/>
          </a:bodyPr>
          <a:lstStyle/>
          <a:p>
            <a:pPr algn="ctr">
              <a:lnSpc>
                <a:spcPts val="3639"/>
              </a:lnSpc>
            </a:pPr>
            <a:r>
              <a:rPr lang="en-US" sz="2599">
                <a:solidFill>
                  <a:srgbClr val="24363D"/>
                </a:solidFill>
                <a:latin typeface="Tabarra Sans"/>
                <a:ea typeface="Tabarra Sans"/>
                <a:cs typeface="Tabarra Sans"/>
                <a:sym typeface="Tabarra Sans"/>
              </a:rPr>
              <a:t>Use the formula: Visible Exports – Visible Imports</a:t>
            </a:r>
          </a:p>
          <a:p>
            <a:pPr algn="ctr">
              <a:lnSpc>
                <a:spcPts val="3639"/>
              </a:lnSpc>
            </a:pPr>
            <a:r>
              <a:rPr lang="en-US" sz="2599">
                <a:solidFill>
                  <a:srgbClr val="24363D"/>
                </a:solidFill>
                <a:latin typeface="Tabarra Sans"/>
                <a:ea typeface="Tabarra Sans"/>
                <a:cs typeface="Tabarra Sans"/>
                <a:sym typeface="Tabarra Sans"/>
              </a:rPr>
              <a:t>Calculation: €70bn – €105bn = €35bn trade deficit</a:t>
            </a:r>
          </a:p>
          <a:p>
            <a:pPr algn="ctr">
              <a:lnSpc>
                <a:spcPts val="3639"/>
              </a:lnSpc>
            </a:pPr>
            <a:r>
              <a:rPr lang="en-US" sz="2599">
                <a:solidFill>
                  <a:srgbClr val="24363D"/>
                </a:solidFill>
                <a:latin typeface="Tabarra Sans"/>
                <a:ea typeface="Tabarra Sans"/>
                <a:cs typeface="Tabarra Sans"/>
                <a:sym typeface="Tabarra Sans"/>
              </a:rPr>
              <a:t>Imports were greater than exports, resulting in a deficit.</a:t>
            </a:r>
          </a:p>
        </p:txBody>
      </p:sp>
      <p:grpSp>
        <p:nvGrpSpPr>
          <p:cNvPr id="13" name="Group 13"/>
          <p:cNvGrpSpPr/>
          <p:nvPr/>
        </p:nvGrpSpPr>
        <p:grpSpPr>
          <a:xfrm>
            <a:off x="857265" y="4396147"/>
            <a:ext cx="13525500" cy="1794325"/>
            <a:chOff x="0" y="0"/>
            <a:chExt cx="4274726" cy="567095"/>
          </a:xfrm>
        </p:grpSpPr>
        <p:sp>
          <p:nvSpPr>
            <p:cNvPr id="14" name="Freeform 14"/>
            <p:cNvSpPr/>
            <p:nvPr/>
          </p:nvSpPr>
          <p:spPr>
            <a:xfrm>
              <a:off x="0" y="0"/>
              <a:ext cx="4274726" cy="567095"/>
            </a:xfrm>
            <a:custGeom>
              <a:avLst/>
              <a:gdLst/>
              <a:ahLst/>
              <a:cxnLst/>
              <a:rect l="l" t="t" r="r" b="b"/>
              <a:pathLst>
                <a:path w="4274726" h="567095">
                  <a:moveTo>
                    <a:pt x="24041" y="0"/>
                  </a:moveTo>
                  <a:lnTo>
                    <a:pt x="4250686" y="0"/>
                  </a:lnTo>
                  <a:cubicBezTo>
                    <a:pt x="4263963" y="0"/>
                    <a:pt x="4274726" y="10763"/>
                    <a:pt x="4274726" y="24041"/>
                  </a:cubicBezTo>
                  <a:lnTo>
                    <a:pt x="4274726" y="543055"/>
                  </a:lnTo>
                  <a:cubicBezTo>
                    <a:pt x="4274726" y="556332"/>
                    <a:pt x="4263963" y="567095"/>
                    <a:pt x="4250686" y="567095"/>
                  </a:cubicBezTo>
                  <a:lnTo>
                    <a:pt x="24041" y="567095"/>
                  </a:lnTo>
                  <a:cubicBezTo>
                    <a:pt x="10763" y="567095"/>
                    <a:pt x="0" y="556332"/>
                    <a:pt x="0" y="543055"/>
                  </a:cubicBezTo>
                  <a:lnTo>
                    <a:pt x="0" y="24041"/>
                  </a:lnTo>
                  <a:cubicBezTo>
                    <a:pt x="0" y="10763"/>
                    <a:pt x="10763" y="0"/>
                    <a:pt x="24041" y="0"/>
                  </a:cubicBezTo>
                  <a:close/>
                </a:path>
              </a:pathLst>
            </a:custGeom>
            <a:solidFill>
              <a:srgbClr val="FFE57D"/>
            </a:solidFill>
          </p:spPr>
          <p:txBody>
            <a:bodyPr/>
            <a:lstStyle/>
            <a:p>
              <a:endParaRPr lang="en-US"/>
            </a:p>
          </p:txBody>
        </p:sp>
        <p:sp>
          <p:nvSpPr>
            <p:cNvPr id="15" name="TextBox 15"/>
            <p:cNvSpPr txBox="1"/>
            <p:nvPr/>
          </p:nvSpPr>
          <p:spPr>
            <a:xfrm>
              <a:off x="0" y="-28575"/>
              <a:ext cx="4274726" cy="595670"/>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1151873" y="4554804"/>
            <a:ext cx="12936284" cy="1410335"/>
          </a:xfrm>
          <a:prstGeom prst="rect">
            <a:avLst/>
          </a:prstGeom>
        </p:spPr>
        <p:txBody>
          <a:bodyPr lIns="0" tIns="0" rIns="0" bIns="0" rtlCol="0" anchor="t">
            <a:spAutoFit/>
          </a:bodyPr>
          <a:lstStyle/>
          <a:p>
            <a:pPr algn="ctr">
              <a:lnSpc>
                <a:spcPts val="3639"/>
              </a:lnSpc>
            </a:pPr>
            <a:r>
              <a:rPr lang="en-US" sz="2599">
                <a:solidFill>
                  <a:srgbClr val="24363D"/>
                </a:solidFill>
                <a:latin typeface="Tabarra Sans"/>
                <a:ea typeface="Tabarra Sans"/>
                <a:cs typeface="Tabarra Sans"/>
                <a:sym typeface="Tabarra Sans"/>
              </a:rPr>
              <a:t>Given: Balance of Trade €25bn surplus, Visible Exports €90bn</a:t>
            </a:r>
          </a:p>
          <a:p>
            <a:pPr algn="ctr">
              <a:lnSpc>
                <a:spcPts val="3639"/>
              </a:lnSpc>
            </a:pPr>
            <a:r>
              <a:rPr lang="en-US" sz="2599">
                <a:solidFill>
                  <a:srgbClr val="24363D"/>
                </a:solidFill>
                <a:latin typeface="Tabarra Sans"/>
                <a:ea typeface="Tabarra Sans"/>
                <a:cs typeface="Tabarra Sans"/>
                <a:sym typeface="Tabarra Sans"/>
              </a:rPr>
              <a:t>A surplus means exports are higher than imports.</a:t>
            </a:r>
          </a:p>
          <a:p>
            <a:pPr algn="ctr">
              <a:lnSpc>
                <a:spcPts val="3639"/>
              </a:lnSpc>
            </a:pPr>
            <a:r>
              <a:rPr lang="en-US" sz="2599">
                <a:solidFill>
                  <a:srgbClr val="24363D"/>
                </a:solidFill>
                <a:latin typeface="Tabarra Sans"/>
                <a:ea typeface="Tabarra Sans"/>
                <a:cs typeface="Tabarra Sans"/>
                <a:sym typeface="Tabarra Sans"/>
              </a:rPr>
              <a:t>Calculation: €90bn – €25bn = Visible Imports €65bn</a:t>
            </a:r>
          </a:p>
        </p:txBody>
      </p:sp>
      <p:grpSp>
        <p:nvGrpSpPr>
          <p:cNvPr id="17" name="Group 17"/>
          <p:cNvGrpSpPr/>
          <p:nvPr/>
        </p:nvGrpSpPr>
        <p:grpSpPr>
          <a:xfrm>
            <a:off x="857265" y="6590522"/>
            <a:ext cx="13525500" cy="1794325"/>
            <a:chOff x="0" y="0"/>
            <a:chExt cx="4274726" cy="567095"/>
          </a:xfrm>
        </p:grpSpPr>
        <p:sp>
          <p:nvSpPr>
            <p:cNvPr id="18" name="Freeform 18"/>
            <p:cNvSpPr/>
            <p:nvPr/>
          </p:nvSpPr>
          <p:spPr>
            <a:xfrm>
              <a:off x="0" y="0"/>
              <a:ext cx="4274726" cy="567095"/>
            </a:xfrm>
            <a:custGeom>
              <a:avLst/>
              <a:gdLst/>
              <a:ahLst/>
              <a:cxnLst/>
              <a:rect l="l" t="t" r="r" b="b"/>
              <a:pathLst>
                <a:path w="4274726" h="567095">
                  <a:moveTo>
                    <a:pt x="24041" y="0"/>
                  </a:moveTo>
                  <a:lnTo>
                    <a:pt x="4250686" y="0"/>
                  </a:lnTo>
                  <a:cubicBezTo>
                    <a:pt x="4263963" y="0"/>
                    <a:pt x="4274726" y="10763"/>
                    <a:pt x="4274726" y="24041"/>
                  </a:cubicBezTo>
                  <a:lnTo>
                    <a:pt x="4274726" y="543055"/>
                  </a:lnTo>
                  <a:cubicBezTo>
                    <a:pt x="4274726" y="556332"/>
                    <a:pt x="4263963" y="567095"/>
                    <a:pt x="4250686" y="567095"/>
                  </a:cubicBezTo>
                  <a:lnTo>
                    <a:pt x="24041" y="567095"/>
                  </a:lnTo>
                  <a:cubicBezTo>
                    <a:pt x="10763" y="567095"/>
                    <a:pt x="0" y="556332"/>
                    <a:pt x="0" y="543055"/>
                  </a:cubicBezTo>
                  <a:lnTo>
                    <a:pt x="0" y="24041"/>
                  </a:lnTo>
                  <a:cubicBezTo>
                    <a:pt x="0" y="10763"/>
                    <a:pt x="10763" y="0"/>
                    <a:pt x="24041" y="0"/>
                  </a:cubicBezTo>
                  <a:close/>
                </a:path>
              </a:pathLst>
            </a:custGeom>
            <a:solidFill>
              <a:srgbClr val="FFE57D"/>
            </a:solidFill>
          </p:spPr>
          <p:txBody>
            <a:bodyPr/>
            <a:lstStyle/>
            <a:p>
              <a:endParaRPr lang="en-US"/>
            </a:p>
          </p:txBody>
        </p:sp>
        <p:sp>
          <p:nvSpPr>
            <p:cNvPr id="19" name="TextBox 19"/>
            <p:cNvSpPr txBox="1"/>
            <p:nvPr/>
          </p:nvSpPr>
          <p:spPr>
            <a:xfrm>
              <a:off x="0" y="-28575"/>
              <a:ext cx="4274726" cy="595670"/>
            </a:xfrm>
            <a:prstGeom prst="rect">
              <a:avLst/>
            </a:prstGeom>
          </p:spPr>
          <p:txBody>
            <a:bodyPr lIns="50800" tIns="50800" rIns="50800" bIns="50800" rtlCol="0" anchor="ctr"/>
            <a:lstStyle/>
            <a:p>
              <a:pPr algn="ctr">
                <a:lnSpc>
                  <a:spcPts val="2239"/>
                </a:lnSpc>
              </a:pPr>
              <a:endParaRPr/>
            </a:p>
          </p:txBody>
        </p:sp>
      </p:grpSp>
      <p:sp>
        <p:nvSpPr>
          <p:cNvPr id="20" name="TextBox 20"/>
          <p:cNvSpPr txBox="1"/>
          <p:nvPr/>
        </p:nvSpPr>
        <p:spPr>
          <a:xfrm>
            <a:off x="1151873" y="6749179"/>
            <a:ext cx="12936284" cy="1410335"/>
          </a:xfrm>
          <a:prstGeom prst="rect">
            <a:avLst/>
          </a:prstGeom>
        </p:spPr>
        <p:txBody>
          <a:bodyPr lIns="0" tIns="0" rIns="0" bIns="0" rtlCol="0" anchor="t">
            <a:spAutoFit/>
          </a:bodyPr>
          <a:lstStyle/>
          <a:p>
            <a:pPr algn="ctr">
              <a:lnSpc>
                <a:spcPts val="3639"/>
              </a:lnSpc>
            </a:pPr>
            <a:r>
              <a:rPr lang="en-US" sz="2599">
                <a:solidFill>
                  <a:srgbClr val="24363D"/>
                </a:solidFill>
                <a:latin typeface="Tabarra Sans"/>
                <a:ea typeface="Tabarra Sans"/>
                <a:cs typeface="Tabarra Sans"/>
                <a:sym typeface="Tabarra Sans"/>
              </a:rPr>
              <a:t>Given: Balance of Trade €30bn deficit, Visible Imports €110bn</a:t>
            </a:r>
          </a:p>
          <a:p>
            <a:pPr algn="ctr">
              <a:lnSpc>
                <a:spcPts val="3639"/>
              </a:lnSpc>
            </a:pPr>
            <a:r>
              <a:rPr lang="en-US" sz="2599">
                <a:solidFill>
                  <a:srgbClr val="24363D"/>
                </a:solidFill>
                <a:latin typeface="Tabarra Sans"/>
                <a:ea typeface="Tabarra Sans"/>
                <a:cs typeface="Tabarra Sans"/>
                <a:sym typeface="Tabarra Sans"/>
              </a:rPr>
              <a:t>A deficit means imports are higher than exports.</a:t>
            </a:r>
          </a:p>
          <a:p>
            <a:pPr algn="ctr">
              <a:lnSpc>
                <a:spcPts val="3639"/>
              </a:lnSpc>
            </a:pPr>
            <a:r>
              <a:rPr lang="en-US" sz="2599">
                <a:solidFill>
                  <a:srgbClr val="24363D"/>
                </a:solidFill>
                <a:latin typeface="Tabarra Sans"/>
                <a:ea typeface="Tabarra Sans"/>
                <a:cs typeface="Tabarra Sans"/>
                <a:sym typeface="Tabarra Sans"/>
              </a:rPr>
              <a:t>Calculation: €110bn – €30bn = Visible Exports €80bn</a:t>
            </a:r>
          </a:p>
        </p:txBody>
      </p:sp>
      <p:sp>
        <p:nvSpPr>
          <p:cNvPr id="21" name="TextBox 21"/>
          <p:cNvSpPr txBox="1"/>
          <p:nvPr/>
        </p:nvSpPr>
        <p:spPr>
          <a:xfrm>
            <a:off x="990600" y="2745739"/>
            <a:ext cx="3118634" cy="856004"/>
          </a:xfrm>
          <a:prstGeom prst="rect">
            <a:avLst/>
          </a:prstGeom>
        </p:spPr>
        <p:txBody>
          <a:bodyPr lIns="0" tIns="0" rIns="0" bIns="0" rtlCol="0" anchor="t">
            <a:spAutoFit/>
          </a:bodyPr>
          <a:lstStyle/>
          <a:p>
            <a:pPr algn="l">
              <a:lnSpc>
                <a:spcPts val="6483"/>
              </a:lnSpc>
            </a:pPr>
            <a:r>
              <a:rPr lang="en-US" sz="6000" b="1" spc="-605" dirty="0">
                <a:solidFill>
                  <a:srgbClr val="364FAB"/>
                </a:solidFill>
                <a:latin typeface="Garet Heavy"/>
                <a:ea typeface="Garet Heavy"/>
                <a:cs typeface="Garet Heavy"/>
                <a:sym typeface="Garet Heavy"/>
              </a:rPr>
              <a:t>2022</a:t>
            </a:r>
          </a:p>
        </p:txBody>
      </p:sp>
      <p:sp>
        <p:nvSpPr>
          <p:cNvPr id="22" name="TextBox 22"/>
          <p:cNvSpPr txBox="1"/>
          <p:nvPr/>
        </p:nvSpPr>
        <p:spPr>
          <a:xfrm>
            <a:off x="990600" y="4980168"/>
            <a:ext cx="3118634" cy="856004"/>
          </a:xfrm>
          <a:prstGeom prst="rect">
            <a:avLst/>
          </a:prstGeom>
        </p:spPr>
        <p:txBody>
          <a:bodyPr lIns="0" tIns="0" rIns="0" bIns="0" rtlCol="0" anchor="t">
            <a:spAutoFit/>
          </a:bodyPr>
          <a:lstStyle/>
          <a:p>
            <a:pPr algn="l">
              <a:lnSpc>
                <a:spcPts val="6483"/>
              </a:lnSpc>
            </a:pPr>
            <a:r>
              <a:rPr lang="en-US" sz="6000" b="1" spc="-605" dirty="0">
                <a:solidFill>
                  <a:srgbClr val="364FAB"/>
                </a:solidFill>
                <a:latin typeface="Garet Heavy"/>
                <a:ea typeface="Garet Heavy"/>
                <a:cs typeface="Garet Heavy"/>
                <a:sym typeface="Garet Heavy"/>
              </a:rPr>
              <a:t>2023</a:t>
            </a:r>
          </a:p>
        </p:txBody>
      </p:sp>
      <p:sp>
        <p:nvSpPr>
          <p:cNvPr id="23" name="TextBox 23"/>
          <p:cNvSpPr txBox="1"/>
          <p:nvPr/>
        </p:nvSpPr>
        <p:spPr>
          <a:xfrm>
            <a:off x="990600" y="7143422"/>
            <a:ext cx="3118634" cy="856004"/>
          </a:xfrm>
          <a:prstGeom prst="rect">
            <a:avLst/>
          </a:prstGeom>
        </p:spPr>
        <p:txBody>
          <a:bodyPr lIns="0" tIns="0" rIns="0" bIns="0" rtlCol="0" anchor="t">
            <a:spAutoFit/>
          </a:bodyPr>
          <a:lstStyle/>
          <a:p>
            <a:pPr algn="l">
              <a:lnSpc>
                <a:spcPts val="6483"/>
              </a:lnSpc>
            </a:pPr>
            <a:r>
              <a:rPr lang="en-US" sz="6000" b="1" spc="-605" dirty="0">
                <a:solidFill>
                  <a:srgbClr val="364FAB"/>
                </a:solidFill>
                <a:latin typeface="Garet Heavy"/>
                <a:ea typeface="Garet Heavy"/>
                <a:cs typeface="Garet Heavy"/>
                <a:sym typeface="Garet Heavy"/>
              </a:rPr>
              <a:t>2024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65" y="5107741"/>
            <a:ext cx="13525500" cy="2200301"/>
            <a:chOff x="0" y="0"/>
            <a:chExt cx="4274726" cy="695404"/>
          </a:xfrm>
        </p:grpSpPr>
        <p:sp>
          <p:nvSpPr>
            <p:cNvPr id="8" name="Freeform 8"/>
            <p:cNvSpPr/>
            <p:nvPr/>
          </p:nvSpPr>
          <p:spPr>
            <a:xfrm>
              <a:off x="0" y="0"/>
              <a:ext cx="4274726" cy="695404"/>
            </a:xfrm>
            <a:custGeom>
              <a:avLst/>
              <a:gdLst/>
              <a:ahLst/>
              <a:cxnLst/>
              <a:rect l="l" t="t" r="r" b="b"/>
              <a:pathLst>
                <a:path w="4274726" h="695404">
                  <a:moveTo>
                    <a:pt x="24041" y="0"/>
                  </a:moveTo>
                  <a:lnTo>
                    <a:pt x="4250686" y="0"/>
                  </a:lnTo>
                  <a:cubicBezTo>
                    <a:pt x="4263963" y="0"/>
                    <a:pt x="4274726" y="10763"/>
                    <a:pt x="4274726" y="24041"/>
                  </a:cubicBezTo>
                  <a:lnTo>
                    <a:pt x="4274726" y="671363"/>
                  </a:lnTo>
                  <a:cubicBezTo>
                    <a:pt x="4274726" y="684640"/>
                    <a:pt x="4263963" y="695404"/>
                    <a:pt x="4250686" y="695404"/>
                  </a:cubicBezTo>
                  <a:lnTo>
                    <a:pt x="24041" y="695404"/>
                  </a:lnTo>
                  <a:cubicBezTo>
                    <a:pt x="10763" y="695404"/>
                    <a:pt x="0" y="684640"/>
                    <a:pt x="0" y="671363"/>
                  </a:cubicBezTo>
                  <a:lnTo>
                    <a:pt x="0" y="24041"/>
                  </a:lnTo>
                  <a:cubicBezTo>
                    <a:pt x="0" y="10763"/>
                    <a:pt x="10763"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26" cy="723979"/>
            </a:xfrm>
            <a:prstGeom prst="rect">
              <a:avLst/>
            </a:prstGeom>
          </p:spPr>
          <p:txBody>
            <a:bodyPr lIns="50800" tIns="50800" rIns="50800" bIns="50800" rtlCol="0" anchor="ctr"/>
            <a:lstStyle/>
            <a:p>
              <a:pPr algn="ctr">
                <a:lnSpc>
                  <a:spcPts val="2239"/>
                </a:lnSpc>
              </a:pPr>
              <a:endParaRPr/>
            </a:p>
          </p:txBody>
        </p:sp>
      </p:grpSp>
      <p:sp>
        <p:nvSpPr>
          <p:cNvPr id="10" name="Freeform 10"/>
          <p:cNvSpPr/>
          <p:nvPr/>
        </p:nvSpPr>
        <p:spPr>
          <a:xfrm>
            <a:off x="857250" y="3106827"/>
            <a:ext cx="13525515" cy="980600"/>
          </a:xfrm>
          <a:custGeom>
            <a:avLst/>
            <a:gdLst/>
            <a:ahLst/>
            <a:cxnLst/>
            <a:rect l="l" t="t" r="r" b="b"/>
            <a:pathLst>
              <a:path w="13525515" h="980600">
                <a:moveTo>
                  <a:pt x="0" y="0"/>
                </a:moveTo>
                <a:lnTo>
                  <a:pt x="13525515" y="0"/>
                </a:lnTo>
                <a:lnTo>
                  <a:pt x="13525515" y="980600"/>
                </a:lnTo>
                <a:lnTo>
                  <a:pt x="0" y="980600"/>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857265"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The Balance Of Payments</a:t>
            </a:r>
          </a:p>
        </p:txBody>
      </p:sp>
      <p:sp>
        <p:nvSpPr>
          <p:cNvPr id="12" name="TextBox 12"/>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3" name="TextBox 13"/>
          <p:cNvSpPr txBox="1"/>
          <p:nvPr/>
        </p:nvSpPr>
        <p:spPr>
          <a:xfrm>
            <a:off x="1151858" y="5371472"/>
            <a:ext cx="12936284" cy="172847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The balance of payments refers to the difference between the value of total exports and the value of total imports in a country for a time period.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The Balance Of Payments</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65" y="2966962"/>
            <a:ext cx="13525500" cy="3192255"/>
            <a:chOff x="0" y="0"/>
            <a:chExt cx="4274726" cy="1008910"/>
          </a:xfrm>
        </p:grpSpPr>
        <p:sp>
          <p:nvSpPr>
            <p:cNvPr id="10" name="Freeform 10"/>
            <p:cNvSpPr/>
            <p:nvPr/>
          </p:nvSpPr>
          <p:spPr>
            <a:xfrm>
              <a:off x="0" y="0"/>
              <a:ext cx="4274726" cy="1008910"/>
            </a:xfrm>
            <a:custGeom>
              <a:avLst/>
              <a:gdLst/>
              <a:ahLst/>
              <a:cxnLst/>
              <a:rect l="l" t="t" r="r" b="b"/>
              <a:pathLst>
                <a:path w="4274726" h="1008910">
                  <a:moveTo>
                    <a:pt x="24041" y="0"/>
                  </a:moveTo>
                  <a:lnTo>
                    <a:pt x="4250686" y="0"/>
                  </a:lnTo>
                  <a:cubicBezTo>
                    <a:pt x="4263963" y="0"/>
                    <a:pt x="4274726" y="10763"/>
                    <a:pt x="4274726" y="24041"/>
                  </a:cubicBezTo>
                  <a:lnTo>
                    <a:pt x="4274726" y="984870"/>
                  </a:lnTo>
                  <a:cubicBezTo>
                    <a:pt x="4274726" y="998147"/>
                    <a:pt x="4263963" y="1008910"/>
                    <a:pt x="4250686" y="1008910"/>
                  </a:cubicBezTo>
                  <a:lnTo>
                    <a:pt x="24041" y="1008910"/>
                  </a:lnTo>
                  <a:cubicBezTo>
                    <a:pt x="10763" y="1008910"/>
                    <a:pt x="0" y="998147"/>
                    <a:pt x="0" y="984870"/>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037485"/>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100157"/>
            <a:ext cx="12936284" cy="28524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If total exports are greater than total imports, we are said to have a balance of payments surplus. </a:t>
            </a:r>
          </a:p>
          <a:p>
            <a:pPr algn="ctr">
              <a:lnSpc>
                <a:spcPts val="4479"/>
              </a:lnSpc>
            </a:pPr>
            <a:endParaRPr lang="en-US" sz="3199">
              <a:solidFill>
                <a:srgbClr val="24363D"/>
              </a:solidFill>
              <a:latin typeface="Tabarra Sans"/>
              <a:ea typeface="Tabarra Sans"/>
              <a:cs typeface="Tabarra Sans"/>
              <a:sym typeface="Tabarra Sans"/>
            </a:endParaRPr>
          </a:p>
          <a:p>
            <a:pPr algn="ctr">
              <a:lnSpc>
                <a:spcPts val="4479"/>
              </a:lnSpc>
            </a:pPr>
            <a:r>
              <a:rPr lang="en-US" sz="3199">
                <a:solidFill>
                  <a:srgbClr val="24363D"/>
                </a:solidFill>
                <a:latin typeface="Tabarra Sans"/>
                <a:ea typeface="Tabarra Sans"/>
                <a:cs typeface="Tabarra Sans"/>
                <a:sym typeface="Tabarra Sans"/>
              </a:rPr>
              <a:t>If total exports are less than total imports, we are said to have a balance of payments deficit.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41316"/>
            <a:ext cx="13121031" cy="1050924"/>
          </a:xfrm>
          <a:prstGeom prst="rect">
            <a:avLst/>
          </a:prstGeom>
        </p:spPr>
        <p:txBody>
          <a:bodyPr lIns="0" tIns="0" rIns="0" bIns="0" rtlCol="0" anchor="t">
            <a:spAutoFit/>
          </a:bodyPr>
          <a:lstStyle/>
          <a:p>
            <a:pPr algn="l">
              <a:lnSpc>
                <a:spcPts val="7700"/>
              </a:lnSpc>
            </a:pPr>
            <a:r>
              <a:rPr lang="en-US" sz="5500" b="1">
                <a:solidFill>
                  <a:srgbClr val="FFE57D"/>
                </a:solidFill>
                <a:latin typeface="Tabarra Sans Bold"/>
                <a:ea typeface="Tabarra Sans Bold"/>
                <a:cs typeface="Tabarra Sans Bold"/>
                <a:sym typeface="Tabarra Sans Bold"/>
              </a:rPr>
              <a:t>Calculate The Balance Of Payments</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3198492" y="3081663"/>
            <a:ext cx="8843015" cy="4174216"/>
          </a:xfrm>
          <a:prstGeom prst="rect">
            <a:avLst/>
          </a:prstGeom>
        </p:spPr>
        <p:txBody>
          <a:bodyPr lIns="0" tIns="0" rIns="0" bIns="0" rtlCol="0" anchor="t">
            <a:spAutoFit/>
          </a:bodyPr>
          <a:lstStyle/>
          <a:p>
            <a:pPr algn="ctr">
              <a:lnSpc>
                <a:spcPts val="8313"/>
              </a:lnSpc>
            </a:pPr>
            <a:r>
              <a:rPr lang="en-US" sz="5938" b="1">
                <a:solidFill>
                  <a:srgbClr val="000000"/>
                </a:solidFill>
                <a:latin typeface="Canva Sans Bold"/>
                <a:ea typeface="Canva Sans Bold"/>
                <a:cs typeface="Canva Sans Bold"/>
                <a:sym typeface="Canva Sans Bold"/>
              </a:rPr>
              <a:t>Visible exports €55bn </a:t>
            </a:r>
          </a:p>
          <a:p>
            <a:pPr algn="ctr">
              <a:lnSpc>
                <a:spcPts val="8313"/>
              </a:lnSpc>
            </a:pPr>
            <a:r>
              <a:rPr lang="en-US" sz="5938" b="1">
                <a:solidFill>
                  <a:srgbClr val="000000"/>
                </a:solidFill>
                <a:latin typeface="Canva Sans Bold"/>
                <a:ea typeface="Canva Sans Bold"/>
                <a:cs typeface="Canva Sans Bold"/>
                <a:sym typeface="Canva Sans Bold"/>
              </a:rPr>
              <a:t>Visible imports €27bn</a:t>
            </a:r>
          </a:p>
          <a:p>
            <a:pPr algn="ctr">
              <a:lnSpc>
                <a:spcPts val="8313"/>
              </a:lnSpc>
            </a:pPr>
            <a:r>
              <a:rPr lang="en-US" sz="5938" b="1">
                <a:solidFill>
                  <a:srgbClr val="000000"/>
                </a:solidFill>
                <a:latin typeface="Canva Sans Bold"/>
                <a:ea typeface="Canva Sans Bold"/>
                <a:cs typeface="Canva Sans Bold"/>
                <a:sym typeface="Canva Sans Bold"/>
              </a:rPr>
              <a:t>Invisible exports €53bn</a:t>
            </a:r>
          </a:p>
          <a:p>
            <a:pPr algn="ctr">
              <a:lnSpc>
                <a:spcPts val="8313"/>
              </a:lnSpc>
            </a:pPr>
            <a:r>
              <a:rPr lang="en-US" sz="5938" b="1">
                <a:solidFill>
                  <a:srgbClr val="000000"/>
                </a:solidFill>
                <a:latin typeface="Canva Sans Bold"/>
                <a:ea typeface="Canva Sans Bold"/>
                <a:cs typeface="Canva Sans Bold"/>
                <a:sym typeface="Canva Sans Bold"/>
              </a:rPr>
              <a:t>Invisible Imports €86bn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065184" y="2537940"/>
            <a:ext cx="5723689" cy="5072406"/>
            <a:chOff x="0" y="0"/>
            <a:chExt cx="1808968" cy="1603131"/>
          </a:xfrm>
        </p:grpSpPr>
        <p:sp>
          <p:nvSpPr>
            <p:cNvPr id="8" name="Freeform 8"/>
            <p:cNvSpPr/>
            <p:nvPr/>
          </p:nvSpPr>
          <p:spPr>
            <a:xfrm>
              <a:off x="0" y="0"/>
              <a:ext cx="1808968" cy="1603131"/>
            </a:xfrm>
            <a:custGeom>
              <a:avLst/>
              <a:gdLst/>
              <a:ahLst/>
              <a:cxnLst/>
              <a:rect l="l" t="t" r="r" b="b"/>
              <a:pathLst>
                <a:path w="1808968" h="1603131">
                  <a:moveTo>
                    <a:pt x="56810" y="0"/>
                  </a:moveTo>
                  <a:lnTo>
                    <a:pt x="1752159" y="0"/>
                  </a:lnTo>
                  <a:cubicBezTo>
                    <a:pt x="1783534" y="0"/>
                    <a:pt x="1808968" y="25435"/>
                    <a:pt x="1808968" y="56810"/>
                  </a:cubicBezTo>
                  <a:lnTo>
                    <a:pt x="1808968" y="1546321"/>
                  </a:lnTo>
                  <a:cubicBezTo>
                    <a:pt x="1808968" y="1577696"/>
                    <a:pt x="1783534" y="1603131"/>
                    <a:pt x="1752159" y="1603131"/>
                  </a:cubicBezTo>
                  <a:lnTo>
                    <a:pt x="56810" y="1603131"/>
                  </a:lnTo>
                  <a:cubicBezTo>
                    <a:pt x="25435" y="1603131"/>
                    <a:pt x="0" y="1577696"/>
                    <a:pt x="0" y="1546321"/>
                  </a:cubicBezTo>
                  <a:lnTo>
                    <a:pt x="0" y="56810"/>
                  </a:lnTo>
                  <a:cubicBezTo>
                    <a:pt x="0" y="25435"/>
                    <a:pt x="25435" y="0"/>
                    <a:pt x="56810" y="0"/>
                  </a:cubicBezTo>
                  <a:close/>
                </a:path>
              </a:pathLst>
            </a:custGeom>
            <a:solidFill>
              <a:srgbClr val="FFE57D"/>
            </a:solidFill>
          </p:spPr>
          <p:txBody>
            <a:bodyPr/>
            <a:lstStyle/>
            <a:p>
              <a:endParaRPr lang="en-US"/>
            </a:p>
          </p:txBody>
        </p:sp>
        <p:sp>
          <p:nvSpPr>
            <p:cNvPr id="9" name="TextBox 9"/>
            <p:cNvSpPr txBox="1"/>
            <p:nvPr/>
          </p:nvSpPr>
          <p:spPr>
            <a:xfrm>
              <a:off x="0" y="-28575"/>
              <a:ext cx="1808968" cy="1631706"/>
            </a:xfrm>
            <a:prstGeom prst="rect">
              <a:avLst/>
            </a:prstGeom>
          </p:spPr>
          <p:txBody>
            <a:bodyPr lIns="50800" tIns="50800" rIns="50800" bIns="50800" rtlCol="0" anchor="ctr"/>
            <a:lstStyle/>
            <a:p>
              <a:pPr algn="ctr">
                <a:lnSpc>
                  <a:spcPts val="2239"/>
                </a:lnSpc>
              </a:pPr>
              <a:endParaRPr/>
            </a:p>
          </p:txBody>
        </p:sp>
      </p:grpSp>
      <p:sp>
        <p:nvSpPr>
          <p:cNvPr id="10" name="Freeform 10"/>
          <p:cNvSpPr/>
          <p:nvPr/>
        </p:nvSpPr>
        <p:spPr>
          <a:xfrm>
            <a:off x="857265" y="2352333"/>
            <a:ext cx="6097654" cy="5582468"/>
          </a:xfrm>
          <a:custGeom>
            <a:avLst/>
            <a:gdLst/>
            <a:ahLst/>
            <a:cxnLst/>
            <a:rect l="l" t="t" r="r" b="b"/>
            <a:pathLst>
              <a:path w="6097654" h="5582468">
                <a:moveTo>
                  <a:pt x="0" y="0"/>
                </a:moveTo>
                <a:lnTo>
                  <a:pt x="6097655" y="0"/>
                </a:lnTo>
                <a:lnTo>
                  <a:pt x="6097655" y="5582468"/>
                </a:lnTo>
                <a:lnTo>
                  <a:pt x="0" y="5582468"/>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857265" y="741316"/>
            <a:ext cx="13121031" cy="1050924"/>
          </a:xfrm>
          <a:prstGeom prst="rect">
            <a:avLst/>
          </a:prstGeom>
        </p:spPr>
        <p:txBody>
          <a:bodyPr lIns="0" tIns="0" rIns="0" bIns="0" rtlCol="0" anchor="t">
            <a:spAutoFit/>
          </a:bodyPr>
          <a:lstStyle/>
          <a:p>
            <a:pPr algn="l">
              <a:lnSpc>
                <a:spcPts val="7700"/>
              </a:lnSpc>
            </a:pPr>
            <a:r>
              <a:rPr lang="en-US" sz="5500" b="1">
                <a:solidFill>
                  <a:srgbClr val="FFE57D"/>
                </a:solidFill>
                <a:latin typeface="Tabarra Sans Bold"/>
                <a:ea typeface="Tabarra Sans Bold"/>
                <a:cs typeface="Tabarra Sans Bold"/>
                <a:sym typeface="Tabarra Sans Bold"/>
              </a:rPr>
              <a:t>Calculating The Balance Of Payments</a:t>
            </a:r>
          </a:p>
        </p:txBody>
      </p:sp>
      <p:sp>
        <p:nvSpPr>
          <p:cNvPr id="12" name="TextBox 12"/>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3" name="TextBox 13"/>
          <p:cNvSpPr txBox="1"/>
          <p:nvPr/>
        </p:nvSpPr>
        <p:spPr>
          <a:xfrm>
            <a:off x="8882197" y="2569469"/>
            <a:ext cx="4089665" cy="4847423"/>
          </a:xfrm>
          <a:prstGeom prst="rect">
            <a:avLst/>
          </a:prstGeom>
        </p:spPr>
        <p:txBody>
          <a:bodyPr lIns="0" tIns="0" rIns="0" bIns="0" rtlCol="0" anchor="t">
            <a:spAutoFit/>
          </a:bodyPr>
          <a:lstStyle/>
          <a:p>
            <a:pPr algn="ctr">
              <a:lnSpc>
                <a:spcPts val="4774"/>
              </a:lnSpc>
            </a:pPr>
            <a:r>
              <a:rPr lang="en-US" sz="3100">
                <a:solidFill>
                  <a:srgbClr val="24363D"/>
                </a:solidFill>
                <a:latin typeface="Tabarra Sans"/>
                <a:ea typeface="Tabarra Sans"/>
                <a:cs typeface="Tabarra Sans"/>
                <a:sym typeface="Tabarra Sans"/>
              </a:rPr>
              <a:t>Total Exports:</a:t>
            </a:r>
          </a:p>
          <a:p>
            <a:pPr algn="ctr">
              <a:lnSpc>
                <a:spcPts val="4774"/>
              </a:lnSpc>
            </a:pPr>
            <a:r>
              <a:rPr lang="en-US" sz="3100">
                <a:solidFill>
                  <a:srgbClr val="24363D"/>
                </a:solidFill>
                <a:latin typeface="Tabarra Sans"/>
                <a:ea typeface="Tabarra Sans"/>
                <a:cs typeface="Tabarra Sans"/>
                <a:sym typeface="Tabarra Sans"/>
              </a:rPr>
              <a:t>€108 Billion</a:t>
            </a:r>
          </a:p>
          <a:p>
            <a:pPr algn="ctr">
              <a:lnSpc>
                <a:spcPts val="4774"/>
              </a:lnSpc>
            </a:pPr>
            <a:endParaRPr lang="en-US" sz="3100">
              <a:solidFill>
                <a:srgbClr val="24363D"/>
              </a:solidFill>
              <a:latin typeface="Tabarra Sans"/>
              <a:ea typeface="Tabarra Sans"/>
              <a:cs typeface="Tabarra Sans"/>
              <a:sym typeface="Tabarra Sans"/>
            </a:endParaRPr>
          </a:p>
          <a:p>
            <a:pPr algn="ctr">
              <a:lnSpc>
                <a:spcPts val="4774"/>
              </a:lnSpc>
            </a:pPr>
            <a:r>
              <a:rPr lang="en-US" sz="3100">
                <a:solidFill>
                  <a:srgbClr val="24363D"/>
                </a:solidFill>
                <a:latin typeface="Tabarra Sans"/>
                <a:ea typeface="Tabarra Sans"/>
                <a:cs typeface="Tabarra Sans"/>
                <a:sym typeface="Tabarra Sans"/>
              </a:rPr>
              <a:t>Total Imports:</a:t>
            </a:r>
          </a:p>
          <a:p>
            <a:pPr algn="ctr">
              <a:lnSpc>
                <a:spcPts val="4774"/>
              </a:lnSpc>
            </a:pPr>
            <a:r>
              <a:rPr lang="en-US" sz="3100">
                <a:solidFill>
                  <a:srgbClr val="24363D"/>
                </a:solidFill>
                <a:latin typeface="Tabarra Sans"/>
                <a:ea typeface="Tabarra Sans"/>
                <a:cs typeface="Tabarra Sans"/>
                <a:sym typeface="Tabarra Sans"/>
              </a:rPr>
              <a:t>€113 Billion</a:t>
            </a:r>
          </a:p>
          <a:p>
            <a:pPr algn="ctr">
              <a:lnSpc>
                <a:spcPts val="4774"/>
              </a:lnSpc>
            </a:pPr>
            <a:endParaRPr lang="en-US" sz="3100">
              <a:solidFill>
                <a:srgbClr val="24363D"/>
              </a:solidFill>
              <a:latin typeface="Tabarra Sans"/>
              <a:ea typeface="Tabarra Sans"/>
              <a:cs typeface="Tabarra Sans"/>
              <a:sym typeface="Tabarra Sans"/>
            </a:endParaRPr>
          </a:p>
          <a:p>
            <a:pPr algn="ctr">
              <a:lnSpc>
                <a:spcPts val="4774"/>
              </a:lnSpc>
            </a:pPr>
            <a:r>
              <a:rPr lang="en-US" sz="3100">
                <a:solidFill>
                  <a:srgbClr val="24363D"/>
                </a:solidFill>
                <a:latin typeface="Tabarra Sans"/>
                <a:ea typeface="Tabarra Sans"/>
                <a:cs typeface="Tabarra Sans"/>
                <a:sym typeface="Tabarra Sans"/>
              </a:rPr>
              <a:t>Balance Of Payments Deficit: €5 Billion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857250" y="426557"/>
            <a:ext cx="13386442" cy="861387"/>
            <a:chOff x="0" y="0"/>
            <a:chExt cx="4557558" cy="293268"/>
          </a:xfrm>
        </p:grpSpPr>
        <p:sp>
          <p:nvSpPr>
            <p:cNvPr id="3" name="Freeform 3"/>
            <p:cNvSpPr/>
            <p:nvPr/>
          </p:nvSpPr>
          <p:spPr>
            <a:xfrm>
              <a:off x="0" y="0"/>
              <a:ext cx="4557558" cy="293268"/>
            </a:xfrm>
            <a:custGeom>
              <a:avLst/>
              <a:gdLst/>
              <a:ahLst/>
              <a:cxnLst/>
              <a:rect l="l" t="t" r="r" b="b"/>
              <a:pathLst>
                <a:path w="4557558" h="293268">
                  <a:moveTo>
                    <a:pt x="25447" y="0"/>
                  </a:moveTo>
                  <a:lnTo>
                    <a:pt x="4532111" y="0"/>
                  </a:lnTo>
                  <a:cubicBezTo>
                    <a:pt x="4546165" y="0"/>
                    <a:pt x="4557558" y="11393"/>
                    <a:pt x="4557558" y="25447"/>
                  </a:cubicBezTo>
                  <a:lnTo>
                    <a:pt x="4557558" y="267821"/>
                  </a:lnTo>
                  <a:cubicBezTo>
                    <a:pt x="4557558" y="274570"/>
                    <a:pt x="4554877" y="281043"/>
                    <a:pt x="4550105" y="285815"/>
                  </a:cubicBezTo>
                  <a:cubicBezTo>
                    <a:pt x="4545333" y="290587"/>
                    <a:pt x="4538860" y="293268"/>
                    <a:pt x="4532111" y="293268"/>
                  </a:cubicBezTo>
                  <a:lnTo>
                    <a:pt x="25447" y="293268"/>
                  </a:lnTo>
                  <a:cubicBezTo>
                    <a:pt x="11393" y="293268"/>
                    <a:pt x="0" y="281875"/>
                    <a:pt x="0" y="267821"/>
                  </a:cubicBezTo>
                  <a:lnTo>
                    <a:pt x="0" y="25447"/>
                  </a:lnTo>
                  <a:cubicBezTo>
                    <a:pt x="0" y="18698"/>
                    <a:pt x="2681" y="12225"/>
                    <a:pt x="7453" y="7453"/>
                  </a:cubicBezTo>
                  <a:cubicBezTo>
                    <a:pt x="12225" y="2681"/>
                    <a:pt x="18698" y="0"/>
                    <a:pt x="25447" y="0"/>
                  </a:cubicBezTo>
                  <a:close/>
                </a:path>
              </a:pathLst>
            </a:custGeom>
            <a:solidFill>
              <a:srgbClr val="FFFFFF"/>
            </a:solidFill>
          </p:spPr>
          <p:txBody>
            <a:bodyPr/>
            <a:lstStyle/>
            <a:p>
              <a:endParaRPr lang="en-US"/>
            </a:p>
          </p:txBody>
        </p:sp>
        <p:sp>
          <p:nvSpPr>
            <p:cNvPr id="4" name="TextBox 4"/>
            <p:cNvSpPr txBox="1"/>
            <p:nvPr/>
          </p:nvSpPr>
          <p:spPr>
            <a:xfrm>
              <a:off x="0" y="-38100"/>
              <a:ext cx="4557558"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5.6</a:t>
            </a:r>
          </a:p>
        </p:txBody>
      </p:sp>
      <p:grpSp>
        <p:nvGrpSpPr>
          <p:cNvPr id="6" name="Group 6"/>
          <p:cNvGrpSpPr/>
          <p:nvPr/>
        </p:nvGrpSpPr>
        <p:grpSpPr>
          <a:xfrm>
            <a:off x="857250" y="1797035"/>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287301"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57250" y="4608739"/>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287301" y="4713882"/>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2944172"/>
            <a:ext cx="13247385" cy="807827"/>
          </a:xfrm>
          <a:prstGeom prst="rect">
            <a:avLst/>
          </a:prstGeom>
        </p:spPr>
        <p:txBody>
          <a:bodyPr lIns="0" tIns="0" rIns="0" bIns="0" rtlCol="0" anchor="t">
            <a:spAutoFit/>
          </a:bodyPr>
          <a:lstStyle/>
          <a:p>
            <a:pPr algn="l">
              <a:lnSpc>
                <a:spcPts val="3249"/>
              </a:lnSpc>
            </a:pPr>
            <a:r>
              <a:rPr lang="en-US" sz="2320" b="1">
                <a:solidFill>
                  <a:srgbClr val="FFFFFF"/>
                </a:solidFill>
                <a:latin typeface="Montserrat Bold"/>
                <a:ea typeface="Montserrat Bold"/>
                <a:cs typeface="Montserrat Bold"/>
                <a:sym typeface="Montserrat Bold"/>
              </a:rPr>
              <a:t>OL1 Q1 (a) (ii): T/F - An increase in exports by EverGlow Organics Ltd will improve Ireland's balance of payments.</a:t>
            </a:r>
          </a:p>
        </p:txBody>
      </p:sp>
      <p:sp>
        <p:nvSpPr>
          <p:cNvPr id="15" name="TextBox 15"/>
          <p:cNvSpPr txBox="1"/>
          <p:nvPr/>
        </p:nvSpPr>
        <p:spPr>
          <a:xfrm>
            <a:off x="913125" y="5708251"/>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Q6</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5.7</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81816"/>
            <a:ext cx="13525500" cy="253047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5.7 Evaluate the impact of Irish organisations trading internationally, with a focus on both positive and negative impacts and the social and environmental impact of globalisation. </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57265"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Globalisation</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pic>
        <p:nvPicPr>
          <p:cNvPr id="9" name="Picture 9"/>
          <p:cNvPicPr>
            <a:picLocks noChangeAspect="1"/>
          </p:cNvPicPr>
          <p:nvPr>
            <a:videoFile r:link="rId1"/>
          </p:nvPr>
        </p:nvPicPr>
        <p:blipFill>
          <a:blip r:embed="rId4"/>
          <a:stretch>
            <a:fillRect/>
          </a:stretch>
        </p:blipFill>
        <p:spPr>
          <a:xfrm>
            <a:off x="1965058" y="1874790"/>
            <a:ext cx="11309884" cy="6356843"/>
          </a:xfrm>
          <a:prstGeom prst="rect">
            <a:avLst/>
          </a:prstGeom>
        </p:spPr>
      </p:pic>
      <p:sp>
        <p:nvSpPr>
          <p:cNvPr id="10" name="TextBox 10"/>
          <p:cNvSpPr txBox="1"/>
          <p:nvPr/>
        </p:nvSpPr>
        <p:spPr>
          <a:xfrm>
            <a:off x="304800" y="4986537"/>
            <a:ext cx="1302090" cy="629921"/>
          </a:xfrm>
          <a:prstGeom prst="rect">
            <a:avLst/>
          </a:prstGeom>
        </p:spPr>
        <p:txBody>
          <a:bodyPr wrap="square" lIns="0" tIns="0" rIns="0" bIns="0" rtlCol="0" anchor="t">
            <a:spAutoFit/>
          </a:bodyPr>
          <a:lstStyle/>
          <a:p>
            <a:pPr algn="ctr">
              <a:lnSpc>
                <a:spcPts val="5179"/>
              </a:lnSpc>
            </a:pPr>
            <a:r>
              <a:rPr lang="en-US" sz="3699" b="1" u="sng">
                <a:solidFill>
                  <a:srgbClr val="000000"/>
                </a:solidFill>
                <a:latin typeface="Canva Sans Bold"/>
                <a:ea typeface="Canva Sans Bold"/>
                <a:cs typeface="Canva Sans Bold"/>
                <a:sym typeface="Canva Sans Bold"/>
                <a:hlinkClick r:id="rId5" tooltip="https://www.youtube.com/watch?v=IM16zl3wQgg"/>
              </a:rPr>
              <a:t>LINK</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Globalisation</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65" y="2966962"/>
            <a:ext cx="13525500" cy="2636882"/>
            <a:chOff x="0" y="0"/>
            <a:chExt cx="4274726" cy="833385"/>
          </a:xfrm>
        </p:grpSpPr>
        <p:sp>
          <p:nvSpPr>
            <p:cNvPr id="10" name="Freeform 10"/>
            <p:cNvSpPr/>
            <p:nvPr/>
          </p:nvSpPr>
          <p:spPr>
            <a:xfrm>
              <a:off x="0" y="0"/>
              <a:ext cx="4274726" cy="833385"/>
            </a:xfrm>
            <a:custGeom>
              <a:avLst/>
              <a:gdLst/>
              <a:ahLst/>
              <a:cxnLst/>
              <a:rect l="l" t="t" r="r" b="b"/>
              <a:pathLst>
                <a:path w="4274726" h="833385">
                  <a:moveTo>
                    <a:pt x="24041" y="0"/>
                  </a:moveTo>
                  <a:lnTo>
                    <a:pt x="4250686" y="0"/>
                  </a:lnTo>
                  <a:cubicBezTo>
                    <a:pt x="4263963" y="0"/>
                    <a:pt x="4274726" y="10763"/>
                    <a:pt x="4274726" y="24041"/>
                  </a:cubicBezTo>
                  <a:lnTo>
                    <a:pt x="4274726" y="809344"/>
                  </a:lnTo>
                  <a:cubicBezTo>
                    <a:pt x="4274726" y="822622"/>
                    <a:pt x="4263963" y="833385"/>
                    <a:pt x="4250686" y="833385"/>
                  </a:cubicBezTo>
                  <a:lnTo>
                    <a:pt x="24041" y="833385"/>
                  </a:lnTo>
                  <a:cubicBezTo>
                    <a:pt x="10763" y="833385"/>
                    <a:pt x="0" y="822622"/>
                    <a:pt x="0" y="809344"/>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861960"/>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100157"/>
            <a:ext cx="12936284" cy="229044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The growing interdependence and interconnectedness of the world’s economies, cultures and populations arising from cross-border trade in goods, services, digital technology and the movement of investment, people, data, and information.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320965" y="2589488"/>
            <a:ext cx="3721820" cy="1021634"/>
            <a:chOff x="0" y="0"/>
            <a:chExt cx="1176279" cy="322887"/>
          </a:xfrm>
        </p:grpSpPr>
        <p:sp>
          <p:nvSpPr>
            <p:cNvPr id="8" name="Freeform 8"/>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9" name="TextBox 9"/>
            <p:cNvSpPr txBox="1"/>
            <p:nvPr/>
          </p:nvSpPr>
          <p:spPr>
            <a:xfrm>
              <a:off x="0" y="-28575"/>
              <a:ext cx="1176279" cy="351462"/>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320965" y="4287755"/>
            <a:ext cx="3721820" cy="1021634"/>
            <a:chOff x="0" y="0"/>
            <a:chExt cx="1176279" cy="322887"/>
          </a:xfrm>
        </p:grpSpPr>
        <p:sp>
          <p:nvSpPr>
            <p:cNvPr id="11" name="Freeform 11"/>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12" name="TextBox 12"/>
            <p:cNvSpPr txBox="1"/>
            <p:nvPr/>
          </p:nvSpPr>
          <p:spPr>
            <a:xfrm>
              <a:off x="0" y="-28575"/>
              <a:ext cx="1176279" cy="351462"/>
            </a:xfrm>
            <a:prstGeom prst="rect">
              <a:avLst/>
            </a:prstGeom>
          </p:spPr>
          <p:txBody>
            <a:bodyPr lIns="50800" tIns="50800" rIns="50800" bIns="50800" rtlCol="0" anchor="ctr"/>
            <a:lstStyle/>
            <a:p>
              <a:pPr algn="ctr">
                <a:lnSpc>
                  <a:spcPts val="2239"/>
                </a:lnSpc>
              </a:pPr>
              <a:endParaRPr/>
            </a:p>
          </p:txBody>
        </p:sp>
      </p:grpSp>
      <p:grpSp>
        <p:nvGrpSpPr>
          <p:cNvPr id="13" name="Group 13"/>
          <p:cNvGrpSpPr/>
          <p:nvPr/>
        </p:nvGrpSpPr>
        <p:grpSpPr>
          <a:xfrm>
            <a:off x="401694" y="6693616"/>
            <a:ext cx="3721820" cy="1021634"/>
            <a:chOff x="0" y="0"/>
            <a:chExt cx="1176279" cy="322887"/>
          </a:xfrm>
        </p:grpSpPr>
        <p:sp>
          <p:nvSpPr>
            <p:cNvPr id="14" name="Freeform 14"/>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15" name="TextBox 15"/>
            <p:cNvSpPr txBox="1"/>
            <p:nvPr/>
          </p:nvSpPr>
          <p:spPr>
            <a:xfrm>
              <a:off x="0" y="-28575"/>
              <a:ext cx="1176279" cy="351462"/>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857265" y="1013080"/>
            <a:ext cx="13121031" cy="689608"/>
          </a:xfrm>
          <a:prstGeom prst="rect">
            <a:avLst/>
          </a:prstGeom>
        </p:spPr>
        <p:txBody>
          <a:bodyPr lIns="0" tIns="0" rIns="0" bIns="0" rtlCol="0" anchor="t">
            <a:spAutoFit/>
          </a:bodyPr>
          <a:lstStyle/>
          <a:p>
            <a:pPr algn="l">
              <a:lnSpc>
                <a:spcPts val="5040"/>
              </a:lnSpc>
            </a:pPr>
            <a:r>
              <a:rPr lang="en-US" sz="3600" b="1">
                <a:solidFill>
                  <a:srgbClr val="FFE57D"/>
                </a:solidFill>
                <a:latin typeface="Tabarra Sans Bold"/>
                <a:ea typeface="Tabarra Sans Bold"/>
                <a:cs typeface="Tabarra Sans Bold"/>
                <a:sym typeface="Tabarra Sans Bold"/>
              </a:rPr>
              <a:t>The Positive Impacts Of Globalisation On Irish Businesses</a:t>
            </a:r>
          </a:p>
        </p:txBody>
      </p:sp>
      <p:sp>
        <p:nvSpPr>
          <p:cNvPr id="17" name="TextBox 1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8" name="TextBox 18"/>
          <p:cNvSpPr txBox="1"/>
          <p:nvPr/>
        </p:nvSpPr>
        <p:spPr>
          <a:xfrm>
            <a:off x="917160" y="2598655"/>
            <a:ext cx="2529429"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 Market Access</a:t>
            </a:r>
          </a:p>
        </p:txBody>
      </p:sp>
      <p:sp>
        <p:nvSpPr>
          <p:cNvPr id="19" name="TextBox 19"/>
          <p:cNvSpPr txBox="1"/>
          <p:nvPr/>
        </p:nvSpPr>
        <p:spPr>
          <a:xfrm>
            <a:off x="4667813" y="2406885"/>
            <a:ext cx="10050174" cy="1291590"/>
          </a:xfrm>
          <a:prstGeom prst="rect">
            <a:avLst/>
          </a:prstGeom>
        </p:spPr>
        <p:txBody>
          <a:bodyPr lIns="0" tIns="0" rIns="0" bIns="0" rtlCol="0" anchor="t">
            <a:spAutoFit/>
          </a:bodyPr>
          <a:lstStyle/>
          <a:p>
            <a:pPr algn="l">
              <a:lnSpc>
                <a:spcPts val="3359"/>
              </a:lnSpc>
            </a:pPr>
            <a:r>
              <a:rPr lang="en-US" sz="2400" dirty="0">
                <a:solidFill>
                  <a:srgbClr val="24363D"/>
                </a:solidFill>
                <a:latin typeface="Tabarra Sans"/>
                <a:ea typeface="Tabarra Sans"/>
                <a:cs typeface="Tabarra Sans"/>
                <a:sym typeface="Tabarra Sans"/>
              </a:rPr>
              <a:t>Irish firms can sell to global markets beyond Ireland’s small domestic economy, increasing sales and growth potential.</a:t>
            </a:r>
          </a:p>
          <a:p>
            <a:pPr algn="l">
              <a:lnSpc>
                <a:spcPts val="3359"/>
              </a:lnSpc>
            </a:pPr>
            <a:r>
              <a:rPr lang="en-US" sz="2400" b="1" dirty="0">
                <a:solidFill>
                  <a:srgbClr val="24363D"/>
                </a:solidFill>
                <a:latin typeface="Tabarra Sans"/>
                <a:ea typeface="Tabarra Sans"/>
                <a:cs typeface="Tabarra Sans"/>
                <a:sym typeface="Tabarra Sans"/>
              </a:rPr>
              <a:t>Example: </a:t>
            </a:r>
            <a:r>
              <a:rPr lang="en-US" sz="2400" dirty="0">
                <a:solidFill>
                  <a:srgbClr val="24363D"/>
                </a:solidFill>
                <a:latin typeface="Tabarra Sans"/>
                <a:ea typeface="Tabarra Sans"/>
                <a:cs typeface="Tabarra Sans"/>
                <a:sym typeface="Tabarra Sans"/>
              </a:rPr>
              <a:t>Kerrygold now exports to over 110 countries worldwide.</a:t>
            </a:r>
          </a:p>
        </p:txBody>
      </p:sp>
      <p:sp>
        <p:nvSpPr>
          <p:cNvPr id="20" name="TextBox 20"/>
          <p:cNvSpPr txBox="1"/>
          <p:nvPr/>
        </p:nvSpPr>
        <p:spPr>
          <a:xfrm>
            <a:off x="4667783" y="3994133"/>
            <a:ext cx="10050204" cy="1710690"/>
          </a:xfrm>
          <a:prstGeom prst="rect">
            <a:avLst/>
          </a:prstGeom>
        </p:spPr>
        <p:txBody>
          <a:bodyPr lIns="0" tIns="0" rIns="0" bIns="0" rtlCol="0" anchor="t">
            <a:spAutoFit/>
          </a:bodyPr>
          <a:lstStyle/>
          <a:p>
            <a:pPr algn="l">
              <a:lnSpc>
                <a:spcPts val="3359"/>
              </a:lnSpc>
            </a:pPr>
            <a:r>
              <a:rPr lang="en-US" sz="2400" dirty="0" err="1">
                <a:solidFill>
                  <a:srgbClr val="24363D"/>
                </a:solidFill>
                <a:latin typeface="Tabarra Sans"/>
                <a:ea typeface="Tabarra Sans"/>
                <a:cs typeface="Tabarra Sans"/>
                <a:sym typeface="Tabarra Sans"/>
              </a:rPr>
              <a:t>Globalisation</a:t>
            </a:r>
            <a:r>
              <a:rPr lang="en-US" sz="2400" dirty="0">
                <a:solidFill>
                  <a:srgbClr val="24363D"/>
                </a:solidFill>
                <a:latin typeface="Tabarra Sans"/>
                <a:ea typeface="Tabarra Sans"/>
                <a:cs typeface="Tabarra Sans"/>
                <a:sym typeface="Tabarra Sans"/>
              </a:rPr>
              <a:t> encourages multinationals to locate in Ireland, boosting jobs, technology, and local supply chains.</a:t>
            </a:r>
          </a:p>
          <a:p>
            <a:pPr algn="l">
              <a:lnSpc>
                <a:spcPts val="3359"/>
              </a:lnSpc>
            </a:pPr>
            <a:r>
              <a:rPr lang="en-US" sz="2400" b="1" dirty="0">
                <a:solidFill>
                  <a:srgbClr val="24363D"/>
                </a:solidFill>
                <a:latin typeface="Tabarra Sans"/>
                <a:ea typeface="Tabarra Sans"/>
                <a:cs typeface="Tabarra Sans"/>
                <a:sym typeface="Tabarra Sans"/>
              </a:rPr>
              <a:t>Example: </a:t>
            </a:r>
            <a:r>
              <a:rPr lang="en-US" sz="2400" dirty="0">
                <a:solidFill>
                  <a:srgbClr val="24363D"/>
                </a:solidFill>
                <a:latin typeface="Tabarra Sans"/>
                <a:ea typeface="Tabarra Sans"/>
                <a:cs typeface="Tabarra Sans"/>
                <a:sym typeface="Tabarra Sans"/>
              </a:rPr>
              <a:t>Intel’s investment has driven demand for Irish suppliers and created skilled employment.</a:t>
            </a:r>
          </a:p>
        </p:txBody>
      </p:sp>
      <p:sp>
        <p:nvSpPr>
          <p:cNvPr id="21" name="TextBox 21"/>
          <p:cNvSpPr txBox="1"/>
          <p:nvPr/>
        </p:nvSpPr>
        <p:spPr>
          <a:xfrm>
            <a:off x="4667813" y="6114398"/>
            <a:ext cx="10050174" cy="2154564"/>
          </a:xfrm>
          <a:prstGeom prst="rect">
            <a:avLst/>
          </a:prstGeom>
        </p:spPr>
        <p:txBody>
          <a:bodyPr lIns="0" tIns="0" rIns="0" bIns="0" rtlCol="0" anchor="t">
            <a:spAutoFit/>
          </a:bodyPr>
          <a:lstStyle/>
          <a:p>
            <a:pPr algn="l">
              <a:lnSpc>
                <a:spcPts val="3359"/>
              </a:lnSpc>
            </a:pPr>
            <a:r>
              <a:rPr lang="en-US" sz="2400" dirty="0">
                <a:solidFill>
                  <a:srgbClr val="24363D"/>
                </a:solidFill>
                <a:latin typeface="Tabarra Sans"/>
                <a:ea typeface="Tabarra Sans"/>
                <a:cs typeface="Tabarra Sans"/>
                <a:sym typeface="Tabarra Sans"/>
              </a:rPr>
              <a:t>Trading globally allows Irish businesses to scale up and cut unit costs through economies of scale, making exports more competitive.</a:t>
            </a:r>
          </a:p>
          <a:p>
            <a:pPr algn="l">
              <a:lnSpc>
                <a:spcPts val="3359"/>
              </a:lnSpc>
            </a:pPr>
            <a:r>
              <a:rPr lang="en-US" sz="2400" b="1" dirty="0">
                <a:solidFill>
                  <a:srgbClr val="24363D"/>
                </a:solidFill>
                <a:latin typeface="Tabarra Sans"/>
                <a:ea typeface="Tabarra Sans"/>
                <a:cs typeface="Tabarra Sans"/>
                <a:sym typeface="Tabarra Sans"/>
              </a:rPr>
              <a:t>Example: </a:t>
            </a:r>
            <a:r>
              <a:rPr lang="en-US" sz="2400" dirty="0">
                <a:solidFill>
                  <a:srgbClr val="24363D"/>
                </a:solidFill>
                <a:latin typeface="Tabarra Sans"/>
                <a:ea typeface="Tabarra Sans"/>
                <a:cs typeface="Tabarra Sans"/>
                <a:sym typeface="Tabarra Sans"/>
              </a:rPr>
              <a:t>Pfizer manufactures and exports medicines at large scale from Ireland.</a:t>
            </a:r>
          </a:p>
        </p:txBody>
      </p:sp>
      <p:sp>
        <p:nvSpPr>
          <p:cNvPr id="22" name="TextBox 22"/>
          <p:cNvSpPr txBox="1"/>
          <p:nvPr/>
        </p:nvSpPr>
        <p:spPr>
          <a:xfrm>
            <a:off x="857250" y="4296922"/>
            <a:ext cx="2810707"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Foreign Direct Investment</a:t>
            </a:r>
          </a:p>
        </p:txBody>
      </p:sp>
      <p:sp>
        <p:nvSpPr>
          <p:cNvPr id="23" name="TextBox 23"/>
          <p:cNvSpPr txBox="1"/>
          <p:nvPr/>
        </p:nvSpPr>
        <p:spPr>
          <a:xfrm>
            <a:off x="811994" y="6702783"/>
            <a:ext cx="2901220" cy="908050"/>
          </a:xfrm>
          <a:prstGeom prst="rect">
            <a:avLst/>
          </a:prstGeom>
        </p:spPr>
        <p:txBody>
          <a:bodyPr lIns="0" tIns="0" rIns="0" bIns="0" rtlCol="0" anchor="t">
            <a:spAutoFit/>
          </a:bodyPr>
          <a:lstStyle/>
          <a:p>
            <a:pPr algn="ctr">
              <a:lnSpc>
                <a:spcPts val="3499"/>
              </a:lnSpc>
            </a:pPr>
            <a:r>
              <a:rPr lang="en-US" sz="2499" dirty="0">
                <a:solidFill>
                  <a:srgbClr val="24363D"/>
                </a:solidFill>
                <a:latin typeface="Tabarra Sans"/>
                <a:ea typeface="Tabarra Sans"/>
                <a:cs typeface="Tabarra Sans"/>
                <a:sym typeface="Tabarra Sans"/>
              </a:rPr>
              <a:t>Improved Competitiveness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TextBox 5"/>
          <p:cNvSpPr txBox="1"/>
          <p:nvPr/>
        </p:nvSpPr>
        <p:spPr>
          <a:xfrm>
            <a:off x="857280" y="638611"/>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Outcomes </a:t>
            </a:r>
          </a:p>
        </p:txBody>
      </p:sp>
      <p:grpSp>
        <p:nvGrpSpPr>
          <p:cNvPr id="6" name="Group 6"/>
          <p:cNvGrpSpPr/>
          <p:nvPr/>
        </p:nvGrpSpPr>
        <p:grpSpPr>
          <a:xfrm>
            <a:off x="11823745" y="0"/>
            <a:ext cx="3416255" cy="3416255"/>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8" name="TextBox 8"/>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9" name="TextBox 9"/>
          <p:cNvSpPr txBox="1"/>
          <p:nvPr/>
        </p:nvSpPr>
        <p:spPr>
          <a:xfrm>
            <a:off x="857280" y="2109667"/>
            <a:ext cx="13525500" cy="1410332"/>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5.7. Evaluate the impact of Irish organisations trading internationally, with a focus on both positive and negative impacts and the social and environmental impact of globalisation. </a:t>
            </a:r>
          </a:p>
        </p:txBody>
      </p:sp>
      <p:sp>
        <p:nvSpPr>
          <p:cNvPr id="10" name="TextBox 10"/>
          <p:cNvSpPr txBox="1"/>
          <p:nvPr/>
        </p:nvSpPr>
        <p:spPr>
          <a:xfrm>
            <a:off x="857280" y="3662874"/>
            <a:ext cx="13525500" cy="953132"/>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5.8. Explain how globalisation can increase interdependence* and evaluate the consequences of this for both businesses and consumers. </a:t>
            </a:r>
          </a:p>
        </p:txBody>
      </p:sp>
      <p:sp>
        <p:nvSpPr>
          <p:cNvPr id="11" name="TextBox 11"/>
          <p:cNvSpPr txBox="1"/>
          <p:nvPr/>
        </p:nvSpPr>
        <p:spPr>
          <a:xfrm>
            <a:off x="857280" y="4758882"/>
            <a:ext cx="13525500" cy="495932"/>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5.9. Evaluate the role of technology in globalisation. </a:t>
            </a:r>
          </a:p>
        </p:txBody>
      </p:sp>
      <p:sp>
        <p:nvSpPr>
          <p:cNvPr id="12" name="TextBox 12"/>
          <p:cNvSpPr txBox="1"/>
          <p:nvPr/>
        </p:nvSpPr>
        <p:spPr>
          <a:xfrm>
            <a:off x="857280" y="5397689"/>
            <a:ext cx="13525500" cy="953132"/>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5.10 Explain what is meant by Foreign Direct Investment and investigate how the Irish government promotes Foreign Direct Investment. </a:t>
            </a:r>
          </a:p>
        </p:txBody>
      </p:sp>
      <p:sp>
        <p:nvSpPr>
          <p:cNvPr id="13" name="TextBox 13"/>
          <p:cNvSpPr txBox="1"/>
          <p:nvPr/>
        </p:nvSpPr>
        <p:spPr>
          <a:xfrm>
            <a:off x="857280" y="6493697"/>
            <a:ext cx="13525500" cy="495932"/>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5.11 Outline the contribution of Foreign Direct Investment to the Irish economy. </a:t>
            </a:r>
          </a:p>
        </p:txBody>
      </p:sp>
      <p:sp>
        <p:nvSpPr>
          <p:cNvPr id="14" name="TextBox 14"/>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13080"/>
            <a:ext cx="13121031" cy="67309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Bold"/>
                <a:ea typeface="Tabarra Sans Bold"/>
                <a:cs typeface="Tabarra Sans Bold"/>
                <a:sym typeface="Tabarra Sans Bold"/>
              </a:rPr>
              <a:t>The Negative Impacts Of Globalisation On Irish Businesses</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320965" y="2336044"/>
            <a:ext cx="3721820" cy="1021634"/>
            <a:chOff x="0" y="0"/>
            <a:chExt cx="1176279" cy="322887"/>
          </a:xfrm>
        </p:grpSpPr>
        <p:sp>
          <p:nvSpPr>
            <p:cNvPr id="10" name="Freeform 10"/>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11" name="TextBox 11"/>
            <p:cNvSpPr txBox="1"/>
            <p:nvPr/>
          </p:nvSpPr>
          <p:spPr>
            <a:xfrm>
              <a:off x="0" y="-28575"/>
              <a:ext cx="1176279" cy="351462"/>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917160" y="2345211"/>
            <a:ext cx="2529429"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Financial</a:t>
            </a:r>
          </a:p>
          <a:p>
            <a:pPr algn="ctr">
              <a:lnSpc>
                <a:spcPts val="3499"/>
              </a:lnSpc>
            </a:pPr>
            <a:r>
              <a:rPr lang="en-US" sz="2499">
                <a:solidFill>
                  <a:srgbClr val="24363D"/>
                </a:solidFill>
                <a:latin typeface="Tabarra Sans"/>
                <a:ea typeface="Tabarra Sans"/>
                <a:cs typeface="Tabarra Sans"/>
                <a:sym typeface="Tabarra Sans"/>
              </a:rPr>
              <a:t>Risks</a:t>
            </a:r>
          </a:p>
        </p:txBody>
      </p:sp>
      <p:sp>
        <p:nvSpPr>
          <p:cNvPr id="13" name="TextBox 13"/>
          <p:cNvSpPr txBox="1"/>
          <p:nvPr/>
        </p:nvSpPr>
        <p:spPr>
          <a:xfrm>
            <a:off x="4667813" y="2274235"/>
            <a:ext cx="10050174" cy="1092200"/>
          </a:xfrm>
          <a:prstGeom prst="rect">
            <a:avLst/>
          </a:prstGeom>
        </p:spPr>
        <p:txBody>
          <a:bodyPr lIns="0" tIns="0" rIns="0" bIns="0" rtlCol="0" anchor="t">
            <a:spAutoFit/>
          </a:bodyPr>
          <a:lstStyle/>
          <a:p>
            <a:pPr algn="l">
              <a:lnSpc>
                <a:spcPts val="2800"/>
              </a:lnSpc>
            </a:pPr>
            <a:r>
              <a:rPr lang="en-US" sz="2000">
                <a:solidFill>
                  <a:srgbClr val="24363D"/>
                </a:solidFill>
                <a:latin typeface="Tabarra Sans"/>
                <a:ea typeface="Tabarra Sans"/>
                <a:cs typeface="Tabarra Sans"/>
                <a:sym typeface="Tabarra Sans"/>
              </a:rPr>
              <a:t>Changes in exchange rates can reduce profits when trading in non-euro markets.</a:t>
            </a:r>
          </a:p>
          <a:p>
            <a:pPr algn="l">
              <a:lnSpc>
                <a:spcPts val="2800"/>
              </a:lnSpc>
            </a:pPr>
            <a:r>
              <a:rPr lang="en-US" sz="2000">
                <a:solidFill>
                  <a:srgbClr val="24363D"/>
                </a:solidFill>
                <a:latin typeface="Tabarra Sans"/>
                <a:ea typeface="Tabarra Sans"/>
                <a:cs typeface="Tabarra Sans"/>
                <a:sym typeface="Tabarra Sans"/>
              </a:rPr>
              <a:t>If the euro strengthens against the US dollar, Irish exports become more expensive for American buyers.</a:t>
            </a:r>
          </a:p>
        </p:txBody>
      </p:sp>
      <p:sp>
        <p:nvSpPr>
          <p:cNvPr id="14" name="TextBox 14"/>
          <p:cNvSpPr txBox="1"/>
          <p:nvPr/>
        </p:nvSpPr>
        <p:spPr>
          <a:xfrm>
            <a:off x="4667783" y="3661710"/>
            <a:ext cx="10050204" cy="1092200"/>
          </a:xfrm>
          <a:prstGeom prst="rect">
            <a:avLst/>
          </a:prstGeom>
        </p:spPr>
        <p:txBody>
          <a:bodyPr lIns="0" tIns="0" rIns="0" bIns="0" rtlCol="0" anchor="t">
            <a:spAutoFit/>
          </a:bodyPr>
          <a:lstStyle/>
          <a:p>
            <a:pPr algn="l">
              <a:lnSpc>
                <a:spcPts val="2800"/>
              </a:lnSpc>
            </a:pPr>
            <a:r>
              <a:rPr lang="en-US" sz="2000">
                <a:solidFill>
                  <a:srgbClr val="24363D"/>
                </a:solidFill>
                <a:latin typeface="Tabarra Sans"/>
                <a:ea typeface="Tabarra Sans"/>
                <a:cs typeface="Tabarra Sans"/>
                <a:sym typeface="Tabarra Sans"/>
              </a:rPr>
              <a:t>Irish firms face strong competition from larger global brands that may offer lower prices or greater marketing power.</a:t>
            </a:r>
          </a:p>
          <a:p>
            <a:pPr algn="l">
              <a:lnSpc>
                <a:spcPts val="2800"/>
              </a:lnSpc>
            </a:pPr>
            <a:r>
              <a:rPr lang="en-US" sz="2000">
                <a:solidFill>
                  <a:srgbClr val="24363D"/>
                </a:solidFill>
                <a:latin typeface="Tabarra Sans"/>
                <a:ea typeface="Tabarra Sans"/>
                <a:cs typeface="Tabarra Sans"/>
                <a:sym typeface="Tabarra Sans"/>
              </a:rPr>
              <a:t>Irish clothing producers competing with fast-fashion imports from Asia.</a:t>
            </a:r>
          </a:p>
        </p:txBody>
      </p:sp>
      <p:sp>
        <p:nvSpPr>
          <p:cNvPr id="15" name="TextBox 15"/>
          <p:cNvSpPr txBox="1"/>
          <p:nvPr/>
        </p:nvSpPr>
        <p:spPr>
          <a:xfrm>
            <a:off x="4667783" y="5213587"/>
            <a:ext cx="10050174" cy="1092200"/>
          </a:xfrm>
          <a:prstGeom prst="rect">
            <a:avLst/>
          </a:prstGeom>
        </p:spPr>
        <p:txBody>
          <a:bodyPr lIns="0" tIns="0" rIns="0" bIns="0" rtlCol="0" anchor="t">
            <a:spAutoFit/>
          </a:bodyPr>
          <a:lstStyle/>
          <a:p>
            <a:pPr algn="l">
              <a:lnSpc>
                <a:spcPts val="2800"/>
              </a:lnSpc>
            </a:pPr>
            <a:r>
              <a:rPr lang="en-US" sz="2000">
                <a:solidFill>
                  <a:srgbClr val="24363D"/>
                </a:solidFill>
                <a:latin typeface="Tabarra Sans"/>
                <a:ea typeface="Tabarra Sans"/>
                <a:cs typeface="Tabarra Sans"/>
                <a:sym typeface="Tabarra Sans"/>
              </a:rPr>
              <a:t>Different languages, customs, and business expectations can cause misunderstanding or affect sales.</a:t>
            </a:r>
          </a:p>
          <a:p>
            <a:pPr algn="l">
              <a:lnSpc>
                <a:spcPts val="2800"/>
              </a:lnSpc>
            </a:pPr>
            <a:r>
              <a:rPr lang="en-US" sz="2000">
                <a:solidFill>
                  <a:srgbClr val="24363D"/>
                </a:solidFill>
                <a:latin typeface="Tabarra Sans"/>
                <a:ea typeface="Tabarra Sans"/>
                <a:cs typeface="Tabarra Sans"/>
                <a:sym typeface="Tabarra Sans"/>
              </a:rPr>
              <a:t>Marketing that appeals to Irish customers may not suit other cultures.</a:t>
            </a:r>
          </a:p>
        </p:txBody>
      </p:sp>
      <p:grpSp>
        <p:nvGrpSpPr>
          <p:cNvPr id="16" name="Group 16"/>
          <p:cNvGrpSpPr/>
          <p:nvPr/>
        </p:nvGrpSpPr>
        <p:grpSpPr>
          <a:xfrm>
            <a:off x="320965" y="3794465"/>
            <a:ext cx="3721820" cy="1021634"/>
            <a:chOff x="0" y="0"/>
            <a:chExt cx="1176279" cy="322887"/>
          </a:xfrm>
        </p:grpSpPr>
        <p:sp>
          <p:nvSpPr>
            <p:cNvPr id="17" name="Freeform 17"/>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18" name="TextBox 18"/>
            <p:cNvSpPr txBox="1"/>
            <p:nvPr/>
          </p:nvSpPr>
          <p:spPr>
            <a:xfrm>
              <a:off x="0" y="-28575"/>
              <a:ext cx="1176279" cy="351462"/>
            </a:xfrm>
            <a:prstGeom prst="rect">
              <a:avLst/>
            </a:prstGeom>
          </p:spPr>
          <p:txBody>
            <a:bodyPr lIns="50800" tIns="50800" rIns="50800" bIns="50800" rtlCol="0" anchor="ctr"/>
            <a:lstStyle/>
            <a:p>
              <a:pPr algn="ctr">
                <a:lnSpc>
                  <a:spcPts val="2239"/>
                </a:lnSpc>
              </a:pPr>
              <a:endParaRPr/>
            </a:p>
          </p:txBody>
        </p:sp>
      </p:grpSp>
      <p:sp>
        <p:nvSpPr>
          <p:cNvPr id="19" name="TextBox 19"/>
          <p:cNvSpPr txBox="1"/>
          <p:nvPr/>
        </p:nvSpPr>
        <p:spPr>
          <a:xfrm>
            <a:off x="857250" y="3803633"/>
            <a:ext cx="2810707"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Face Greater Competition</a:t>
            </a:r>
          </a:p>
        </p:txBody>
      </p:sp>
      <p:grpSp>
        <p:nvGrpSpPr>
          <p:cNvPr id="20" name="Group 20"/>
          <p:cNvGrpSpPr/>
          <p:nvPr/>
        </p:nvGrpSpPr>
        <p:grpSpPr>
          <a:xfrm>
            <a:off x="320965" y="5284153"/>
            <a:ext cx="3721820" cy="1021634"/>
            <a:chOff x="0" y="0"/>
            <a:chExt cx="1176279" cy="322887"/>
          </a:xfrm>
        </p:grpSpPr>
        <p:sp>
          <p:nvSpPr>
            <p:cNvPr id="21" name="Freeform 21"/>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22" name="TextBox 22"/>
            <p:cNvSpPr txBox="1"/>
            <p:nvPr/>
          </p:nvSpPr>
          <p:spPr>
            <a:xfrm>
              <a:off x="0" y="-28575"/>
              <a:ext cx="1176279" cy="351462"/>
            </a:xfrm>
            <a:prstGeom prst="rect">
              <a:avLst/>
            </a:prstGeom>
          </p:spPr>
          <p:txBody>
            <a:bodyPr lIns="50800" tIns="50800" rIns="50800" bIns="50800" rtlCol="0" anchor="ctr"/>
            <a:lstStyle/>
            <a:p>
              <a:pPr algn="ctr">
                <a:lnSpc>
                  <a:spcPts val="2239"/>
                </a:lnSpc>
              </a:pPr>
              <a:endParaRPr/>
            </a:p>
          </p:txBody>
        </p:sp>
      </p:grpSp>
      <p:sp>
        <p:nvSpPr>
          <p:cNvPr id="23" name="TextBox 23"/>
          <p:cNvSpPr txBox="1"/>
          <p:nvPr/>
        </p:nvSpPr>
        <p:spPr>
          <a:xfrm>
            <a:off x="731265" y="5293320"/>
            <a:ext cx="2901220"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Cultural</a:t>
            </a:r>
          </a:p>
          <a:p>
            <a:pPr algn="ctr">
              <a:lnSpc>
                <a:spcPts val="3499"/>
              </a:lnSpc>
            </a:pPr>
            <a:r>
              <a:rPr lang="en-US" sz="2499">
                <a:solidFill>
                  <a:srgbClr val="24363D"/>
                </a:solidFill>
                <a:latin typeface="Tabarra Sans"/>
                <a:ea typeface="Tabarra Sans"/>
                <a:cs typeface="Tabarra Sans"/>
                <a:sym typeface="Tabarra Sans"/>
              </a:rPr>
              <a:t>Barriers</a:t>
            </a:r>
          </a:p>
        </p:txBody>
      </p:sp>
      <p:sp>
        <p:nvSpPr>
          <p:cNvPr id="24" name="TextBox 24"/>
          <p:cNvSpPr txBox="1"/>
          <p:nvPr/>
        </p:nvSpPr>
        <p:spPr>
          <a:xfrm>
            <a:off x="4667753" y="6629637"/>
            <a:ext cx="10050204" cy="1444625"/>
          </a:xfrm>
          <a:prstGeom prst="rect">
            <a:avLst/>
          </a:prstGeom>
        </p:spPr>
        <p:txBody>
          <a:bodyPr lIns="0" tIns="0" rIns="0" bIns="0" rtlCol="0" anchor="t">
            <a:spAutoFit/>
          </a:bodyPr>
          <a:lstStyle/>
          <a:p>
            <a:pPr algn="l">
              <a:lnSpc>
                <a:spcPts val="2800"/>
              </a:lnSpc>
            </a:pPr>
            <a:r>
              <a:rPr lang="en-US" sz="2000">
                <a:solidFill>
                  <a:srgbClr val="24363D"/>
                </a:solidFill>
                <a:latin typeface="Tabarra Sans"/>
                <a:ea typeface="Tabarra Sans"/>
                <a:cs typeface="Tabarra Sans"/>
                <a:sym typeface="Tabarra Sans"/>
              </a:rPr>
              <a:t>International conflict, trade sanctions, or policy changes can disrupt exports and investment.</a:t>
            </a:r>
          </a:p>
          <a:p>
            <a:pPr algn="l">
              <a:lnSpc>
                <a:spcPts val="2800"/>
              </a:lnSpc>
            </a:pPr>
            <a:r>
              <a:rPr lang="en-US" sz="2000">
                <a:solidFill>
                  <a:srgbClr val="24363D"/>
                </a:solidFill>
                <a:latin typeface="Tabarra Sans"/>
                <a:ea typeface="Tabarra Sans"/>
                <a:cs typeface="Tabarra Sans"/>
                <a:sym typeface="Tabarra Sans"/>
              </a:rPr>
              <a:t>Tensions between major economies can lead to tariffs or supply chain uncertainty.</a:t>
            </a:r>
          </a:p>
        </p:txBody>
      </p:sp>
      <p:grpSp>
        <p:nvGrpSpPr>
          <p:cNvPr id="25" name="Group 25"/>
          <p:cNvGrpSpPr/>
          <p:nvPr/>
        </p:nvGrpSpPr>
        <p:grpSpPr>
          <a:xfrm>
            <a:off x="320935" y="6883995"/>
            <a:ext cx="3721820" cy="1021634"/>
            <a:chOff x="0" y="0"/>
            <a:chExt cx="1176279" cy="322887"/>
          </a:xfrm>
        </p:grpSpPr>
        <p:sp>
          <p:nvSpPr>
            <p:cNvPr id="26" name="Freeform 26"/>
            <p:cNvSpPr/>
            <p:nvPr/>
          </p:nvSpPr>
          <p:spPr>
            <a:xfrm>
              <a:off x="0" y="0"/>
              <a:ext cx="1176279" cy="322887"/>
            </a:xfrm>
            <a:custGeom>
              <a:avLst/>
              <a:gdLst/>
              <a:ahLst/>
              <a:cxnLst/>
              <a:rect l="l" t="t" r="r" b="b"/>
              <a:pathLst>
                <a:path w="1176279" h="322887">
                  <a:moveTo>
                    <a:pt x="87366" y="0"/>
                  </a:moveTo>
                  <a:lnTo>
                    <a:pt x="1088913" y="0"/>
                  </a:lnTo>
                  <a:cubicBezTo>
                    <a:pt x="1112084" y="0"/>
                    <a:pt x="1134306" y="9205"/>
                    <a:pt x="1150690" y="25589"/>
                  </a:cubicBezTo>
                  <a:cubicBezTo>
                    <a:pt x="1167074" y="41973"/>
                    <a:pt x="1176279" y="64195"/>
                    <a:pt x="1176279" y="87366"/>
                  </a:cubicBezTo>
                  <a:lnTo>
                    <a:pt x="1176279" y="235521"/>
                  </a:lnTo>
                  <a:cubicBezTo>
                    <a:pt x="1176279" y="258692"/>
                    <a:pt x="1167074" y="280914"/>
                    <a:pt x="1150690" y="297298"/>
                  </a:cubicBezTo>
                  <a:cubicBezTo>
                    <a:pt x="1134306" y="313682"/>
                    <a:pt x="1112084" y="322887"/>
                    <a:pt x="1088913" y="322887"/>
                  </a:cubicBezTo>
                  <a:lnTo>
                    <a:pt x="87366" y="322887"/>
                  </a:lnTo>
                  <a:cubicBezTo>
                    <a:pt x="64195" y="322887"/>
                    <a:pt x="41973" y="313682"/>
                    <a:pt x="25589" y="297298"/>
                  </a:cubicBezTo>
                  <a:cubicBezTo>
                    <a:pt x="9205" y="280914"/>
                    <a:pt x="0" y="258692"/>
                    <a:pt x="0" y="235521"/>
                  </a:cubicBezTo>
                  <a:lnTo>
                    <a:pt x="0" y="87366"/>
                  </a:lnTo>
                  <a:cubicBezTo>
                    <a:pt x="0" y="64195"/>
                    <a:pt x="9205" y="41973"/>
                    <a:pt x="25589" y="25589"/>
                  </a:cubicBezTo>
                  <a:cubicBezTo>
                    <a:pt x="41973" y="9205"/>
                    <a:pt x="64195" y="0"/>
                    <a:pt x="87366" y="0"/>
                  </a:cubicBezTo>
                  <a:close/>
                </a:path>
              </a:pathLst>
            </a:custGeom>
            <a:solidFill>
              <a:srgbClr val="FFE57D"/>
            </a:solidFill>
          </p:spPr>
          <p:txBody>
            <a:bodyPr/>
            <a:lstStyle/>
            <a:p>
              <a:endParaRPr lang="en-US"/>
            </a:p>
          </p:txBody>
        </p:sp>
        <p:sp>
          <p:nvSpPr>
            <p:cNvPr id="27" name="TextBox 27"/>
            <p:cNvSpPr txBox="1"/>
            <p:nvPr/>
          </p:nvSpPr>
          <p:spPr>
            <a:xfrm>
              <a:off x="0" y="-28575"/>
              <a:ext cx="1176279" cy="351462"/>
            </a:xfrm>
            <a:prstGeom prst="rect">
              <a:avLst/>
            </a:prstGeom>
          </p:spPr>
          <p:txBody>
            <a:bodyPr lIns="50800" tIns="50800" rIns="50800" bIns="50800" rtlCol="0" anchor="ctr"/>
            <a:lstStyle/>
            <a:p>
              <a:pPr algn="ctr">
                <a:lnSpc>
                  <a:spcPts val="2239"/>
                </a:lnSpc>
              </a:pPr>
              <a:endParaRPr/>
            </a:p>
          </p:txBody>
        </p:sp>
      </p:grpSp>
      <p:sp>
        <p:nvSpPr>
          <p:cNvPr id="28" name="TextBox 28"/>
          <p:cNvSpPr txBox="1"/>
          <p:nvPr/>
        </p:nvSpPr>
        <p:spPr>
          <a:xfrm>
            <a:off x="643787" y="6893162"/>
            <a:ext cx="3076115"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Political</a:t>
            </a:r>
          </a:p>
          <a:p>
            <a:pPr algn="ctr">
              <a:lnSpc>
                <a:spcPts val="3499"/>
              </a:lnSpc>
            </a:pPr>
            <a:r>
              <a:rPr lang="en-US" sz="2499">
                <a:solidFill>
                  <a:srgbClr val="24363D"/>
                </a:solidFill>
                <a:latin typeface="Tabarra Sans"/>
                <a:ea typeface="Tabarra Sans"/>
                <a:cs typeface="Tabarra Sans"/>
                <a:sym typeface="Tabarra Sans"/>
              </a:rPr>
              <a:t>Risks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21967"/>
            <a:ext cx="13121031" cy="798193"/>
          </a:xfrm>
          <a:prstGeom prst="rect">
            <a:avLst/>
          </a:prstGeom>
        </p:spPr>
        <p:txBody>
          <a:bodyPr lIns="0" tIns="0" rIns="0" bIns="0" rtlCol="0" anchor="t">
            <a:spAutoFit/>
          </a:bodyPr>
          <a:lstStyle/>
          <a:p>
            <a:pPr algn="l">
              <a:lnSpc>
                <a:spcPts val="5880"/>
              </a:lnSpc>
            </a:pPr>
            <a:r>
              <a:rPr lang="en-US" sz="4200" b="1">
                <a:solidFill>
                  <a:srgbClr val="FFE57D"/>
                </a:solidFill>
                <a:latin typeface="Tabarra Sans Bold"/>
                <a:ea typeface="Tabarra Sans Bold"/>
                <a:cs typeface="Tabarra Sans Bold"/>
                <a:sym typeface="Tabarra Sans Bold"/>
              </a:rPr>
              <a:t>The Social Consequences Of Globalisation</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2666658"/>
            <a:ext cx="13268588" cy="5374463"/>
          </a:xfrm>
          <a:prstGeom prst="rect">
            <a:avLst/>
          </a:prstGeom>
        </p:spPr>
        <p:txBody>
          <a:bodyPr lIns="0" tIns="0" rIns="0" bIns="0" rtlCol="0" anchor="t">
            <a:spAutoFit/>
          </a:bodyPr>
          <a:lstStyle/>
          <a:p>
            <a:pPr algn="l">
              <a:lnSpc>
                <a:spcPts val="3019"/>
              </a:lnSpc>
            </a:pPr>
            <a:r>
              <a:rPr lang="en-US" sz="2156">
                <a:solidFill>
                  <a:srgbClr val="24363D"/>
                </a:solidFill>
                <a:latin typeface="Tabarra Sans"/>
                <a:ea typeface="Tabarra Sans"/>
                <a:cs typeface="Tabarra Sans"/>
                <a:sym typeface="Tabarra Sans"/>
              </a:rPr>
              <a:t>📌 </a:t>
            </a:r>
            <a:r>
              <a:rPr lang="en-US" sz="2156" b="1">
                <a:solidFill>
                  <a:srgbClr val="24363D"/>
                </a:solidFill>
                <a:latin typeface="Tabarra Sans Bold"/>
                <a:ea typeface="Tabarra Sans Bold"/>
                <a:cs typeface="Tabarra Sans Bold"/>
                <a:sym typeface="Tabarra Sans Bold"/>
              </a:rPr>
              <a:t>Impact on local communities</a:t>
            </a:r>
          </a:p>
          <a:p>
            <a:pPr algn="l">
              <a:lnSpc>
                <a:spcPts val="3019"/>
              </a:lnSpc>
            </a:pPr>
            <a:r>
              <a:rPr lang="en-US" sz="2156">
                <a:solidFill>
                  <a:srgbClr val="24363D"/>
                </a:solidFill>
                <a:latin typeface="Tabarra Sans"/>
                <a:ea typeface="Tabarra Sans"/>
                <a:cs typeface="Tabarra Sans"/>
                <a:sym typeface="Tabarra Sans"/>
              </a:rPr>
              <a:t>While global trade creates jobs, it can also lead to outsourcing and the decline of local industries.</a:t>
            </a:r>
          </a:p>
          <a:p>
            <a:pPr algn="l">
              <a:lnSpc>
                <a:spcPts val="3019"/>
              </a:lnSpc>
            </a:pPr>
            <a:r>
              <a:rPr lang="en-US" sz="2156">
                <a:solidFill>
                  <a:srgbClr val="24363D"/>
                </a:solidFill>
                <a:latin typeface="Tabarra Sans"/>
                <a:ea typeface="Tabarra Sans"/>
                <a:cs typeface="Tabarra Sans"/>
                <a:sym typeface="Tabarra Sans"/>
              </a:rPr>
              <a:t>Some Irish manufacturers are replaced by cheaper imports or foreign multinationals producing at lower cost.</a:t>
            </a:r>
          </a:p>
          <a:p>
            <a:pPr algn="l">
              <a:lnSpc>
                <a:spcPts val="3019"/>
              </a:lnSpc>
            </a:pPr>
            <a:endParaRPr lang="en-US" sz="2156">
              <a:solidFill>
                <a:srgbClr val="24363D"/>
              </a:solidFill>
              <a:latin typeface="Tabarra Sans"/>
              <a:ea typeface="Tabarra Sans"/>
              <a:cs typeface="Tabarra Sans"/>
              <a:sym typeface="Tabarra Sans"/>
            </a:endParaRPr>
          </a:p>
          <a:p>
            <a:pPr algn="l">
              <a:lnSpc>
                <a:spcPts val="3019"/>
              </a:lnSpc>
            </a:pPr>
            <a:r>
              <a:rPr lang="en-US" sz="2156">
                <a:solidFill>
                  <a:srgbClr val="24363D"/>
                </a:solidFill>
                <a:latin typeface="Tabarra Sans"/>
                <a:ea typeface="Tabarra Sans"/>
                <a:cs typeface="Tabarra Sans"/>
                <a:sym typeface="Tabarra Sans"/>
              </a:rPr>
              <a:t>📌 </a:t>
            </a:r>
            <a:r>
              <a:rPr lang="en-US" sz="2156" b="1">
                <a:solidFill>
                  <a:srgbClr val="24363D"/>
                </a:solidFill>
                <a:latin typeface="Tabarra Sans Bold"/>
                <a:ea typeface="Tabarra Sans Bold"/>
                <a:cs typeface="Tabarra Sans Bold"/>
                <a:sym typeface="Tabarra Sans Bold"/>
              </a:rPr>
              <a:t>Labour issues abroad</a:t>
            </a:r>
          </a:p>
          <a:p>
            <a:pPr algn="l">
              <a:lnSpc>
                <a:spcPts val="3019"/>
              </a:lnSpc>
            </a:pPr>
            <a:r>
              <a:rPr lang="en-US" sz="2156">
                <a:solidFill>
                  <a:srgbClr val="24363D"/>
                </a:solidFill>
                <a:latin typeface="Tabarra Sans"/>
                <a:ea typeface="Tabarra Sans"/>
                <a:cs typeface="Tabarra Sans"/>
                <a:sym typeface="Tabarra Sans"/>
              </a:rPr>
              <a:t>Irish companies relying on overseas suppliers may face ethical concerns if those suppliers do not follow fair labour standards.</a:t>
            </a:r>
          </a:p>
          <a:p>
            <a:pPr algn="l">
              <a:lnSpc>
                <a:spcPts val="3019"/>
              </a:lnSpc>
            </a:pPr>
            <a:r>
              <a:rPr lang="en-US" sz="2156">
                <a:solidFill>
                  <a:srgbClr val="24363D"/>
                </a:solidFill>
                <a:latin typeface="Tabarra Sans"/>
                <a:ea typeface="Tabarra Sans"/>
                <a:cs typeface="Tabarra Sans"/>
                <a:sym typeface="Tabarra Sans"/>
              </a:rPr>
              <a:t>Imports from non-EU countries may come from regions with weaker worker protections.</a:t>
            </a:r>
          </a:p>
          <a:p>
            <a:pPr algn="l">
              <a:lnSpc>
                <a:spcPts val="3019"/>
              </a:lnSpc>
            </a:pPr>
            <a:endParaRPr lang="en-US" sz="2156">
              <a:solidFill>
                <a:srgbClr val="24363D"/>
              </a:solidFill>
              <a:latin typeface="Tabarra Sans"/>
              <a:ea typeface="Tabarra Sans"/>
              <a:cs typeface="Tabarra Sans"/>
              <a:sym typeface="Tabarra Sans"/>
            </a:endParaRPr>
          </a:p>
          <a:p>
            <a:pPr algn="l">
              <a:lnSpc>
                <a:spcPts val="3019"/>
              </a:lnSpc>
            </a:pPr>
            <a:r>
              <a:rPr lang="en-US" sz="2156">
                <a:solidFill>
                  <a:srgbClr val="24363D"/>
                </a:solidFill>
                <a:latin typeface="Tabarra Sans"/>
                <a:ea typeface="Tabarra Sans"/>
                <a:cs typeface="Tabarra Sans"/>
                <a:sym typeface="Tabarra Sans"/>
              </a:rPr>
              <a:t>📌 </a:t>
            </a:r>
            <a:r>
              <a:rPr lang="en-US" sz="2156" b="1">
                <a:solidFill>
                  <a:srgbClr val="24363D"/>
                </a:solidFill>
                <a:latin typeface="Tabarra Sans Bold"/>
                <a:ea typeface="Tabarra Sans Bold"/>
                <a:cs typeface="Tabarra Sans Bold"/>
                <a:sym typeface="Tabarra Sans Bold"/>
              </a:rPr>
              <a:t>Cultural homogenisation</a:t>
            </a:r>
          </a:p>
          <a:p>
            <a:pPr algn="l">
              <a:lnSpc>
                <a:spcPts val="3019"/>
              </a:lnSpc>
            </a:pPr>
            <a:r>
              <a:rPr lang="en-US" sz="2156">
                <a:solidFill>
                  <a:srgbClr val="24363D"/>
                </a:solidFill>
                <a:latin typeface="Tabarra Sans"/>
                <a:ea typeface="Tabarra Sans"/>
                <a:cs typeface="Tabarra Sans"/>
                <a:sym typeface="Tabarra Sans"/>
              </a:rPr>
              <a:t>Global brands can overshadow local culture and traditions.</a:t>
            </a:r>
          </a:p>
          <a:p>
            <a:pPr algn="l">
              <a:lnSpc>
                <a:spcPts val="3019"/>
              </a:lnSpc>
            </a:pPr>
            <a:r>
              <a:rPr lang="en-US" sz="2156">
                <a:solidFill>
                  <a:srgbClr val="24363D"/>
                </a:solidFill>
                <a:latin typeface="Tabarra Sans"/>
                <a:ea typeface="Tabarra Sans"/>
                <a:cs typeface="Tabarra Sans"/>
                <a:sym typeface="Tabarra Sans"/>
              </a:rPr>
              <a:t>The spread of international retail chains may replace local shops and reduce community identity.</a:t>
            </a:r>
          </a:p>
          <a:p>
            <a:pPr algn="l">
              <a:lnSpc>
                <a:spcPts val="3019"/>
              </a:lnSpc>
            </a:pPr>
            <a:endParaRPr lang="en-US" sz="2156">
              <a:solidFill>
                <a:srgbClr val="24363D"/>
              </a:solidFill>
              <a:latin typeface="Tabarra Sans"/>
              <a:ea typeface="Tabarra Sans"/>
              <a:cs typeface="Tabarra Sans"/>
              <a:sym typeface="Tabarra San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21967"/>
            <a:ext cx="13121031" cy="765173"/>
          </a:xfrm>
          <a:prstGeom prst="rect">
            <a:avLst/>
          </a:prstGeom>
        </p:spPr>
        <p:txBody>
          <a:bodyPr lIns="0" tIns="0" rIns="0" bIns="0" rtlCol="0" anchor="t">
            <a:spAutoFit/>
          </a:bodyPr>
          <a:lstStyle/>
          <a:p>
            <a:pPr algn="l">
              <a:lnSpc>
                <a:spcPts val="5600"/>
              </a:lnSpc>
            </a:pPr>
            <a:r>
              <a:rPr lang="en-US" sz="4000" b="1">
                <a:solidFill>
                  <a:srgbClr val="FFE57D"/>
                </a:solidFill>
                <a:latin typeface="Tabarra Sans Bold"/>
                <a:ea typeface="Tabarra Sans Bold"/>
                <a:cs typeface="Tabarra Sans Bold"/>
                <a:sym typeface="Tabarra Sans Bold"/>
              </a:rPr>
              <a:t>The Environmental Consequences Of Globalisation</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647124" y="2257083"/>
            <a:ext cx="13945752" cy="6136463"/>
          </a:xfrm>
          <a:prstGeom prst="rect">
            <a:avLst/>
          </a:prstGeom>
        </p:spPr>
        <p:txBody>
          <a:bodyPr lIns="0" tIns="0" rIns="0" bIns="0" rtlCol="0" anchor="t">
            <a:spAutoFit/>
          </a:bodyPr>
          <a:lstStyle/>
          <a:p>
            <a:pPr algn="l">
              <a:lnSpc>
                <a:spcPts val="3019"/>
              </a:lnSpc>
            </a:pPr>
            <a:r>
              <a:rPr lang="en-US" sz="2156">
                <a:solidFill>
                  <a:srgbClr val="24363D"/>
                </a:solidFill>
                <a:latin typeface="Tabarra Sans"/>
                <a:ea typeface="Tabarra Sans"/>
                <a:cs typeface="Tabarra Sans"/>
                <a:sym typeface="Tabarra Sans"/>
              </a:rPr>
              <a:t>📌 </a:t>
            </a:r>
            <a:r>
              <a:rPr lang="en-US" sz="2156" b="1">
                <a:solidFill>
                  <a:srgbClr val="24363D"/>
                </a:solidFill>
                <a:latin typeface="Tabarra Sans Bold"/>
                <a:ea typeface="Tabarra Sans Bold"/>
                <a:cs typeface="Tabarra Sans Bold"/>
                <a:sym typeface="Tabarra Sans Bold"/>
              </a:rPr>
              <a:t>Increased Carbon Emissions</a:t>
            </a:r>
          </a:p>
          <a:p>
            <a:pPr algn="l">
              <a:lnSpc>
                <a:spcPts val="3019"/>
              </a:lnSpc>
            </a:pPr>
            <a:r>
              <a:rPr lang="en-US" sz="2156">
                <a:solidFill>
                  <a:srgbClr val="24363D"/>
                </a:solidFill>
                <a:latin typeface="Tabarra Sans"/>
                <a:ea typeface="Tabarra Sans"/>
                <a:cs typeface="Tabarra Sans"/>
                <a:sym typeface="Tabarra Sans"/>
              </a:rPr>
              <a:t>International transport of goods contributes to higher greenhouse gas emissions.</a:t>
            </a:r>
          </a:p>
          <a:p>
            <a:pPr algn="l">
              <a:lnSpc>
                <a:spcPts val="3019"/>
              </a:lnSpc>
            </a:pPr>
            <a:r>
              <a:rPr lang="en-US" sz="2156">
                <a:solidFill>
                  <a:srgbClr val="24363D"/>
                </a:solidFill>
                <a:latin typeface="Tabarra Sans"/>
                <a:ea typeface="Tabarra Sans"/>
                <a:cs typeface="Tabarra Sans"/>
                <a:sym typeface="Tabarra Sans"/>
              </a:rPr>
              <a:t>Consumers choosing cheaper options from far away instead of local products adds to overall carbon output.</a:t>
            </a:r>
          </a:p>
          <a:p>
            <a:pPr algn="l">
              <a:lnSpc>
                <a:spcPts val="3019"/>
              </a:lnSpc>
            </a:pPr>
            <a:r>
              <a:rPr lang="en-US" sz="2156">
                <a:solidFill>
                  <a:srgbClr val="24363D"/>
                </a:solidFill>
                <a:latin typeface="Tabarra Sans"/>
                <a:ea typeface="Tabarra Sans"/>
                <a:cs typeface="Tabarra Sans"/>
                <a:sym typeface="Tabarra Sans"/>
              </a:rPr>
              <a:t>Exporting goods by air or sea creates a larger carbon footprint than selling locally.</a:t>
            </a:r>
          </a:p>
          <a:p>
            <a:pPr algn="l">
              <a:lnSpc>
                <a:spcPts val="3019"/>
              </a:lnSpc>
            </a:pPr>
            <a:endParaRPr lang="en-US" sz="2156">
              <a:solidFill>
                <a:srgbClr val="24363D"/>
              </a:solidFill>
              <a:latin typeface="Tabarra Sans"/>
              <a:ea typeface="Tabarra Sans"/>
              <a:cs typeface="Tabarra Sans"/>
              <a:sym typeface="Tabarra Sans"/>
            </a:endParaRPr>
          </a:p>
          <a:p>
            <a:pPr algn="l">
              <a:lnSpc>
                <a:spcPts val="3019"/>
              </a:lnSpc>
            </a:pPr>
            <a:r>
              <a:rPr lang="en-US" sz="2156">
                <a:solidFill>
                  <a:srgbClr val="24363D"/>
                </a:solidFill>
                <a:latin typeface="Tabarra Sans"/>
                <a:ea typeface="Tabarra Sans"/>
                <a:cs typeface="Tabarra Sans"/>
                <a:sym typeface="Tabarra Sans"/>
              </a:rPr>
              <a:t>📌 </a:t>
            </a:r>
            <a:r>
              <a:rPr lang="en-US" sz="2156" b="1">
                <a:solidFill>
                  <a:srgbClr val="24363D"/>
                </a:solidFill>
                <a:latin typeface="Tabarra Sans Bold"/>
                <a:ea typeface="Tabarra Sans Bold"/>
                <a:cs typeface="Tabarra Sans Bold"/>
                <a:sym typeface="Tabarra Sans Bold"/>
              </a:rPr>
              <a:t>Resource Use and Waste</a:t>
            </a:r>
          </a:p>
          <a:p>
            <a:pPr algn="l">
              <a:lnSpc>
                <a:spcPts val="3019"/>
              </a:lnSpc>
            </a:pPr>
            <a:r>
              <a:rPr lang="en-US" sz="2156">
                <a:solidFill>
                  <a:srgbClr val="24363D"/>
                </a:solidFill>
                <a:latin typeface="Tabarra Sans"/>
                <a:ea typeface="Tabarra Sans"/>
                <a:cs typeface="Tabarra Sans"/>
                <a:sym typeface="Tabarra Sans"/>
              </a:rPr>
              <a:t>Global production and consumption can lead to overuse of natural resources and environmental damage.</a:t>
            </a:r>
          </a:p>
          <a:p>
            <a:pPr algn="l">
              <a:lnSpc>
                <a:spcPts val="3019"/>
              </a:lnSpc>
            </a:pPr>
            <a:r>
              <a:rPr lang="en-US" sz="2156">
                <a:solidFill>
                  <a:srgbClr val="24363D"/>
                </a:solidFill>
                <a:latin typeface="Tabarra Sans"/>
                <a:ea typeface="Tabarra Sans"/>
                <a:cs typeface="Tabarra Sans"/>
                <a:sym typeface="Tabarra Sans"/>
              </a:rPr>
              <a:t>The rapid growth of data centres in Ireland has increased pressure on the energy grid and environmental targets.</a:t>
            </a:r>
          </a:p>
          <a:p>
            <a:pPr algn="l">
              <a:lnSpc>
                <a:spcPts val="3019"/>
              </a:lnSpc>
            </a:pPr>
            <a:endParaRPr lang="en-US" sz="2156">
              <a:solidFill>
                <a:srgbClr val="24363D"/>
              </a:solidFill>
              <a:latin typeface="Tabarra Sans"/>
              <a:ea typeface="Tabarra Sans"/>
              <a:cs typeface="Tabarra Sans"/>
              <a:sym typeface="Tabarra Sans"/>
            </a:endParaRPr>
          </a:p>
          <a:p>
            <a:pPr algn="l">
              <a:lnSpc>
                <a:spcPts val="3019"/>
              </a:lnSpc>
            </a:pPr>
            <a:r>
              <a:rPr lang="en-US" sz="2156">
                <a:solidFill>
                  <a:srgbClr val="24363D"/>
                </a:solidFill>
                <a:latin typeface="Tabarra Sans"/>
                <a:ea typeface="Tabarra Sans"/>
                <a:cs typeface="Tabarra Sans"/>
                <a:sym typeface="Tabarra Sans"/>
              </a:rPr>
              <a:t>📌 </a:t>
            </a:r>
            <a:r>
              <a:rPr lang="en-US" sz="2156" b="1">
                <a:solidFill>
                  <a:srgbClr val="24363D"/>
                </a:solidFill>
                <a:latin typeface="Tabarra Sans Bold"/>
                <a:ea typeface="Tabarra Sans Bold"/>
                <a:cs typeface="Tabarra Sans Bold"/>
                <a:sym typeface="Tabarra Sans Bold"/>
              </a:rPr>
              <a:t>Pressure on Sustainability</a:t>
            </a:r>
          </a:p>
          <a:p>
            <a:pPr algn="l">
              <a:lnSpc>
                <a:spcPts val="3019"/>
              </a:lnSpc>
            </a:pPr>
            <a:r>
              <a:rPr lang="en-US" sz="2156">
                <a:solidFill>
                  <a:srgbClr val="24363D"/>
                </a:solidFill>
                <a:latin typeface="Tabarra Sans"/>
                <a:ea typeface="Tabarra Sans"/>
                <a:cs typeface="Tabarra Sans"/>
                <a:sym typeface="Tabarra Sans"/>
              </a:rPr>
              <a:t>Irish firms trading internationally may face stronger expectations to meet global environmental standards.</a:t>
            </a:r>
          </a:p>
          <a:p>
            <a:pPr algn="l">
              <a:lnSpc>
                <a:spcPts val="3019"/>
              </a:lnSpc>
            </a:pPr>
            <a:r>
              <a:rPr lang="en-US" sz="2156">
                <a:solidFill>
                  <a:srgbClr val="24363D"/>
                </a:solidFill>
                <a:latin typeface="Tabarra Sans"/>
                <a:ea typeface="Tabarra Sans"/>
                <a:cs typeface="Tabarra Sans"/>
                <a:sym typeface="Tabarra Sans"/>
              </a:rPr>
              <a:t>For example, Irish firms selling into France may need to disclose their carbon emissions to meet consumer expectations.</a:t>
            </a:r>
          </a:p>
          <a:p>
            <a:pPr algn="l">
              <a:lnSpc>
                <a:spcPts val="3019"/>
              </a:lnSpc>
            </a:pPr>
            <a:endParaRPr lang="en-US" sz="2156">
              <a:solidFill>
                <a:srgbClr val="24363D"/>
              </a:solidFill>
              <a:latin typeface="Tabarra Sans"/>
              <a:ea typeface="Tabarra Sans"/>
              <a:cs typeface="Tabarra Sans"/>
              <a:sym typeface="Tabarra San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364FAB"/>
        </a:solidFill>
        <a:effectLst/>
      </p:bgPr>
    </p:bg>
    <p:spTree>
      <p:nvGrpSpPr>
        <p:cNvPr id="1" name=""/>
        <p:cNvGrpSpPr/>
        <p:nvPr/>
      </p:nvGrpSpPr>
      <p:grpSpPr>
        <a:xfrm>
          <a:off x="0" y="0"/>
          <a:ext cx="0" cy="0"/>
          <a:chOff x="0" y="0"/>
          <a:chExt cx="0" cy="0"/>
        </a:xfrm>
      </p:grpSpPr>
      <p:sp>
        <p:nvSpPr>
          <p:cNvPr id="2" name="Freeform 2"/>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4"/>
            <a:stretch>
              <a:fillRect/>
            </a:stretch>
          </a:blipFill>
        </p:spPr>
        <p:txBody>
          <a:bodyPr/>
          <a:lstStyle/>
          <a:p>
            <a:endParaRPr lang="en-US"/>
          </a:p>
        </p:txBody>
      </p:sp>
      <p:sp>
        <p:nvSpPr>
          <p:cNvPr id="3" name="TextBox 3"/>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4" name="TextBox 4"/>
          <p:cNvSpPr txBox="1"/>
          <p:nvPr/>
        </p:nvSpPr>
        <p:spPr>
          <a:xfrm>
            <a:off x="857265" y="142539"/>
            <a:ext cx="13525485" cy="581023"/>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pic>
        <p:nvPicPr>
          <p:cNvPr id="5" name="Picture 5">
            <a:hlinkClick r:id="rId5" tooltip="https://www.youtube.com/shorts/XpcFPsvQF4g"/>
          </p:cNvPr>
          <p:cNvPicPr>
            <a:picLocks noChangeAspect="1"/>
          </p:cNvPicPr>
          <p:nvPr>
            <a:videoFile r:link="rId1"/>
          </p:nvPr>
        </p:nvPicPr>
        <p:blipFill>
          <a:blip r:embed="rId6"/>
          <a:stretch>
            <a:fillRect/>
          </a:stretch>
        </p:blipFill>
        <p:spPr>
          <a:xfrm>
            <a:off x="8684715" y="960391"/>
            <a:ext cx="4062610" cy="7228060"/>
          </a:xfrm>
          <a:prstGeom prst="rect">
            <a:avLst/>
          </a:prstGeom>
        </p:spPr>
      </p:pic>
      <p:pic>
        <p:nvPicPr>
          <p:cNvPr id="6" name="Picture 6"/>
          <p:cNvPicPr>
            <a:picLocks noChangeAspect="1"/>
          </p:cNvPicPr>
          <p:nvPr>
            <a:videoFile r:link="rId2"/>
          </p:nvPr>
        </p:nvPicPr>
        <p:blipFill>
          <a:blip r:embed="rId6"/>
          <a:stretch>
            <a:fillRect/>
          </a:stretch>
        </p:blipFill>
        <p:spPr>
          <a:xfrm>
            <a:off x="2435152" y="960391"/>
            <a:ext cx="4062610" cy="7228060"/>
          </a:xfrm>
          <a:prstGeom prst="rect">
            <a:avLst/>
          </a:prstGeom>
        </p:spPr>
      </p:pic>
      <p:sp>
        <p:nvSpPr>
          <p:cNvPr id="7" name="TextBox 7"/>
          <p:cNvSpPr txBox="1"/>
          <p:nvPr/>
        </p:nvSpPr>
        <p:spPr>
          <a:xfrm>
            <a:off x="13309402" y="4219575"/>
            <a:ext cx="1073348" cy="613410"/>
          </a:xfrm>
          <a:prstGeom prst="rect">
            <a:avLst/>
          </a:prstGeom>
        </p:spPr>
        <p:txBody>
          <a:bodyPr lIns="0" tIns="0" rIns="0" bIns="0" rtlCol="0" anchor="t">
            <a:spAutoFit/>
          </a:bodyPr>
          <a:lstStyle/>
          <a:p>
            <a:pPr algn="ctr">
              <a:lnSpc>
                <a:spcPts val="5040"/>
              </a:lnSpc>
            </a:pPr>
            <a:r>
              <a:rPr lang="en-US" sz="3600" b="1" u="sng">
                <a:solidFill>
                  <a:srgbClr val="FFE57D"/>
                </a:solidFill>
                <a:latin typeface="Canva Sans Bold"/>
                <a:ea typeface="Canva Sans Bold"/>
                <a:cs typeface="Canva Sans Bold"/>
                <a:sym typeface="Canva Sans Bold"/>
                <a:hlinkClick r:id="rId7" tooltip="https://www.youtube.com/shorts/GFzWGc3P6-Q"/>
              </a:rPr>
              <a:t>LINK</a:t>
            </a:r>
          </a:p>
        </p:txBody>
      </p:sp>
      <p:sp>
        <p:nvSpPr>
          <p:cNvPr id="8" name="TextBox 8"/>
          <p:cNvSpPr txBox="1"/>
          <p:nvPr/>
        </p:nvSpPr>
        <p:spPr>
          <a:xfrm>
            <a:off x="720917" y="4219575"/>
            <a:ext cx="1073348" cy="613410"/>
          </a:xfrm>
          <a:prstGeom prst="rect">
            <a:avLst/>
          </a:prstGeom>
        </p:spPr>
        <p:txBody>
          <a:bodyPr lIns="0" tIns="0" rIns="0" bIns="0" rtlCol="0" anchor="t">
            <a:spAutoFit/>
          </a:bodyPr>
          <a:lstStyle/>
          <a:p>
            <a:pPr algn="ctr">
              <a:lnSpc>
                <a:spcPts val="5040"/>
              </a:lnSpc>
            </a:pPr>
            <a:r>
              <a:rPr lang="en-US" sz="3600" b="1" u="sng">
                <a:solidFill>
                  <a:srgbClr val="FFE57D"/>
                </a:solidFill>
                <a:latin typeface="Canva Sans Bold"/>
                <a:ea typeface="Canva Sans Bold"/>
                <a:cs typeface="Canva Sans Bold"/>
                <a:sym typeface="Canva Sans Bold"/>
                <a:hlinkClick r:id="rId5" tooltip="https://www.youtube.com/shorts/XpcFPsvQF4g"/>
              </a:rPr>
              <a:t>LINK</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64065"/>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1214904" y="857250"/>
            <a:ext cx="12794694" cy="7356949"/>
          </a:xfrm>
          <a:custGeom>
            <a:avLst/>
            <a:gdLst/>
            <a:ahLst/>
            <a:cxnLst/>
            <a:rect l="l" t="t" r="r" b="b"/>
            <a:pathLst>
              <a:path w="12794694" h="7356949">
                <a:moveTo>
                  <a:pt x="0" y="0"/>
                </a:moveTo>
                <a:lnTo>
                  <a:pt x="12794695" y="0"/>
                </a:lnTo>
                <a:lnTo>
                  <a:pt x="12794695" y="7356949"/>
                </a:lnTo>
                <a:lnTo>
                  <a:pt x="0" y="7356949"/>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42539"/>
            <a:ext cx="13525485" cy="581023"/>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5.7</a:t>
            </a:r>
          </a:p>
        </p:txBody>
      </p:sp>
      <p:grpSp>
        <p:nvGrpSpPr>
          <p:cNvPr id="6" name="Group 6"/>
          <p:cNvGrpSpPr/>
          <p:nvPr/>
        </p:nvGrpSpPr>
        <p:grpSpPr>
          <a:xfrm>
            <a:off x="996308" y="1797035"/>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287301"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996308" y="4608739"/>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287301" y="4713882"/>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59234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a:t>
            </a:r>
          </a:p>
          <a:p>
            <a:pPr algn="l">
              <a:lnSpc>
                <a:spcPts val="2320"/>
              </a:lnSpc>
            </a:pPr>
            <a:r>
              <a:rPr lang="en-US" sz="2320" b="1">
                <a:solidFill>
                  <a:srgbClr val="FFFFFF"/>
                </a:solidFill>
                <a:latin typeface="Montserrat Bold"/>
                <a:ea typeface="Montserrat Bold"/>
                <a:cs typeface="Montserrat Bold"/>
                <a:sym typeface="Montserrat Bold"/>
              </a:rPr>
              <a:t>-</a:t>
            </a:r>
          </a:p>
        </p:txBody>
      </p:sp>
      <p:sp>
        <p:nvSpPr>
          <p:cNvPr id="15" name="TextBox 15"/>
          <p:cNvSpPr txBox="1"/>
          <p:nvPr/>
        </p:nvSpPr>
        <p:spPr>
          <a:xfrm>
            <a:off x="913125" y="5708251"/>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Q7</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Q7</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5.8</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81816"/>
            <a:ext cx="13525500" cy="19113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5.8 Explain how globalisation can increase interdependence</a:t>
            </a:r>
          </a:p>
          <a:p>
            <a:pPr algn="l">
              <a:lnSpc>
                <a:spcPts val="4900"/>
              </a:lnSpc>
            </a:pPr>
            <a:r>
              <a:rPr lang="en-US" sz="3500" b="1">
                <a:solidFill>
                  <a:srgbClr val="FFE57D"/>
                </a:solidFill>
                <a:latin typeface="Tabarra Sans Heavy"/>
                <a:ea typeface="Tabarra Sans Heavy"/>
                <a:cs typeface="Tabarra Sans Heavy"/>
                <a:sym typeface="Tabarra Sans Heavy"/>
              </a:rPr>
              <a:t>and evaluate the consequences for both businesses and</a:t>
            </a:r>
          </a:p>
          <a:p>
            <a:pPr algn="l">
              <a:lnSpc>
                <a:spcPts val="4900"/>
              </a:lnSpc>
            </a:pPr>
            <a:r>
              <a:rPr lang="en-US" sz="3500" b="1">
                <a:solidFill>
                  <a:srgbClr val="FFE57D"/>
                </a:solidFill>
                <a:latin typeface="Tabarra Sans Heavy"/>
                <a:ea typeface="Tabarra Sans Heavy"/>
                <a:cs typeface="Tabarra Sans Heavy"/>
                <a:sym typeface="Tabarra Sans Heavy"/>
              </a:rPr>
              <a:t>consumers.</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Globalisation Interdependence</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65" y="2966962"/>
            <a:ext cx="13525500" cy="4285205"/>
            <a:chOff x="0" y="0"/>
            <a:chExt cx="4274726" cy="1354336"/>
          </a:xfrm>
        </p:grpSpPr>
        <p:sp>
          <p:nvSpPr>
            <p:cNvPr id="10" name="Freeform 10"/>
            <p:cNvSpPr/>
            <p:nvPr/>
          </p:nvSpPr>
          <p:spPr>
            <a:xfrm>
              <a:off x="0" y="0"/>
              <a:ext cx="4274726" cy="1354336"/>
            </a:xfrm>
            <a:custGeom>
              <a:avLst/>
              <a:gdLst/>
              <a:ahLst/>
              <a:cxnLst/>
              <a:rect l="l" t="t" r="r" b="b"/>
              <a:pathLst>
                <a:path w="4274726" h="1354336">
                  <a:moveTo>
                    <a:pt x="24041" y="0"/>
                  </a:moveTo>
                  <a:lnTo>
                    <a:pt x="4250686" y="0"/>
                  </a:lnTo>
                  <a:cubicBezTo>
                    <a:pt x="4263963" y="0"/>
                    <a:pt x="4274726" y="10763"/>
                    <a:pt x="4274726" y="24041"/>
                  </a:cubicBezTo>
                  <a:lnTo>
                    <a:pt x="4274726" y="1330296"/>
                  </a:lnTo>
                  <a:cubicBezTo>
                    <a:pt x="4274726" y="1343573"/>
                    <a:pt x="4263963" y="1354336"/>
                    <a:pt x="4250686" y="1354336"/>
                  </a:cubicBezTo>
                  <a:lnTo>
                    <a:pt x="24041" y="1354336"/>
                  </a:lnTo>
                  <a:cubicBezTo>
                    <a:pt x="10763" y="1354336"/>
                    <a:pt x="0" y="1343573"/>
                    <a:pt x="0" y="1330296"/>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382911"/>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73" y="4629143"/>
            <a:ext cx="12936284" cy="229044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Globalisation increases interdependence between economies and countries as the world is being treated like one marketplace. The world is becoming increasingly interconnected as a result of</a:t>
            </a:r>
          </a:p>
          <a:p>
            <a:pPr algn="ctr">
              <a:lnSpc>
                <a:spcPts val="4479"/>
              </a:lnSpc>
            </a:pPr>
            <a:r>
              <a:rPr lang="en-US" sz="3199">
                <a:solidFill>
                  <a:srgbClr val="24363D"/>
                </a:solidFill>
                <a:latin typeface="Tabarra Sans"/>
                <a:ea typeface="Tabarra Sans"/>
                <a:cs typeface="Tabarra Sans"/>
                <a:sym typeface="Tabarra Sans"/>
              </a:rPr>
              <a:t>massively increased trade and cultural exchange.</a:t>
            </a:r>
          </a:p>
        </p:txBody>
      </p:sp>
      <p:sp>
        <p:nvSpPr>
          <p:cNvPr id="13" name="TextBox 13"/>
          <p:cNvSpPr txBox="1"/>
          <p:nvPr/>
        </p:nvSpPr>
        <p:spPr>
          <a:xfrm>
            <a:off x="1287654" y="3235938"/>
            <a:ext cx="12936284" cy="1728471"/>
          </a:xfrm>
          <a:prstGeom prst="rect">
            <a:avLst/>
          </a:prstGeom>
        </p:spPr>
        <p:txBody>
          <a:bodyPr lIns="0" tIns="0" rIns="0" bIns="0" rtlCol="0" anchor="t">
            <a:spAutoFit/>
          </a:bodyPr>
          <a:lstStyle/>
          <a:p>
            <a:pPr algn="ctr">
              <a:lnSpc>
                <a:spcPts val="4479"/>
              </a:lnSpc>
            </a:pPr>
            <a:r>
              <a:rPr lang="en-US" sz="3199" b="1">
                <a:solidFill>
                  <a:srgbClr val="24363D"/>
                </a:solidFill>
                <a:latin typeface="Tabarra Sans Bold"/>
                <a:ea typeface="Tabarra Sans Bold"/>
                <a:cs typeface="Tabarra Sans Bold"/>
                <a:sym typeface="Tabarra Sans Bold"/>
              </a:rPr>
              <a:t>Interdependence arises when one group depends on another for the supply of necessary goods and services.</a:t>
            </a:r>
          </a:p>
          <a:p>
            <a:pPr algn="ctr">
              <a:lnSpc>
                <a:spcPts val="4479"/>
              </a:lnSpc>
            </a:pPr>
            <a:endParaRPr lang="en-US" sz="3199" b="1">
              <a:solidFill>
                <a:srgbClr val="24363D"/>
              </a:solidFill>
              <a:latin typeface="Tabarra Sans Bold"/>
              <a:ea typeface="Tabarra Sans Bold"/>
              <a:cs typeface="Tabarra Sans Bold"/>
              <a:sym typeface="Tabarra Sans Bold"/>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64065"/>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708089" y="1841159"/>
            <a:ext cx="13931555" cy="4928288"/>
          </a:xfrm>
          <a:custGeom>
            <a:avLst/>
            <a:gdLst/>
            <a:ahLst/>
            <a:cxnLst/>
            <a:rect l="l" t="t" r="r" b="b"/>
            <a:pathLst>
              <a:path w="13931555" h="4928288">
                <a:moveTo>
                  <a:pt x="0" y="0"/>
                </a:moveTo>
                <a:lnTo>
                  <a:pt x="13931555" y="0"/>
                </a:lnTo>
                <a:lnTo>
                  <a:pt x="13931555" y="4928287"/>
                </a:lnTo>
                <a:lnTo>
                  <a:pt x="0" y="4928287"/>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42539"/>
            <a:ext cx="13525485" cy="581023"/>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223829" y="2529655"/>
            <a:ext cx="4550445" cy="895915"/>
            <a:chOff x="0" y="0"/>
            <a:chExt cx="1438165" cy="283153"/>
          </a:xfrm>
        </p:grpSpPr>
        <p:sp>
          <p:nvSpPr>
            <p:cNvPr id="8" name="Freeform 8"/>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9" name="TextBox 9"/>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223829" y="6359835"/>
            <a:ext cx="4550445" cy="895915"/>
            <a:chOff x="0" y="0"/>
            <a:chExt cx="1438165" cy="283153"/>
          </a:xfrm>
        </p:grpSpPr>
        <p:sp>
          <p:nvSpPr>
            <p:cNvPr id="11" name="Freeform 11"/>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2" name="TextBox 12"/>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sp>
        <p:nvSpPr>
          <p:cNvPr id="13" name="Freeform 13"/>
          <p:cNvSpPr/>
          <p:nvPr/>
        </p:nvSpPr>
        <p:spPr>
          <a:xfrm>
            <a:off x="1916127" y="3697683"/>
            <a:ext cx="1165850" cy="2129406"/>
          </a:xfrm>
          <a:custGeom>
            <a:avLst/>
            <a:gdLst/>
            <a:ahLst/>
            <a:cxnLst/>
            <a:rect l="l" t="t" r="r" b="b"/>
            <a:pathLst>
              <a:path w="1165850" h="2129406">
                <a:moveTo>
                  <a:pt x="0" y="0"/>
                </a:moveTo>
                <a:lnTo>
                  <a:pt x="1165850" y="0"/>
                </a:lnTo>
                <a:lnTo>
                  <a:pt x="1165850" y="2129406"/>
                </a:lnTo>
                <a:lnTo>
                  <a:pt x="0" y="21294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4" name="Freeform 14"/>
          <p:cNvSpPr/>
          <p:nvPr/>
        </p:nvSpPr>
        <p:spPr>
          <a:xfrm>
            <a:off x="3728888" y="7214192"/>
            <a:ext cx="845394" cy="1341895"/>
          </a:xfrm>
          <a:custGeom>
            <a:avLst/>
            <a:gdLst/>
            <a:ahLst/>
            <a:cxnLst/>
            <a:rect l="l" t="t" r="r" b="b"/>
            <a:pathLst>
              <a:path w="845394" h="1341895">
                <a:moveTo>
                  <a:pt x="0" y="0"/>
                </a:moveTo>
                <a:lnTo>
                  <a:pt x="845394" y="0"/>
                </a:lnTo>
                <a:lnTo>
                  <a:pt x="845394" y="1341895"/>
                </a:lnTo>
                <a:lnTo>
                  <a:pt x="0" y="134189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TextBox 15"/>
          <p:cNvSpPr txBox="1"/>
          <p:nvPr/>
        </p:nvSpPr>
        <p:spPr>
          <a:xfrm>
            <a:off x="857265" y="1060067"/>
            <a:ext cx="13525485" cy="588008"/>
          </a:xfrm>
          <a:prstGeom prst="rect">
            <a:avLst/>
          </a:prstGeom>
        </p:spPr>
        <p:txBody>
          <a:bodyPr lIns="0" tIns="0" rIns="0" bIns="0" rtlCol="0" anchor="t">
            <a:spAutoFit/>
          </a:bodyPr>
          <a:lstStyle/>
          <a:p>
            <a:pPr algn="l">
              <a:lnSpc>
                <a:spcPts val="4340"/>
              </a:lnSpc>
            </a:pPr>
            <a:r>
              <a:rPr lang="en-US" sz="3100" b="1">
                <a:solidFill>
                  <a:srgbClr val="FFE57D"/>
                </a:solidFill>
                <a:latin typeface="Tabarra Sans Bold"/>
                <a:ea typeface="Tabarra Sans Bold"/>
                <a:cs typeface="Tabarra Sans Bold"/>
                <a:sym typeface="Tabarra Sans Bold"/>
              </a:rPr>
              <a:t>The Consequences Of Globalisation/Interdependence For Businesses</a:t>
            </a:r>
          </a:p>
        </p:txBody>
      </p:sp>
      <p:sp>
        <p:nvSpPr>
          <p:cNvPr id="16" name="TextBox 16"/>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7" name="TextBox 17"/>
          <p:cNvSpPr txBox="1"/>
          <p:nvPr/>
        </p:nvSpPr>
        <p:spPr>
          <a:xfrm>
            <a:off x="319379" y="2695037"/>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Access To Larger Markets</a:t>
            </a:r>
          </a:p>
        </p:txBody>
      </p:sp>
      <p:sp>
        <p:nvSpPr>
          <p:cNvPr id="18" name="TextBox 18"/>
          <p:cNvSpPr txBox="1"/>
          <p:nvPr/>
        </p:nvSpPr>
        <p:spPr>
          <a:xfrm>
            <a:off x="4965997" y="2551457"/>
            <a:ext cx="10050174" cy="25488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Irish firms can sell to millions more customers worldwide through e-commerce and trade links.</a:t>
            </a:r>
          </a:p>
          <a:p>
            <a:pPr algn="l">
              <a:lnSpc>
                <a:spcPts val="3359"/>
              </a:lnSpc>
            </a:pPr>
            <a:r>
              <a:rPr lang="en-US" sz="2400">
                <a:solidFill>
                  <a:srgbClr val="24363D"/>
                </a:solidFill>
                <a:latin typeface="Tabarra Sans"/>
                <a:ea typeface="Tabarra Sans"/>
                <a:cs typeface="Tabarra Sans"/>
                <a:sym typeface="Tabarra Sans"/>
              </a:rPr>
              <a:t>Interdependence boosts growth potential but also exposes smaller firms to tougher competition and market risks.</a:t>
            </a:r>
          </a:p>
          <a:p>
            <a:pPr algn="l">
              <a:lnSpc>
                <a:spcPts val="3359"/>
              </a:lnSpc>
            </a:pPr>
            <a:r>
              <a:rPr lang="en-US" sz="2400">
                <a:solidFill>
                  <a:srgbClr val="24363D"/>
                </a:solidFill>
                <a:latin typeface="Tabarra Sans"/>
                <a:ea typeface="Tabarra Sans"/>
                <a:cs typeface="Tabarra Sans"/>
                <a:sym typeface="Tabarra Sans"/>
              </a:rPr>
              <a:t>Irish food and tech exporters now trade freely across the EU and beyond.</a:t>
            </a:r>
          </a:p>
        </p:txBody>
      </p:sp>
      <p:sp>
        <p:nvSpPr>
          <p:cNvPr id="19" name="TextBox 19"/>
          <p:cNvSpPr txBox="1"/>
          <p:nvPr/>
        </p:nvSpPr>
        <p:spPr>
          <a:xfrm>
            <a:off x="319379" y="6306142"/>
            <a:ext cx="4359346"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Access To Cheaper Or Better Suppliers</a:t>
            </a:r>
          </a:p>
        </p:txBody>
      </p:sp>
      <p:sp>
        <p:nvSpPr>
          <p:cNvPr id="20" name="TextBox 20"/>
          <p:cNvSpPr txBox="1"/>
          <p:nvPr/>
        </p:nvSpPr>
        <p:spPr>
          <a:xfrm>
            <a:off x="4965997" y="5485722"/>
            <a:ext cx="10050174" cy="25488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Global supply chains reduce costs and improve quality, but create reliance on foreign producers.</a:t>
            </a:r>
          </a:p>
          <a:p>
            <a:pPr algn="l">
              <a:lnSpc>
                <a:spcPts val="3359"/>
              </a:lnSpc>
            </a:pPr>
            <a:r>
              <a:rPr lang="en-US" sz="2400">
                <a:solidFill>
                  <a:srgbClr val="24363D"/>
                </a:solidFill>
                <a:latin typeface="Tabarra Sans"/>
                <a:ea typeface="Tabarra Sans"/>
                <a:cs typeface="Tabarra Sans"/>
                <a:sym typeface="Tabarra Sans"/>
              </a:rPr>
              <a:t>Poor labour or environmental standards abroad can damage reputation.</a:t>
            </a:r>
          </a:p>
          <a:p>
            <a:pPr algn="l">
              <a:lnSpc>
                <a:spcPts val="3359"/>
              </a:lnSpc>
            </a:pPr>
            <a:r>
              <a:rPr lang="en-US" sz="2400">
                <a:solidFill>
                  <a:srgbClr val="24363D"/>
                </a:solidFill>
                <a:latin typeface="Tabarra Sans"/>
                <a:ea typeface="Tabarra Sans"/>
                <a:cs typeface="Tabarra Sans"/>
                <a:sym typeface="Tabarra Sans"/>
              </a:rPr>
              <a:t>Many Irish retailers import textiles from Bangladesh or Vietnam to stay competitive.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5.1</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81816"/>
            <a:ext cx="13525500" cy="12922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5.1 Explain what is meant by a trading bloc and discuss why these are important for businesses in the Irish economy. </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223829" y="2352333"/>
            <a:ext cx="4550445" cy="895915"/>
            <a:chOff x="0" y="0"/>
            <a:chExt cx="1438165" cy="283153"/>
          </a:xfrm>
        </p:grpSpPr>
        <p:sp>
          <p:nvSpPr>
            <p:cNvPr id="8" name="Freeform 8"/>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9" name="TextBox 9"/>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223829" y="4550985"/>
            <a:ext cx="4550445" cy="895915"/>
            <a:chOff x="0" y="0"/>
            <a:chExt cx="1438165" cy="283153"/>
          </a:xfrm>
        </p:grpSpPr>
        <p:sp>
          <p:nvSpPr>
            <p:cNvPr id="11" name="Freeform 11"/>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2" name="TextBox 12"/>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3" name="Group 13"/>
          <p:cNvGrpSpPr/>
          <p:nvPr/>
        </p:nvGrpSpPr>
        <p:grpSpPr>
          <a:xfrm>
            <a:off x="223829" y="6749638"/>
            <a:ext cx="4550445" cy="895915"/>
            <a:chOff x="0" y="0"/>
            <a:chExt cx="1438165" cy="283153"/>
          </a:xfrm>
        </p:grpSpPr>
        <p:sp>
          <p:nvSpPr>
            <p:cNvPr id="14" name="Freeform 14"/>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5" name="TextBox 15"/>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sp>
        <p:nvSpPr>
          <p:cNvPr id="16" name="Freeform 16"/>
          <p:cNvSpPr/>
          <p:nvPr/>
        </p:nvSpPr>
        <p:spPr>
          <a:xfrm>
            <a:off x="1860730" y="7603995"/>
            <a:ext cx="1452757" cy="968505"/>
          </a:xfrm>
          <a:custGeom>
            <a:avLst/>
            <a:gdLst/>
            <a:ahLst/>
            <a:cxnLst/>
            <a:rect l="l" t="t" r="r" b="b"/>
            <a:pathLst>
              <a:path w="1452757" h="968505">
                <a:moveTo>
                  <a:pt x="0" y="0"/>
                </a:moveTo>
                <a:lnTo>
                  <a:pt x="1452757" y="0"/>
                </a:lnTo>
                <a:lnTo>
                  <a:pt x="1452757" y="968505"/>
                </a:lnTo>
                <a:lnTo>
                  <a:pt x="0" y="968505"/>
                </a:lnTo>
                <a:lnTo>
                  <a:pt x="0" y="0"/>
                </a:lnTo>
                <a:close/>
              </a:path>
            </a:pathLst>
          </a:custGeom>
          <a:blipFill>
            <a:blip r:embed="rId3"/>
            <a:stretch>
              <a:fillRect/>
            </a:stretch>
          </a:blipFill>
        </p:spPr>
        <p:txBody>
          <a:bodyPr/>
          <a:lstStyle/>
          <a:p>
            <a:endParaRPr lang="en-US"/>
          </a:p>
        </p:txBody>
      </p:sp>
      <p:sp>
        <p:nvSpPr>
          <p:cNvPr id="17" name="Freeform 17"/>
          <p:cNvSpPr/>
          <p:nvPr/>
        </p:nvSpPr>
        <p:spPr>
          <a:xfrm>
            <a:off x="1741156" y="5584794"/>
            <a:ext cx="1515793" cy="1026950"/>
          </a:xfrm>
          <a:custGeom>
            <a:avLst/>
            <a:gdLst/>
            <a:ahLst/>
            <a:cxnLst/>
            <a:rect l="l" t="t" r="r" b="b"/>
            <a:pathLst>
              <a:path w="1515793" h="1026950">
                <a:moveTo>
                  <a:pt x="0" y="0"/>
                </a:moveTo>
                <a:lnTo>
                  <a:pt x="1515792" y="0"/>
                </a:lnTo>
                <a:lnTo>
                  <a:pt x="1515792" y="1026950"/>
                </a:lnTo>
                <a:lnTo>
                  <a:pt x="0" y="1026950"/>
                </a:lnTo>
                <a:lnTo>
                  <a:pt x="0" y="0"/>
                </a:lnTo>
                <a:close/>
              </a:path>
            </a:pathLst>
          </a:custGeom>
          <a:blipFill>
            <a:blip r:embed="rId4"/>
            <a:stretch>
              <a:fillRect/>
            </a:stretch>
          </a:blipFill>
        </p:spPr>
        <p:txBody>
          <a:bodyPr/>
          <a:lstStyle/>
          <a:p>
            <a:endParaRPr lang="en-US"/>
          </a:p>
        </p:txBody>
      </p:sp>
      <p:sp>
        <p:nvSpPr>
          <p:cNvPr id="18" name="Freeform 18"/>
          <p:cNvSpPr/>
          <p:nvPr/>
        </p:nvSpPr>
        <p:spPr>
          <a:xfrm>
            <a:off x="1860730" y="3248248"/>
            <a:ext cx="1270681" cy="1226207"/>
          </a:xfrm>
          <a:custGeom>
            <a:avLst/>
            <a:gdLst/>
            <a:ahLst/>
            <a:cxnLst/>
            <a:rect l="l" t="t" r="r" b="b"/>
            <a:pathLst>
              <a:path w="1270681" h="1226207">
                <a:moveTo>
                  <a:pt x="0" y="0"/>
                </a:moveTo>
                <a:lnTo>
                  <a:pt x="1270681" y="0"/>
                </a:lnTo>
                <a:lnTo>
                  <a:pt x="1270681" y="1226207"/>
                </a:lnTo>
                <a:lnTo>
                  <a:pt x="0" y="12262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9" name="TextBox 19"/>
          <p:cNvSpPr txBox="1"/>
          <p:nvPr/>
        </p:nvSpPr>
        <p:spPr>
          <a:xfrm>
            <a:off x="857265" y="1060067"/>
            <a:ext cx="13525500" cy="588008"/>
          </a:xfrm>
          <a:prstGeom prst="rect">
            <a:avLst/>
          </a:prstGeom>
        </p:spPr>
        <p:txBody>
          <a:bodyPr lIns="0" tIns="0" rIns="0" bIns="0" rtlCol="0" anchor="t">
            <a:spAutoFit/>
          </a:bodyPr>
          <a:lstStyle/>
          <a:p>
            <a:pPr algn="l">
              <a:lnSpc>
                <a:spcPts val="4340"/>
              </a:lnSpc>
            </a:pPr>
            <a:r>
              <a:rPr lang="en-US" sz="3100" b="1">
                <a:solidFill>
                  <a:srgbClr val="FFE57D"/>
                </a:solidFill>
                <a:latin typeface="Tabarra Sans Bold"/>
                <a:ea typeface="Tabarra Sans Bold"/>
                <a:cs typeface="Tabarra Sans Bold"/>
                <a:sym typeface="Tabarra Sans Bold"/>
              </a:rPr>
              <a:t>The Consequences Of Globalisation/Interdependence For Businesses</a:t>
            </a:r>
          </a:p>
        </p:txBody>
      </p:sp>
      <p:sp>
        <p:nvSpPr>
          <p:cNvPr id="20" name="TextBox 20"/>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21" name="TextBox 21"/>
          <p:cNvSpPr txBox="1"/>
          <p:nvPr/>
        </p:nvSpPr>
        <p:spPr>
          <a:xfrm>
            <a:off x="319379" y="2298640"/>
            <a:ext cx="4359346"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Greater Exposure To Suppply Chain Disruptions</a:t>
            </a:r>
          </a:p>
        </p:txBody>
      </p:sp>
      <p:sp>
        <p:nvSpPr>
          <p:cNvPr id="22" name="TextBox 22"/>
          <p:cNvSpPr txBox="1"/>
          <p:nvPr/>
        </p:nvSpPr>
        <p:spPr>
          <a:xfrm>
            <a:off x="4965997" y="2257083"/>
            <a:ext cx="1005017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When global suppliers face conflict, natural disasters, or shipping delays, Irish firms feel the impact immediately.</a:t>
            </a:r>
          </a:p>
          <a:p>
            <a:pPr algn="l">
              <a:lnSpc>
                <a:spcPts val="3359"/>
              </a:lnSpc>
            </a:pPr>
            <a:r>
              <a:rPr lang="en-US" sz="2400">
                <a:solidFill>
                  <a:srgbClr val="24363D"/>
                </a:solidFill>
                <a:latin typeface="Tabarra Sans"/>
                <a:ea typeface="Tabarra Sans"/>
                <a:cs typeface="Tabarra Sans"/>
                <a:sym typeface="Tabarra Sans"/>
              </a:rPr>
              <a:t>Recent shortages in timber and steel delayed Irish construction and drove up costs.</a:t>
            </a:r>
          </a:p>
        </p:txBody>
      </p:sp>
      <p:sp>
        <p:nvSpPr>
          <p:cNvPr id="23" name="TextBox 23"/>
          <p:cNvSpPr txBox="1"/>
          <p:nvPr/>
        </p:nvSpPr>
        <p:spPr>
          <a:xfrm>
            <a:off x="319379" y="4497293"/>
            <a:ext cx="4359346"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Vulnerability To Financial Shocks</a:t>
            </a:r>
          </a:p>
        </p:txBody>
      </p:sp>
      <p:sp>
        <p:nvSpPr>
          <p:cNvPr id="24" name="TextBox 24"/>
          <p:cNvSpPr txBox="1"/>
          <p:nvPr/>
        </p:nvSpPr>
        <p:spPr>
          <a:xfrm>
            <a:off x="4965997" y="4455735"/>
            <a:ext cx="1005017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Interconnected economies mean global downturns quickly affect Ireland.</a:t>
            </a:r>
          </a:p>
          <a:p>
            <a:pPr algn="l">
              <a:lnSpc>
                <a:spcPts val="3359"/>
              </a:lnSpc>
            </a:pPr>
            <a:r>
              <a:rPr lang="en-US" sz="2400">
                <a:solidFill>
                  <a:srgbClr val="24363D"/>
                </a:solidFill>
                <a:latin typeface="Tabarra Sans"/>
                <a:ea typeface="Tabarra Sans"/>
                <a:cs typeface="Tabarra Sans"/>
                <a:sym typeface="Tabarra Sans"/>
              </a:rPr>
              <a:t>The 2008 financial crisis, starting in the US, caused major slowdowns and investment losses here.</a:t>
            </a:r>
          </a:p>
        </p:txBody>
      </p:sp>
      <p:sp>
        <p:nvSpPr>
          <p:cNvPr id="25" name="TextBox 25"/>
          <p:cNvSpPr txBox="1"/>
          <p:nvPr/>
        </p:nvSpPr>
        <p:spPr>
          <a:xfrm>
            <a:off x="319379" y="6695945"/>
            <a:ext cx="4359346"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 International Competition</a:t>
            </a:r>
          </a:p>
        </p:txBody>
      </p:sp>
      <p:sp>
        <p:nvSpPr>
          <p:cNvPr id="26" name="TextBox 26"/>
          <p:cNvSpPr txBox="1"/>
          <p:nvPr/>
        </p:nvSpPr>
        <p:spPr>
          <a:xfrm>
            <a:off x="4965997" y="6654388"/>
            <a:ext cx="1005017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Global trade opens new markets but increases pressure from low-cost producers and global brands.</a:t>
            </a:r>
          </a:p>
          <a:p>
            <a:pPr algn="l">
              <a:lnSpc>
                <a:spcPts val="3359"/>
              </a:lnSpc>
            </a:pPr>
            <a:r>
              <a:rPr lang="en-US" sz="2400">
                <a:solidFill>
                  <a:srgbClr val="24363D"/>
                </a:solidFill>
                <a:latin typeface="Tabarra Sans"/>
                <a:ea typeface="Tabarra Sans"/>
                <a:cs typeface="Tabarra Sans"/>
                <a:sym typeface="Tabarra Sans"/>
              </a:rPr>
              <a:t>Irish clothing companies struggle to compete with fast-fashion giants like Shein.</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223829" y="3000490"/>
            <a:ext cx="4550445" cy="895915"/>
            <a:chOff x="0" y="0"/>
            <a:chExt cx="1438165" cy="283153"/>
          </a:xfrm>
        </p:grpSpPr>
        <p:sp>
          <p:nvSpPr>
            <p:cNvPr id="8" name="Freeform 8"/>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9" name="TextBox 9"/>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223829" y="5506130"/>
            <a:ext cx="4550445" cy="895915"/>
            <a:chOff x="0" y="0"/>
            <a:chExt cx="1438165" cy="283153"/>
          </a:xfrm>
        </p:grpSpPr>
        <p:sp>
          <p:nvSpPr>
            <p:cNvPr id="11" name="Freeform 11"/>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2" name="TextBox 12"/>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sp>
        <p:nvSpPr>
          <p:cNvPr id="13" name="Freeform 13"/>
          <p:cNvSpPr/>
          <p:nvPr/>
        </p:nvSpPr>
        <p:spPr>
          <a:xfrm>
            <a:off x="12336638" y="6725236"/>
            <a:ext cx="2903362" cy="1847264"/>
          </a:xfrm>
          <a:custGeom>
            <a:avLst/>
            <a:gdLst/>
            <a:ahLst/>
            <a:cxnLst/>
            <a:rect l="l" t="t" r="r" b="b"/>
            <a:pathLst>
              <a:path w="2903362" h="1847264">
                <a:moveTo>
                  <a:pt x="0" y="0"/>
                </a:moveTo>
                <a:lnTo>
                  <a:pt x="2903362" y="0"/>
                </a:lnTo>
                <a:lnTo>
                  <a:pt x="2903362" y="1847264"/>
                </a:lnTo>
                <a:lnTo>
                  <a:pt x="0" y="1847264"/>
                </a:lnTo>
                <a:lnTo>
                  <a:pt x="0" y="0"/>
                </a:lnTo>
                <a:close/>
              </a:path>
            </a:pathLst>
          </a:custGeom>
          <a:blipFill>
            <a:blip r:embed="rId3"/>
            <a:stretch>
              <a:fillRect/>
            </a:stretch>
          </a:blipFill>
        </p:spPr>
        <p:txBody>
          <a:bodyPr/>
          <a:lstStyle/>
          <a:p>
            <a:endParaRPr lang="en-US"/>
          </a:p>
        </p:txBody>
      </p:sp>
      <p:sp>
        <p:nvSpPr>
          <p:cNvPr id="14" name="TextBox 14"/>
          <p:cNvSpPr txBox="1"/>
          <p:nvPr/>
        </p:nvSpPr>
        <p:spPr>
          <a:xfrm>
            <a:off x="857265" y="1060067"/>
            <a:ext cx="13121031" cy="588008"/>
          </a:xfrm>
          <a:prstGeom prst="rect">
            <a:avLst/>
          </a:prstGeom>
        </p:spPr>
        <p:txBody>
          <a:bodyPr lIns="0" tIns="0" rIns="0" bIns="0" rtlCol="0" anchor="t">
            <a:spAutoFit/>
          </a:bodyPr>
          <a:lstStyle/>
          <a:p>
            <a:pPr algn="l">
              <a:lnSpc>
                <a:spcPts val="4340"/>
              </a:lnSpc>
            </a:pPr>
            <a:r>
              <a:rPr lang="en-US" sz="3100" b="1">
                <a:solidFill>
                  <a:srgbClr val="FFE57D"/>
                </a:solidFill>
                <a:latin typeface="Tabarra Sans Bold"/>
                <a:ea typeface="Tabarra Sans Bold"/>
                <a:cs typeface="Tabarra Sans Bold"/>
                <a:sym typeface="Tabarra Sans Bold"/>
              </a:rPr>
              <a:t>The Consequences Of Globalisation For Consumers</a:t>
            </a:r>
          </a:p>
        </p:txBody>
      </p:sp>
      <p:sp>
        <p:nvSpPr>
          <p:cNvPr id="15" name="TextBox 15"/>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6" name="TextBox 16"/>
          <p:cNvSpPr txBox="1"/>
          <p:nvPr/>
        </p:nvSpPr>
        <p:spPr>
          <a:xfrm>
            <a:off x="319379" y="3165872"/>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 Choice</a:t>
            </a:r>
          </a:p>
        </p:txBody>
      </p:sp>
      <p:sp>
        <p:nvSpPr>
          <p:cNvPr id="17" name="TextBox 17"/>
          <p:cNvSpPr txBox="1"/>
          <p:nvPr/>
        </p:nvSpPr>
        <p:spPr>
          <a:xfrm>
            <a:off x="4965997" y="2905240"/>
            <a:ext cx="1005017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Irish consumers can now access products from around the world, offering more variety and brands than ever before.</a:t>
            </a:r>
          </a:p>
          <a:p>
            <a:pPr algn="l">
              <a:lnSpc>
                <a:spcPts val="3359"/>
              </a:lnSpc>
            </a:pPr>
            <a:r>
              <a:rPr lang="en-US" sz="2400">
                <a:solidFill>
                  <a:srgbClr val="24363D"/>
                </a:solidFill>
                <a:latin typeface="Tabarra Sans"/>
                <a:ea typeface="Tabarra Sans"/>
                <a:cs typeface="Tabarra Sans"/>
                <a:sym typeface="Tabarra Sans"/>
              </a:rPr>
              <a:t>Australian fashion label White Fox has become hugely popular among Irish shoppers.</a:t>
            </a:r>
          </a:p>
        </p:txBody>
      </p:sp>
      <p:sp>
        <p:nvSpPr>
          <p:cNvPr id="18" name="TextBox 18"/>
          <p:cNvSpPr txBox="1"/>
          <p:nvPr/>
        </p:nvSpPr>
        <p:spPr>
          <a:xfrm>
            <a:off x="319379" y="5671512"/>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Lower Prices</a:t>
            </a:r>
          </a:p>
        </p:txBody>
      </p:sp>
      <p:sp>
        <p:nvSpPr>
          <p:cNvPr id="19" name="TextBox 19"/>
          <p:cNvSpPr txBox="1"/>
          <p:nvPr/>
        </p:nvSpPr>
        <p:spPr>
          <a:xfrm>
            <a:off x="4965997" y="5410880"/>
            <a:ext cx="1005017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Stronger competition between global brands leads to cheaper prices and better value.</a:t>
            </a:r>
          </a:p>
          <a:p>
            <a:pPr algn="l">
              <a:lnSpc>
                <a:spcPts val="3359"/>
              </a:lnSpc>
            </a:pPr>
            <a:r>
              <a:rPr lang="en-US" sz="2400">
                <a:solidFill>
                  <a:srgbClr val="24363D"/>
                </a:solidFill>
                <a:latin typeface="Tabarra Sans"/>
                <a:ea typeface="Tabarra Sans"/>
                <a:cs typeface="Tabarra Sans"/>
                <a:sym typeface="Tabarra Sans"/>
              </a:rPr>
              <a:t>Chinese car manufacturer BYD entering the Irish market has helped lower electric vehicle prices.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60067"/>
            <a:ext cx="13121031" cy="588008"/>
          </a:xfrm>
          <a:prstGeom prst="rect">
            <a:avLst/>
          </a:prstGeom>
        </p:spPr>
        <p:txBody>
          <a:bodyPr lIns="0" tIns="0" rIns="0" bIns="0" rtlCol="0" anchor="t">
            <a:spAutoFit/>
          </a:bodyPr>
          <a:lstStyle/>
          <a:p>
            <a:pPr algn="l">
              <a:lnSpc>
                <a:spcPts val="4340"/>
              </a:lnSpc>
            </a:pPr>
            <a:r>
              <a:rPr lang="en-US" sz="3100" b="1">
                <a:solidFill>
                  <a:srgbClr val="FFE57D"/>
                </a:solidFill>
                <a:latin typeface="Tabarra Sans Bold"/>
                <a:ea typeface="Tabarra Sans Bold"/>
                <a:cs typeface="Tabarra Sans Bold"/>
                <a:sym typeface="Tabarra Sans Bold"/>
              </a:rPr>
              <a:t>The Consequences Of Globalisation For Consumers</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319379" y="2723808"/>
            <a:ext cx="4550445" cy="895915"/>
            <a:chOff x="0" y="0"/>
            <a:chExt cx="1438165" cy="283153"/>
          </a:xfrm>
        </p:grpSpPr>
        <p:sp>
          <p:nvSpPr>
            <p:cNvPr id="10" name="Freeform 10"/>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1" name="TextBox 11"/>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414929" y="2889190"/>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Less Ethical Consumption</a:t>
            </a:r>
          </a:p>
        </p:txBody>
      </p:sp>
      <p:sp>
        <p:nvSpPr>
          <p:cNvPr id="13" name="TextBox 13"/>
          <p:cNvSpPr txBox="1"/>
          <p:nvPr/>
        </p:nvSpPr>
        <p:spPr>
          <a:xfrm>
            <a:off x="5061546" y="2317620"/>
            <a:ext cx="1005017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Cheaper global goods encourage consumers to buy more and replace items quickly, increasing waste.</a:t>
            </a:r>
          </a:p>
          <a:p>
            <a:pPr algn="l">
              <a:lnSpc>
                <a:spcPts val="3359"/>
              </a:lnSpc>
            </a:pPr>
            <a:r>
              <a:rPr lang="en-US" sz="2400">
                <a:solidFill>
                  <a:srgbClr val="24363D"/>
                </a:solidFill>
                <a:latin typeface="Tabarra Sans"/>
                <a:ea typeface="Tabarra Sans"/>
                <a:cs typeface="Tabarra Sans"/>
                <a:sym typeface="Tabarra Sans"/>
              </a:rPr>
              <a:t>Fast-fashion sites like Shein promote high consumption and short product lifespans.</a:t>
            </a:r>
          </a:p>
        </p:txBody>
      </p:sp>
      <p:grpSp>
        <p:nvGrpSpPr>
          <p:cNvPr id="14" name="Group 14"/>
          <p:cNvGrpSpPr/>
          <p:nvPr/>
        </p:nvGrpSpPr>
        <p:grpSpPr>
          <a:xfrm>
            <a:off x="319379" y="4772248"/>
            <a:ext cx="4550445" cy="895915"/>
            <a:chOff x="0" y="0"/>
            <a:chExt cx="1438165" cy="283153"/>
          </a:xfrm>
        </p:grpSpPr>
        <p:sp>
          <p:nvSpPr>
            <p:cNvPr id="15" name="Freeform 15"/>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16" name="TextBox 16"/>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sp>
        <p:nvSpPr>
          <p:cNvPr id="17" name="TextBox 17"/>
          <p:cNvSpPr txBox="1"/>
          <p:nvPr/>
        </p:nvSpPr>
        <p:spPr>
          <a:xfrm>
            <a:off x="414929" y="4937630"/>
            <a:ext cx="4359346" cy="46990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Cultural Homogenisation</a:t>
            </a:r>
          </a:p>
        </p:txBody>
      </p:sp>
      <p:sp>
        <p:nvSpPr>
          <p:cNvPr id="18" name="TextBox 18"/>
          <p:cNvSpPr txBox="1"/>
          <p:nvPr/>
        </p:nvSpPr>
        <p:spPr>
          <a:xfrm>
            <a:off x="5061546" y="4504560"/>
            <a:ext cx="10050174" cy="17106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Global brands dominate, reducing demand for traditional and local goods.</a:t>
            </a:r>
          </a:p>
          <a:p>
            <a:pPr algn="l">
              <a:lnSpc>
                <a:spcPts val="3359"/>
              </a:lnSpc>
            </a:pPr>
            <a:r>
              <a:rPr lang="en-US" sz="2400">
                <a:solidFill>
                  <a:srgbClr val="24363D"/>
                </a:solidFill>
                <a:latin typeface="Tabarra Sans"/>
                <a:ea typeface="Tabarra Sans"/>
                <a:cs typeface="Tabarra Sans"/>
                <a:sym typeface="Tabarra Sans"/>
              </a:rPr>
              <a:t>The arrival of Amazon’s Irish store may threaten smaller Irish retailers and local shopping culture.</a:t>
            </a:r>
          </a:p>
        </p:txBody>
      </p:sp>
      <p:grpSp>
        <p:nvGrpSpPr>
          <p:cNvPr id="19" name="Group 19"/>
          <p:cNvGrpSpPr/>
          <p:nvPr/>
        </p:nvGrpSpPr>
        <p:grpSpPr>
          <a:xfrm>
            <a:off x="319379" y="6782588"/>
            <a:ext cx="4550445" cy="895915"/>
            <a:chOff x="0" y="0"/>
            <a:chExt cx="1438165" cy="283153"/>
          </a:xfrm>
        </p:grpSpPr>
        <p:sp>
          <p:nvSpPr>
            <p:cNvPr id="20" name="Freeform 20"/>
            <p:cNvSpPr/>
            <p:nvPr/>
          </p:nvSpPr>
          <p:spPr>
            <a:xfrm>
              <a:off x="0" y="0"/>
              <a:ext cx="1438166" cy="283153"/>
            </a:xfrm>
            <a:custGeom>
              <a:avLst/>
              <a:gdLst/>
              <a:ahLst/>
              <a:cxnLst/>
              <a:rect l="l" t="t" r="r" b="b"/>
              <a:pathLst>
                <a:path w="1438166" h="283153">
                  <a:moveTo>
                    <a:pt x="71457" y="0"/>
                  </a:moveTo>
                  <a:lnTo>
                    <a:pt x="1366709" y="0"/>
                  </a:lnTo>
                  <a:cubicBezTo>
                    <a:pt x="1406173" y="0"/>
                    <a:pt x="1438166" y="31992"/>
                    <a:pt x="1438166" y="71457"/>
                  </a:cubicBezTo>
                  <a:lnTo>
                    <a:pt x="1438166" y="211697"/>
                  </a:lnTo>
                  <a:cubicBezTo>
                    <a:pt x="1438166" y="251161"/>
                    <a:pt x="1406173" y="283153"/>
                    <a:pt x="1366709" y="283153"/>
                  </a:cubicBezTo>
                  <a:lnTo>
                    <a:pt x="71457" y="283153"/>
                  </a:lnTo>
                  <a:cubicBezTo>
                    <a:pt x="52505" y="283153"/>
                    <a:pt x="34330" y="275625"/>
                    <a:pt x="20929" y="262224"/>
                  </a:cubicBezTo>
                  <a:cubicBezTo>
                    <a:pt x="7528" y="248823"/>
                    <a:pt x="0" y="230648"/>
                    <a:pt x="0" y="211697"/>
                  </a:cubicBezTo>
                  <a:lnTo>
                    <a:pt x="0" y="71457"/>
                  </a:lnTo>
                  <a:cubicBezTo>
                    <a:pt x="0" y="31992"/>
                    <a:pt x="31992" y="0"/>
                    <a:pt x="71457" y="0"/>
                  </a:cubicBezTo>
                  <a:close/>
                </a:path>
              </a:pathLst>
            </a:custGeom>
            <a:solidFill>
              <a:srgbClr val="FFE57D"/>
            </a:solidFill>
          </p:spPr>
          <p:txBody>
            <a:bodyPr/>
            <a:lstStyle/>
            <a:p>
              <a:endParaRPr lang="en-US"/>
            </a:p>
          </p:txBody>
        </p:sp>
        <p:sp>
          <p:nvSpPr>
            <p:cNvPr id="21" name="TextBox 21"/>
            <p:cNvSpPr txBox="1"/>
            <p:nvPr/>
          </p:nvSpPr>
          <p:spPr>
            <a:xfrm>
              <a:off x="0" y="-28575"/>
              <a:ext cx="1438165" cy="311728"/>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414929" y="6728895"/>
            <a:ext cx="4359346"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Less Environmentally Friendly Choices</a:t>
            </a:r>
          </a:p>
        </p:txBody>
      </p:sp>
      <p:sp>
        <p:nvSpPr>
          <p:cNvPr id="23" name="TextBox 23"/>
          <p:cNvSpPr txBox="1"/>
          <p:nvPr/>
        </p:nvSpPr>
        <p:spPr>
          <a:xfrm>
            <a:off x="5061546" y="6558150"/>
            <a:ext cx="10050174"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Shipping goods over long distances increases global emissions.</a:t>
            </a:r>
          </a:p>
          <a:p>
            <a:pPr algn="l">
              <a:lnSpc>
                <a:spcPts val="3359"/>
              </a:lnSpc>
            </a:pPr>
            <a:r>
              <a:rPr lang="en-US" sz="2400">
                <a:solidFill>
                  <a:srgbClr val="24363D"/>
                </a:solidFill>
                <a:latin typeface="Tabarra Sans"/>
                <a:ea typeface="Tabarra Sans"/>
                <a:cs typeface="Tabarra Sans"/>
                <a:sym typeface="Tabarra Sans"/>
              </a:rPr>
              <a:t>Ordering from China or Australia instead of buying Irish-made goods raises the carbon footprint.</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5.8</a:t>
            </a:r>
          </a:p>
        </p:txBody>
      </p:sp>
      <p:grpSp>
        <p:nvGrpSpPr>
          <p:cNvPr id="6" name="Group 6"/>
          <p:cNvGrpSpPr/>
          <p:nvPr/>
        </p:nvGrpSpPr>
        <p:grpSpPr>
          <a:xfrm>
            <a:off x="996308" y="1797035"/>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287301"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996308" y="4608739"/>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287301" y="4713882"/>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59234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HL2 Q2 (d): Outline three challenges that consumers in Ireland face as a result of the country’s reliance on globalisation.</a:t>
            </a:r>
          </a:p>
        </p:txBody>
      </p:sp>
      <p:sp>
        <p:nvSpPr>
          <p:cNvPr id="15" name="TextBox 15"/>
          <p:cNvSpPr txBox="1"/>
          <p:nvPr/>
        </p:nvSpPr>
        <p:spPr>
          <a:xfrm>
            <a:off x="913125" y="5708251"/>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Q8</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Q8</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5.9</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81816"/>
            <a:ext cx="13525500" cy="67309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5.9 Evaluate the role of technology in globalisation.</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13080"/>
            <a:ext cx="13121031" cy="689608"/>
          </a:xfrm>
          <a:prstGeom prst="rect">
            <a:avLst/>
          </a:prstGeom>
        </p:spPr>
        <p:txBody>
          <a:bodyPr lIns="0" tIns="0" rIns="0" bIns="0" rtlCol="0" anchor="t">
            <a:spAutoFit/>
          </a:bodyPr>
          <a:lstStyle/>
          <a:p>
            <a:pPr algn="l">
              <a:lnSpc>
                <a:spcPts val="5040"/>
              </a:lnSpc>
            </a:pPr>
            <a:r>
              <a:rPr lang="en-US" sz="3600" b="1">
                <a:solidFill>
                  <a:srgbClr val="FFE57D"/>
                </a:solidFill>
                <a:latin typeface="Tabarra Sans Bold"/>
                <a:ea typeface="Tabarra Sans Bold"/>
                <a:cs typeface="Tabarra Sans Bold"/>
                <a:sym typeface="Tabarra Sans Bold"/>
              </a:rPr>
              <a:t>How The Role Of Technology Impacts Trade</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2325687"/>
            <a:ext cx="13268588" cy="5887953"/>
          </a:xfrm>
          <a:prstGeom prst="rect">
            <a:avLst/>
          </a:prstGeom>
        </p:spPr>
        <p:txBody>
          <a:bodyPr lIns="0" tIns="0" rIns="0" bIns="0" rtlCol="0" anchor="t">
            <a:spAutoFit/>
          </a:bodyPr>
          <a:lstStyle/>
          <a:p>
            <a:pPr algn="l">
              <a:lnSpc>
                <a:spcPts val="3963"/>
              </a:lnSpc>
            </a:pPr>
            <a:r>
              <a:rPr lang="en-US" sz="2556" b="1">
                <a:solidFill>
                  <a:srgbClr val="24363D"/>
                </a:solidFill>
                <a:latin typeface="Tabarra Sans Bold"/>
                <a:ea typeface="Tabarra Sans Bold"/>
                <a:cs typeface="Tabarra Sans Bold"/>
                <a:sym typeface="Tabarra Sans Bold"/>
              </a:rPr>
              <a:t>Improved Distribution through ICT</a:t>
            </a:r>
          </a:p>
          <a:p>
            <a:pPr algn="l">
              <a:lnSpc>
                <a:spcPts val="3963"/>
              </a:lnSpc>
            </a:pPr>
            <a:r>
              <a:rPr lang="en-US" sz="2556">
                <a:solidFill>
                  <a:srgbClr val="24363D"/>
                </a:solidFill>
                <a:latin typeface="Tabarra Sans"/>
                <a:ea typeface="Tabarra Sans"/>
                <a:cs typeface="Tabarra Sans"/>
                <a:sym typeface="Tabarra Sans"/>
              </a:rPr>
              <a:t>Advances in information and communication technology (ICT) allow real-time tracking of shipments and better coordination across global supply chains.</a:t>
            </a:r>
          </a:p>
          <a:p>
            <a:pPr algn="l">
              <a:lnSpc>
                <a:spcPts val="3963"/>
              </a:lnSpc>
            </a:pPr>
            <a:r>
              <a:rPr lang="en-US" sz="2556">
                <a:solidFill>
                  <a:srgbClr val="24363D"/>
                </a:solidFill>
                <a:latin typeface="Tabarra Sans"/>
                <a:ea typeface="Tabarra Sans"/>
                <a:cs typeface="Tabarra Sans"/>
                <a:sym typeface="Tabarra Sans"/>
              </a:rPr>
              <a:t>Digital platforms reduce delays, improve logistics, and lower transport costs for Irish exporters.</a:t>
            </a:r>
          </a:p>
          <a:p>
            <a:pPr algn="l">
              <a:lnSpc>
                <a:spcPts val="3963"/>
              </a:lnSpc>
            </a:pPr>
            <a:endParaRPr lang="en-US" sz="2556">
              <a:solidFill>
                <a:srgbClr val="24363D"/>
              </a:solidFill>
              <a:latin typeface="Tabarra Sans"/>
              <a:ea typeface="Tabarra Sans"/>
              <a:cs typeface="Tabarra Sans"/>
              <a:sym typeface="Tabarra Sans"/>
            </a:endParaRPr>
          </a:p>
          <a:p>
            <a:pPr algn="l">
              <a:lnSpc>
                <a:spcPts val="3963"/>
              </a:lnSpc>
            </a:pPr>
            <a:r>
              <a:rPr lang="en-US" sz="2556" b="1">
                <a:solidFill>
                  <a:srgbClr val="24363D"/>
                </a:solidFill>
                <a:latin typeface="Tabarra Sans Bold"/>
                <a:ea typeface="Tabarra Sans Bold"/>
                <a:cs typeface="Tabarra Sans Bold"/>
                <a:sym typeface="Tabarra Sans Bold"/>
              </a:rPr>
              <a:t>AI-Enabled Forecasting</a:t>
            </a:r>
          </a:p>
          <a:p>
            <a:pPr algn="l">
              <a:lnSpc>
                <a:spcPts val="3963"/>
              </a:lnSpc>
            </a:pPr>
            <a:r>
              <a:rPr lang="en-US" sz="2556">
                <a:solidFill>
                  <a:srgbClr val="24363D"/>
                </a:solidFill>
                <a:latin typeface="Tabarra Sans"/>
                <a:ea typeface="Tabarra Sans"/>
                <a:cs typeface="Tabarra Sans"/>
                <a:sym typeface="Tabarra Sans"/>
              </a:rPr>
              <a:t>Artificial intelligence (AI) helps businesses plan inventory and manage supply chains more efficiently.</a:t>
            </a:r>
          </a:p>
          <a:p>
            <a:pPr algn="l">
              <a:lnSpc>
                <a:spcPts val="3963"/>
              </a:lnSpc>
            </a:pPr>
            <a:r>
              <a:rPr lang="en-US" sz="2556">
                <a:solidFill>
                  <a:srgbClr val="24363D"/>
                </a:solidFill>
                <a:latin typeface="Tabarra Sans"/>
                <a:ea typeface="Tabarra Sans"/>
                <a:cs typeface="Tabarra Sans"/>
                <a:sym typeface="Tabarra Sans"/>
              </a:rPr>
              <a:t>AI systems can predict demand, reduce waste, and keep stock levels accurate, improving profit margins and delivery reliability.</a:t>
            </a:r>
          </a:p>
          <a:p>
            <a:pPr algn="l">
              <a:lnSpc>
                <a:spcPts val="3019"/>
              </a:lnSpc>
            </a:pPr>
            <a:endParaRPr lang="en-US" sz="2556">
              <a:solidFill>
                <a:srgbClr val="24363D"/>
              </a:solidFill>
              <a:latin typeface="Tabarra Sans"/>
              <a:ea typeface="Tabarra Sans"/>
              <a:cs typeface="Tabarra Sans"/>
              <a:sym typeface="Tabarra Sans"/>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13080"/>
            <a:ext cx="13121031" cy="689608"/>
          </a:xfrm>
          <a:prstGeom prst="rect">
            <a:avLst/>
          </a:prstGeom>
        </p:spPr>
        <p:txBody>
          <a:bodyPr lIns="0" tIns="0" rIns="0" bIns="0" rtlCol="0" anchor="t">
            <a:spAutoFit/>
          </a:bodyPr>
          <a:lstStyle/>
          <a:p>
            <a:pPr algn="l">
              <a:lnSpc>
                <a:spcPts val="5040"/>
              </a:lnSpc>
            </a:pPr>
            <a:r>
              <a:rPr lang="en-US" sz="3600" b="1">
                <a:solidFill>
                  <a:srgbClr val="FFE57D"/>
                </a:solidFill>
                <a:latin typeface="Tabarra Sans Bold"/>
                <a:ea typeface="Tabarra Sans Bold"/>
                <a:cs typeface="Tabarra Sans Bold"/>
                <a:sym typeface="Tabarra Sans Bold"/>
              </a:rPr>
              <a:t>How The Role Of Technology Impacts Work Practices</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2425404"/>
            <a:ext cx="13268588" cy="5477518"/>
          </a:xfrm>
          <a:prstGeom prst="rect">
            <a:avLst/>
          </a:prstGeom>
        </p:spPr>
        <p:txBody>
          <a:bodyPr lIns="0" tIns="0" rIns="0" bIns="0" rtlCol="0" anchor="t">
            <a:spAutoFit/>
          </a:bodyPr>
          <a:lstStyle/>
          <a:p>
            <a:pPr algn="l">
              <a:lnSpc>
                <a:spcPts val="3963"/>
              </a:lnSpc>
            </a:pPr>
            <a:r>
              <a:rPr lang="en-US" sz="2556" b="1">
                <a:solidFill>
                  <a:srgbClr val="24363D"/>
                </a:solidFill>
                <a:latin typeface="Tabarra Sans Bold"/>
                <a:ea typeface="Tabarra Sans Bold"/>
                <a:cs typeface="Tabarra Sans Bold"/>
                <a:sym typeface="Tabarra Sans Bold"/>
              </a:rPr>
              <a:t>Remote Collaboration and Flexibility</a:t>
            </a:r>
          </a:p>
          <a:p>
            <a:pPr algn="l">
              <a:lnSpc>
                <a:spcPts val="3963"/>
              </a:lnSpc>
            </a:pPr>
            <a:r>
              <a:rPr lang="en-US" sz="2556">
                <a:solidFill>
                  <a:srgbClr val="24363D"/>
                </a:solidFill>
                <a:latin typeface="Tabarra Sans"/>
                <a:ea typeface="Tabarra Sans"/>
                <a:cs typeface="Tabarra Sans"/>
                <a:sym typeface="Tabarra Sans"/>
              </a:rPr>
              <a:t>Cloud computing and video-conferencing tools such as Zoom and Google Meet let teams work together across countries.</a:t>
            </a:r>
          </a:p>
          <a:p>
            <a:pPr algn="l">
              <a:lnSpc>
                <a:spcPts val="3963"/>
              </a:lnSpc>
            </a:pPr>
            <a:r>
              <a:rPr lang="en-US" sz="2556">
                <a:solidFill>
                  <a:srgbClr val="24363D"/>
                </a:solidFill>
                <a:latin typeface="Tabarra Sans"/>
                <a:ea typeface="Tabarra Sans"/>
                <a:cs typeface="Tabarra Sans"/>
                <a:sym typeface="Tabarra Sans"/>
              </a:rPr>
              <a:t>Businesses can manage global offices from Ireland, while employees can work remotely or even live abroad.</a:t>
            </a:r>
          </a:p>
          <a:p>
            <a:pPr algn="l">
              <a:lnSpc>
                <a:spcPts val="3963"/>
              </a:lnSpc>
            </a:pPr>
            <a:endParaRPr lang="en-US" sz="2556">
              <a:solidFill>
                <a:srgbClr val="24363D"/>
              </a:solidFill>
              <a:latin typeface="Tabarra Sans"/>
              <a:ea typeface="Tabarra Sans"/>
              <a:cs typeface="Tabarra Sans"/>
              <a:sym typeface="Tabarra Sans"/>
            </a:endParaRPr>
          </a:p>
          <a:p>
            <a:pPr algn="l">
              <a:lnSpc>
                <a:spcPts val="3963"/>
              </a:lnSpc>
            </a:pPr>
            <a:r>
              <a:rPr lang="en-US" sz="2556" b="1">
                <a:solidFill>
                  <a:srgbClr val="24363D"/>
                </a:solidFill>
                <a:latin typeface="Tabarra Sans Bold"/>
                <a:ea typeface="Tabarra Sans Bold"/>
                <a:cs typeface="Tabarra Sans Bold"/>
                <a:sym typeface="Tabarra Sans Bold"/>
              </a:rPr>
              <a:t>New Working Models</a:t>
            </a:r>
          </a:p>
          <a:p>
            <a:pPr algn="l">
              <a:lnSpc>
                <a:spcPts val="3963"/>
              </a:lnSpc>
            </a:pPr>
            <a:r>
              <a:rPr lang="en-US" sz="2556">
                <a:solidFill>
                  <a:srgbClr val="24363D"/>
                </a:solidFill>
                <a:latin typeface="Tabarra Sans"/>
                <a:ea typeface="Tabarra Sans"/>
                <a:cs typeface="Tabarra Sans"/>
                <a:sym typeface="Tabarra Sans"/>
              </a:rPr>
              <a:t>Technology supports freelancing and gig-based employment through accessible online platforms.</a:t>
            </a:r>
          </a:p>
          <a:p>
            <a:pPr algn="l">
              <a:lnSpc>
                <a:spcPts val="3963"/>
              </a:lnSpc>
            </a:pPr>
            <a:r>
              <a:rPr lang="en-US" sz="2556">
                <a:solidFill>
                  <a:srgbClr val="24363D"/>
                </a:solidFill>
                <a:latin typeface="Tabarra Sans"/>
                <a:ea typeface="Tabarra Sans"/>
                <a:cs typeface="Tabarra Sans"/>
                <a:sym typeface="Tabarra Sans"/>
              </a:rPr>
              <a:t>Sites like Fiverr allow people to offer services worldwide, creating new income opportunities outside traditional employment.</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64066"/>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1575315" y="743705"/>
            <a:ext cx="12089386" cy="7555866"/>
          </a:xfrm>
          <a:custGeom>
            <a:avLst/>
            <a:gdLst/>
            <a:ahLst/>
            <a:cxnLst/>
            <a:rect l="l" t="t" r="r" b="b"/>
            <a:pathLst>
              <a:path w="12089386" h="7555866">
                <a:moveTo>
                  <a:pt x="0" y="0"/>
                </a:moveTo>
                <a:lnTo>
                  <a:pt x="12089386" y="0"/>
                </a:lnTo>
                <a:lnTo>
                  <a:pt x="12089386" y="7555866"/>
                </a:lnTo>
                <a:lnTo>
                  <a:pt x="0" y="755586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42539"/>
            <a:ext cx="13525485" cy="581023"/>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591355" y="2209458"/>
            <a:ext cx="10642721" cy="5972818"/>
          </a:xfrm>
          <a:prstGeom prst="rect">
            <a:avLst/>
          </a:prstGeom>
        </p:spPr>
        <p:txBody>
          <a:bodyPr lIns="0" tIns="0" rIns="0" bIns="0" rtlCol="0" anchor="t">
            <a:spAutoFit/>
          </a:bodyPr>
          <a:lstStyle/>
          <a:p>
            <a:pPr algn="l">
              <a:lnSpc>
                <a:spcPts val="3963"/>
              </a:lnSpc>
            </a:pPr>
            <a:r>
              <a:rPr lang="en-US" sz="2556" b="1">
                <a:solidFill>
                  <a:srgbClr val="24363D"/>
                </a:solidFill>
                <a:latin typeface="Tabarra Sans Bold"/>
                <a:ea typeface="Tabarra Sans Bold"/>
                <a:cs typeface="Tabarra Sans Bold"/>
                <a:sym typeface="Tabarra Sans Bold"/>
              </a:rPr>
              <a:t>Improved Marketing</a:t>
            </a:r>
          </a:p>
          <a:p>
            <a:pPr algn="l">
              <a:lnSpc>
                <a:spcPts val="3963"/>
              </a:lnSpc>
            </a:pPr>
            <a:r>
              <a:rPr lang="en-US" sz="2556">
                <a:solidFill>
                  <a:srgbClr val="24363D"/>
                </a:solidFill>
                <a:latin typeface="Tabarra Sans"/>
                <a:ea typeface="Tabarra Sans"/>
                <a:cs typeface="Tabarra Sans"/>
                <a:sym typeface="Tabarra Sans"/>
              </a:rPr>
              <a:t>Social media platforms such as Facebook, Instagram, and Snapchat keep businesses connected to customers 24/7.</a:t>
            </a:r>
          </a:p>
          <a:p>
            <a:pPr algn="l">
              <a:lnSpc>
                <a:spcPts val="3963"/>
              </a:lnSpc>
            </a:pPr>
            <a:r>
              <a:rPr lang="en-US" sz="2556">
                <a:solidFill>
                  <a:srgbClr val="24363D"/>
                </a:solidFill>
                <a:latin typeface="Tabarra Sans"/>
                <a:ea typeface="Tabarra Sans"/>
                <a:cs typeface="Tabarra Sans"/>
                <a:sym typeface="Tabarra Sans"/>
              </a:rPr>
              <a:t>They allow targeted advertising and help build brand loyalty across different market segments.</a:t>
            </a:r>
          </a:p>
          <a:p>
            <a:pPr algn="l">
              <a:lnSpc>
                <a:spcPts val="3963"/>
              </a:lnSpc>
            </a:pPr>
            <a:endParaRPr lang="en-US" sz="2556">
              <a:solidFill>
                <a:srgbClr val="24363D"/>
              </a:solidFill>
              <a:latin typeface="Tabarra Sans"/>
              <a:ea typeface="Tabarra Sans"/>
              <a:cs typeface="Tabarra Sans"/>
              <a:sym typeface="Tabarra Sans"/>
            </a:endParaRPr>
          </a:p>
          <a:p>
            <a:pPr algn="l">
              <a:lnSpc>
                <a:spcPts val="3963"/>
              </a:lnSpc>
            </a:pPr>
            <a:r>
              <a:rPr lang="en-US" sz="2556" b="1">
                <a:solidFill>
                  <a:srgbClr val="24363D"/>
                </a:solidFill>
                <a:latin typeface="Tabarra Sans Bold"/>
                <a:ea typeface="Tabarra Sans Bold"/>
                <a:cs typeface="Tabarra Sans Bold"/>
                <a:sym typeface="Tabarra Sans Bold"/>
              </a:rPr>
              <a:t>Market Research</a:t>
            </a:r>
          </a:p>
          <a:p>
            <a:pPr algn="l">
              <a:lnSpc>
                <a:spcPts val="3963"/>
              </a:lnSpc>
            </a:pPr>
            <a:r>
              <a:rPr lang="en-US" sz="2556">
                <a:solidFill>
                  <a:srgbClr val="24363D"/>
                </a:solidFill>
                <a:latin typeface="Tabarra Sans"/>
                <a:ea typeface="Tabarra Sans"/>
                <a:cs typeface="Tabarra Sans"/>
                <a:sym typeface="Tabarra Sans"/>
              </a:rPr>
              <a:t>Online tools let businesses research markets, competitors, and suppliers quickly.</a:t>
            </a:r>
          </a:p>
          <a:p>
            <a:pPr algn="l">
              <a:lnSpc>
                <a:spcPts val="3963"/>
              </a:lnSpc>
            </a:pPr>
            <a:r>
              <a:rPr lang="en-US" sz="2556">
                <a:solidFill>
                  <a:srgbClr val="24363D"/>
                </a:solidFill>
                <a:latin typeface="Tabarra Sans"/>
                <a:ea typeface="Tabarra Sans"/>
                <a:cs typeface="Tabarra Sans"/>
                <a:sym typeface="Tabarra Sans"/>
              </a:rPr>
              <a:t>E-commerce platforms and Google Analytics give instant feedback on consumer behaviour, leading to faster, data-driven decisions and cost savings.</a:t>
            </a:r>
          </a:p>
        </p:txBody>
      </p:sp>
      <p:sp>
        <p:nvSpPr>
          <p:cNvPr id="8" name="Freeform 8"/>
          <p:cNvSpPr/>
          <p:nvPr/>
        </p:nvSpPr>
        <p:spPr>
          <a:xfrm>
            <a:off x="11755090" y="2352333"/>
            <a:ext cx="2914971" cy="2914971"/>
          </a:xfrm>
          <a:custGeom>
            <a:avLst/>
            <a:gdLst/>
            <a:ahLst/>
            <a:cxnLst/>
            <a:rect l="l" t="t" r="r" b="b"/>
            <a:pathLst>
              <a:path w="2914971" h="2914971">
                <a:moveTo>
                  <a:pt x="0" y="0"/>
                </a:moveTo>
                <a:lnTo>
                  <a:pt x="2914972" y="0"/>
                </a:lnTo>
                <a:lnTo>
                  <a:pt x="2914972" y="2914971"/>
                </a:lnTo>
                <a:lnTo>
                  <a:pt x="0" y="291497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11893218" y="5534004"/>
            <a:ext cx="2776844" cy="2776844"/>
          </a:xfrm>
          <a:custGeom>
            <a:avLst/>
            <a:gdLst/>
            <a:ahLst/>
            <a:cxnLst/>
            <a:rect l="l" t="t" r="r" b="b"/>
            <a:pathLst>
              <a:path w="2776844" h="2776844">
                <a:moveTo>
                  <a:pt x="0" y="0"/>
                </a:moveTo>
                <a:lnTo>
                  <a:pt x="2776844" y="0"/>
                </a:lnTo>
                <a:lnTo>
                  <a:pt x="2776844" y="2776844"/>
                </a:lnTo>
                <a:lnTo>
                  <a:pt x="0" y="27768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TextBox 10"/>
          <p:cNvSpPr txBox="1"/>
          <p:nvPr/>
        </p:nvSpPr>
        <p:spPr>
          <a:xfrm>
            <a:off x="857265" y="1013080"/>
            <a:ext cx="13121031" cy="67309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Bold"/>
                <a:ea typeface="Tabarra Sans Bold"/>
                <a:cs typeface="Tabarra Sans Bold"/>
                <a:sym typeface="Tabarra Sans Bold"/>
              </a:rPr>
              <a:t>How The Role Of Technology Impacts Business Operations</a:t>
            </a:r>
          </a:p>
        </p:txBody>
      </p:sp>
      <p:sp>
        <p:nvSpPr>
          <p:cNvPr id="11" name="TextBox 11"/>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13080"/>
            <a:ext cx="13121031" cy="67309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Bold"/>
                <a:ea typeface="Tabarra Sans Bold"/>
                <a:cs typeface="Tabarra Sans Bold"/>
                <a:sym typeface="Tabarra Sans Bold"/>
              </a:rPr>
              <a:t>How The Role Of Technology Impacts Business Operations</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2619033"/>
            <a:ext cx="13268588" cy="4486918"/>
          </a:xfrm>
          <a:prstGeom prst="rect">
            <a:avLst/>
          </a:prstGeom>
        </p:spPr>
        <p:txBody>
          <a:bodyPr lIns="0" tIns="0" rIns="0" bIns="0" rtlCol="0" anchor="t">
            <a:spAutoFit/>
          </a:bodyPr>
          <a:lstStyle/>
          <a:p>
            <a:pPr algn="l">
              <a:lnSpc>
                <a:spcPts val="3963"/>
              </a:lnSpc>
            </a:pPr>
            <a:r>
              <a:rPr lang="en-US" sz="2556" b="1">
                <a:solidFill>
                  <a:srgbClr val="24363D"/>
                </a:solidFill>
                <a:latin typeface="Tabarra Sans Bold"/>
                <a:ea typeface="Tabarra Sans Bold"/>
                <a:cs typeface="Tabarra Sans Bold"/>
                <a:sym typeface="Tabarra Sans Bold"/>
              </a:rPr>
              <a:t>E-Commerce Expanding Market Reach</a:t>
            </a:r>
          </a:p>
          <a:p>
            <a:pPr algn="l">
              <a:lnSpc>
                <a:spcPts val="3963"/>
              </a:lnSpc>
            </a:pPr>
            <a:r>
              <a:rPr lang="en-US" sz="2556">
                <a:solidFill>
                  <a:srgbClr val="24363D"/>
                </a:solidFill>
                <a:latin typeface="Tabarra Sans"/>
                <a:ea typeface="Tabarra Sans"/>
                <a:cs typeface="Tabarra Sans"/>
                <a:sym typeface="Tabarra Sans"/>
              </a:rPr>
              <a:t>Platforms like Shopify and WooCommerce help small Irish businesses sell globally.</a:t>
            </a:r>
          </a:p>
          <a:p>
            <a:pPr algn="l">
              <a:lnSpc>
                <a:spcPts val="3963"/>
              </a:lnSpc>
            </a:pPr>
            <a:r>
              <a:rPr lang="en-US" sz="2556">
                <a:solidFill>
                  <a:srgbClr val="24363D"/>
                </a:solidFill>
                <a:latin typeface="Tabarra Sans"/>
                <a:ea typeface="Tabarra Sans"/>
                <a:cs typeface="Tabarra Sans"/>
                <a:sym typeface="Tabarra Sans"/>
              </a:rPr>
              <a:t>Faster delivery systems and lower distribution costs make it easier for even local stores to trade internationally.</a:t>
            </a:r>
          </a:p>
          <a:p>
            <a:pPr algn="l">
              <a:lnSpc>
                <a:spcPts val="3963"/>
              </a:lnSpc>
            </a:pPr>
            <a:endParaRPr lang="en-US" sz="2556">
              <a:solidFill>
                <a:srgbClr val="24363D"/>
              </a:solidFill>
              <a:latin typeface="Tabarra Sans"/>
              <a:ea typeface="Tabarra Sans"/>
              <a:cs typeface="Tabarra Sans"/>
              <a:sym typeface="Tabarra Sans"/>
            </a:endParaRPr>
          </a:p>
          <a:p>
            <a:pPr algn="l">
              <a:lnSpc>
                <a:spcPts val="3963"/>
              </a:lnSpc>
            </a:pPr>
            <a:r>
              <a:rPr lang="en-US" sz="2556" b="1">
                <a:solidFill>
                  <a:srgbClr val="24363D"/>
                </a:solidFill>
                <a:latin typeface="Tabarra Sans Bold"/>
                <a:ea typeface="Tabarra Sans Bold"/>
                <a:cs typeface="Tabarra Sans Bold"/>
                <a:sym typeface="Tabarra Sans Bold"/>
              </a:rPr>
              <a:t>New Industries</a:t>
            </a:r>
          </a:p>
          <a:p>
            <a:pPr algn="l">
              <a:lnSpc>
                <a:spcPts val="3963"/>
              </a:lnSpc>
            </a:pPr>
            <a:r>
              <a:rPr lang="en-US" sz="2556">
                <a:solidFill>
                  <a:srgbClr val="24363D"/>
                </a:solidFill>
                <a:latin typeface="Tabarra Sans"/>
                <a:ea typeface="Tabarra Sans"/>
                <a:cs typeface="Tabarra Sans"/>
                <a:sym typeface="Tabarra Sans"/>
              </a:rPr>
              <a:t>Digital technology continues to create new industries and transform traditional ones.</a:t>
            </a:r>
          </a:p>
          <a:p>
            <a:pPr algn="l">
              <a:lnSpc>
                <a:spcPts val="3963"/>
              </a:lnSpc>
            </a:pPr>
            <a:r>
              <a:rPr lang="en-US" sz="2556">
                <a:solidFill>
                  <a:srgbClr val="24363D"/>
                </a:solidFill>
                <a:latin typeface="Tabarra Sans"/>
                <a:ea typeface="Tabarra Sans"/>
                <a:cs typeface="Tabarra Sans"/>
                <a:sym typeface="Tabarra Sans"/>
              </a:rPr>
              <a:t>Spotify, for example, reshaped the global music market through online streaming innovation.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65" y="2352333"/>
            <a:ext cx="13525500" cy="2680661"/>
            <a:chOff x="0" y="0"/>
            <a:chExt cx="4274726" cy="847221"/>
          </a:xfrm>
        </p:grpSpPr>
        <p:sp>
          <p:nvSpPr>
            <p:cNvPr id="8" name="Freeform 8"/>
            <p:cNvSpPr/>
            <p:nvPr/>
          </p:nvSpPr>
          <p:spPr>
            <a:xfrm>
              <a:off x="0" y="0"/>
              <a:ext cx="4274726" cy="847221"/>
            </a:xfrm>
            <a:custGeom>
              <a:avLst/>
              <a:gdLst/>
              <a:ahLst/>
              <a:cxnLst/>
              <a:rect l="l" t="t" r="r" b="b"/>
              <a:pathLst>
                <a:path w="4274726" h="847221">
                  <a:moveTo>
                    <a:pt x="24041" y="0"/>
                  </a:moveTo>
                  <a:lnTo>
                    <a:pt x="4250686" y="0"/>
                  </a:lnTo>
                  <a:cubicBezTo>
                    <a:pt x="4263963" y="0"/>
                    <a:pt x="4274726" y="10763"/>
                    <a:pt x="4274726" y="24041"/>
                  </a:cubicBezTo>
                  <a:lnTo>
                    <a:pt x="4274726" y="823181"/>
                  </a:lnTo>
                  <a:cubicBezTo>
                    <a:pt x="4274726" y="836458"/>
                    <a:pt x="4263963" y="847221"/>
                    <a:pt x="4250686" y="847221"/>
                  </a:cubicBezTo>
                  <a:lnTo>
                    <a:pt x="24041" y="847221"/>
                  </a:lnTo>
                  <a:cubicBezTo>
                    <a:pt x="10763" y="847221"/>
                    <a:pt x="0" y="836458"/>
                    <a:pt x="0" y="823181"/>
                  </a:cubicBezTo>
                  <a:lnTo>
                    <a:pt x="0" y="24041"/>
                  </a:lnTo>
                  <a:cubicBezTo>
                    <a:pt x="0" y="10763"/>
                    <a:pt x="10763"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26" cy="875796"/>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843232"/>
            <a:ext cx="13121031" cy="975359"/>
          </a:xfrm>
          <a:prstGeom prst="rect">
            <a:avLst/>
          </a:prstGeom>
        </p:spPr>
        <p:txBody>
          <a:bodyPr lIns="0" tIns="0" rIns="0" bIns="0" rtlCol="0" anchor="t">
            <a:spAutoFit/>
          </a:bodyPr>
          <a:lstStyle/>
          <a:p>
            <a:pPr algn="l">
              <a:lnSpc>
                <a:spcPts val="7140"/>
              </a:lnSpc>
            </a:pPr>
            <a:r>
              <a:rPr lang="en-US" sz="5100" b="1">
                <a:solidFill>
                  <a:srgbClr val="FFE57D"/>
                </a:solidFill>
                <a:latin typeface="Tabarra Sans Bold"/>
                <a:ea typeface="Tabarra Sans Bold"/>
                <a:cs typeface="Tabarra Sans Bold"/>
                <a:sym typeface="Tabarra Sans Bold"/>
              </a:rPr>
              <a:t>Open Economies</a:t>
            </a:r>
          </a:p>
        </p:txBody>
      </p:sp>
      <p:sp>
        <p:nvSpPr>
          <p:cNvPr id="11" name="TextBox 11"/>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2" name="TextBox 12"/>
          <p:cNvSpPr txBox="1"/>
          <p:nvPr/>
        </p:nvSpPr>
        <p:spPr>
          <a:xfrm>
            <a:off x="1151858" y="2485528"/>
            <a:ext cx="12936284" cy="2290446"/>
          </a:xfrm>
          <a:prstGeom prst="rect">
            <a:avLst/>
          </a:prstGeom>
        </p:spPr>
        <p:txBody>
          <a:bodyPr lIns="0" tIns="0" rIns="0" bIns="0" rtlCol="0" anchor="t">
            <a:spAutoFit/>
          </a:bodyPr>
          <a:lstStyle/>
          <a:p>
            <a:pPr algn="ctr">
              <a:lnSpc>
                <a:spcPts val="4479"/>
              </a:lnSpc>
            </a:pPr>
            <a:r>
              <a:rPr lang="en-US" sz="3199" b="1">
                <a:solidFill>
                  <a:srgbClr val="24363D"/>
                </a:solidFill>
                <a:latin typeface="Tabarra Sans Bold"/>
                <a:ea typeface="Tabarra Sans Bold"/>
                <a:cs typeface="Tabarra Sans Bold"/>
                <a:sym typeface="Tabarra Sans Bold"/>
              </a:rPr>
              <a:t>Trading Bloc</a:t>
            </a:r>
          </a:p>
          <a:p>
            <a:pPr algn="ctr">
              <a:lnSpc>
                <a:spcPts val="4479"/>
              </a:lnSpc>
            </a:pPr>
            <a:r>
              <a:rPr lang="en-US" sz="3199">
                <a:solidFill>
                  <a:srgbClr val="24363D"/>
                </a:solidFill>
                <a:latin typeface="Tabarra Sans"/>
                <a:ea typeface="Tabarra Sans"/>
                <a:cs typeface="Tabarra Sans"/>
                <a:sym typeface="Tabarra Sans"/>
              </a:rPr>
              <a:t>A group of participating countries which allows free trade between them. There are no tariffs or trade barriers in place between the participating countries.</a:t>
            </a:r>
          </a:p>
        </p:txBody>
      </p:sp>
      <p:grpSp>
        <p:nvGrpSpPr>
          <p:cNvPr id="13" name="Group 13"/>
          <p:cNvGrpSpPr/>
          <p:nvPr/>
        </p:nvGrpSpPr>
        <p:grpSpPr>
          <a:xfrm>
            <a:off x="857265" y="5328269"/>
            <a:ext cx="13525500" cy="2386981"/>
            <a:chOff x="0" y="0"/>
            <a:chExt cx="4274726" cy="754404"/>
          </a:xfrm>
        </p:grpSpPr>
        <p:sp>
          <p:nvSpPr>
            <p:cNvPr id="14" name="Freeform 14"/>
            <p:cNvSpPr/>
            <p:nvPr/>
          </p:nvSpPr>
          <p:spPr>
            <a:xfrm>
              <a:off x="0" y="0"/>
              <a:ext cx="4274726" cy="754404"/>
            </a:xfrm>
            <a:custGeom>
              <a:avLst/>
              <a:gdLst/>
              <a:ahLst/>
              <a:cxnLst/>
              <a:rect l="l" t="t" r="r" b="b"/>
              <a:pathLst>
                <a:path w="4274726" h="754404">
                  <a:moveTo>
                    <a:pt x="24041" y="0"/>
                  </a:moveTo>
                  <a:lnTo>
                    <a:pt x="4250686" y="0"/>
                  </a:lnTo>
                  <a:cubicBezTo>
                    <a:pt x="4263963" y="0"/>
                    <a:pt x="4274726" y="10763"/>
                    <a:pt x="4274726" y="24041"/>
                  </a:cubicBezTo>
                  <a:lnTo>
                    <a:pt x="4274726" y="730363"/>
                  </a:lnTo>
                  <a:cubicBezTo>
                    <a:pt x="4274726" y="743640"/>
                    <a:pt x="4263963" y="754404"/>
                    <a:pt x="4250686" y="754404"/>
                  </a:cubicBezTo>
                  <a:lnTo>
                    <a:pt x="24041" y="754404"/>
                  </a:lnTo>
                  <a:cubicBezTo>
                    <a:pt x="10763" y="754404"/>
                    <a:pt x="0" y="743640"/>
                    <a:pt x="0" y="730363"/>
                  </a:cubicBezTo>
                  <a:lnTo>
                    <a:pt x="0" y="24041"/>
                  </a:lnTo>
                  <a:cubicBezTo>
                    <a:pt x="0" y="10763"/>
                    <a:pt x="10763" y="0"/>
                    <a:pt x="24041" y="0"/>
                  </a:cubicBezTo>
                  <a:close/>
                </a:path>
              </a:pathLst>
            </a:custGeom>
            <a:solidFill>
              <a:srgbClr val="FFE57D"/>
            </a:solidFill>
          </p:spPr>
          <p:txBody>
            <a:bodyPr/>
            <a:lstStyle/>
            <a:p>
              <a:endParaRPr lang="en-US"/>
            </a:p>
          </p:txBody>
        </p:sp>
        <p:sp>
          <p:nvSpPr>
            <p:cNvPr id="15" name="TextBox 15"/>
            <p:cNvSpPr txBox="1"/>
            <p:nvPr/>
          </p:nvSpPr>
          <p:spPr>
            <a:xfrm>
              <a:off x="0" y="-28575"/>
              <a:ext cx="4274726" cy="782979"/>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1151873" y="5529477"/>
            <a:ext cx="12936284" cy="1728471"/>
          </a:xfrm>
          <a:prstGeom prst="rect">
            <a:avLst/>
          </a:prstGeom>
        </p:spPr>
        <p:txBody>
          <a:bodyPr lIns="0" tIns="0" rIns="0" bIns="0" rtlCol="0" anchor="t">
            <a:spAutoFit/>
          </a:bodyPr>
          <a:lstStyle/>
          <a:p>
            <a:pPr algn="ctr">
              <a:lnSpc>
                <a:spcPts val="4479"/>
              </a:lnSpc>
            </a:pPr>
            <a:r>
              <a:rPr lang="en-US" sz="3199" b="1">
                <a:solidFill>
                  <a:srgbClr val="24363D"/>
                </a:solidFill>
                <a:latin typeface="Tabarra Sans Bold"/>
                <a:ea typeface="Tabarra Sans Bold"/>
                <a:cs typeface="Tabarra Sans Bold"/>
                <a:sym typeface="Tabarra Sans Bold"/>
              </a:rPr>
              <a:t>The World Trade Organisation</a:t>
            </a:r>
          </a:p>
          <a:p>
            <a:pPr algn="ctr">
              <a:lnSpc>
                <a:spcPts val="4479"/>
              </a:lnSpc>
            </a:pPr>
            <a:r>
              <a:rPr lang="en-US" sz="3199">
                <a:solidFill>
                  <a:srgbClr val="24363D"/>
                </a:solidFill>
                <a:latin typeface="Tabarra Sans"/>
                <a:ea typeface="Tabarra Sans"/>
                <a:cs typeface="Tabarra Sans"/>
                <a:sym typeface="Tabarra Sans"/>
              </a:rPr>
              <a:t>The World Trade Organisation (WTO) manages and regulates</a:t>
            </a:r>
          </a:p>
          <a:p>
            <a:pPr algn="ctr">
              <a:lnSpc>
                <a:spcPts val="4479"/>
              </a:lnSpc>
            </a:pPr>
            <a:r>
              <a:rPr lang="en-US" sz="3199">
                <a:solidFill>
                  <a:srgbClr val="24363D"/>
                </a:solidFill>
                <a:latin typeface="Tabarra Sans"/>
                <a:ea typeface="Tabarra Sans"/>
                <a:cs typeface="Tabarra Sans"/>
                <a:sym typeface="Tabarra Sans"/>
              </a:rPr>
              <a:t>trading blocs, while trying to promote global free and fair trade.</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1902136"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5.9</a:t>
            </a:r>
          </a:p>
        </p:txBody>
      </p:sp>
      <p:grpSp>
        <p:nvGrpSpPr>
          <p:cNvPr id="6" name="Group 6"/>
          <p:cNvGrpSpPr/>
          <p:nvPr/>
        </p:nvGrpSpPr>
        <p:grpSpPr>
          <a:xfrm>
            <a:off x="996308" y="1797035"/>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287301"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996308" y="4608739"/>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287301" y="4713882"/>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59234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a:t>
            </a:r>
          </a:p>
          <a:p>
            <a:pPr algn="l">
              <a:lnSpc>
                <a:spcPts val="2320"/>
              </a:lnSpc>
            </a:pPr>
            <a:r>
              <a:rPr lang="en-US" sz="2320" b="1">
                <a:solidFill>
                  <a:srgbClr val="FFFFFF"/>
                </a:solidFill>
                <a:latin typeface="Montserrat Bold"/>
                <a:ea typeface="Montserrat Bold"/>
                <a:cs typeface="Montserrat Bold"/>
                <a:sym typeface="Montserrat Bold"/>
              </a:rPr>
              <a:t>-</a:t>
            </a:r>
          </a:p>
        </p:txBody>
      </p:sp>
      <p:sp>
        <p:nvSpPr>
          <p:cNvPr id="15" name="TextBox 15"/>
          <p:cNvSpPr txBox="1"/>
          <p:nvPr/>
        </p:nvSpPr>
        <p:spPr>
          <a:xfrm>
            <a:off x="913125" y="5708251"/>
            <a:ext cx="11930732" cy="401306"/>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Q9</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5.10</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81816"/>
            <a:ext cx="13525500" cy="19113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5.10 Explain what is meant by Foreign Direct Investment and</a:t>
            </a:r>
          </a:p>
          <a:p>
            <a:pPr algn="l">
              <a:lnSpc>
                <a:spcPts val="4900"/>
              </a:lnSpc>
            </a:pPr>
            <a:r>
              <a:rPr lang="en-US" sz="3500" b="1">
                <a:solidFill>
                  <a:srgbClr val="FFE57D"/>
                </a:solidFill>
                <a:latin typeface="Tabarra Sans Heavy"/>
                <a:ea typeface="Tabarra Sans Heavy"/>
                <a:cs typeface="Tabarra Sans Heavy"/>
                <a:sym typeface="Tabarra Sans Heavy"/>
              </a:rPr>
              <a:t>investigate how the Irish government promotes Foreign Direct Investment.</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pic>
        <p:nvPicPr>
          <p:cNvPr id="5" name="Picture 5"/>
          <p:cNvPicPr>
            <a:picLocks noChangeAspect="1"/>
          </p:cNvPicPr>
          <p:nvPr>
            <a:videoFile r:link="rId1"/>
          </p:nvPr>
        </p:nvPicPr>
        <p:blipFill>
          <a:blip r:embed="rId3"/>
          <a:stretch>
            <a:fillRect/>
          </a:stretch>
        </p:blipFill>
        <p:spPr>
          <a:xfrm>
            <a:off x="475019" y="329883"/>
            <a:ext cx="11318424" cy="6361644"/>
          </a:xfrm>
          <a:prstGeom prst="rect">
            <a:avLst/>
          </a:prstGeom>
        </p:spPr>
      </p:pic>
      <p:sp>
        <p:nvSpPr>
          <p:cNvPr id="6" name="Freeform 6"/>
          <p:cNvSpPr/>
          <p:nvPr/>
        </p:nvSpPr>
        <p:spPr>
          <a:xfrm>
            <a:off x="9268962" y="6758024"/>
            <a:ext cx="5971038" cy="1814476"/>
          </a:xfrm>
          <a:custGeom>
            <a:avLst/>
            <a:gdLst/>
            <a:ahLst/>
            <a:cxnLst/>
            <a:rect l="l" t="t" r="r" b="b"/>
            <a:pathLst>
              <a:path w="5971038" h="1814476">
                <a:moveTo>
                  <a:pt x="0" y="0"/>
                </a:moveTo>
                <a:lnTo>
                  <a:pt x="5971038" y="0"/>
                </a:lnTo>
                <a:lnTo>
                  <a:pt x="5971038" y="1814476"/>
                </a:lnTo>
                <a:lnTo>
                  <a:pt x="0" y="1814476"/>
                </a:lnTo>
                <a:lnTo>
                  <a:pt x="0" y="0"/>
                </a:lnTo>
                <a:close/>
              </a:path>
            </a:pathLst>
          </a:custGeom>
          <a:blipFill>
            <a:blip r:embed="rId4"/>
            <a:stretch>
              <a:fillRect l="-21962" t="-83113" r="-26903" b="-92147"/>
            </a:stretch>
          </a:blipFill>
        </p:spPr>
        <p:txBody>
          <a:bodyPr/>
          <a:lstStyle/>
          <a:p>
            <a:endParaRPr lang="en-US"/>
          </a:p>
        </p:txBody>
      </p:sp>
      <p:sp>
        <p:nvSpPr>
          <p:cNvPr id="7" name="TextBox 7"/>
          <p:cNvSpPr txBox="1"/>
          <p:nvPr/>
        </p:nvSpPr>
        <p:spPr>
          <a:xfrm>
            <a:off x="7388694" y="3424979"/>
            <a:ext cx="11318424" cy="738505"/>
          </a:xfrm>
          <a:prstGeom prst="rect">
            <a:avLst/>
          </a:prstGeom>
        </p:spPr>
        <p:txBody>
          <a:bodyPr lIns="0" tIns="0" rIns="0" bIns="0" rtlCol="0" anchor="t">
            <a:spAutoFit/>
          </a:bodyPr>
          <a:lstStyle/>
          <a:p>
            <a:pPr algn="ctr">
              <a:lnSpc>
                <a:spcPts val="6019"/>
              </a:lnSpc>
            </a:pPr>
            <a:r>
              <a:rPr lang="en-US" sz="4299" b="1" u="sng">
                <a:solidFill>
                  <a:srgbClr val="FFE57D"/>
                </a:solidFill>
                <a:latin typeface="Canva Sans Bold"/>
                <a:ea typeface="Canva Sans Bold"/>
                <a:cs typeface="Canva Sans Bold"/>
                <a:sym typeface="Canva Sans Bold"/>
                <a:hlinkClick r:id="rId5" tooltip="https://www.youtube.com/watch?v=jKgjbsc3dZA"/>
              </a:rPr>
              <a:t>LINK</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62282"/>
            <a:ext cx="13121031" cy="873759"/>
          </a:xfrm>
          <a:prstGeom prst="rect">
            <a:avLst/>
          </a:prstGeom>
        </p:spPr>
        <p:txBody>
          <a:bodyPr lIns="0" tIns="0" rIns="0" bIns="0" rtlCol="0" anchor="t">
            <a:spAutoFit/>
          </a:bodyPr>
          <a:lstStyle/>
          <a:p>
            <a:pPr algn="l">
              <a:lnSpc>
                <a:spcPts val="6440"/>
              </a:lnSpc>
            </a:pPr>
            <a:r>
              <a:rPr lang="en-US" sz="4600" b="1">
                <a:solidFill>
                  <a:srgbClr val="FFE57D"/>
                </a:solidFill>
                <a:latin typeface="Tabarra Sans Bold"/>
                <a:ea typeface="Tabarra Sans Bold"/>
                <a:cs typeface="Tabarra Sans Bold"/>
                <a:sym typeface="Tabarra Sans Bold"/>
              </a:rPr>
              <a:t>What Is Foreign Direct Investment (FDI)?</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65" y="2301362"/>
            <a:ext cx="13525500" cy="1916841"/>
            <a:chOff x="0" y="0"/>
            <a:chExt cx="4274726" cy="605816"/>
          </a:xfrm>
        </p:grpSpPr>
        <p:sp>
          <p:nvSpPr>
            <p:cNvPr id="10" name="Freeform 10"/>
            <p:cNvSpPr/>
            <p:nvPr/>
          </p:nvSpPr>
          <p:spPr>
            <a:xfrm>
              <a:off x="0" y="0"/>
              <a:ext cx="4274726" cy="605816"/>
            </a:xfrm>
            <a:custGeom>
              <a:avLst/>
              <a:gdLst/>
              <a:ahLst/>
              <a:cxnLst/>
              <a:rect l="l" t="t" r="r" b="b"/>
              <a:pathLst>
                <a:path w="4274726" h="605816">
                  <a:moveTo>
                    <a:pt x="24041" y="0"/>
                  </a:moveTo>
                  <a:lnTo>
                    <a:pt x="4250686" y="0"/>
                  </a:lnTo>
                  <a:cubicBezTo>
                    <a:pt x="4263963" y="0"/>
                    <a:pt x="4274726" y="10763"/>
                    <a:pt x="4274726" y="24041"/>
                  </a:cubicBezTo>
                  <a:lnTo>
                    <a:pt x="4274726" y="581776"/>
                  </a:lnTo>
                  <a:cubicBezTo>
                    <a:pt x="4274726" y="595053"/>
                    <a:pt x="4263963" y="605816"/>
                    <a:pt x="4250686" y="605816"/>
                  </a:cubicBezTo>
                  <a:lnTo>
                    <a:pt x="24041" y="605816"/>
                  </a:lnTo>
                  <a:cubicBezTo>
                    <a:pt x="10763" y="605816"/>
                    <a:pt x="0" y="595053"/>
                    <a:pt x="0" y="581776"/>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634391"/>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2349827"/>
            <a:ext cx="12936284" cy="17106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Foreign Direct Investment (FDI) occurs when a company or individual from one country </a:t>
            </a:r>
            <a:r>
              <a:rPr lang="en-US" sz="2400" b="1">
                <a:solidFill>
                  <a:srgbClr val="24363D"/>
                </a:solidFill>
                <a:latin typeface="Tabarra Sans Bold"/>
                <a:ea typeface="Tabarra Sans Bold"/>
                <a:cs typeface="Tabarra Sans Bold"/>
                <a:sym typeface="Tabarra Sans Bold"/>
              </a:rPr>
              <a:t>invests directly in facilities, operations, or businesses in another country</a:t>
            </a:r>
            <a:r>
              <a:rPr lang="en-US" sz="2400">
                <a:solidFill>
                  <a:srgbClr val="24363D"/>
                </a:solidFill>
                <a:latin typeface="Tabarra Sans"/>
                <a:ea typeface="Tabarra Sans"/>
                <a:cs typeface="Tabarra Sans"/>
                <a:sym typeface="Tabarra Sans"/>
              </a:rPr>
              <a:t>. </a:t>
            </a:r>
          </a:p>
          <a:p>
            <a:pPr algn="ctr">
              <a:lnSpc>
                <a:spcPts val="3359"/>
              </a:lnSpc>
            </a:pPr>
            <a:r>
              <a:rPr lang="en-US" sz="2400">
                <a:solidFill>
                  <a:srgbClr val="24363D"/>
                </a:solidFill>
                <a:latin typeface="Tabarra Sans"/>
                <a:ea typeface="Tabarra Sans"/>
                <a:cs typeface="Tabarra Sans"/>
                <a:sym typeface="Tabarra Sans"/>
              </a:rPr>
              <a:t>This could involve setting up a new office or factory, acquiring a business, or expanding existing operations.</a:t>
            </a:r>
          </a:p>
        </p:txBody>
      </p:sp>
      <p:grpSp>
        <p:nvGrpSpPr>
          <p:cNvPr id="13" name="Group 13"/>
          <p:cNvGrpSpPr/>
          <p:nvPr/>
        </p:nvGrpSpPr>
        <p:grpSpPr>
          <a:xfrm>
            <a:off x="893449" y="4513478"/>
            <a:ext cx="13525500" cy="1505406"/>
            <a:chOff x="0" y="0"/>
            <a:chExt cx="4274726" cy="475783"/>
          </a:xfrm>
        </p:grpSpPr>
        <p:sp>
          <p:nvSpPr>
            <p:cNvPr id="14" name="Freeform 14"/>
            <p:cNvSpPr/>
            <p:nvPr/>
          </p:nvSpPr>
          <p:spPr>
            <a:xfrm>
              <a:off x="0" y="0"/>
              <a:ext cx="4274726" cy="475783"/>
            </a:xfrm>
            <a:custGeom>
              <a:avLst/>
              <a:gdLst/>
              <a:ahLst/>
              <a:cxnLst/>
              <a:rect l="l" t="t" r="r" b="b"/>
              <a:pathLst>
                <a:path w="4274726" h="475783">
                  <a:moveTo>
                    <a:pt x="24041" y="0"/>
                  </a:moveTo>
                  <a:lnTo>
                    <a:pt x="4250686" y="0"/>
                  </a:lnTo>
                  <a:cubicBezTo>
                    <a:pt x="4263963" y="0"/>
                    <a:pt x="4274726" y="10763"/>
                    <a:pt x="4274726" y="24041"/>
                  </a:cubicBezTo>
                  <a:lnTo>
                    <a:pt x="4274726" y="451742"/>
                  </a:lnTo>
                  <a:cubicBezTo>
                    <a:pt x="4274726" y="465019"/>
                    <a:pt x="4263963" y="475783"/>
                    <a:pt x="4250686" y="475783"/>
                  </a:cubicBezTo>
                  <a:lnTo>
                    <a:pt x="24041" y="475783"/>
                  </a:lnTo>
                  <a:cubicBezTo>
                    <a:pt x="10763" y="475783"/>
                    <a:pt x="0" y="465019"/>
                    <a:pt x="0" y="451742"/>
                  </a:cubicBezTo>
                  <a:lnTo>
                    <a:pt x="0" y="24041"/>
                  </a:lnTo>
                  <a:cubicBezTo>
                    <a:pt x="0" y="10763"/>
                    <a:pt x="10763" y="0"/>
                    <a:pt x="24041" y="0"/>
                  </a:cubicBezTo>
                  <a:close/>
                </a:path>
              </a:pathLst>
            </a:custGeom>
            <a:solidFill>
              <a:srgbClr val="FFE57D"/>
            </a:solidFill>
          </p:spPr>
          <p:txBody>
            <a:bodyPr/>
            <a:lstStyle/>
            <a:p>
              <a:endParaRPr lang="en-US"/>
            </a:p>
          </p:txBody>
        </p:sp>
        <p:sp>
          <p:nvSpPr>
            <p:cNvPr id="15" name="TextBox 15"/>
            <p:cNvSpPr txBox="1"/>
            <p:nvPr/>
          </p:nvSpPr>
          <p:spPr>
            <a:xfrm>
              <a:off x="0" y="-28575"/>
              <a:ext cx="4274726" cy="504358"/>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893449" y="4580807"/>
            <a:ext cx="13453131" cy="12915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FDI usually involves </a:t>
            </a:r>
            <a:r>
              <a:rPr lang="en-US" sz="2400" b="1">
                <a:solidFill>
                  <a:srgbClr val="24363D"/>
                </a:solidFill>
                <a:latin typeface="Tabarra Sans Bold"/>
                <a:ea typeface="Tabarra Sans Bold"/>
                <a:cs typeface="Tabarra Sans Bold"/>
                <a:sym typeface="Tabarra Sans Bold"/>
              </a:rPr>
              <a:t>long-term involvement</a:t>
            </a:r>
            <a:r>
              <a:rPr lang="en-US" sz="2400">
                <a:solidFill>
                  <a:srgbClr val="24363D"/>
                </a:solidFill>
                <a:latin typeface="Tabarra Sans"/>
                <a:ea typeface="Tabarra Sans"/>
                <a:cs typeface="Tabarra Sans"/>
                <a:sym typeface="Tabarra Sans"/>
              </a:rPr>
              <a:t> of a business abroad in the business operations of the host country. US tech company Apple’s investment in its Cork operations, creating jobs and long-term infrastructure, is an example of FDI in Ireland.</a:t>
            </a:r>
          </a:p>
        </p:txBody>
      </p:sp>
      <p:grpSp>
        <p:nvGrpSpPr>
          <p:cNvPr id="17" name="Group 17"/>
          <p:cNvGrpSpPr/>
          <p:nvPr/>
        </p:nvGrpSpPr>
        <p:grpSpPr>
          <a:xfrm>
            <a:off x="821081" y="6314159"/>
            <a:ext cx="13525500" cy="1966378"/>
            <a:chOff x="0" y="0"/>
            <a:chExt cx="4274726" cy="621473"/>
          </a:xfrm>
        </p:grpSpPr>
        <p:sp>
          <p:nvSpPr>
            <p:cNvPr id="18" name="Freeform 18"/>
            <p:cNvSpPr/>
            <p:nvPr/>
          </p:nvSpPr>
          <p:spPr>
            <a:xfrm>
              <a:off x="0" y="0"/>
              <a:ext cx="4274726" cy="621472"/>
            </a:xfrm>
            <a:custGeom>
              <a:avLst/>
              <a:gdLst/>
              <a:ahLst/>
              <a:cxnLst/>
              <a:rect l="l" t="t" r="r" b="b"/>
              <a:pathLst>
                <a:path w="4274726" h="621472">
                  <a:moveTo>
                    <a:pt x="24041" y="0"/>
                  </a:moveTo>
                  <a:lnTo>
                    <a:pt x="4250686" y="0"/>
                  </a:lnTo>
                  <a:cubicBezTo>
                    <a:pt x="4263963" y="0"/>
                    <a:pt x="4274726" y="10763"/>
                    <a:pt x="4274726" y="24041"/>
                  </a:cubicBezTo>
                  <a:lnTo>
                    <a:pt x="4274726" y="597432"/>
                  </a:lnTo>
                  <a:cubicBezTo>
                    <a:pt x="4274726" y="610709"/>
                    <a:pt x="4263963" y="621472"/>
                    <a:pt x="4250686" y="621472"/>
                  </a:cubicBezTo>
                  <a:lnTo>
                    <a:pt x="24041" y="621472"/>
                  </a:lnTo>
                  <a:cubicBezTo>
                    <a:pt x="10763" y="621472"/>
                    <a:pt x="0" y="610709"/>
                    <a:pt x="0" y="597432"/>
                  </a:cubicBezTo>
                  <a:lnTo>
                    <a:pt x="0" y="24041"/>
                  </a:lnTo>
                  <a:cubicBezTo>
                    <a:pt x="0" y="10763"/>
                    <a:pt x="10763" y="0"/>
                    <a:pt x="24041" y="0"/>
                  </a:cubicBezTo>
                  <a:close/>
                </a:path>
              </a:pathLst>
            </a:custGeom>
            <a:solidFill>
              <a:srgbClr val="FFE57D"/>
            </a:solidFill>
          </p:spPr>
          <p:txBody>
            <a:bodyPr/>
            <a:lstStyle/>
            <a:p>
              <a:endParaRPr lang="en-US"/>
            </a:p>
          </p:txBody>
        </p:sp>
        <p:sp>
          <p:nvSpPr>
            <p:cNvPr id="19" name="TextBox 19"/>
            <p:cNvSpPr txBox="1"/>
            <p:nvPr/>
          </p:nvSpPr>
          <p:spPr>
            <a:xfrm>
              <a:off x="0" y="-28575"/>
              <a:ext cx="4274726" cy="650048"/>
            </a:xfrm>
            <a:prstGeom prst="rect">
              <a:avLst/>
            </a:prstGeom>
          </p:spPr>
          <p:txBody>
            <a:bodyPr lIns="50800" tIns="50800" rIns="50800" bIns="50800" rtlCol="0" anchor="ctr"/>
            <a:lstStyle/>
            <a:p>
              <a:pPr algn="ctr">
                <a:lnSpc>
                  <a:spcPts val="2239"/>
                </a:lnSpc>
              </a:pPr>
              <a:endParaRPr/>
            </a:p>
          </p:txBody>
        </p:sp>
      </p:grpSp>
      <p:sp>
        <p:nvSpPr>
          <p:cNvPr id="20" name="TextBox 20"/>
          <p:cNvSpPr txBox="1"/>
          <p:nvPr/>
        </p:nvSpPr>
        <p:spPr>
          <a:xfrm>
            <a:off x="1115689" y="6380834"/>
            <a:ext cx="12936284" cy="17106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FDI plays a crucial role in Ireland’s economy, supporting thousands of jobs, contributing to tax revenues, and boosting innovation. Through investment in human capital, supportive policies, strategic EU access, and a focus on research and development, Ireand continues to be a leading global hub for foreign investment.</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57265" y="1021967"/>
            <a:ext cx="13121031" cy="765173"/>
          </a:xfrm>
          <a:prstGeom prst="rect">
            <a:avLst/>
          </a:prstGeom>
        </p:spPr>
        <p:txBody>
          <a:bodyPr lIns="0" tIns="0" rIns="0" bIns="0" rtlCol="0" anchor="t">
            <a:spAutoFit/>
          </a:bodyPr>
          <a:lstStyle/>
          <a:p>
            <a:pPr algn="l">
              <a:lnSpc>
                <a:spcPts val="5600"/>
              </a:lnSpc>
            </a:pPr>
            <a:r>
              <a:rPr lang="en-US" sz="4000" b="1">
                <a:solidFill>
                  <a:srgbClr val="FFE57D"/>
                </a:solidFill>
                <a:latin typeface="Tabarra Sans Bold"/>
                <a:ea typeface="Tabarra Sans Bold"/>
                <a:cs typeface="Tabarra Sans Bold"/>
                <a:sym typeface="Tabarra Sans Bold"/>
              </a:rPr>
              <a:t>How Ireland Attracts Foreign Direct Investment</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pic>
        <p:nvPicPr>
          <p:cNvPr id="9" name="Picture 9"/>
          <p:cNvPicPr>
            <a:picLocks noChangeAspect="1"/>
          </p:cNvPicPr>
          <p:nvPr>
            <a:videoFile r:link="rId1"/>
          </p:nvPr>
        </p:nvPicPr>
        <p:blipFill>
          <a:blip r:embed="rId4"/>
          <a:stretch>
            <a:fillRect/>
          </a:stretch>
        </p:blipFill>
        <p:spPr>
          <a:xfrm>
            <a:off x="1563350" y="2352333"/>
            <a:ext cx="10672135" cy="5998390"/>
          </a:xfrm>
          <a:prstGeom prst="rect">
            <a:avLst/>
          </a:prstGeom>
        </p:spPr>
      </p:pic>
      <p:sp>
        <p:nvSpPr>
          <p:cNvPr id="10" name="TextBox 10"/>
          <p:cNvSpPr txBox="1"/>
          <p:nvPr/>
        </p:nvSpPr>
        <p:spPr>
          <a:xfrm>
            <a:off x="12904948" y="5011485"/>
            <a:ext cx="1073348" cy="613410"/>
          </a:xfrm>
          <a:prstGeom prst="rect">
            <a:avLst/>
          </a:prstGeom>
        </p:spPr>
        <p:txBody>
          <a:bodyPr lIns="0" tIns="0" rIns="0" bIns="0" rtlCol="0" anchor="t">
            <a:spAutoFit/>
          </a:bodyPr>
          <a:lstStyle/>
          <a:p>
            <a:pPr algn="ctr">
              <a:lnSpc>
                <a:spcPts val="5040"/>
              </a:lnSpc>
            </a:pPr>
            <a:r>
              <a:rPr lang="en-US" sz="3600" b="1" u="sng">
                <a:solidFill>
                  <a:srgbClr val="000000"/>
                </a:solidFill>
                <a:latin typeface="Canva Sans Bold"/>
                <a:ea typeface="Canva Sans Bold"/>
                <a:cs typeface="Canva Sans Bold"/>
                <a:sym typeface="Canva Sans Bold"/>
                <a:hlinkClick r:id="rId5" tooltip="https://www.youtube.com/watch?v=Dhqq_GNXqMo"/>
              </a:rPr>
              <a:t>LINK</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21967"/>
            <a:ext cx="13121031" cy="765173"/>
          </a:xfrm>
          <a:prstGeom prst="rect">
            <a:avLst/>
          </a:prstGeom>
        </p:spPr>
        <p:txBody>
          <a:bodyPr lIns="0" tIns="0" rIns="0" bIns="0" rtlCol="0" anchor="t">
            <a:spAutoFit/>
          </a:bodyPr>
          <a:lstStyle/>
          <a:p>
            <a:pPr algn="l">
              <a:lnSpc>
                <a:spcPts val="5600"/>
              </a:lnSpc>
            </a:pPr>
            <a:r>
              <a:rPr lang="en-US" sz="4000" b="1">
                <a:solidFill>
                  <a:srgbClr val="FFE57D"/>
                </a:solidFill>
                <a:latin typeface="Tabarra Sans Bold"/>
                <a:ea typeface="Tabarra Sans Bold"/>
                <a:cs typeface="Tabarra Sans Bold"/>
                <a:sym typeface="Tabarra Sans Bold"/>
              </a:rPr>
              <a:t>How Ireland Attracts Foreign Direct Investment</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3644476"/>
            <a:ext cx="13268588" cy="3469463"/>
          </a:xfrm>
          <a:prstGeom prst="rect">
            <a:avLst/>
          </a:prstGeom>
        </p:spPr>
        <p:txBody>
          <a:bodyPr lIns="0" tIns="0" rIns="0" bIns="0" rtlCol="0" anchor="t">
            <a:spAutoFit/>
          </a:bodyPr>
          <a:lstStyle/>
          <a:p>
            <a:pPr algn="l">
              <a:lnSpc>
                <a:spcPts val="3019"/>
              </a:lnSpc>
            </a:pPr>
            <a:r>
              <a:rPr lang="en-US" sz="2156">
                <a:solidFill>
                  <a:srgbClr val="24363D"/>
                </a:solidFill>
                <a:latin typeface="Tabarra Sans"/>
                <a:ea typeface="Tabarra Sans"/>
                <a:cs typeface="Tabarra Sans"/>
                <a:sym typeface="Tabarra Sans"/>
              </a:rPr>
              <a:t>📌 Ireland invests heavily in education and training, especially in areas like technology, science, and engineering.</a:t>
            </a:r>
          </a:p>
          <a:p>
            <a:pPr algn="l">
              <a:lnSpc>
                <a:spcPts val="3019"/>
              </a:lnSpc>
            </a:pPr>
            <a:endParaRPr lang="en-US" sz="2156">
              <a:solidFill>
                <a:srgbClr val="24363D"/>
              </a:solidFill>
              <a:latin typeface="Tabarra Sans"/>
              <a:ea typeface="Tabarra Sans"/>
              <a:cs typeface="Tabarra Sans"/>
              <a:sym typeface="Tabarra Sans"/>
            </a:endParaRPr>
          </a:p>
          <a:p>
            <a:pPr algn="l">
              <a:lnSpc>
                <a:spcPts val="3019"/>
              </a:lnSpc>
            </a:pPr>
            <a:r>
              <a:rPr lang="en-US" sz="2156">
                <a:solidFill>
                  <a:srgbClr val="24363D"/>
                </a:solidFill>
                <a:latin typeface="Tabarra Sans"/>
                <a:ea typeface="Tabarra Sans"/>
                <a:cs typeface="Tabarra Sans"/>
                <a:sym typeface="Tabarra Sans"/>
              </a:rPr>
              <a:t>📌 Partnerships between universities and industry help ensure a skilled and adaptable workforce.</a:t>
            </a:r>
          </a:p>
          <a:p>
            <a:pPr algn="l">
              <a:lnSpc>
                <a:spcPts val="3019"/>
              </a:lnSpc>
            </a:pPr>
            <a:endParaRPr lang="en-US" sz="2156">
              <a:solidFill>
                <a:srgbClr val="24363D"/>
              </a:solidFill>
              <a:latin typeface="Tabarra Sans"/>
              <a:ea typeface="Tabarra Sans"/>
              <a:cs typeface="Tabarra Sans"/>
              <a:sym typeface="Tabarra Sans"/>
            </a:endParaRPr>
          </a:p>
          <a:p>
            <a:pPr algn="l">
              <a:lnSpc>
                <a:spcPts val="3019"/>
              </a:lnSpc>
            </a:pPr>
            <a:r>
              <a:rPr lang="en-US" sz="2156">
                <a:solidFill>
                  <a:srgbClr val="24363D"/>
                </a:solidFill>
                <a:latin typeface="Tabarra Sans"/>
                <a:ea typeface="Tabarra Sans"/>
                <a:cs typeface="Tabarra Sans"/>
                <a:sym typeface="Tabarra Sans"/>
              </a:rPr>
              <a:t>📌 For example, Irish universities and institutes of technology offer courses in artificial intelligence, pharmaceuticals, and data analytics that are developed in consultation with industry to meet the talent needs of multinational companies.</a:t>
            </a:r>
          </a:p>
          <a:p>
            <a:pPr algn="l">
              <a:lnSpc>
                <a:spcPts val="3019"/>
              </a:lnSpc>
            </a:pPr>
            <a:endParaRPr lang="en-US" sz="2156">
              <a:solidFill>
                <a:srgbClr val="24363D"/>
              </a:solidFill>
              <a:latin typeface="Tabarra Sans"/>
              <a:ea typeface="Tabarra Sans"/>
              <a:cs typeface="Tabarra Sans"/>
              <a:sym typeface="Tabarra Sans"/>
            </a:endParaRPr>
          </a:p>
        </p:txBody>
      </p:sp>
      <p:sp>
        <p:nvSpPr>
          <p:cNvPr id="10" name="TextBox 10"/>
          <p:cNvSpPr txBox="1"/>
          <p:nvPr/>
        </p:nvSpPr>
        <p:spPr>
          <a:xfrm>
            <a:off x="857250" y="2449571"/>
            <a:ext cx="13121031" cy="765173"/>
          </a:xfrm>
          <a:prstGeom prst="rect">
            <a:avLst/>
          </a:prstGeom>
        </p:spPr>
        <p:txBody>
          <a:bodyPr lIns="0" tIns="0" rIns="0" bIns="0" rtlCol="0" anchor="t">
            <a:spAutoFit/>
          </a:bodyPr>
          <a:lstStyle/>
          <a:p>
            <a:pPr algn="l">
              <a:lnSpc>
                <a:spcPts val="5600"/>
              </a:lnSpc>
            </a:pPr>
            <a:r>
              <a:rPr lang="en-US" sz="4000" b="1">
                <a:solidFill>
                  <a:srgbClr val="24363D"/>
                </a:solidFill>
                <a:latin typeface="Tabarra Sans Bold"/>
                <a:ea typeface="Tabarra Sans Bold"/>
                <a:cs typeface="Tabarra Sans Bold"/>
                <a:sym typeface="Tabarra Sans Bold"/>
              </a:rPr>
              <a:t>Human Capital Development</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21967"/>
            <a:ext cx="13121031" cy="765173"/>
          </a:xfrm>
          <a:prstGeom prst="rect">
            <a:avLst/>
          </a:prstGeom>
        </p:spPr>
        <p:txBody>
          <a:bodyPr lIns="0" tIns="0" rIns="0" bIns="0" rtlCol="0" anchor="t">
            <a:spAutoFit/>
          </a:bodyPr>
          <a:lstStyle/>
          <a:p>
            <a:pPr algn="l">
              <a:lnSpc>
                <a:spcPts val="5600"/>
              </a:lnSpc>
            </a:pPr>
            <a:r>
              <a:rPr lang="en-US" sz="4000" b="1">
                <a:solidFill>
                  <a:srgbClr val="FFE57D"/>
                </a:solidFill>
                <a:latin typeface="Tabarra Sans Bold"/>
                <a:ea typeface="Tabarra Sans Bold"/>
                <a:cs typeface="Tabarra Sans Bold"/>
                <a:sym typeface="Tabarra Sans Bold"/>
              </a:rPr>
              <a:t>How Ireland Attracts Foreign Direct Investment</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3644476"/>
            <a:ext cx="13268588" cy="3850463"/>
          </a:xfrm>
          <a:prstGeom prst="rect">
            <a:avLst/>
          </a:prstGeom>
        </p:spPr>
        <p:txBody>
          <a:bodyPr lIns="0" tIns="0" rIns="0" bIns="0" rtlCol="0" anchor="t">
            <a:spAutoFit/>
          </a:bodyPr>
          <a:lstStyle/>
          <a:p>
            <a:pPr algn="l">
              <a:lnSpc>
                <a:spcPts val="3019"/>
              </a:lnSpc>
            </a:pPr>
            <a:r>
              <a:rPr lang="en-US" sz="2156">
                <a:solidFill>
                  <a:srgbClr val="24363D"/>
                </a:solidFill>
                <a:latin typeface="Tabarra Sans"/>
                <a:ea typeface="Tabarra Sans"/>
                <a:cs typeface="Tabarra Sans"/>
                <a:sym typeface="Tabarra Sans"/>
              </a:rPr>
              <a:t>📌 Ireland offers a"low corporation tax rate (12.5%), which attracts multinational companies. Large multinationals with annual revenue greater than €750m are charged 15% on their profits in corporation tax.</a:t>
            </a:r>
          </a:p>
          <a:p>
            <a:pPr algn="l">
              <a:lnSpc>
                <a:spcPts val="3019"/>
              </a:lnSpc>
            </a:pPr>
            <a:endParaRPr lang="en-US" sz="2156">
              <a:solidFill>
                <a:srgbClr val="24363D"/>
              </a:solidFill>
              <a:latin typeface="Tabarra Sans"/>
              <a:ea typeface="Tabarra Sans"/>
              <a:cs typeface="Tabarra Sans"/>
              <a:sym typeface="Tabarra Sans"/>
            </a:endParaRPr>
          </a:p>
          <a:p>
            <a:pPr algn="l">
              <a:lnSpc>
                <a:spcPts val="3019"/>
              </a:lnSpc>
            </a:pPr>
            <a:r>
              <a:rPr lang="en-US" sz="2156">
                <a:solidFill>
                  <a:srgbClr val="24363D"/>
                </a:solidFill>
                <a:latin typeface="Tabarra Sans"/>
                <a:ea typeface="Tabarra Sans"/>
                <a:cs typeface="Tabarra Sans"/>
                <a:sym typeface="Tabarra Sans"/>
              </a:rPr>
              <a:t>📌 Government agencies like IDA Ireland actively promote investment opportunities and provide support to foreign companies setting up in Ireland.</a:t>
            </a:r>
          </a:p>
          <a:p>
            <a:pPr algn="l">
              <a:lnSpc>
                <a:spcPts val="3019"/>
              </a:lnSpc>
            </a:pPr>
            <a:endParaRPr lang="en-US" sz="2156">
              <a:solidFill>
                <a:srgbClr val="24363D"/>
              </a:solidFill>
              <a:latin typeface="Tabarra Sans"/>
              <a:ea typeface="Tabarra Sans"/>
              <a:cs typeface="Tabarra Sans"/>
              <a:sym typeface="Tabarra Sans"/>
            </a:endParaRPr>
          </a:p>
          <a:p>
            <a:pPr algn="l">
              <a:lnSpc>
                <a:spcPts val="3019"/>
              </a:lnSpc>
            </a:pPr>
            <a:r>
              <a:rPr lang="en-US" sz="2156">
                <a:solidFill>
                  <a:srgbClr val="24363D"/>
                </a:solidFill>
                <a:latin typeface="Tabarra Sans"/>
                <a:ea typeface="Tabarra Sans"/>
                <a:cs typeface="Tabarra Sans"/>
                <a:sym typeface="Tabarra Sans"/>
              </a:rPr>
              <a:t>📌 Business-friendly regulations and ease of doing business make it attractive for companies to operate here.</a:t>
            </a:r>
          </a:p>
          <a:p>
            <a:pPr algn="l">
              <a:lnSpc>
                <a:spcPts val="3019"/>
              </a:lnSpc>
            </a:pPr>
            <a:endParaRPr lang="en-US" sz="2156">
              <a:solidFill>
                <a:srgbClr val="24363D"/>
              </a:solidFill>
              <a:latin typeface="Tabarra Sans"/>
              <a:ea typeface="Tabarra Sans"/>
              <a:cs typeface="Tabarra Sans"/>
              <a:sym typeface="Tabarra Sans"/>
            </a:endParaRPr>
          </a:p>
        </p:txBody>
      </p:sp>
      <p:sp>
        <p:nvSpPr>
          <p:cNvPr id="10" name="TextBox 10"/>
          <p:cNvSpPr txBox="1"/>
          <p:nvPr/>
        </p:nvSpPr>
        <p:spPr>
          <a:xfrm>
            <a:off x="857250" y="2449571"/>
            <a:ext cx="13121031" cy="765173"/>
          </a:xfrm>
          <a:prstGeom prst="rect">
            <a:avLst/>
          </a:prstGeom>
        </p:spPr>
        <p:txBody>
          <a:bodyPr lIns="0" tIns="0" rIns="0" bIns="0" rtlCol="0" anchor="t">
            <a:spAutoFit/>
          </a:bodyPr>
          <a:lstStyle/>
          <a:p>
            <a:pPr algn="l">
              <a:lnSpc>
                <a:spcPts val="5600"/>
              </a:lnSpc>
            </a:pPr>
            <a:r>
              <a:rPr lang="en-US" sz="4000" b="1">
                <a:solidFill>
                  <a:srgbClr val="24363D"/>
                </a:solidFill>
                <a:latin typeface="Tabarra Sans Bold"/>
                <a:ea typeface="Tabarra Sans Bold"/>
                <a:cs typeface="Tabarra Sans Bold"/>
                <a:sym typeface="Tabarra Sans Bold"/>
              </a:rPr>
              <a:t>Pro-Enterprise Policy</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21967"/>
            <a:ext cx="13121031" cy="765173"/>
          </a:xfrm>
          <a:prstGeom prst="rect">
            <a:avLst/>
          </a:prstGeom>
        </p:spPr>
        <p:txBody>
          <a:bodyPr lIns="0" tIns="0" rIns="0" bIns="0" rtlCol="0" anchor="t">
            <a:spAutoFit/>
          </a:bodyPr>
          <a:lstStyle/>
          <a:p>
            <a:pPr algn="l">
              <a:lnSpc>
                <a:spcPts val="5600"/>
              </a:lnSpc>
            </a:pPr>
            <a:r>
              <a:rPr lang="en-US" sz="4000" b="1">
                <a:solidFill>
                  <a:srgbClr val="FFE57D"/>
                </a:solidFill>
                <a:latin typeface="Tabarra Sans Bold"/>
                <a:ea typeface="Tabarra Sans Bold"/>
                <a:cs typeface="Tabarra Sans Bold"/>
                <a:sym typeface="Tabarra Sans Bold"/>
              </a:rPr>
              <a:t>How Ireland Attracts Foreign Direct Investment</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3644476"/>
            <a:ext cx="13268588" cy="3088463"/>
          </a:xfrm>
          <a:prstGeom prst="rect">
            <a:avLst/>
          </a:prstGeom>
        </p:spPr>
        <p:txBody>
          <a:bodyPr lIns="0" tIns="0" rIns="0" bIns="0" rtlCol="0" anchor="t">
            <a:spAutoFit/>
          </a:bodyPr>
          <a:lstStyle/>
          <a:p>
            <a:pPr algn="l">
              <a:lnSpc>
                <a:spcPts val="3019"/>
              </a:lnSpc>
            </a:pPr>
            <a:r>
              <a:rPr lang="en-US" sz="2156">
                <a:solidFill>
                  <a:srgbClr val="24363D"/>
                </a:solidFill>
                <a:latin typeface="Tabarra Sans"/>
                <a:ea typeface="Tabarra Sans"/>
                <a:cs typeface="Tabarra Sans"/>
                <a:sym typeface="Tabarra Sans"/>
              </a:rPr>
              <a:t>📌 Ireland is an English-speaking member of the EU, providing full access to the European Single Market.</a:t>
            </a:r>
          </a:p>
          <a:p>
            <a:pPr algn="l">
              <a:lnSpc>
                <a:spcPts val="3019"/>
              </a:lnSpc>
            </a:pPr>
            <a:endParaRPr lang="en-US" sz="2156">
              <a:solidFill>
                <a:srgbClr val="24363D"/>
              </a:solidFill>
              <a:latin typeface="Tabarra Sans"/>
              <a:ea typeface="Tabarra Sans"/>
              <a:cs typeface="Tabarra Sans"/>
              <a:sym typeface="Tabarra Sans"/>
            </a:endParaRPr>
          </a:p>
          <a:p>
            <a:pPr algn="l">
              <a:lnSpc>
                <a:spcPts val="3019"/>
              </a:lnSpc>
            </a:pPr>
            <a:r>
              <a:rPr lang="en-US" sz="2156">
                <a:solidFill>
                  <a:srgbClr val="24363D"/>
                </a:solidFill>
                <a:latin typeface="Tabarra Sans"/>
                <a:ea typeface="Tabarra Sans"/>
                <a:cs typeface="Tabarra Sans"/>
                <a:sym typeface="Tabarra Sans"/>
              </a:rPr>
              <a:t>📌 It serves as a gateway to Europe for companies from the US, Asia, and beyond.</a:t>
            </a:r>
          </a:p>
          <a:p>
            <a:pPr algn="l">
              <a:lnSpc>
                <a:spcPts val="3019"/>
              </a:lnSpc>
            </a:pPr>
            <a:endParaRPr lang="en-US" sz="2156">
              <a:solidFill>
                <a:srgbClr val="24363D"/>
              </a:solidFill>
              <a:latin typeface="Tabarra Sans"/>
              <a:ea typeface="Tabarra Sans"/>
              <a:cs typeface="Tabarra Sans"/>
              <a:sym typeface="Tabarra Sans"/>
            </a:endParaRPr>
          </a:p>
          <a:p>
            <a:pPr algn="l">
              <a:lnSpc>
                <a:spcPts val="3019"/>
              </a:lnSpc>
            </a:pPr>
            <a:r>
              <a:rPr lang="en-US" sz="2156">
                <a:solidFill>
                  <a:srgbClr val="24363D"/>
                </a:solidFill>
                <a:latin typeface="Tabarra Sans"/>
                <a:ea typeface="Tabarra Sans"/>
                <a:cs typeface="Tabarra Sans"/>
                <a:sym typeface="Tabarra Sans"/>
              </a:rPr>
              <a:t>📌 After Brexit, Ireland remains the only EU country with English as a first language, increasing its strategic appeal.</a:t>
            </a:r>
          </a:p>
          <a:p>
            <a:pPr algn="l">
              <a:lnSpc>
                <a:spcPts val="3019"/>
              </a:lnSpc>
            </a:pPr>
            <a:endParaRPr lang="en-US" sz="2156">
              <a:solidFill>
                <a:srgbClr val="24363D"/>
              </a:solidFill>
              <a:latin typeface="Tabarra Sans"/>
              <a:ea typeface="Tabarra Sans"/>
              <a:cs typeface="Tabarra Sans"/>
              <a:sym typeface="Tabarra Sans"/>
            </a:endParaRPr>
          </a:p>
        </p:txBody>
      </p:sp>
      <p:sp>
        <p:nvSpPr>
          <p:cNvPr id="10" name="TextBox 10"/>
          <p:cNvSpPr txBox="1"/>
          <p:nvPr/>
        </p:nvSpPr>
        <p:spPr>
          <a:xfrm>
            <a:off x="857250" y="2449571"/>
            <a:ext cx="13121031" cy="765173"/>
          </a:xfrm>
          <a:prstGeom prst="rect">
            <a:avLst/>
          </a:prstGeom>
        </p:spPr>
        <p:txBody>
          <a:bodyPr lIns="0" tIns="0" rIns="0" bIns="0" rtlCol="0" anchor="t">
            <a:spAutoFit/>
          </a:bodyPr>
          <a:lstStyle/>
          <a:p>
            <a:pPr algn="l">
              <a:lnSpc>
                <a:spcPts val="5600"/>
              </a:lnSpc>
            </a:pPr>
            <a:r>
              <a:rPr lang="en-US" sz="4000" b="1">
                <a:solidFill>
                  <a:srgbClr val="24363D"/>
                </a:solidFill>
                <a:latin typeface="Tabarra Sans Bold"/>
                <a:ea typeface="Tabarra Sans Bold"/>
                <a:cs typeface="Tabarra Sans Bold"/>
                <a:sym typeface="Tabarra Sans Bold"/>
              </a:rPr>
              <a:t>Access To Markets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21967"/>
            <a:ext cx="13121031" cy="765173"/>
          </a:xfrm>
          <a:prstGeom prst="rect">
            <a:avLst/>
          </a:prstGeom>
        </p:spPr>
        <p:txBody>
          <a:bodyPr lIns="0" tIns="0" rIns="0" bIns="0" rtlCol="0" anchor="t">
            <a:spAutoFit/>
          </a:bodyPr>
          <a:lstStyle/>
          <a:p>
            <a:pPr algn="l">
              <a:lnSpc>
                <a:spcPts val="5600"/>
              </a:lnSpc>
            </a:pPr>
            <a:r>
              <a:rPr lang="en-US" sz="4000" b="1">
                <a:solidFill>
                  <a:srgbClr val="FFE57D"/>
                </a:solidFill>
                <a:latin typeface="Tabarra Sans Bold"/>
                <a:ea typeface="Tabarra Sans Bold"/>
                <a:cs typeface="Tabarra Sans Bold"/>
                <a:sym typeface="Tabarra Sans Bold"/>
              </a:rPr>
              <a:t>How Ireland Attracts Foreign Direct Investment</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3644476"/>
            <a:ext cx="13268588" cy="3088463"/>
          </a:xfrm>
          <a:prstGeom prst="rect">
            <a:avLst/>
          </a:prstGeom>
        </p:spPr>
        <p:txBody>
          <a:bodyPr lIns="0" tIns="0" rIns="0" bIns="0" rtlCol="0" anchor="t">
            <a:spAutoFit/>
          </a:bodyPr>
          <a:lstStyle/>
          <a:p>
            <a:pPr algn="l">
              <a:lnSpc>
                <a:spcPts val="3019"/>
              </a:lnSpc>
            </a:pPr>
            <a:r>
              <a:rPr lang="en-US" sz="2156">
                <a:solidFill>
                  <a:srgbClr val="24363D"/>
                </a:solidFill>
                <a:latin typeface="Tabarra Sans"/>
                <a:ea typeface="Tabarra Sans"/>
                <a:cs typeface="Tabarra Sans"/>
                <a:sym typeface="Tabarra Sans"/>
              </a:rPr>
              <a:t>📌 Ireland encourages FDI by supporting R&amp;D activities through grants, tax credits, and innovation hubs.</a:t>
            </a:r>
          </a:p>
          <a:p>
            <a:pPr algn="l">
              <a:lnSpc>
                <a:spcPts val="3019"/>
              </a:lnSpc>
            </a:pPr>
            <a:endParaRPr lang="en-US" sz="2156">
              <a:solidFill>
                <a:srgbClr val="24363D"/>
              </a:solidFill>
              <a:latin typeface="Tabarra Sans"/>
              <a:ea typeface="Tabarra Sans"/>
              <a:cs typeface="Tabarra Sans"/>
              <a:sym typeface="Tabarra Sans"/>
            </a:endParaRPr>
          </a:p>
          <a:p>
            <a:pPr algn="l">
              <a:lnSpc>
                <a:spcPts val="3019"/>
              </a:lnSpc>
            </a:pPr>
            <a:r>
              <a:rPr lang="en-US" sz="2156">
                <a:solidFill>
                  <a:srgbClr val="24363D"/>
                </a:solidFill>
                <a:latin typeface="Tabarra Sans"/>
                <a:ea typeface="Tabarra Sans"/>
                <a:cs typeface="Tabarra Sans"/>
                <a:sym typeface="Tabarra Sans"/>
              </a:rPr>
              <a:t>📌 Many multinational companies establish research centres in partnership with Irish universities.</a:t>
            </a:r>
          </a:p>
          <a:p>
            <a:pPr algn="l">
              <a:lnSpc>
                <a:spcPts val="3019"/>
              </a:lnSpc>
            </a:pPr>
            <a:endParaRPr lang="en-US" sz="2156">
              <a:solidFill>
                <a:srgbClr val="24363D"/>
              </a:solidFill>
              <a:latin typeface="Tabarra Sans"/>
              <a:ea typeface="Tabarra Sans"/>
              <a:cs typeface="Tabarra Sans"/>
              <a:sym typeface="Tabarra Sans"/>
            </a:endParaRPr>
          </a:p>
          <a:p>
            <a:pPr algn="l">
              <a:lnSpc>
                <a:spcPts val="3019"/>
              </a:lnSpc>
            </a:pPr>
            <a:r>
              <a:rPr lang="en-US" sz="2156">
                <a:solidFill>
                  <a:srgbClr val="24363D"/>
                </a:solidFill>
                <a:latin typeface="Tabarra Sans"/>
                <a:ea typeface="Tabarra Sans"/>
                <a:cs typeface="Tabarra Sans"/>
                <a:sym typeface="Tabarra Sans"/>
              </a:rPr>
              <a:t>📌 For instance, Google, Intel, and Pfizer all carry out R&amp;D work in Ireland, supported by national research initiatives.</a:t>
            </a:r>
          </a:p>
          <a:p>
            <a:pPr algn="l">
              <a:lnSpc>
                <a:spcPts val="3019"/>
              </a:lnSpc>
            </a:pPr>
            <a:endParaRPr lang="en-US" sz="2156">
              <a:solidFill>
                <a:srgbClr val="24363D"/>
              </a:solidFill>
              <a:latin typeface="Tabarra Sans"/>
              <a:ea typeface="Tabarra Sans"/>
              <a:cs typeface="Tabarra Sans"/>
              <a:sym typeface="Tabarra Sans"/>
            </a:endParaRPr>
          </a:p>
        </p:txBody>
      </p:sp>
      <p:sp>
        <p:nvSpPr>
          <p:cNvPr id="10" name="TextBox 10"/>
          <p:cNvSpPr txBox="1"/>
          <p:nvPr/>
        </p:nvSpPr>
        <p:spPr>
          <a:xfrm>
            <a:off x="857250" y="2449571"/>
            <a:ext cx="13121031" cy="765173"/>
          </a:xfrm>
          <a:prstGeom prst="rect">
            <a:avLst/>
          </a:prstGeom>
        </p:spPr>
        <p:txBody>
          <a:bodyPr lIns="0" tIns="0" rIns="0" bIns="0" rtlCol="0" anchor="t">
            <a:spAutoFit/>
          </a:bodyPr>
          <a:lstStyle/>
          <a:p>
            <a:pPr algn="l">
              <a:lnSpc>
                <a:spcPts val="5600"/>
              </a:lnSpc>
            </a:pPr>
            <a:r>
              <a:rPr lang="en-US" sz="4000" b="1">
                <a:solidFill>
                  <a:srgbClr val="24363D"/>
                </a:solidFill>
                <a:latin typeface="Tabarra Sans Bold"/>
                <a:ea typeface="Tabarra Sans Bold"/>
                <a:cs typeface="Tabarra Sans Bold"/>
                <a:sym typeface="Tabarra Sans Bold"/>
              </a:rPr>
              <a:t>Research, Development, and Innovation</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62282"/>
            <a:ext cx="13121031" cy="873759"/>
          </a:xfrm>
          <a:prstGeom prst="rect">
            <a:avLst/>
          </a:prstGeom>
        </p:spPr>
        <p:txBody>
          <a:bodyPr lIns="0" tIns="0" rIns="0" bIns="0" rtlCol="0" anchor="t">
            <a:spAutoFit/>
          </a:bodyPr>
          <a:lstStyle/>
          <a:p>
            <a:pPr algn="l">
              <a:lnSpc>
                <a:spcPts val="6440"/>
              </a:lnSpc>
            </a:pPr>
            <a:r>
              <a:rPr lang="en-US" sz="4600" b="1">
                <a:solidFill>
                  <a:srgbClr val="FFE57D"/>
                </a:solidFill>
                <a:latin typeface="Tabarra Sans Bold"/>
                <a:ea typeface="Tabarra Sans Bold"/>
                <a:cs typeface="Tabarra Sans Bold"/>
                <a:sym typeface="Tabarra Sans Bold"/>
              </a:rPr>
              <a:t>The Role Of IDA Ireland</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364714" y="2710110"/>
            <a:ext cx="3138368" cy="1092680"/>
            <a:chOff x="0" y="0"/>
            <a:chExt cx="991879" cy="345341"/>
          </a:xfrm>
        </p:grpSpPr>
        <p:sp>
          <p:nvSpPr>
            <p:cNvPr id="10" name="Freeform 10"/>
            <p:cNvSpPr/>
            <p:nvPr/>
          </p:nvSpPr>
          <p:spPr>
            <a:xfrm>
              <a:off x="0" y="0"/>
              <a:ext cx="991879" cy="345341"/>
            </a:xfrm>
            <a:custGeom>
              <a:avLst/>
              <a:gdLst/>
              <a:ahLst/>
              <a:cxnLst/>
              <a:rect l="l" t="t" r="r" b="b"/>
              <a:pathLst>
                <a:path w="991879" h="345341">
                  <a:moveTo>
                    <a:pt x="103608" y="0"/>
                  </a:moveTo>
                  <a:lnTo>
                    <a:pt x="888271" y="0"/>
                  </a:lnTo>
                  <a:cubicBezTo>
                    <a:pt x="915750" y="0"/>
                    <a:pt x="942103" y="10916"/>
                    <a:pt x="961533" y="30346"/>
                  </a:cubicBezTo>
                  <a:cubicBezTo>
                    <a:pt x="980963" y="49776"/>
                    <a:pt x="991879" y="76130"/>
                    <a:pt x="991879" y="103608"/>
                  </a:cubicBezTo>
                  <a:lnTo>
                    <a:pt x="991879" y="241733"/>
                  </a:lnTo>
                  <a:cubicBezTo>
                    <a:pt x="991879" y="269211"/>
                    <a:pt x="980963" y="295564"/>
                    <a:pt x="961533" y="314995"/>
                  </a:cubicBezTo>
                  <a:cubicBezTo>
                    <a:pt x="942103" y="334425"/>
                    <a:pt x="915750" y="345341"/>
                    <a:pt x="888271" y="345341"/>
                  </a:cubicBezTo>
                  <a:lnTo>
                    <a:pt x="103608" y="345341"/>
                  </a:lnTo>
                  <a:cubicBezTo>
                    <a:pt x="76130" y="345341"/>
                    <a:pt x="49776" y="334425"/>
                    <a:pt x="30346" y="314995"/>
                  </a:cubicBezTo>
                  <a:cubicBezTo>
                    <a:pt x="10916" y="295564"/>
                    <a:pt x="0" y="269211"/>
                    <a:pt x="0" y="241733"/>
                  </a:cubicBezTo>
                  <a:lnTo>
                    <a:pt x="0" y="103608"/>
                  </a:lnTo>
                  <a:cubicBezTo>
                    <a:pt x="0" y="76130"/>
                    <a:pt x="10916" y="49776"/>
                    <a:pt x="30346" y="30346"/>
                  </a:cubicBezTo>
                  <a:cubicBezTo>
                    <a:pt x="49776" y="10916"/>
                    <a:pt x="76130" y="0"/>
                    <a:pt x="103608" y="0"/>
                  </a:cubicBezTo>
                  <a:close/>
                </a:path>
              </a:pathLst>
            </a:custGeom>
            <a:solidFill>
              <a:srgbClr val="FFE57D"/>
            </a:solidFill>
          </p:spPr>
          <p:txBody>
            <a:bodyPr/>
            <a:lstStyle/>
            <a:p>
              <a:endParaRPr lang="en-US"/>
            </a:p>
          </p:txBody>
        </p:sp>
        <p:sp>
          <p:nvSpPr>
            <p:cNvPr id="11" name="TextBox 11"/>
            <p:cNvSpPr txBox="1"/>
            <p:nvPr/>
          </p:nvSpPr>
          <p:spPr>
            <a:xfrm>
              <a:off x="0" y="-28575"/>
              <a:ext cx="991879" cy="37391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659307" y="2758576"/>
            <a:ext cx="2648869"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Provide key data /  information </a:t>
            </a:r>
          </a:p>
        </p:txBody>
      </p:sp>
      <p:sp>
        <p:nvSpPr>
          <p:cNvPr id="13" name="TextBox 13"/>
          <p:cNvSpPr txBox="1"/>
          <p:nvPr/>
        </p:nvSpPr>
        <p:spPr>
          <a:xfrm>
            <a:off x="3733898" y="2417615"/>
            <a:ext cx="11141388" cy="1591945"/>
          </a:xfrm>
          <a:prstGeom prst="rect">
            <a:avLst/>
          </a:prstGeom>
        </p:spPr>
        <p:txBody>
          <a:bodyPr lIns="0" tIns="0" rIns="0" bIns="0" rtlCol="0" anchor="t">
            <a:spAutoFit/>
          </a:bodyPr>
          <a:lstStyle/>
          <a:p>
            <a:pPr algn="l">
              <a:lnSpc>
                <a:spcPts val="3080"/>
              </a:lnSpc>
            </a:pPr>
            <a:r>
              <a:rPr lang="en-US" sz="2200">
                <a:solidFill>
                  <a:srgbClr val="24363D"/>
                </a:solidFill>
                <a:latin typeface="Tabarra Sans"/>
                <a:ea typeface="Tabarra Sans"/>
                <a:cs typeface="Tabarra Sans"/>
                <a:sym typeface="Tabarra Sans"/>
              </a:rPr>
              <a:t>IDA Ireland provides key data on Ireland’s business environment, property options, and sector performance.</a:t>
            </a:r>
          </a:p>
          <a:p>
            <a:pPr algn="l">
              <a:lnSpc>
                <a:spcPts val="3080"/>
              </a:lnSpc>
            </a:pPr>
            <a:r>
              <a:rPr lang="en-US" sz="2200">
                <a:solidFill>
                  <a:srgbClr val="24363D"/>
                </a:solidFill>
                <a:latin typeface="Tabarra Sans"/>
                <a:ea typeface="Tabarra Sans"/>
                <a:cs typeface="Tabarra Sans"/>
                <a:sym typeface="Tabarra Sans"/>
              </a:rPr>
              <a:t>This helps potential investors choose suitable locations and understand the advantages of operating in Ireland.</a:t>
            </a:r>
          </a:p>
        </p:txBody>
      </p:sp>
      <p:grpSp>
        <p:nvGrpSpPr>
          <p:cNvPr id="14" name="Group 14"/>
          <p:cNvGrpSpPr/>
          <p:nvPr/>
        </p:nvGrpSpPr>
        <p:grpSpPr>
          <a:xfrm>
            <a:off x="364714" y="4754493"/>
            <a:ext cx="3138368" cy="1092680"/>
            <a:chOff x="0" y="0"/>
            <a:chExt cx="991879" cy="345341"/>
          </a:xfrm>
        </p:grpSpPr>
        <p:sp>
          <p:nvSpPr>
            <p:cNvPr id="15" name="Freeform 15"/>
            <p:cNvSpPr/>
            <p:nvPr/>
          </p:nvSpPr>
          <p:spPr>
            <a:xfrm>
              <a:off x="0" y="0"/>
              <a:ext cx="991879" cy="345341"/>
            </a:xfrm>
            <a:custGeom>
              <a:avLst/>
              <a:gdLst/>
              <a:ahLst/>
              <a:cxnLst/>
              <a:rect l="l" t="t" r="r" b="b"/>
              <a:pathLst>
                <a:path w="991879" h="345341">
                  <a:moveTo>
                    <a:pt x="103608" y="0"/>
                  </a:moveTo>
                  <a:lnTo>
                    <a:pt x="888271" y="0"/>
                  </a:lnTo>
                  <a:cubicBezTo>
                    <a:pt x="915750" y="0"/>
                    <a:pt x="942103" y="10916"/>
                    <a:pt x="961533" y="30346"/>
                  </a:cubicBezTo>
                  <a:cubicBezTo>
                    <a:pt x="980963" y="49776"/>
                    <a:pt x="991879" y="76130"/>
                    <a:pt x="991879" y="103608"/>
                  </a:cubicBezTo>
                  <a:lnTo>
                    <a:pt x="991879" y="241733"/>
                  </a:lnTo>
                  <a:cubicBezTo>
                    <a:pt x="991879" y="269211"/>
                    <a:pt x="980963" y="295564"/>
                    <a:pt x="961533" y="314995"/>
                  </a:cubicBezTo>
                  <a:cubicBezTo>
                    <a:pt x="942103" y="334425"/>
                    <a:pt x="915750" y="345341"/>
                    <a:pt x="888271" y="345341"/>
                  </a:cubicBezTo>
                  <a:lnTo>
                    <a:pt x="103608" y="345341"/>
                  </a:lnTo>
                  <a:cubicBezTo>
                    <a:pt x="76130" y="345341"/>
                    <a:pt x="49776" y="334425"/>
                    <a:pt x="30346" y="314995"/>
                  </a:cubicBezTo>
                  <a:cubicBezTo>
                    <a:pt x="10916" y="295564"/>
                    <a:pt x="0" y="269211"/>
                    <a:pt x="0" y="241733"/>
                  </a:cubicBezTo>
                  <a:lnTo>
                    <a:pt x="0" y="103608"/>
                  </a:lnTo>
                  <a:cubicBezTo>
                    <a:pt x="0" y="76130"/>
                    <a:pt x="10916" y="49776"/>
                    <a:pt x="30346" y="30346"/>
                  </a:cubicBezTo>
                  <a:cubicBezTo>
                    <a:pt x="49776" y="10916"/>
                    <a:pt x="76130" y="0"/>
                    <a:pt x="103608" y="0"/>
                  </a:cubicBezTo>
                  <a:close/>
                </a:path>
              </a:pathLst>
            </a:custGeom>
            <a:solidFill>
              <a:srgbClr val="FFE57D"/>
            </a:solidFill>
          </p:spPr>
          <p:txBody>
            <a:bodyPr/>
            <a:lstStyle/>
            <a:p>
              <a:endParaRPr lang="en-US"/>
            </a:p>
          </p:txBody>
        </p:sp>
        <p:sp>
          <p:nvSpPr>
            <p:cNvPr id="16" name="TextBox 16"/>
            <p:cNvSpPr txBox="1"/>
            <p:nvPr/>
          </p:nvSpPr>
          <p:spPr>
            <a:xfrm>
              <a:off x="0" y="-28575"/>
              <a:ext cx="991879" cy="373916"/>
            </a:xfrm>
            <a:prstGeom prst="rect">
              <a:avLst/>
            </a:prstGeom>
          </p:spPr>
          <p:txBody>
            <a:bodyPr lIns="50800" tIns="50800" rIns="50800" bIns="50800" rtlCol="0" anchor="ctr"/>
            <a:lstStyle/>
            <a:p>
              <a:pPr algn="ctr">
                <a:lnSpc>
                  <a:spcPts val="2239"/>
                </a:lnSpc>
              </a:pPr>
              <a:endParaRPr/>
            </a:p>
          </p:txBody>
        </p:sp>
      </p:grpSp>
      <p:sp>
        <p:nvSpPr>
          <p:cNvPr id="17" name="TextBox 17"/>
          <p:cNvSpPr txBox="1"/>
          <p:nvPr/>
        </p:nvSpPr>
        <p:spPr>
          <a:xfrm>
            <a:off x="659307" y="4802958"/>
            <a:ext cx="2648869"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Industry / Govt Networking</a:t>
            </a:r>
          </a:p>
        </p:txBody>
      </p:sp>
      <p:sp>
        <p:nvSpPr>
          <p:cNvPr id="18" name="TextBox 18"/>
          <p:cNvSpPr txBox="1"/>
          <p:nvPr/>
        </p:nvSpPr>
        <p:spPr>
          <a:xfrm>
            <a:off x="3733898" y="4461997"/>
            <a:ext cx="11141388" cy="1591945"/>
          </a:xfrm>
          <a:prstGeom prst="rect">
            <a:avLst/>
          </a:prstGeom>
        </p:spPr>
        <p:txBody>
          <a:bodyPr lIns="0" tIns="0" rIns="0" bIns="0" rtlCol="0" anchor="t">
            <a:spAutoFit/>
          </a:bodyPr>
          <a:lstStyle/>
          <a:p>
            <a:pPr algn="l">
              <a:lnSpc>
                <a:spcPts val="3080"/>
              </a:lnSpc>
            </a:pPr>
            <a:r>
              <a:rPr lang="en-US" sz="2200">
                <a:solidFill>
                  <a:srgbClr val="24363D"/>
                </a:solidFill>
                <a:latin typeface="Tabarra Sans"/>
                <a:ea typeface="Tabarra Sans"/>
                <a:cs typeface="Tabarra Sans"/>
                <a:sym typeface="Tabarra Sans"/>
              </a:rPr>
              <a:t>The agency connects international investors with local businesses, government departments, and research partners.</a:t>
            </a:r>
          </a:p>
          <a:p>
            <a:pPr algn="l">
              <a:lnSpc>
                <a:spcPts val="3080"/>
              </a:lnSpc>
            </a:pPr>
            <a:r>
              <a:rPr lang="en-US" sz="2200">
                <a:solidFill>
                  <a:srgbClr val="24363D"/>
                </a:solidFill>
                <a:latin typeface="Tabarra Sans"/>
                <a:ea typeface="Tabarra Sans"/>
                <a:cs typeface="Tabarra Sans"/>
                <a:sym typeface="Tabarra Sans"/>
              </a:rPr>
              <a:t>These introductions make it easier for new companies to set up quickly and build relationships in Ireland.</a:t>
            </a:r>
          </a:p>
        </p:txBody>
      </p:sp>
      <p:grpSp>
        <p:nvGrpSpPr>
          <p:cNvPr id="19" name="Group 19"/>
          <p:cNvGrpSpPr/>
          <p:nvPr/>
        </p:nvGrpSpPr>
        <p:grpSpPr>
          <a:xfrm>
            <a:off x="467256" y="6798875"/>
            <a:ext cx="3138368" cy="1092680"/>
            <a:chOff x="0" y="0"/>
            <a:chExt cx="991879" cy="345341"/>
          </a:xfrm>
        </p:grpSpPr>
        <p:sp>
          <p:nvSpPr>
            <p:cNvPr id="20" name="Freeform 20"/>
            <p:cNvSpPr/>
            <p:nvPr/>
          </p:nvSpPr>
          <p:spPr>
            <a:xfrm>
              <a:off x="0" y="0"/>
              <a:ext cx="991879" cy="345341"/>
            </a:xfrm>
            <a:custGeom>
              <a:avLst/>
              <a:gdLst/>
              <a:ahLst/>
              <a:cxnLst/>
              <a:rect l="l" t="t" r="r" b="b"/>
              <a:pathLst>
                <a:path w="991879" h="345341">
                  <a:moveTo>
                    <a:pt x="103608" y="0"/>
                  </a:moveTo>
                  <a:lnTo>
                    <a:pt x="888271" y="0"/>
                  </a:lnTo>
                  <a:cubicBezTo>
                    <a:pt x="915750" y="0"/>
                    <a:pt x="942103" y="10916"/>
                    <a:pt x="961533" y="30346"/>
                  </a:cubicBezTo>
                  <a:cubicBezTo>
                    <a:pt x="980963" y="49776"/>
                    <a:pt x="991879" y="76130"/>
                    <a:pt x="991879" y="103608"/>
                  </a:cubicBezTo>
                  <a:lnTo>
                    <a:pt x="991879" y="241733"/>
                  </a:lnTo>
                  <a:cubicBezTo>
                    <a:pt x="991879" y="269211"/>
                    <a:pt x="980963" y="295564"/>
                    <a:pt x="961533" y="314995"/>
                  </a:cubicBezTo>
                  <a:cubicBezTo>
                    <a:pt x="942103" y="334425"/>
                    <a:pt x="915750" y="345341"/>
                    <a:pt x="888271" y="345341"/>
                  </a:cubicBezTo>
                  <a:lnTo>
                    <a:pt x="103608" y="345341"/>
                  </a:lnTo>
                  <a:cubicBezTo>
                    <a:pt x="76130" y="345341"/>
                    <a:pt x="49776" y="334425"/>
                    <a:pt x="30346" y="314995"/>
                  </a:cubicBezTo>
                  <a:cubicBezTo>
                    <a:pt x="10916" y="295564"/>
                    <a:pt x="0" y="269211"/>
                    <a:pt x="0" y="241733"/>
                  </a:cubicBezTo>
                  <a:lnTo>
                    <a:pt x="0" y="103608"/>
                  </a:lnTo>
                  <a:cubicBezTo>
                    <a:pt x="0" y="76130"/>
                    <a:pt x="10916" y="49776"/>
                    <a:pt x="30346" y="30346"/>
                  </a:cubicBezTo>
                  <a:cubicBezTo>
                    <a:pt x="49776" y="10916"/>
                    <a:pt x="76130" y="0"/>
                    <a:pt x="103608" y="0"/>
                  </a:cubicBezTo>
                  <a:close/>
                </a:path>
              </a:pathLst>
            </a:custGeom>
            <a:solidFill>
              <a:srgbClr val="FFE57D"/>
            </a:solidFill>
          </p:spPr>
          <p:txBody>
            <a:bodyPr/>
            <a:lstStyle/>
            <a:p>
              <a:endParaRPr lang="en-US"/>
            </a:p>
          </p:txBody>
        </p:sp>
        <p:sp>
          <p:nvSpPr>
            <p:cNvPr id="21" name="TextBox 21"/>
            <p:cNvSpPr txBox="1"/>
            <p:nvPr/>
          </p:nvSpPr>
          <p:spPr>
            <a:xfrm>
              <a:off x="0" y="-28575"/>
              <a:ext cx="991879" cy="373916"/>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761849" y="6847340"/>
            <a:ext cx="2648869"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Link Industry to Education</a:t>
            </a:r>
          </a:p>
        </p:txBody>
      </p:sp>
      <p:sp>
        <p:nvSpPr>
          <p:cNvPr id="23" name="TextBox 23"/>
          <p:cNvSpPr txBox="1"/>
          <p:nvPr/>
        </p:nvSpPr>
        <p:spPr>
          <a:xfrm>
            <a:off x="3836440" y="6506380"/>
            <a:ext cx="11141388" cy="1591945"/>
          </a:xfrm>
          <a:prstGeom prst="rect">
            <a:avLst/>
          </a:prstGeom>
        </p:spPr>
        <p:txBody>
          <a:bodyPr lIns="0" tIns="0" rIns="0" bIns="0" rtlCol="0" anchor="t">
            <a:spAutoFit/>
          </a:bodyPr>
          <a:lstStyle/>
          <a:p>
            <a:pPr algn="l">
              <a:lnSpc>
                <a:spcPts val="3080"/>
              </a:lnSpc>
            </a:pPr>
            <a:r>
              <a:rPr lang="en-US" sz="2200">
                <a:solidFill>
                  <a:srgbClr val="24363D"/>
                </a:solidFill>
                <a:latin typeface="Tabarra Sans"/>
                <a:ea typeface="Tabarra Sans"/>
                <a:cs typeface="Tabarra Sans"/>
                <a:sym typeface="Tabarra Sans"/>
              </a:rPr>
              <a:t>IDA Ireland works with universities and research centres to align skills and innovation with investor needs.</a:t>
            </a:r>
          </a:p>
          <a:p>
            <a:pPr algn="l">
              <a:lnSpc>
                <a:spcPts val="3080"/>
              </a:lnSpc>
            </a:pPr>
            <a:r>
              <a:rPr lang="en-US" sz="2200">
                <a:solidFill>
                  <a:srgbClr val="24363D"/>
                </a:solidFill>
                <a:latin typeface="Tabarra Sans"/>
                <a:ea typeface="Tabarra Sans"/>
                <a:cs typeface="Tabarra Sans"/>
                <a:sym typeface="Tabarra Sans"/>
              </a:rPr>
              <a:t>This ensures a strong pipeline of talent and supports research and development partnerships across sectors.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22266"/>
            <a:ext cx="13121031"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Types Of Trading Blocs</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50" y="2538907"/>
            <a:ext cx="13268588" cy="5176343"/>
          </a:xfrm>
          <a:prstGeom prst="rect">
            <a:avLst/>
          </a:prstGeom>
        </p:spPr>
        <p:txBody>
          <a:bodyPr lIns="0" tIns="0" rIns="0" bIns="0" rtlCol="0" anchor="t">
            <a:spAutoFit/>
          </a:bodyPr>
          <a:lstStyle/>
          <a:p>
            <a:pPr algn="l">
              <a:lnSpc>
                <a:spcPts val="3439"/>
              </a:lnSpc>
            </a:pPr>
            <a:r>
              <a:rPr lang="en-US" sz="2456" b="1">
                <a:solidFill>
                  <a:srgbClr val="24363D"/>
                </a:solidFill>
                <a:latin typeface="Tabarra Sans Bold"/>
                <a:ea typeface="Tabarra Sans Bold"/>
                <a:cs typeface="Tabarra Sans Bold"/>
                <a:sym typeface="Tabarra Sans Bold"/>
              </a:rPr>
              <a:t>📌 Free trade area:</a:t>
            </a:r>
            <a:r>
              <a:rPr lang="en-US" sz="2456">
                <a:solidFill>
                  <a:srgbClr val="24363D"/>
                </a:solidFill>
                <a:latin typeface="Tabarra Sans"/>
                <a:ea typeface="Tabarra Sans"/>
                <a:cs typeface="Tabarra Sans"/>
                <a:sym typeface="Tabarra Sans"/>
              </a:rPr>
              <a:t> In a free trade area, member countries trade freely with each other by reducing or removing tariffs and trade barriers. E.g. USMCA (the United States-Mexico-Canada Agreement).</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a:solidFill>
                  <a:srgbClr val="24363D"/>
                </a:solidFill>
                <a:latin typeface="Tabarra Sans"/>
                <a:ea typeface="Tabarra Sans"/>
                <a:cs typeface="Tabarra Sans"/>
                <a:sym typeface="Tabarra Sans"/>
              </a:rPr>
              <a:t>📌 </a:t>
            </a:r>
            <a:r>
              <a:rPr lang="en-US" sz="2456" b="1">
                <a:solidFill>
                  <a:srgbClr val="24363D"/>
                </a:solidFill>
                <a:latin typeface="Tabarra Sans Bold"/>
                <a:ea typeface="Tabarra Sans Bold"/>
                <a:cs typeface="Tabarra Sans Bold"/>
                <a:sym typeface="Tabarra Sans Bold"/>
              </a:rPr>
              <a:t>Customs union:</a:t>
            </a:r>
            <a:r>
              <a:rPr lang="en-US" sz="2456">
                <a:solidFill>
                  <a:srgbClr val="24363D"/>
                </a:solidFill>
                <a:latin typeface="Tabarra Sans"/>
                <a:ea typeface="Tabarra Sans"/>
                <a:cs typeface="Tabarra Sans"/>
                <a:sym typeface="Tabarra Sans"/>
              </a:rPr>
              <a:t> This is more advanced than a free trade area. In a customs union, member countries agree to trade freely with each other without tariffs and impose common tariffs on countries that are outside the union. E.g. Mercosur is a customs union made up of Brazil, Argentina, Paraguay, and Uruguay.</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a:solidFill>
                  <a:srgbClr val="24363D"/>
                </a:solidFill>
                <a:latin typeface="Tabarra Sans"/>
                <a:ea typeface="Tabarra Sans"/>
                <a:cs typeface="Tabarra Sans"/>
                <a:sym typeface="Tabarra Sans"/>
              </a:rPr>
              <a:t>📌 </a:t>
            </a:r>
            <a:r>
              <a:rPr lang="en-US" sz="2456" b="1">
                <a:solidFill>
                  <a:srgbClr val="24363D"/>
                </a:solidFill>
                <a:latin typeface="Tabarra Sans Bold"/>
                <a:ea typeface="Tabarra Sans Bold"/>
                <a:cs typeface="Tabarra Sans Bold"/>
                <a:sym typeface="Tabarra Sans Bold"/>
              </a:rPr>
              <a:t>Common market:</a:t>
            </a:r>
            <a:r>
              <a:rPr lang="en-US" sz="2456">
                <a:solidFill>
                  <a:srgbClr val="24363D"/>
                </a:solidFill>
                <a:latin typeface="Tabarra Sans"/>
                <a:ea typeface="Tabarra Sans"/>
                <a:cs typeface="Tabarra Sans"/>
                <a:sym typeface="Tabarra Sans"/>
              </a:rPr>
              <a:t> A ‘common market’ (or single market) represents deeper economic integration. Member countries allow the free movement of goods, services, capital and !abour between member states. E.g. </a:t>
            </a:r>
            <a:r>
              <a:rPr lang="en-US" sz="2456" b="1">
                <a:solidFill>
                  <a:srgbClr val="24363D"/>
                </a:solidFill>
                <a:latin typeface="Tabarra Sans Bold"/>
                <a:ea typeface="Tabarra Sans Bold"/>
                <a:cs typeface="Tabarra Sans Bold"/>
                <a:sym typeface="Tabarra Sans Bold"/>
              </a:rPr>
              <a:t>The European Union is a common market</a:t>
            </a:r>
            <a:r>
              <a:rPr lang="en-US" sz="2456">
                <a:solidFill>
                  <a:srgbClr val="24363D"/>
                </a:solidFill>
                <a:latin typeface="Tabarra Sans"/>
                <a:ea typeface="Tabarra Sans"/>
                <a:cs typeface="Tabarra Sans"/>
                <a:sym typeface="Tabarra Sans"/>
              </a:rPr>
              <a:t>.</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64167"/>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3100429" y="857250"/>
            <a:ext cx="9039141" cy="7536384"/>
          </a:xfrm>
          <a:custGeom>
            <a:avLst/>
            <a:gdLst/>
            <a:ahLst/>
            <a:cxnLst/>
            <a:rect l="l" t="t" r="r" b="b"/>
            <a:pathLst>
              <a:path w="9039141" h="7536384">
                <a:moveTo>
                  <a:pt x="0" y="0"/>
                </a:moveTo>
                <a:lnTo>
                  <a:pt x="9039142" y="0"/>
                </a:lnTo>
                <a:lnTo>
                  <a:pt x="9039142" y="7536384"/>
                </a:lnTo>
                <a:lnTo>
                  <a:pt x="0" y="7536384"/>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42539"/>
            <a:ext cx="13525485" cy="581023"/>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74166"/>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3676539" y="857250"/>
            <a:ext cx="7886937" cy="7492590"/>
          </a:xfrm>
          <a:custGeom>
            <a:avLst/>
            <a:gdLst/>
            <a:ahLst/>
            <a:cxnLst/>
            <a:rect l="l" t="t" r="r" b="b"/>
            <a:pathLst>
              <a:path w="7886937" h="7492590">
                <a:moveTo>
                  <a:pt x="0" y="0"/>
                </a:moveTo>
                <a:lnTo>
                  <a:pt x="7886937" y="0"/>
                </a:lnTo>
                <a:lnTo>
                  <a:pt x="7886937" y="7492590"/>
                </a:lnTo>
                <a:lnTo>
                  <a:pt x="0" y="7492590"/>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42539"/>
            <a:ext cx="13525485" cy="581023"/>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1902136"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5.10</a:t>
            </a:r>
          </a:p>
        </p:txBody>
      </p:sp>
      <p:grpSp>
        <p:nvGrpSpPr>
          <p:cNvPr id="6" name="Group 6"/>
          <p:cNvGrpSpPr/>
          <p:nvPr/>
        </p:nvGrpSpPr>
        <p:grpSpPr>
          <a:xfrm>
            <a:off x="996308" y="1797035"/>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287301"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996308" y="4608739"/>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287301" y="4713882"/>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59234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HL1 Q4 (a): Outline two reasons why a business such as Dexcom, would locate in Ireland.</a:t>
            </a:r>
          </a:p>
        </p:txBody>
      </p:sp>
      <p:sp>
        <p:nvSpPr>
          <p:cNvPr id="15" name="TextBox 15"/>
          <p:cNvSpPr txBox="1"/>
          <p:nvPr/>
        </p:nvSpPr>
        <p:spPr>
          <a:xfrm>
            <a:off x="913125" y="5708251"/>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Q10, Q11</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Q9, Q10</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5.11</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81816"/>
            <a:ext cx="13525500" cy="12922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5.11 Outline the contribution of Foreign Direct Investment to the Irish economy.</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35" y="736561"/>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41017"/>
            <a:ext cx="13121031" cy="67309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Bold"/>
                <a:ea typeface="Tabarra Sans Bold"/>
                <a:cs typeface="Tabarra Sans Bold"/>
                <a:sym typeface="Tabarra Sans Bold"/>
              </a:rPr>
              <a:t>Opportunities For Ireland Of FDI In Ireland</a:t>
            </a:r>
          </a:p>
        </p:txBody>
      </p:sp>
      <p:sp>
        <p:nvSpPr>
          <p:cNvPr id="8" name="TextBox 8"/>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aphicFrame>
        <p:nvGraphicFramePr>
          <p:cNvPr id="9" name="Table 9"/>
          <p:cNvGraphicFramePr>
            <a:graphicFrameLocks noGrp="1"/>
          </p:cNvGraphicFramePr>
          <p:nvPr/>
        </p:nvGraphicFramePr>
        <p:xfrm>
          <a:off x="857265" y="2496089"/>
          <a:ext cx="13740930" cy="5819776"/>
        </p:xfrm>
        <a:graphic>
          <a:graphicData uri="http://schemas.openxmlformats.org/drawingml/2006/table">
            <a:tbl>
              <a:tblPr/>
              <a:tblGrid>
                <a:gridCol w="2387896">
                  <a:extLst>
                    <a:ext uri="{9D8B030D-6E8A-4147-A177-3AD203B41FA5}">
                      <a16:colId xmlns:a16="http://schemas.microsoft.com/office/drawing/2014/main" val="20000"/>
                    </a:ext>
                  </a:extLst>
                </a:gridCol>
                <a:gridCol w="11353034">
                  <a:extLst>
                    <a:ext uri="{9D8B030D-6E8A-4147-A177-3AD203B41FA5}">
                      <a16:colId xmlns:a16="http://schemas.microsoft.com/office/drawing/2014/main" val="20001"/>
                    </a:ext>
                  </a:extLst>
                </a:gridCol>
              </a:tblGrid>
              <a:tr h="1100780">
                <a:tc>
                  <a:txBody>
                    <a:bodyPr/>
                    <a:lstStyle/>
                    <a:p>
                      <a:pPr algn="ctr">
                        <a:lnSpc>
                          <a:spcPts val="3359"/>
                        </a:lnSpc>
                        <a:defRPr/>
                      </a:pPr>
                      <a:r>
                        <a:rPr lang="en-US" sz="2399" b="1">
                          <a:solidFill>
                            <a:srgbClr val="FFFFFF"/>
                          </a:solidFill>
                          <a:latin typeface="Tabarra Sans Bold"/>
                          <a:ea typeface="Tabarra Sans Bold"/>
                          <a:cs typeface="Tabarra Sans Bold"/>
                          <a:sym typeface="Tabarra Sans Bold"/>
                        </a:rPr>
                        <a:t>Employment</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5AB4D3"/>
                    </a:solidFill>
                  </a:tcPr>
                </a:tc>
                <a:tc>
                  <a:txBody>
                    <a:bodyPr/>
                    <a:lstStyle/>
                    <a:p>
                      <a:pPr algn="l">
                        <a:lnSpc>
                          <a:spcPts val="2519"/>
                        </a:lnSpc>
                        <a:defRPr/>
                      </a:pPr>
                      <a:r>
                        <a:rPr lang="en-US" sz="1799" u="none" strike="noStrike">
                          <a:solidFill>
                            <a:srgbClr val="000000"/>
                          </a:solidFill>
                          <a:latin typeface="Arimo"/>
                          <a:ea typeface="Arimo"/>
                          <a:cs typeface="Arimo"/>
                          <a:sym typeface="Arimo"/>
                        </a:rPr>
                        <a:t>Over 300,000 people are directly employed by multinational companies (MNCs).</a:t>
                      </a:r>
                      <a:endParaRPr lang="en-US" sz="1100"/>
                    </a:p>
                    <a:p>
                      <a:pPr algn="l">
                        <a:lnSpc>
                          <a:spcPts val="2519"/>
                        </a:lnSpc>
                      </a:pPr>
                      <a:r>
                        <a:rPr lang="en-US" sz="1799" u="none" strike="noStrike">
                          <a:solidFill>
                            <a:srgbClr val="000000"/>
                          </a:solidFill>
                          <a:latin typeface="Arimo"/>
                          <a:ea typeface="Arimo"/>
                          <a:cs typeface="Arimo"/>
                          <a:sym typeface="Arimo"/>
                        </a:rPr>
                        <a:t>FDI supports regional development, with over half of new investment located outside Dublin.</a:t>
                      </a:r>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00780">
                <a:tc>
                  <a:txBody>
                    <a:bodyPr/>
                    <a:lstStyle/>
                    <a:p>
                      <a:pPr algn="ctr">
                        <a:lnSpc>
                          <a:spcPts val="3359"/>
                        </a:lnSpc>
                        <a:defRPr/>
                      </a:pPr>
                      <a:r>
                        <a:rPr lang="en-US" sz="2399" b="1">
                          <a:solidFill>
                            <a:srgbClr val="FFFFFF"/>
                          </a:solidFill>
                          <a:latin typeface="Tabarra Sans Bold"/>
                          <a:ea typeface="Tabarra Sans Bold"/>
                          <a:cs typeface="Tabarra Sans Bold"/>
                          <a:sym typeface="Tabarra Sans Bold"/>
                        </a:rPr>
                        <a:t>Revenue</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5AB4D3"/>
                    </a:solidFill>
                  </a:tcPr>
                </a:tc>
                <a:tc>
                  <a:txBody>
                    <a:bodyPr/>
                    <a:lstStyle/>
                    <a:p>
                      <a:pPr algn="l">
                        <a:lnSpc>
                          <a:spcPts val="2519"/>
                        </a:lnSpc>
                        <a:defRPr/>
                      </a:pPr>
                      <a:r>
                        <a:rPr lang="en-US" sz="1799" u="none" strike="noStrike">
                          <a:solidFill>
                            <a:srgbClr val="000000"/>
                          </a:solidFill>
                          <a:latin typeface="Arimo"/>
                          <a:ea typeface="Arimo"/>
                          <a:cs typeface="Arimo"/>
                          <a:sym typeface="Arimo"/>
                        </a:rPr>
                        <a:t>MNCs contribute over 80% of Ireland’s total corporation tax receipts.</a:t>
                      </a:r>
                      <a:endParaRPr lang="en-US" sz="1100"/>
                    </a:p>
                    <a:p>
                      <a:pPr algn="l">
                        <a:lnSpc>
                          <a:spcPts val="2519"/>
                        </a:lnSpc>
                      </a:pPr>
                      <a:r>
                        <a:rPr lang="en-US" sz="1799" u="none" strike="noStrike">
                          <a:solidFill>
                            <a:srgbClr val="000000"/>
                          </a:solidFill>
                          <a:latin typeface="Arimo"/>
                          <a:ea typeface="Arimo"/>
                          <a:cs typeface="Arimo"/>
                          <a:sym typeface="Arimo"/>
                        </a:rPr>
                        <a:t>Their presence also generates indirect revenue through local suppliers and supporting industries.</a:t>
                      </a:r>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16656">
                <a:tc>
                  <a:txBody>
                    <a:bodyPr/>
                    <a:lstStyle/>
                    <a:p>
                      <a:pPr algn="ctr">
                        <a:lnSpc>
                          <a:spcPts val="3359"/>
                        </a:lnSpc>
                        <a:defRPr/>
                      </a:pPr>
                      <a:r>
                        <a:rPr lang="en-US" sz="2399" b="1">
                          <a:solidFill>
                            <a:srgbClr val="FFFFFF"/>
                          </a:solidFill>
                          <a:latin typeface="Tabarra Sans Bold"/>
                          <a:ea typeface="Tabarra Sans Bold"/>
                          <a:cs typeface="Tabarra Sans Bold"/>
                          <a:sym typeface="Tabarra Sans Bold"/>
                        </a:rPr>
                        <a:t>Research</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5AB4D3"/>
                    </a:solidFill>
                  </a:tcPr>
                </a:tc>
                <a:tc>
                  <a:txBody>
                    <a:bodyPr/>
                    <a:lstStyle/>
                    <a:p>
                      <a:pPr algn="l">
                        <a:lnSpc>
                          <a:spcPts val="2519"/>
                        </a:lnSpc>
                        <a:defRPr/>
                      </a:pPr>
                      <a:r>
                        <a:rPr lang="en-US" sz="1799" u="none" strike="noStrike">
                          <a:solidFill>
                            <a:srgbClr val="000000"/>
                          </a:solidFill>
                          <a:latin typeface="Arimo"/>
                          <a:ea typeface="Arimo"/>
                          <a:cs typeface="Arimo"/>
                          <a:sym typeface="Arimo"/>
                        </a:rPr>
                        <a:t>Ireland has become a leading location for R&amp;D-focused FDI, especially in pharmaceuticals, medical devices, and technology.</a:t>
                      </a:r>
                      <a:endParaRPr lang="en-US" sz="1100"/>
                    </a:p>
                    <a:p>
                      <a:pPr algn="l">
                        <a:lnSpc>
                          <a:spcPts val="2519"/>
                        </a:lnSpc>
                      </a:pPr>
                      <a:r>
                        <a:rPr lang="en-US" sz="1799" u="none" strike="noStrike">
                          <a:solidFill>
                            <a:srgbClr val="000000"/>
                          </a:solidFill>
                          <a:latin typeface="Arimo"/>
                          <a:ea typeface="Arimo"/>
                          <a:cs typeface="Arimo"/>
                          <a:sym typeface="Arimo"/>
                        </a:rPr>
                        <a:t>The government provides strong support and incentives for R&amp;D through agencies such as IDA Ireland</a:t>
                      </a:r>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00780">
                <a:tc>
                  <a:txBody>
                    <a:bodyPr/>
                    <a:lstStyle/>
                    <a:p>
                      <a:pPr algn="ctr">
                        <a:lnSpc>
                          <a:spcPts val="3359"/>
                        </a:lnSpc>
                        <a:defRPr/>
                      </a:pPr>
                      <a:r>
                        <a:rPr lang="en-US" sz="2399" b="1">
                          <a:solidFill>
                            <a:srgbClr val="FFFFFF"/>
                          </a:solidFill>
                          <a:latin typeface="Tabarra Sans Bold"/>
                          <a:ea typeface="Tabarra Sans Bold"/>
                          <a:cs typeface="Tabarra Sans Bold"/>
                          <a:sym typeface="Tabarra Sans Bold"/>
                        </a:rPr>
                        <a:t>Infrastructure</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5AB4D3"/>
                    </a:solidFill>
                  </a:tcPr>
                </a:tc>
                <a:tc>
                  <a:txBody>
                    <a:bodyPr/>
                    <a:lstStyle/>
                    <a:p>
                      <a:pPr algn="l">
                        <a:lnSpc>
                          <a:spcPts val="2519"/>
                        </a:lnSpc>
                        <a:defRPr/>
                      </a:pPr>
                      <a:r>
                        <a:rPr lang="en-US" sz="1799" u="none" strike="noStrike">
                          <a:solidFill>
                            <a:srgbClr val="000000"/>
                          </a:solidFill>
                          <a:latin typeface="Arimo"/>
                          <a:ea typeface="Arimo"/>
                          <a:cs typeface="Arimo"/>
                          <a:sym typeface="Arimo"/>
                        </a:rPr>
                        <a:t>IDA Ireland develops enterprise zones and business parks to support regional investment.</a:t>
                      </a:r>
                      <a:endParaRPr lang="en-US" sz="1100"/>
                    </a:p>
                    <a:p>
                      <a:pPr algn="l">
                        <a:lnSpc>
                          <a:spcPts val="2519"/>
                        </a:lnSpc>
                      </a:pPr>
                      <a:r>
                        <a:rPr lang="en-US" sz="1799">
                          <a:solidFill>
                            <a:srgbClr val="000000"/>
                          </a:solidFill>
                          <a:latin typeface="Arimo"/>
                          <a:ea typeface="Arimo"/>
                          <a:cs typeface="Arimo"/>
                          <a:sym typeface="Arimo"/>
                        </a:rPr>
                        <a:t>FDI-driven tax revenue enables government investment in transport, communications, and utilities.</a:t>
                      </a:r>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00780">
                <a:tc>
                  <a:txBody>
                    <a:bodyPr/>
                    <a:lstStyle/>
                    <a:p>
                      <a:pPr algn="ctr">
                        <a:lnSpc>
                          <a:spcPts val="3359"/>
                        </a:lnSpc>
                        <a:defRPr/>
                      </a:pPr>
                      <a:r>
                        <a:rPr lang="en-US" sz="2399" b="1">
                          <a:solidFill>
                            <a:srgbClr val="FFFFFF"/>
                          </a:solidFill>
                          <a:latin typeface="Tabarra Sans Bold"/>
                          <a:ea typeface="Tabarra Sans Bold"/>
                          <a:cs typeface="Tabarra Sans Bold"/>
                          <a:sym typeface="Tabarra Sans Bold"/>
                        </a:rPr>
                        <a:t>Innovation</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5AB4D3"/>
                    </a:solidFill>
                  </a:tcPr>
                </a:tc>
                <a:tc>
                  <a:txBody>
                    <a:bodyPr/>
                    <a:lstStyle/>
                    <a:p>
                      <a:pPr algn="l">
                        <a:lnSpc>
                          <a:spcPts val="2519"/>
                        </a:lnSpc>
                        <a:defRPr/>
                      </a:pPr>
                      <a:r>
                        <a:rPr lang="en-US" sz="1799" u="none" strike="noStrike">
                          <a:solidFill>
                            <a:srgbClr val="000000"/>
                          </a:solidFill>
                          <a:latin typeface="Arimo"/>
                          <a:ea typeface="Arimo"/>
                          <a:cs typeface="Arimo"/>
                          <a:sym typeface="Arimo"/>
                        </a:rPr>
                        <a:t>FDI introduces new technologies, management practices, and international expertise to Ireland.</a:t>
                      </a:r>
                      <a:endParaRPr lang="en-US" sz="1100"/>
                    </a:p>
                    <a:p>
                      <a:pPr algn="l">
                        <a:lnSpc>
                          <a:spcPts val="2519"/>
                        </a:lnSpc>
                      </a:pPr>
                      <a:r>
                        <a:rPr lang="en-US" sz="1799" u="none" strike="noStrike">
                          <a:solidFill>
                            <a:srgbClr val="000000"/>
                          </a:solidFill>
                          <a:latin typeface="Arimo"/>
                          <a:ea typeface="Arimo"/>
                          <a:cs typeface="Arimo"/>
                          <a:sym typeface="Arimo"/>
                        </a:rPr>
                        <a:t>This supports the growth of innovation clusters and strengthens Ireland’s knowledge economy.</a:t>
                      </a:r>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aphicFrame>
        <p:nvGraphicFramePr>
          <p:cNvPr id="7" name="Table 7"/>
          <p:cNvGraphicFramePr>
            <a:graphicFrameLocks noGrp="1"/>
          </p:cNvGraphicFramePr>
          <p:nvPr/>
        </p:nvGraphicFramePr>
        <p:xfrm>
          <a:off x="857265" y="2496089"/>
          <a:ext cx="13740930" cy="5676120"/>
        </p:xfrm>
        <a:graphic>
          <a:graphicData uri="http://schemas.openxmlformats.org/drawingml/2006/table">
            <a:tbl>
              <a:tblPr/>
              <a:tblGrid>
                <a:gridCol w="2387896">
                  <a:extLst>
                    <a:ext uri="{9D8B030D-6E8A-4147-A177-3AD203B41FA5}">
                      <a16:colId xmlns:a16="http://schemas.microsoft.com/office/drawing/2014/main" val="20000"/>
                    </a:ext>
                  </a:extLst>
                </a:gridCol>
                <a:gridCol w="11353034">
                  <a:extLst>
                    <a:ext uri="{9D8B030D-6E8A-4147-A177-3AD203B41FA5}">
                      <a16:colId xmlns:a16="http://schemas.microsoft.com/office/drawing/2014/main" val="20001"/>
                    </a:ext>
                  </a:extLst>
                </a:gridCol>
              </a:tblGrid>
              <a:tr h="1081575">
                <a:tc>
                  <a:txBody>
                    <a:bodyPr/>
                    <a:lstStyle/>
                    <a:p>
                      <a:pPr algn="ctr">
                        <a:lnSpc>
                          <a:spcPts val="3359"/>
                        </a:lnSpc>
                        <a:defRPr/>
                      </a:pPr>
                      <a:r>
                        <a:rPr lang="en-US" sz="2399" b="1">
                          <a:solidFill>
                            <a:srgbClr val="FFFFFF"/>
                          </a:solidFill>
                          <a:latin typeface="Tabarra Sans Bold"/>
                          <a:ea typeface="Tabarra Sans Bold"/>
                          <a:cs typeface="Tabarra Sans Bold"/>
                          <a:sym typeface="Tabarra Sans Bold"/>
                        </a:rPr>
                        <a:t>Employment</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78BC92"/>
                    </a:solidFill>
                  </a:tcPr>
                </a:tc>
                <a:tc>
                  <a:txBody>
                    <a:bodyPr/>
                    <a:lstStyle/>
                    <a:p>
                      <a:pPr algn="l">
                        <a:lnSpc>
                          <a:spcPts val="2379"/>
                        </a:lnSpc>
                        <a:defRPr/>
                      </a:pPr>
                      <a:r>
                        <a:rPr lang="en-US" sz="1699" u="none" strike="noStrike">
                          <a:solidFill>
                            <a:srgbClr val="000000"/>
                          </a:solidFill>
                          <a:latin typeface="Arimo"/>
                          <a:ea typeface="Arimo"/>
                          <a:cs typeface="Arimo"/>
                          <a:sym typeface="Arimo"/>
                        </a:rPr>
                        <a:t>Automation and relocation threaten jobs in certain sectors.</a:t>
                      </a:r>
                      <a:endParaRPr lang="en-US" sz="1100"/>
                    </a:p>
                    <a:p>
                      <a:pPr algn="l">
                        <a:lnSpc>
                          <a:spcPts val="2379"/>
                        </a:lnSpc>
                      </a:pPr>
                      <a:r>
                        <a:rPr lang="en-US" sz="1699" u="none" strike="noStrike">
                          <a:solidFill>
                            <a:srgbClr val="000000"/>
                          </a:solidFill>
                          <a:latin typeface="Arimo"/>
                          <a:ea typeface="Arimo"/>
                          <a:cs typeface="Arimo"/>
                          <a:sym typeface="Arimo"/>
                        </a:rPr>
                        <a:t>Recent global tech layoffs and policies encouraging US firms to return home may impact Irish-based employment.</a:t>
                      </a:r>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349820">
                <a:tc>
                  <a:txBody>
                    <a:bodyPr/>
                    <a:lstStyle/>
                    <a:p>
                      <a:pPr algn="ctr">
                        <a:lnSpc>
                          <a:spcPts val="3359"/>
                        </a:lnSpc>
                        <a:defRPr/>
                      </a:pPr>
                      <a:r>
                        <a:rPr lang="en-US" sz="2399" b="1">
                          <a:solidFill>
                            <a:srgbClr val="FFFFFF"/>
                          </a:solidFill>
                          <a:latin typeface="Tabarra Sans Bold"/>
                          <a:ea typeface="Tabarra Sans Bold"/>
                          <a:cs typeface="Tabarra Sans Bold"/>
                          <a:sym typeface="Tabarra Sans Bold"/>
                        </a:rPr>
                        <a:t>Revenue</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78BC92"/>
                    </a:solidFill>
                  </a:tcPr>
                </a:tc>
                <a:tc>
                  <a:txBody>
                    <a:bodyPr/>
                    <a:lstStyle/>
                    <a:p>
                      <a:pPr algn="l">
                        <a:lnSpc>
                          <a:spcPts val="2379"/>
                        </a:lnSpc>
                        <a:defRPr/>
                      </a:pPr>
                      <a:r>
                        <a:rPr lang="en-US" sz="1699" u="none" strike="noStrike">
                          <a:solidFill>
                            <a:srgbClr val="000000"/>
                          </a:solidFill>
                          <a:latin typeface="Arimo"/>
                          <a:ea typeface="Arimo"/>
                          <a:cs typeface="Arimo"/>
                          <a:sym typeface="Arimo"/>
                        </a:rPr>
                        <a:t>The OECD’s global minimum corporate tax rate of 15% may reduce Ireland’s tax advantage in attracting FDI.</a:t>
                      </a:r>
                      <a:endParaRPr lang="en-US" sz="1100"/>
                    </a:p>
                    <a:p>
                      <a:pPr algn="l">
                        <a:lnSpc>
                          <a:spcPts val="2379"/>
                        </a:lnSpc>
                      </a:pPr>
                      <a:r>
                        <a:rPr lang="en-US" sz="1699" u="none" strike="noStrike">
                          <a:solidFill>
                            <a:srgbClr val="000000"/>
                          </a:solidFill>
                          <a:latin typeface="Arimo"/>
                          <a:ea typeface="Arimo"/>
                          <a:cs typeface="Arimo"/>
                          <a:sym typeface="Arimo"/>
                        </a:rPr>
                        <a:t>A small number of large firms account for much of Ireland’s tax income, so losing them would significantly affect the economy.</a:t>
                      </a:r>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81575">
                <a:tc>
                  <a:txBody>
                    <a:bodyPr/>
                    <a:lstStyle/>
                    <a:p>
                      <a:pPr algn="ctr">
                        <a:lnSpc>
                          <a:spcPts val="3359"/>
                        </a:lnSpc>
                        <a:defRPr/>
                      </a:pPr>
                      <a:r>
                        <a:rPr lang="en-US" sz="2399" b="1">
                          <a:solidFill>
                            <a:srgbClr val="FFFFFF"/>
                          </a:solidFill>
                          <a:latin typeface="Tabarra Sans Bold"/>
                          <a:ea typeface="Tabarra Sans Bold"/>
                          <a:cs typeface="Tabarra Sans Bold"/>
                          <a:sym typeface="Tabarra Sans Bold"/>
                        </a:rPr>
                        <a:t>Research</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78BC92"/>
                    </a:solidFill>
                  </a:tcPr>
                </a:tc>
                <a:tc>
                  <a:txBody>
                    <a:bodyPr/>
                    <a:lstStyle/>
                    <a:p>
                      <a:pPr algn="l">
                        <a:lnSpc>
                          <a:spcPts val="2379"/>
                        </a:lnSpc>
                        <a:defRPr/>
                      </a:pPr>
                      <a:r>
                        <a:rPr lang="en-US" sz="1699" u="none" strike="noStrike">
                          <a:solidFill>
                            <a:srgbClr val="000000"/>
                          </a:solidFill>
                          <a:latin typeface="Arimo"/>
                          <a:ea typeface="Arimo"/>
                          <a:cs typeface="Arimo"/>
                          <a:sym typeface="Arimo"/>
                        </a:rPr>
                        <a:t>Skills shortages in high-tech sectors have increased wages and made it harder for Irish-owned firms to compete for talent.</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81575">
                <a:tc>
                  <a:txBody>
                    <a:bodyPr/>
                    <a:lstStyle/>
                    <a:p>
                      <a:pPr algn="ctr">
                        <a:lnSpc>
                          <a:spcPts val="3359"/>
                        </a:lnSpc>
                        <a:defRPr/>
                      </a:pPr>
                      <a:r>
                        <a:rPr lang="en-US" sz="2399" b="1">
                          <a:solidFill>
                            <a:srgbClr val="FFFFFF"/>
                          </a:solidFill>
                          <a:latin typeface="Tabarra Sans Bold"/>
                          <a:ea typeface="Tabarra Sans Bold"/>
                          <a:cs typeface="Tabarra Sans Bold"/>
                          <a:sym typeface="Tabarra Sans Bold"/>
                        </a:rPr>
                        <a:t>Infrastructure</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78BC92"/>
                    </a:solidFill>
                  </a:tcPr>
                </a:tc>
                <a:tc>
                  <a:txBody>
                    <a:bodyPr/>
                    <a:lstStyle/>
                    <a:p>
                      <a:pPr algn="l">
                        <a:lnSpc>
                          <a:spcPts val="2379"/>
                        </a:lnSpc>
                        <a:defRPr/>
                      </a:pPr>
                      <a:r>
                        <a:rPr lang="en-US" sz="1699" u="none" strike="noStrike">
                          <a:solidFill>
                            <a:srgbClr val="000000"/>
                          </a:solidFill>
                          <a:latin typeface="Arimo"/>
                          <a:ea typeface="Arimo"/>
                          <a:cs typeface="Arimo"/>
                          <a:sym typeface="Arimo"/>
                        </a:rPr>
                        <a:t>Infrastructure pressures, particularly in housing and energy, make it harder to attract and retain skilled workers.</a:t>
                      </a:r>
                      <a:endParaRPr lang="en-US" sz="1100"/>
                    </a:p>
                    <a:p>
                      <a:pPr algn="l">
                        <a:lnSpc>
                          <a:spcPts val="2379"/>
                        </a:lnSpc>
                      </a:pPr>
                      <a:r>
                        <a:rPr lang="en-US" sz="1699" u="none" strike="noStrike">
                          <a:solidFill>
                            <a:srgbClr val="000000"/>
                          </a:solidFill>
                          <a:latin typeface="Arimo"/>
                          <a:ea typeface="Arimo"/>
                          <a:cs typeface="Arimo"/>
                          <a:sym typeface="Arimo"/>
                        </a:rPr>
                        <a:t>Data centres supporting FDI operations place additional strain on Ireland’s energy supply.</a:t>
                      </a:r>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81575">
                <a:tc>
                  <a:txBody>
                    <a:bodyPr/>
                    <a:lstStyle/>
                    <a:p>
                      <a:pPr algn="ctr">
                        <a:lnSpc>
                          <a:spcPts val="3359"/>
                        </a:lnSpc>
                        <a:defRPr/>
                      </a:pPr>
                      <a:r>
                        <a:rPr lang="en-US" sz="2399" b="1">
                          <a:solidFill>
                            <a:srgbClr val="FFFFFF"/>
                          </a:solidFill>
                          <a:latin typeface="Tabarra Sans Bold"/>
                          <a:ea typeface="Tabarra Sans Bold"/>
                          <a:cs typeface="Tabarra Sans Bold"/>
                          <a:sym typeface="Tabarra Sans Bold"/>
                        </a:rPr>
                        <a:t>Innovation</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78BC92"/>
                    </a:solidFill>
                  </a:tcPr>
                </a:tc>
                <a:tc>
                  <a:txBody>
                    <a:bodyPr/>
                    <a:lstStyle/>
                    <a:p>
                      <a:pPr algn="l">
                        <a:lnSpc>
                          <a:spcPts val="2379"/>
                        </a:lnSpc>
                        <a:defRPr/>
                      </a:pPr>
                      <a:r>
                        <a:rPr lang="en-US" sz="1699" u="none" strike="noStrike">
                          <a:solidFill>
                            <a:srgbClr val="000000"/>
                          </a:solidFill>
                          <a:latin typeface="Arimo"/>
                          <a:ea typeface="Arimo"/>
                          <a:cs typeface="Arimo"/>
                          <a:sym typeface="Arimo"/>
                        </a:rPr>
                        <a:t>Over-reliance on foreign-owned companies for innovation leaves Ireland vulnerable if R&amp;D operations are relocated abroad.</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TextBox 8"/>
          <p:cNvSpPr txBox="1"/>
          <p:nvPr/>
        </p:nvSpPr>
        <p:spPr>
          <a:xfrm>
            <a:off x="857265" y="1041017"/>
            <a:ext cx="13121031" cy="67309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Bold"/>
                <a:ea typeface="Tabarra Sans Bold"/>
                <a:cs typeface="Tabarra Sans Bold"/>
                <a:sym typeface="Tabarra Sans Bold"/>
              </a:rPr>
              <a:t>Challenges For Ireland Of FDI In Ireland</a:t>
            </a:r>
          </a:p>
        </p:txBody>
      </p:sp>
      <p:sp>
        <p:nvSpPr>
          <p:cNvPr id="9" name="TextBox 9"/>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74167"/>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511281" y="1590582"/>
            <a:ext cx="14202129" cy="6124668"/>
          </a:xfrm>
          <a:custGeom>
            <a:avLst/>
            <a:gdLst/>
            <a:ahLst/>
            <a:cxnLst/>
            <a:rect l="l" t="t" r="r" b="b"/>
            <a:pathLst>
              <a:path w="14202129" h="6124668">
                <a:moveTo>
                  <a:pt x="0" y="0"/>
                </a:moveTo>
                <a:lnTo>
                  <a:pt x="14202129" y="0"/>
                </a:lnTo>
                <a:lnTo>
                  <a:pt x="14202129" y="6124668"/>
                </a:lnTo>
                <a:lnTo>
                  <a:pt x="0" y="6124668"/>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42539"/>
            <a:ext cx="13525485" cy="581023"/>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1902136"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5.11</a:t>
            </a:r>
          </a:p>
        </p:txBody>
      </p:sp>
      <p:grpSp>
        <p:nvGrpSpPr>
          <p:cNvPr id="6" name="Group 6"/>
          <p:cNvGrpSpPr/>
          <p:nvPr/>
        </p:nvGrpSpPr>
        <p:grpSpPr>
          <a:xfrm>
            <a:off x="996308" y="1797035"/>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287301"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996308" y="4608739"/>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287301" y="4713882"/>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59234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HL1 Q4 (b): Outline two opportunities and two challenges of Foreign Direct Investment (FDI) for Ireland.</a:t>
            </a:r>
          </a:p>
        </p:txBody>
      </p:sp>
      <p:sp>
        <p:nvSpPr>
          <p:cNvPr id="15" name="TextBox 15"/>
          <p:cNvSpPr txBox="1"/>
          <p:nvPr/>
        </p:nvSpPr>
        <p:spPr>
          <a:xfrm>
            <a:off x="913125" y="5708251"/>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Q12</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Q11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5602</Words>
  <Application>Microsoft Macintosh PowerPoint</Application>
  <PresentationFormat>Custom</PresentationFormat>
  <Paragraphs>623</Paragraphs>
  <Slides>97</Slides>
  <Notes>0</Notes>
  <HiddenSlides>0</HiddenSlides>
  <MMClips>6</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97</vt:i4>
      </vt:variant>
    </vt:vector>
  </HeadingPairs>
  <TitlesOfParts>
    <vt:vector size="108" baseType="lpstr">
      <vt:lpstr>Tabarra Sans Bold</vt:lpstr>
      <vt:lpstr>Calibri</vt:lpstr>
      <vt:lpstr>Montserrat Bold</vt:lpstr>
      <vt:lpstr>Canva Sans</vt:lpstr>
      <vt:lpstr>Canva Sans Bold</vt:lpstr>
      <vt:lpstr>Arimo</vt:lpstr>
      <vt:lpstr>Tabarra Sans Heavy</vt:lpstr>
      <vt:lpstr>Arial</vt:lpstr>
      <vt:lpstr>Tabarra Sans</vt:lpstr>
      <vt:lpstr>Garet Heavy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Strand 01, Chapter 05</dc:title>
  <cp:lastModifiedBy>Gavin Duffy</cp:lastModifiedBy>
  <cp:revision>2</cp:revision>
  <dcterms:created xsi:type="dcterms:W3CDTF">2006-08-16T00:00:00Z</dcterms:created>
  <dcterms:modified xsi:type="dcterms:W3CDTF">2025-10-28T11:22:44Z</dcterms:modified>
  <dc:identifier>DAGvrlfuorI</dc:identifier>
</cp:coreProperties>
</file>