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367" r:id="rId3"/>
    <p:sldId id="257" r:id="rId4"/>
    <p:sldId id="360" r:id="rId5"/>
    <p:sldId id="361" r:id="rId6"/>
    <p:sldId id="362" r:id="rId7"/>
    <p:sldId id="363" r:id="rId8"/>
    <p:sldId id="364" r:id="rId9"/>
    <p:sldId id="365"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 id="339" r:id="rId92"/>
    <p:sldId id="340" r:id="rId93"/>
    <p:sldId id="341" r:id="rId94"/>
    <p:sldId id="342" r:id="rId95"/>
    <p:sldId id="343" r:id="rId96"/>
    <p:sldId id="344" r:id="rId97"/>
    <p:sldId id="345" r:id="rId98"/>
    <p:sldId id="346" r:id="rId99"/>
    <p:sldId id="347" r:id="rId100"/>
    <p:sldId id="348" r:id="rId101"/>
    <p:sldId id="349" r:id="rId102"/>
    <p:sldId id="350" r:id="rId103"/>
    <p:sldId id="351" r:id="rId104"/>
    <p:sldId id="352" r:id="rId105"/>
    <p:sldId id="353" r:id="rId106"/>
    <p:sldId id="354" r:id="rId107"/>
    <p:sldId id="366" r:id="rId108"/>
    <p:sldId id="356" r:id="rId109"/>
    <p:sldId id="357" r:id="rId110"/>
    <p:sldId id="358" r:id="rId111"/>
    <p:sldId id="359" r:id="rId112"/>
  </p:sldIdLst>
  <p:sldSz cx="18288000" cy="10287000"/>
  <p:notesSz cx="6858000" cy="9144000"/>
  <p:embeddedFontLst>
    <p:embeddedFont>
      <p:font typeface="Calibri (MS)" panose="020F0502020204030204" pitchFamily="34" charset="0"/>
      <p:regular r:id="rId113"/>
    </p:embeddedFont>
    <p:embeddedFont>
      <p:font typeface="Calibri (MS) Bold" panose="020F0702030404030204" pitchFamily="34" charset="0"/>
      <p:regular r:id="rId114"/>
      <p:bold r:id="rId115"/>
    </p:embeddedFont>
    <p:embeddedFont>
      <p:font typeface="Canva Sans" panose="020B0503030501040103" pitchFamily="34" charset="0"/>
      <p:regular r:id="rId116"/>
    </p:embeddedFont>
    <p:embeddedFont>
      <p:font typeface="League Spartan" pitchFamily="2" charset="77"/>
      <p:regular r:id="rId117"/>
      <p:bold r:id="rId118"/>
    </p:embeddedFont>
    <p:embeddedFont>
      <p:font typeface="Montserrat" pitchFamily="2" charset="77"/>
      <p:regular r:id="rId119"/>
      <p:bold r:id="rId120"/>
      <p:italic r:id="rId121"/>
      <p:boldItalic r:id="rId122"/>
    </p:embeddedFont>
    <p:embeddedFont>
      <p:font typeface="Montserrat Bold" pitchFamily="2" charset="77"/>
      <p:regular r:id="rId123"/>
      <p:bold r:id="rId124"/>
    </p:embeddedFont>
    <p:embeddedFont>
      <p:font typeface="Tabarra Sans" pitchFamily="2" charset="0"/>
      <p:regular r:id="rId125"/>
    </p:embeddedFont>
    <p:embeddedFont>
      <p:font typeface="Tabarra Sans Bold" pitchFamily="2" charset="0"/>
      <p:regular r:id="rId126"/>
      <p:bold r:id="rId127"/>
    </p:embeddedFont>
    <p:embeddedFont>
      <p:font typeface="Tabarra Sans Heavy" pitchFamily="2" charset="0"/>
      <p:regular r:id="rId128"/>
      <p:bold r:id="rId129"/>
    </p:embeddedFont>
    <p:embeddedFont>
      <p:font typeface="Tabarra Sans Italics" pitchFamily="2" charset="0"/>
      <p:regular r:id="rId130"/>
      <p:italic r:id="rId1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94694" autoAdjust="0"/>
  </p:normalViewPr>
  <p:slideViewPr>
    <p:cSldViewPr>
      <p:cViewPr varScale="1">
        <p:scale>
          <a:sx n="71" d="100"/>
          <a:sy n="71" d="100"/>
        </p:scale>
        <p:origin x="296" y="4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font" Target="fonts/font5.fntdata"/><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font" Target="fonts/font11.fntdata"/><Relationship Id="rId128" Type="http://schemas.openxmlformats.org/officeDocument/2006/relationships/font" Target="fonts/font16.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1.fntdata"/><Relationship Id="rId118" Type="http://schemas.openxmlformats.org/officeDocument/2006/relationships/font" Target="fonts/font6.fntdata"/><Relationship Id="rId134"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font" Target="fonts/font12.fntdata"/><Relationship Id="rId129" Type="http://schemas.openxmlformats.org/officeDocument/2006/relationships/font" Target="fonts/font17.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2.fntdata"/><Relationship Id="rId119" Type="http://schemas.openxmlformats.org/officeDocument/2006/relationships/font" Target="fonts/font7.fntdata"/><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font" Target="fonts/font18.fntdata"/><Relationship Id="rId135"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font" Target="fonts/font8.fntdata"/><Relationship Id="rId125" Type="http://schemas.openxmlformats.org/officeDocument/2006/relationships/font" Target="fonts/font13.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font" Target="fonts/font3.fntdata"/><Relationship Id="rId131" Type="http://schemas.openxmlformats.org/officeDocument/2006/relationships/font" Target="fonts/font19.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9.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font" Target="fonts/font15.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10/17/25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10/17/25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10/17/25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10/17/25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73.emf"/></Relationships>
</file>

<file path=ppt/slides/_rels/slide103.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6.png"/></Relationships>
</file>

<file path=ppt/slides/_rels/slide10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9.svg"/></Relationships>
</file>

<file path=ppt/slides/_rels/slide10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82.svg"/></Relationships>
</file>

<file path=ppt/slides/_rels/slide106.xml.rels><?xml version="1.0" encoding="UTF-8" standalone="yes"?>
<Relationships xmlns="http://schemas.openxmlformats.org/package/2006/relationships"><Relationship Id="rId3" Type="http://schemas.openxmlformats.org/officeDocument/2006/relationships/image" Target="../media/image84.svg"/><Relationship Id="rId2" Type="http://schemas.openxmlformats.org/officeDocument/2006/relationships/image" Target="../media/image83.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7.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video" Target="https://www.youtube.com/watch?v=zlgVtFdOo3s" TargetMode="External"/><Relationship Id="rId2" Type="http://schemas.openxmlformats.org/officeDocument/2006/relationships/video" Target="https://www.youtube.com/watch?v=kPK-ldnC6Xs" TargetMode="External"/><Relationship Id="rId1" Type="http://schemas.openxmlformats.org/officeDocument/2006/relationships/video" Target="https://www.youtube.com/watch?v=7YejpU3juqo" TargetMode="External"/><Relationship Id="rId6" Type="http://schemas.openxmlformats.org/officeDocument/2006/relationships/image" Target="../media/image23.jpeg"/><Relationship Id="rId5" Type="http://schemas.openxmlformats.org/officeDocument/2006/relationships/slideLayout" Target="../slideLayouts/slideLayout7.xml"/><Relationship Id="rId4" Type="http://schemas.openxmlformats.org/officeDocument/2006/relationships/video" Target="https://www.youtube.com/watch?v=ypA_me9jHVk"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wordwall.net/resource/95132354" TargetMode="External"/><Relationship Id="rId3" Type="http://schemas.openxmlformats.org/officeDocument/2006/relationships/hyperlink" Target="https://backinbusinesshub.com/wp-content/uploads/2025/08/S2-Ch8-Business-planning.pdf" TargetMode="External"/><Relationship Id="rId7" Type="http://schemas.openxmlformats.org/officeDocument/2006/relationships/hyperlink" Target="https://backinbusinesshub.com/wp-content/uploads/2025/08/Ch9-Class-Exam.pdf" TargetMode="External"/><Relationship Id="rId2" Type="http://schemas.openxmlformats.org/officeDocument/2006/relationships/hyperlink" Target="https://backinbusinesshub.com/wp-content/uploads/2025/07/Starter-worksheet-Chapter-9.pdf" TargetMode="External"/><Relationship Id="rId1" Type="http://schemas.openxmlformats.org/officeDocument/2006/relationships/slideLayout" Target="../slideLayouts/slideLayout7.xml"/><Relationship Id="rId6" Type="http://schemas.openxmlformats.org/officeDocument/2006/relationships/hyperlink" Target="https://backinbusinesshub.com/wp-content/uploads/2025/08/Ch9-Sample-Paper-Workpack.pdf" TargetMode="External"/><Relationship Id="rId5" Type="http://schemas.openxmlformats.org/officeDocument/2006/relationships/hyperlink" Target="https://backinbusinesshub.com/wp-content/uploads/2025/08/Ch9-Activity-Book-Solutions.pdf" TargetMode="External"/><Relationship Id="rId4" Type="http://schemas.openxmlformats.org/officeDocument/2006/relationships/hyperlink" Target="https://backinbusinesshub.com/wp-content/uploads/2025/08/S2-Ch9-The-Target-Market.pdf"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https://www.youtube.com/watch?v=HtPCyQaMeu8" TargetMode="External"/><Relationship Id="rId5" Type="http://schemas.openxmlformats.org/officeDocument/2006/relationships/image" Target="../media/image23.jpeg"/><Relationship Id="rId4" Type="http://schemas.openxmlformats.org/officeDocument/2006/relationships/image" Target="../media/image4.svg"/></Relationships>
</file>

<file path=ppt/slides/_rels/slide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7.xml"/><Relationship Id="rId1" Type="http://schemas.openxmlformats.org/officeDocument/2006/relationships/video" Target="https://www.youtube.com/watch?v=m1FXWFSjYB4"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jpeg"/></Relationships>
</file>

<file path=ppt/slides/_rels/slide3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7.xml"/><Relationship Id="rId1" Type="http://schemas.openxmlformats.org/officeDocument/2006/relationships/video" Target="https://www.youtube.com/embed/ad13WYntPtU?feature=oembed"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38.svg"/><Relationship Id="rId4" Type="http://schemas.openxmlformats.org/officeDocument/2006/relationships/image" Target="../media/image37.png"/></Relationships>
</file>

<file path=ppt/slides/_rels/slide4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4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5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7.xml"/><Relationship Id="rId1" Type="http://schemas.openxmlformats.org/officeDocument/2006/relationships/video" Target="https://www.youtube.com/watch?v=WxfZkMm3wcg" TargetMode="Externa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hyperlink" Target="https://www.youtube.com/watch?v=WxfZkMm3wcg"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9.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1.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57.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5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7.xml"/><Relationship Id="rId1" Type="http://schemas.openxmlformats.org/officeDocument/2006/relationships/video" Target="https://www.youtube.com/watch?v=285siIS8Kr4"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video" Target="https://www.youtube.com/embed/WVHbtqyJ2IE?feature=oembed"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5.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6.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6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65.xml.rels><?xml version="1.0" encoding="UTF-8" standalone="yes"?>
<Relationships xmlns="http://schemas.openxmlformats.org/package/2006/relationships"><Relationship Id="rId3" Type="http://schemas.openxmlformats.org/officeDocument/2006/relationships/hyperlink" Target="https://www.youtube.com/watch?v=dpU3I1SlaQY" TargetMode="External"/><Relationship Id="rId2" Type="http://schemas.openxmlformats.org/officeDocument/2006/relationships/slideLayout" Target="../slideLayouts/slideLayout7.xml"/><Relationship Id="rId1" Type="http://schemas.openxmlformats.org/officeDocument/2006/relationships/video" Target="https://www.youtube.com/watch?v=dpU3I1SlaQY" TargetMode="Externa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3.jpeg"/></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6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7.xml"/><Relationship Id="rId1" Type="http://schemas.openxmlformats.org/officeDocument/2006/relationships/video" Target="https://www.youtube.com/embed/YXXa9oYrPCI?feature=oembed" TargetMode="External"/><Relationship Id="rId4" Type="http://schemas.openxmlformats.org/officeDocument/2006/relationships/hyperlink" Target="https://www.youtube.com/watch?v=YXXa9oYrPCI"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65.sv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7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7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9.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7.xml"/><Relationship Id="rId1" Type="http://schemas.openxmlformats.org/officeDocument/2006/relationships/video" Target="https://www.youtube.com/watch?v=EpEspQxlw8g" TargetMode="External"/><Relationship Id="rId6" Type="http://schemas.openxmlformats.org/officeDocument/2006/relationships/hyperlink" Target="https://youtu.be/EpEspQxlw8g" TargetMode="External"/><Relationship Id="rId5" Type="http://schemas.openxmlformats.org/officeDocument/2006/relationships/image" Target="../media/image4.svg"/><Relationship Id="rId4" Type="http://schemas.openxmlformats.org/officeDocument/2006/relationships/image" Target="../media/image3.png"/></Relationships>
</file>

<file path=ppt/slides/_rels/slide9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9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9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700" y="8411093"/>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Freeform 3"/>
          <p:cNvSpPr/>
          <p:nvPr/>
        </p:nvSpPr>
        <p:spPr>
          <a:xfrm>
            <a:off x="13999724" y="0"/>
            <a:ext cx="4288276" cy="4288276"/>
          </a:xfrm>
          <a:custGeom>
            <a:avLst/>
            <a:gdLst/>
            <a:ahLst/>
            <a:cxnLst/>
            <a:rect l="l" t="t" r="r" b="b"/>
            <a:pathLst>
              <a:path w="4288276" h="4288276">
                <a:moveTo>
                  <a:pt x="0" y="0"/>
                </a:moveTo>
                <a:lnTo>
                  <a:pt x="4288276" y="0"/>
                </a:lnTo>
                <a:lnTo>
                  <a:pt x="4288276" y="4288276"/>
                </a:lnTo>
                <a:lnTo>
                  <a:pt x="0" y="4288276"/>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4" name="TextBox 4"/>
          <p:cNvSpPr txBox="1"/>
          <p:nvPr/>
        </p:nvSpPr>
        <p:spPr>
          <a:xfrm>
            <a:off x="1028700" y="1715513"/>
            <a:ext cx="13362596" cy="4054474"/>
          </a:xfrm>
          <a:prstGeom prst="rect">
            <a:avLst/>
          </a:prstGeom>
        </p:spPr>
        <p:txBody>
          <a:bodyPr lIns="0" tIns="0" rIns="0" bIns="0" rtlCol="0" anchor="t">
            <a:spAutoFit/>
          </a:bodyPr>
          <a:lstStyle/>
          <a:p>
            <a:pPr algn="l">
              <a:lnSpc>
                <a:spcPts val="15400"/>
              </a:lnSpc>
            </a:pPr>
            <a:r>
              <a:rPr lang="en-US" sz="11000" b="1">
                <a:solidFill>
                  <a:srgbClr val="91D1DB"/>
                </a:solidFill>
                <a:latin typeface="Tabarra Sans Heavy"/>
                <a:ea typeface="Tabarra Sans Heavy"/>
                <a:cs typeface="Tabarra Sans Heavy"/>
                <a:sym typeface="Tabarra Sans Heavy"/>
              </a:rPr>
              <a:t>Strand 2</a:t>
            </a:r>
          </a:p>
          <a:p>
            <a:pPr algn="l">
              <a:lnSpc>
                <a:spcPts val="15400"/>
              </a:lnSpc>
            </a:pPr>
            <a:r>
              <a:rPr lang="en-US" sz="11000" b="1">
                <a:solidFill>
                  <a:srgbClr val="91D1DB"/>
                </a:solidFill>
                <a:latin typeface="Tabarra Sans Heavy"/>
                <a:ea typeface="Tabarra Sans Heavy"/>
                <a:cs typeface="Tabarra Sans Heavy"/>
                <a:sym typeface="Tabarra Sans Heavy"/>
              </a:rPr>
              <a:t>Chapter 9</a:t>
            </a:r>
          </a:p>
        </p:txBody>
      </p:sp>
      <p:sp>
        <p:nvSpPr>
          <p:cNvPr id="5" name="TextBox 5"/>
          <p:cNvSpPr txBox="1"/>
          <p:nvPr/>
        </p:nvSpPr>
        <p:spPr>
          <a:xfrm>
            <a:off x="1028700" y="7293494"/>
            <a:ext cx="13362596" cy="889000"/>
          </a:xfrm>
          <a:prstGeom prst="rect">
            <a:avLst/>
          </a:prstGeom>
        </p:spPr>
        <p:txBody>
          <a:bodyPr lIns="0" tIns="0" rIns="0" bIns="0" rtlCol="0" anchor="t">
            <a:spAutoFit/>
          </a:bodyPr>
          <a:lstStyle/>
          <a:p>
            <a:pPr algn="l">
              <a:lnSpc>
                <a:spcPts val="6049"/>
              </a:lnSpc>
            </a:pPr>
            <a:r>
              <a:rPr lang="en-US" sz="5499" b="1">
                <a:solidFill>
                  <a:srgbClr val="91D1DB"/>
                </a:solidFill>
                <a:latin typeface="Tabarra Sans Heavy"/>
                <a:ea typeface="Tabarra Sans Heavy"/>
                <a:cs typeface="Tabarra Sans Heavy"/>
                <a:sym typeface="Tabarra Sans Heavy"/>
              </a:rPr>
              <a:t>The Target Market</a:t>
            </a:r>
          </a:p>
        </p:txBody>
      </p:sp>
      <p:sp>
        <p:nvSpPr>
          <p:cNvPr id="6" name="TextBox 6"/>
          <p:cNvSpPr txBox="1"/>
          <p:nvPr/>
        </p:nvSpPr>
        <p:spPr>
          <a:xfrm>
            <a:off x="11985246" y="9125468"/>
            <a:ext cx="5746372"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903084"/>
            <a:chOff x="0" y="0"/>
            <a:chExt cx="4816593" cy="501224"/>
          </a:xfrm>
        </p:grpSpPr>
        <p:sp>
          <p:nvSpPr>
            <p:cNvPr id="3" name="Freeform 3"/>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4" name="TextBox 4"/>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7" name="Freeform 7"/>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649859" y="2608248"/>
            <a:ext cx="16988281" cy="6400882"/>
          </a:xfrm>
          <a:prstGeom prst="rect">
            <a:avLst/>
          </a:prstGeom>
        </p:spPr>
        <p:txBody>
          <a:bodyPr lIns="0" tIns="0" rIns="0" bIns="0" rtlCol="0" anchor="t">
            <a:spAutoFit/>
          </a:bodyPr>
          <a:lstStyle/>
          <a:p>
            <a:pPr marL="960057" lvl="1" indent="-480028" algn="l">
              <a:lnSpc>
                <a:spcPts val="6225"/>
              </a:lnSpc>
              <a:buAutoNum type="arabicPeriod"/>
            </a:pPr>
            <a:r>
              <a:rPr lang="en-US" sz="4446">
                <a:solidFill>
                  <a:srgbClr val="203C48"/>
                </a:solidFill>
                <a:latin typeface="Calibri (MS)"/>
                <a:ea typeface="Calibri (MS)"/>
                <a:cs typeface="Calibri (MS)"/>
                <a:sym typeface="Calibri (MS)"/>
              </a:rPr>
              <a:t>Who is your favourite brand aimed at? </a:t>
            </a:r>
          </a:p>
          <a:p>
            <a:pPr marL="960057" lvl="1" indent="-480028" algn="l">
              <a:lnSpc>
                <a:spcPts val="6225"/>
              </a:lnSpc>
              <a:buAutoNum type="arabicPeriod"/>
            </a:pPr>
            <a:r>
              <a:rPr lang="en-US" sz="4446">
                <a:solidFill>
                  <a:srgbClr val="203C48"/>
                </a:solidFill>
                <a:latin typeface="Calibri (MS)"/>
                <a:ea typeface="Calibri (MS)"/>
                <a:cs typeface="Calibri (MS)"/>
                <a:sym typeface="Calibri (MS)"/>
              </a:rPr>
              <a:t>What about the brand makes you think that? </a:t>
            </a:r>
          </a:p>
          <a:p>
            <a:pPr marL="960057" lvl="1" indent="-480028" algn="l">
              <a:lnSpc>
                <a:spcPts val="6225"/>
              </a:lnSpc>
              <a:buAutoNum type="arabicPeriod"/>
            </a:pPr>
            <a:r>
              <a:rPr lang="en-US" sz="4446">
                <a:solidFill>
                  <a:srgbClr val="203C48"/>
                </a:solidFill>
                <a:latin typeface="Calibri (MS)"/>
                <a:ea typeface="Calibri (MS)"/>
                <a:cs typeface="Calibri (MS)"/>
                <a:sym typeface="Calibri (MS)"/>
              </a:rPr>
              <a:t>Has packaging ever influenced your decision to buy a product? </a:t>
            </a:r>
          </a:p>
          <a:p>
            <a:pPr marL="960057" lvl="1" indent="-480028" algn="l">
              <a:lnSpc>
                <a:spcPts val="6225"/>
              </a:lnSpc>
              <a:buAutoNum type="arabicPeriod"/>
            </a:pPr>
            <a:r>
              <a:rPr lang="en-US" sz="4446">
                <a:solidFill>
                  <a:srgbClr val="203C48"/>
                </a:solidFill>
                <a:latin typeface="Calibri (MS)"/>
                <a:ea typeface="Calibri (MS)"/>
                <a:cs typeface="Calibri (MS)"/>
                <a:sym typeface="Calibri (MS)"/>
              </a:rPr>
              <a:t>What brands are you loyal to, and why? </a:t>
            </a:r>
          </a:p>
          <a:p>
            <a:pPr marL="960057" lvl="1" indent="-480028" algn="l">
              <a:lnSpc>
                <a:spcPts val="6225"/>
              </a:lnSpc>
              <a:buAutoNum type="arabicPeriod"/>
            </a:pPr>
            <a:r>
              <a:rPr lang="en-US" sz="4446">
                <a:solidFill>
                  <a:srgbClr val="203C48"/>
                </a:solidFill>
                <a:latin typeface="Calibri (MS)"/>
                <a:ea typeface="Calibri (MS)"/>
                <a:cs typeface="Calibri (MS)"/>
                <a:sym typeface="Calibri (MS)"/>
              </a:rPr>
              <a:t>Can you name a brand or product that didn’t succeed? Where do you think they went wrong? </a:t>
            </a:r>
          </a:p>
          <a:p>
            <a:pPr marL="981646" lvl="1" indent="-490823" algn="l">
              <a:lnSpc>
                <a:spcPts val="6365"/>
              </a:lnSpc>
              <a:buAutoNum type="arabicPeriod"/>
            </a:pPr>
            <a:r>
              <a:rPr lang="en-US" sz="4546">
                <a:solidFill>
                  <a:srgbClr val="203C48"/>
                </a:solidFill>
                <a:latin typeface="Calibri (MS)"/>
                <a:ea typeface="Calibri (MS)"/>
                <a:cs typeface="Calibri (MS)"/>
                <a:sym typeface="Calibri (MS)"/>
              </a:rPr>
              <a:t>How would you have changed the way they marketed their product or service?</a:t>
            </a:r>
          </a:p>
        </p:txBody>
      </p:sp>
      <p:sp>
        <p:nvSpPr>
          <p:cNvPr id="9" name="TextBox 9"/>
          <p:cNvSpPr txBox="1"/>
          <p:nvPr/>
        </p:nvSpPr>
        <p:spPr>
          <a:xfrm>
            <a:off x="1028706" y="750336"/>
            <a:ext cx="7604168" cy="1244404"/>
          </a:xfrm>
          <a:prstGeom prst="rect">
            <a:avLst/>
          </a:prstGeom>
        </p:spPr>
        <p:txBody>
          <a:bodyPr lIns="0" tIns="0" rIns="0" bIns="0" rtlCol="0" anchor="t">
            <a:spAutoFit/>
          </a:bodyPr>
          <a:lstStyle/>
          <a:p>
            <a:pPr algn="l">
              <a:lnSpc>
                <a:spcPts val="9110"/>
              </a:lnSpc>
            </a:pPr>
            <a:r>
              <a:rPr lang="en-US" sz="6507" b="1" dirty="0">
                <a:solidFill>
                  <a:srgbClr val="91D1DB"/>
                </a:solidFill>
                <a:latin typeface="Tabarra Sans Heavy"/>
                <a:ea typeface="Tabarra Sans Heavy"/>
                <a:cs typeface="Tabarra Sans Heavy"/>
                <a:sym typeface="Tabarra Sans Heavy"/>
              </a:rPr>
              <a:t>Primer Questions</a:t>
            </a:r>
          </a:p>
        </p:txBody>
      </p:sp>
    </p:spTree>
  </p:cSld>
  <p:clrMapOvr>
    <a:masterClrMapping/>
  </p:clrMapOvr>
  <p:transition>
    <p:push/>
  </p:transition>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134579" y="471948"/>
            <a:ext cx="17124721" cy="1113503"/>
            <a:chOff x="0" y="0"/>
            <a:chExt cx="4510215" cy="293268"/>
          </a:xfrm>
        </p:grpSpPr>
        <p:sp>
          <p:nvSpPr>
            <p:cNvPr id="3" name="Freeform 3"/>
            <p:cNvSpPr/>
            <p:nvPr/>
          </p:nvSpPr>
          <p:spPr>
            <a:xfrm>
              <a:off x="0" y="0"/>
              <a:ext cx="4510215" cy="293268"/>
            </a:xfrm>
            <a:custGeom>
              <a:avLst/>
              <a:gdLst/>
              <a:ahLst/>
              <a:cxnLst/>
              <a:rect l="l" t="t" r="r" b="b"/>
              <a:pathLst>
                <a:path w="4510215" h="293268">
                  <a:moveTo>
                    <a:pt x="23057" y="0"/>
                  </a:moveTo>
                  <a:lnTo>
                    <a:pt x="4487158" y="0"/>
                  </a:lnTo>
                  <a:cubicBezTo>
                    <a:pt x="4493273" y="0"/>
                    <a:pt x="4499137" y="2429"/>
                    <a:pt x="4503462" y="6753"/>
                  </a:cubicBezTo>
                  <a:cubicBezTo>
                    <a:pt x="4507785" y="11077"/>
                    <a:pt x="4510215" y="16942"/>
                    <a:pt x="4510215" y="23057"/>
                  </a:cubicBezTo>
                  <a:lnTo>
                    <a:pt x="4510215" y="270212"/>
                  </a:lnTo>
                  <a:cubicBezTo>
                    <a:pt x="4510215" y="282946"/>
                    <a:pt x="4499892" y="293268"/>
                    <a:pt x="4487158" y="293268"/>
                  </a:cubicBezTo>
                  <a:lnTo>
                    <a:pt x="23057" y="293268"/>
                  </a:lnTo>
                  <a:cubicBezTo>
                    <a:pt x="10323" y="293268"/>
                    <a:pt x="0" y="282946"/>
                    <a:pt x="0" y="270212"/>
                  </a:cubicBezTo>
                  <a:lnTo>
                    <a:pt x="0" y="23057"/>
                  </a:lnTo>
                  <a:cubicBezTo>
                    <a:pt x="0" y="10323"/>
                    <a:pt x="10323" y="0"/>
                    <a:pt x="23057"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06389"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9.7</a:t>
            </a:r>
          </a:p>
        </p:txBody>
      </p:sp>
      <p:grpSp>
        <p:nvGrpSpPr>
          <p:cNvPr id="6" name="Group 6"/>
          <p:cNvGrpSpPr/>
          <p:nvPr/>
        </p:nvGrpSpPr>
        <p:grpSpPr>
          <a:xfrm>
            <a:off x="3104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1917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342385" y="5708233"/>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849705" y="5854139"/>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835973" y="4069934"/>
            <a:ext cx="16782842"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a:t>
            </a:r>
          </a:p>
        </p:txBody>
      </p:sp>
      <p:sp>
        <p:nvSpPr>
          <p:cNvPr id="15" name="TextBox 15"/>
          <p:cNvSpPr txBox="1"/>
          <p:nvPr/>
        </p:nvSpPr>
        <p:spPr>
          <a:xfrm>
            <a:off x="867959" y="7288461"/>
            <a:ext cx="15422701"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Q8</a:t>
            </a:r>
          </a:p>
        </p:txBody>
      </p:sp>
    </p:spTree>
  </p:cSld>
  <p:clrMapOvr>
    <a:masterClrMapping/>
  </p:clrMapOvr>
  <p:transition>
    <p:push/>
  </p:transition>
</p:sld>
</file>

<file path=ppt/slides/slide101.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9.8</a:t>
            </a:r>
          </a:p>
        </p:txBody>
      </p:sp>
      <p:sp>
        <p:nvSpPr>
          <p:cNvPr id="3" name="TextBox 3"/>
          <p:cNvSpPr txBox="1"/>
          <p:nvPr/>
        </p:nvSpPr>
        <p:spPr>
          <a:xfrm>
            <a:off x="1028507" y="5086350"/>
            <a:ext cx="16230697" cy="2901950"/>
          </a:xfrm>
          <a:prstGeom prst="rect">
            <a:avLst/>
          </a:prstGeom>
        </p:spPr>
        <p:txBody>
          <a:bodyPr lIns="0" tIns="0" rIns="0" bIns="0" rtlCol="0" anchor="t">
            <a:spAutoFit/>
          </a:bodyPr>
          <a:lstStyle/>
          <a:p>
            <a:pPr algn="l">
              <a:lnSpc>
                <a:spcPts val="5500"/>
              </a:lnSpc>
            </a:pPr>
            <a:r>
              <a:rPr lang="en-US" sz="5000" i="1" dirty="0">
                <a:solidFill>
                  <a:srgbClr val="91D1DB"/>
                </a:solidFill>
                <a:latin typeface="Tabarra Sans Italics"/>
                <a:ea typeface="Tabarra Sans Italics"/>
                <a:cs typeface="Tabarra Sans Italics"/>
                <a:sym typeface="Tabarra Sans Italics"/>
              </a:rPr>
              <a:t>9.8 Conduct a STEEPLE analysis to develop greater understanding of the external environment and identify issues of concern for a business. </a:t>
            </a:r>
          </a:p>
          <a:p>
            <a:pPr algn="l">
              <a:lnSpc>
                <a:spcPts val="5500"/>
              </a:lnSpc>
            </a:pPr>
            <a:endParaRPr lang="en-US" sz="5000" i="1" dirty="0">
              <a:solidFill>
                <a:srgbClr val="91D1DB"/>
              </a:solidFill>
              <a:latin typeface="Tabarra Sans Italics"/>
              <a:ea typeface="Tabarra Sans Italics"/>
              <a:cs typeface="Tabarra Sans Italics"/>
              <a:sym typeface="Tabarra Sans Italics"/>
            </a:endParaRPr>
          </a:p>
        </p:txBody>
      </p:sp>
      <p:sp>
        <p:nvSpPr>
          <p:cNvPr id="4" name="Freeform 4"/>
          <p:cNvSpPr/>
          <p:nvPr/>
        </p:nvSpPr>
        <p:spPr>
          <a:xfrm>
            <a:off x="14843329" y="1028700"/>
            <a:ext cx="2415874" cy="2346418"/>
          </a:xfrm>
          <a:custGeom>
            <a:avLst/>
            <a:gdLst/>
            <a:ahLst/>
            <a:cxnLst/>
            <a:rect l="l" t="t" r="r" b="b"/>
            <a:pathLst>
              <a:path w="2415874" h="2346418">
                <a:moveTo>
                  <a:pt x="0" y="0"/>
                </a:moveTo>
                <a:lnTo>
                  <a:pt x="2415874" y="0"/>
                </a:lnTo>
                <a:lnTo>
                  <a:pt x="2415874" y="2346418"/>
                </a:lnTo>
                <a:lnTo>
                  <a:pt x="0" y="23464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transition>
    <p:push/>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567698" y="4444734"/>
            <a:ext cx="15418399" cy="4580869"/>
          </a:xfrm>
          <a:prstGeom prst="rect">
            <a:avLst/>
          </a:prstGeom>
        </p:spPr>
        <p:txBody>
          <a:bodyPr lIns="0" tIns="0" rIns="0" bIns="0" rtlCol="0" anchor="t">
            <a:spAutoFit/>
          </a:bodyPr>
          <a:lstStyle/>
          <a:p>
            <a:pPr algn="l">
              <a:lnSpc>
                <a:spcPts val="4485"/>
              </a:lnSpc>
            </a:pPr>
            <a:r>
              <a:rPr lang="en-US" sz="3204" b="1" dirty="0">
                <a:solidFill>
                  <a:srgbClr val="203C48"/>
                </a:solidFill>
                <a:latin typeface="Calibri (MS) Bold"/>
                <a:ea typeface="Calibri (MS) Bold"/>
                <a:cs typeface="Calibri (MS) Bold"/>
                <a:sym typeface="Calibri (MS) Bold"/>
              </a:rPr>
              <a:t>What is it?</a:t>
            </a:r>
          </a:p>
          <a:p>
            <a:pPr algn="l">
              <a:lnSpc>
                <a:spcPts val="4485"/>
              </a:lnSpc>
            </a:pPr>
            <a:r>
              <a:rPr lang="en-US" sz="3204" dirty="0">
                <a:solidFill>
                  <a:srgbClr val="203C48"/>
                </a:solidFill>
                <a:latin typeface="Calibri (MS)"/>
                <a:ea typeface="Calibri (MS)"/>
                <a:cs typeface="Calibri (MS)"/>
                <a:sym typeface="Calibri (MS)"/>
              </a:rPr>
              <a:t>A STEEPLE analysis helps businesses understand the wider environment they operate in, focusing on external influences beyond their control.</a:t>
            </a:r>
          </a:p>
          <a:p>
            <a:pPr algn="l">
              <a:lnSpc>
                <a:spcPts val="4485"/>
              </a:lnSpc>
            </a:pPr>
            <a:r>
              <a:rPr lang="en-US" sz="3204" dirty="0">
                <a:solidFill>
                  <a:srgbClr val="203C48"/>
                </a:solidFill>
                <a:latin typeface="Calibri (MS)"/>
                <a:ea typeface="Calibri (MS)"/>
                <a:cs typeface="Calibri (MS)"/>
                <a:sym typeface="Calibri (MS)"/>
              </a:rPr>
              <a:t>By identifying key opportunities and threats, this tool supports better planning and decision-making, allowing businesses to </a:t>
            </a:r>
          </a:p>
          <a:p>
            <a:pPr marL="691770" lvl="1" indent="-345885" algn="l">
              <a:lnSpc>
                <a:spcPts val="4485"/>
              </a:lnSpc>
              <a:buFont typeface="Arial"/>
              <a:buChar char="•"/>
            </a:pPr>
            <a:r>
              <a:rPr lang="en-US" sz="3204" dirty="0">
                <a:solidFill>
                  <a:srgbClr val="203C48"/>
                </a:solidFill>
                <a:latin typeface="Calibri (MS)"/>
                <a:ea typeface="Calibri (MS)"/>
                <a:cs typeface="Calibri (MS)"/>
                <a:sym typeface="Calibri (MS)"/>
              </a:rPr>
              <a:t>Spot new opportunities for growth</a:t>
            </a:r>
          </a:p>
          <a:p>
            <a:pPr marL="691770" lvl="1" indent="-345885" algn="l">
              <a:lnSpc>
                <a:spcPts val="4485"/>
              </a:lnSpc>
              <a:buFont typeface="Arial"/>
              <a:buChar char="•"/>
            </a:pPr>
            <a:r>
              <a:rPr lang="en-US" sz="3204" dirty="0">
                <a:solidFill>
                  <a:srgbClr val="203C48"/>
                </a:solidFill>
                <a:latin typeface="Calibri (MS)"/>
                <a:ea typeface="Calibri (MS)"/>
                <a:cs typeface="Calibri (MS)"/>
                <a:sym typeface="Calibri (MS)"/>
              </a:rPr>
              <a:t>Identify threats that may disrupt operations</a:t>
            </a:r>
          </a:p>
          <a:p>
            <a:pPr marL="691770" lvl="1" indent="-345885" algn="l">
              <a:lnSpc>
                <a:spcPts val="4485"/>
              </a:lnSpc>
              <a:buFont typeface="Arial"/>
              <a:buChar char="•"/>
            </a:pPr>
            <a:r>
              <a:rPr lang="en-US" sz="3204" dirty="0">
                <a:solidFill>
                  <a:srgbClr val="203C48"/>
                </a:solidFill>
                <a:latin typeface="Calibri (MS)"/>
                <a:ea typeface="Calibri (MS)"/>
                <a:cs typeface="Calibri (MS)"/>
                <a:sym typeface="Calibri (MS)"/>
              </a:rPr>
              <a:t>Adapt their strategy to stay competitive and compliant</a:t>
            </a:r>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5" name="TextBox 5"/>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6" name="Group 6"/>
          <p:cNvGrpSpPr/>
          <p:nvPr/>
        </p:nvGrpSpPr>
        <p:grpSpPr>
          <a:xfrm>
            <a:off x="0" y="0"/>
            <a:ext cx="18288000" cy="1903084"/>
            <a:chOff x="0" y="0"/>
            <a:chExt cx="4816593" cy="501224"/>
          </a:xfrm>
        </p:grpSpPr>
        <p:sp>
          <p:nvSpPr>
            <p:cNvPr id="7" name="Freeform 7"/>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8" name="TextBox 8"/>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1" name="Freeform 11"/>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TextBox 12"/>
          <p:cNvSpPr txBox="1"/>
          <p:nvPr/>
        </p:nvSpPr>
        <p:spPr>
          <a:xfrm>
            <a:off x="1028706" y="814070"/>
            <a:ext cx="15147666" cy="958850"/>
          </a:xfrm>
          <a:prstGeom prst="rect">
            <a:avLst/>
          </a:prstGeom>
        </p:spPr>
        <p:txBody>
          <a:bodyPr lIns="0" tIns="0" rIns="0" bIns="0" rtlCol="0" anchor="t">
            <a:spAutoFit/>
          </a:bodyPr>
          <a:lstStyle/>
          <a:p>
            <a:pPr algn="l">
              <a:lnSpc>
                <a:spcPts val="7000"/>
              </a:lnSpc>
            </a:pPr>
            <a:r>
              <a:rPr lang="en-US" sz="5000" b="1" dirty="0">
                <a:solidFill>
                  <a:srgbClr val="91D1DB"/>
                </a:solidFill>
                <a:latin typeface="Tabarra Sans Heavy"/>
                <a:ea typeface="Tabarra Sans Heavy"/>
                <a:cs typeface="Tabarra Sans Heavy"/>
                <a:sym typeface="Tabarra Sans Heavy"/>
              </a:rPr>
              <a:t>Conducting a STEEPLE Analysis</a:t>
            </a:r>
          </a:p>
        </p:txBody>
      </p:sp>
      <p:pic>
        <p:nvPicPr>
          <p:cNvPr id="13" name="Picture 12">
            <a:extLst>
              <a:ext uri="{FF2B5EF4-FFF2-40B4-BE49-F238E27FC236}">
                <a16:creationId xmlns:a16="http://schemas.microsoft.com/office/drawing/2014/main" id="{68D7D553-13F7-06CB-AD3C-5D397DEB3264}"/>
              </a:ext>
            </a:extLst>
          </p:cNvPr>
          <p:cNvPicPr>
            <a:picLocks noChangeAspect="1"/>
          </p:cNvPicPr>
          <p:nvPr/>
        </p:nvPicPr>
        <p:blipFill>
          <a:blip r:embed="rId4"/>
          <a:stretch>
            <a:fillRect/>
          </a:stretch>
        </p:blipFill>
        <p:spPr>
          <a:xfrm>
            <a:off x="857251" y="2082574"/>
            <a:ext cx="16573494" cy="2182670"/>
          </a:xfrm>
          <a:prstGeom prst="rect">
            <a:avLst/>
          </a:prstGeom>
        </p:spPr>
      </p:pic>
      <p:sp>
        <p:nvSpPr>
          <p:cNvPr id="14" name="AutoShape 6">
            <a:extLst>
              <a:ext uri="{FF2B5EF4-FFF2-40B4-BE49-F238E27FC236}">
                <a16:creationId xmlns:a16="http://schemas.microsoft.com/office/drawing/2014/main" id="{0A41F190-6ADB-3049-F8EF-DFBC46089EAF}"/>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536255"/>
            <a:ext cx="15959866" cy="7247785"/>
          </a:xfrm>
          <a:prstGeom prst="rect">
            <a:avLst/>
          </a:prstGeom>
        </p:spPr>
        <p:txBody>
          <a:bodyPr lIns="0" tIns="0" rIns="0" bIns="0" rtlCol="0" anchor="t">
            <a:spAutoFit/>
          </a:bodyPr>
          <a:lstStyle/>
          <a:p>
            <a:pPr algn="l">
              <a:lnSpc>
                <a:spcPts val="4765"/>
              </a:lnSpc>
            </a:pPr>
            <a:r>
              <a:rPr lang="en-US" sz="3404" b="1">
                <a:solidFill>
                  <a:srgbClr val="203C48"/>
                </a:solidFill>
                <a:latin typeface="Calibri (MS) Bold"/>
                <a:ea typeface="Calibri (MS) Bold"/>
                <a:cs typeface="Calibri (MS) Bold"/>
                <a:sym typeface="Calibri (MS) Bold"/>
              </a:rPr>
              <a:t>Social Factors - What it means:</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Changes in lifestyle, attitudes, and values in society affect what customers want.</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Businesses must stay relevant by responding to shifts in consumer expectations.</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Example: A fast-food chain might launch a vegan or low-calorie menu to appeal to more health-conscious Gen Z customers.</a:t>
            </a:r>
          </a:p>
          <a:p>
            <a:pPr algn="l">
              <a:lnSpc>
                <a:spcPts val="4765"/>
              </a:lnSpc>
            </a:pPr>
            <a:endParaRPr lang="en-US" sz="3404">
              <a:solidFill>
                <a:srgbClr val="203C48"/>
              </a:solidFill>
              <a:latin typeface="Calibri (MS)"/>
              <a:ea typeface="Calibri (MS)"/>
              <a:cs typeface="Calibri (MS)"/>
              <a:sym typeface="Calibri (MS)"/>
            </a:endParaRPr>
          </a:p>
          <a:p>
            <a:pPr algn="l">
              <a:lnSpc>
                <a:spcPts val="4765"/>
              </a:lnSpc>
            </a:pPr>
            <a:r>
              <a:rPr lang="en-US" sz="3404" b="1">
                <a:solidFill>
                  <a:srgbClr val="203C48"/>
                </a:solidFill>
                <a:latin typeface="Calibri (MS) Bold"/>
                <a:ea typeface="Calibri (MS) Bold"/>
                <a:cs typeface="Calibri (MS) Bold"/>
                <a:sym typeface="Calibri (MS) Bold"/>
              </a:rPr>
              <a:t>Technological Factors - What it means:</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New technologies, platforms, and automation influence how businesses sell and how customers shop.</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Companies need to embrace innovation to stay competitive.</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Example: A clothes shop without an easy-to-use mobile app may lose younger customers to online retailers with smooth digital checkout.</a:t>
            </a:r>
          </a:p>
        </p:txBody>
      </p:sp>
      <p:sp>
        <p:nvSpPr>
          <p:cNvPr id="3" name="Freeform 3"/>
          <p:cNvSpPr/>
          <p:nvPr/>
        </p:nvSpPr>
        <p:spPr>
          <a:xfrm>
            <a:off x="15506225" y="2257060"/>
            <a:ext cx="2886440" cy="2886440"/>
          </a:xfrm>
          <a:custGeom>
            <a:avLst/>
            <a:gdLst/>
            <a:ahLst/>
            <a:cxnLst/>
            <a:rect l="l" t="t" r="r" b="b"/>
            <a:pathLst>
              <a:path w="2886440" h="2886440">
                <a:moveTo>
                  <a:pt x="0" y="0"/>
                </a:moveTo>
                <a:lnTo>
                  <a:pt x="2886440" y="0"/>
                </a:lnTo>
                <a:lnTo>
                  <a:pt x="2886440" y="2886440"/>
                </a:lnTo>
                <a:lnTo>
                  <a:pt x="0" y="2886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5506225" y="7504097"/>
            <a:ext cx="2531564" cy="1754204"/>
          </a:xfrm>
          <a:custGeom>
            <a:avLst/>
            <a:gdLst/>
            <a:ahLst/>
            <a:cxnLst/>
            <a:rect l="l" t="t" r="r" b="b"/>
            <a:pathLst>
              <a:path w="2953492" h="2108055">
                <a:moveTo>
                  <a:pt x="0" y="0"/>
                </a:moveTo>
                <a:lnTo>
                  <a:pt x="2953492" y="0"/>
                </a:lnTo>
                <a:lnTo>
                  <a:pt x="2953492" y="2108055"/>
                </a:lnTo>
                <a:lnTo>
                  <a:pt x="0" y="2108055"/>
                </a:lnTo>
                <a:lnTo>
                  <a:pt x="0" y="0"/>
                </a:lnTo>
                <a:close/>
              </a:path>
            </a:pathLst>
          </a:custGeom>
          <a:blipFill>
            <a:blip r:embed="rId4"/>
            <a:stretch>
              <a:fillRect/>
            </a:stretch>
          </a:blipFill>
        </p:spPr>
        <p:txBody>
          <a:bodyPr/>
          <a:lstStyle/>
          <a:p>
            <a:endParaRPr lang="en-US"/>
          </a:p>
        </p:txBody>
      </p:sp>
      <p:sp>
        <p:nvSpPr>
          <p:cNvPr id="14" name="TextBox 4">
            <a:extLst>
              <a:ext uri="{FF2B5EF4-FFF2-40B4-BE49-F238E27FC236}">
                <a16:creationId xmlns:a16="http://schemas.microsoft.com/office/drawing/2014/main" id="{EB80BBD6-67D6-8C7D-931C-25D3D5EF8C04}"/>
              </a:ext>
            </a:extLst>
          </p:cNvPr>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15" name="TextBox 5">
            <a:extLst>
              <a:ext uri="{FF2B5EF4-FFF2-40B4-BE49-F238E27FC236}">
                <a16:creationId xmlns:a16="http://schemas.microsoft.com/office/drawing/2014/main" id="{2C828768-3C33-04B7-7242-DD52DE7109A8}"/>
              </a:ext>
            </a:extLst>
          </p:cNvPr>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16" name="Group 6">
            <a:extLst>
              <a:ext uri="{FF2B5EF4-FFF2-40B4-BE49-F238E27FC236}">
                <a16:creationId xmlns:a16="http://schemas.microsoft.com/office/drawing/2014/main" id="{3887712C-478A-79F9-A687-6DE4CB764EF8}"/>
              </a:ext>
            </a:extLst>
          </p:cNvPr>
          <p:cNvGrpSpPr/>
          <p:nvPr/>
        </p:nvGrpSpPr>
        <p:grpSpPr>
          <a:xfrm>
            <a:off x="0" y="0"/>
            <a:ext cx="18288000" cy="1903084"/>
            <a:chOff x="0" y="0"/>
            <a:chExt cx="4816593" cy="501224"/>
          </a:xfrm>
        </p:grpSpPr>
        <p:sp>
          <p:nvSpPr>
            <p:cNvPr id="17" name="Freeform 7">
              <a:extLst>
                <a:ext uri="{FF2B5EF4-FFF2-40B4-BE49-F238E27FC236}">
                  <a16:creationId xmlns:a16="http://schemas.microsoft.com/office/drawing/2014/main" id="{14B39FB7-6E22-0A1E-308A-01BE508596BC}"/>
                </a:ext>
              </a:extLst>
            </p:cNvPr>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18" name="TextBox 8">
              <a:extLst>
                <a:ext uri="{FF2B5EF4-FFF2-40B4-BE49-F238E27FC236}">
                  <a16:creationId xmlns:a16="http://schemas.microsoft.com/office/drawing/2014/main" id="{F0334A01-4D9E-5117-3C2F-6B6116223872}"/>
                </a:ext>
              </a:extLst>
            </p:cNvPr>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9" name="TextBox 10">
            <a:extLst>
              <a:ext uri="{FF2B5EF4-FFF2-40B4-BE49-F238E27FC236}">
                <a16:creationId xmlns:a16="http://schemas.microsoft.com/office/drawing/2014/main" id="{DCA233AB-3A23-973D-8362-F3657278041E}"/>
              </a:ext>
            </a:extLst>
          </p:cNvPr>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20" name="Freeform 11">
            <a:extLst>
              <a:ext uri="{FF2B5EF4-FFF2-40B4-BE49-F238E27FC236}">
                <a16:creationId xmlns:a16="http://schemas.microsoft.com/office/drawing/2014/main" id="{9CDFE5FE-8E57-47F8-6A7D-44E0367C0076}"/>
              </a:ext>
            </a:extLst>
          </p:cNvPr>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1" name="TextBox 12">
            <a:extLst>
              <a:ext uri="{FF2B5EF4-FFF2-40B4-BE49-F238E27FC236}">
                <a16:creationId xmlns:a16="http://schemas.microsoft.com/office/drawing/2014/main" id="{448EB0F7-DC50-9248-61EA-AA9A3056D417}"/>
              </a:ext>
            </a:extLst>
          </p:cNvPr>
          <p:cNvSpPr txBox="1"/>
          <p:nvPr/>
        </p:nvSpPr>
        <p:spPr>
          <a:xfrm>
            <a:off x="1028706" y="814070"/>
            <a:ext cx="15147666" cy="958850"/>
          </a:xfrm>
          <a:prstGeom prst="rect">
            <a:avLst/>
          </a:prstGeom>
        </p:spPr>
        <p:txBody>
          <a:bodyPr lIns="0" tIns="0" rIns="0" bIns="0" rtlCol="0" anchor="t">
            <a:spAutoFit/>
          </a:bodyPr>
          <a:lstStyle/>
          <a:p>
            <a:pPr algn="l">
              <a:lnSpc>
                <a:spcPts val="7000"/>
              </a:lnSpc>
            </a:pPr>
            <a:r>
              <a:rPr lang="en-US" sz="5000" b="1" dirty="0">
                <a:solidFill>
                  <a:srgbClr val="91D1DB"/>
                </a:solidFill>
                <a:latin typeface="Tabarra Sans Heavy"/>
                <a:ea typeface="Tabarra Sans Heavy"/>
                <a:cs typeface="Tabarra Sans Heavy"/>
                <a:sym typeface="Tabarra Sans Heavy"/>
              </a:rPr>
              <a:t>Conducting a STEEPLE Analysis</a:t>
            </a:r>
          </a:p>
        </p:txBody>
      </p:sp>
      <p:sp>
        <p:nvSpPr>
          <p:cNvPr id="22" name="AutoShape 6">
            <a:extLst>
              <a:ext uri="{FF2B5EF4-FFF2-40B4-BE49-F238E27FC236}">
                <a16:creationId xmlns:a16="http://schemas.microsoft.com/office/drawing/2014/main" id="{386845F9-1CE5-92EF-1FAF-5445C717BF4E}"/>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10529" y="2229490"/>
            <a:ext cx="15565843" cy="7247785"/>
          </a:xfrm>
          <a:prstGeom prst="rect">
            <a:avLst/>
          </a:prstGeom>
        </p:spPr>
        <p:txBody>
          <a:bodyPr lIns="0" tIns="0" rIns="0" bIns="0" rtlCol="0" anchor="t">
            <a:spAutoFit/>
          </a:bodyPr>
          <a:lstStyle/>
          <a:p>
            <a:pPr algn="l">
              <a:lnSpc>
                <a:spcPts val="4765"/>
              </a:lnSpc>
            </a:pPr>
            <a:r>
              <a:rPr lang="en-US" sz="3404" b="1">
                <a:solidFill>
                  <a:srgbClr val="203C48"/>
                </a:solidFill>
                <a:latin typeface="Calibri (MS) Bold"/>
                <a:ea typeface="Calibri (MS) Bold"/>
                <a:cs typeface="Calibri (MS) Bold"/>
                <a:sym typeface="Calibri (MS) Bold"/>
              </a:rPr>
              <a:t>Economic Factors - What it means:</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Things like inflation, interest rates, and consumer confidence impact buying behaviour.</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During tough times, people may cut back on spending or switch to cheaper alternatives.</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Subscription services may see more cancellations during economic downturns.</a:t>
            </a:r>
          </a:p>
          <a:p>
            <a:pPr algn="l">
              <a:lnSpc>
                <a:spcPts val="4765"/>
              </a:lnSpc>
            </a:pPr>
            <a:endParaRPr lang="en-US" sz="3404">
              <a:solidFill>
                <a:srgbClr val="203C48"/>
              </a:solidFill>
              <a:latin typeface="Calibri (MS)"/>
              <a:ea typeface="Calibri (MS)"/>
              <a:cs typeface="Calibri (MS)"/>
              <a:sym typeface="Calibri (MS)"/>
            </a:endParaRPr>
          </a:p>
          <a:p>
            <a:pPr algn="l">
              <a:lnSpc>
                <a:spcPts val="4765"/>
              </a:lnSpc>
            </a:pPr>
            <a:r>
              <a:rPr lang="en-US" sz="3404" b="1">
                <a:solidFill>
                  <a:srgbClr val="203C48"/>
                </a:solidFill>
                <a:latin typeface="Calibri (MS) Bold"/>
                <a:ea typeface="Calibri (MS) Bold"/>
                <a:cs typeface="Calibri (MS) Bold"/>
                <a:sym typeface="Calibri (MS) Bold"/>
              </a:rPr>
              <a:t>Environmental Factors - What it means:</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Growing awareness of climate change and sustainability affects how businesses operate and package products.</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Consumers increasingly expect brands to minimise waste and emissions.</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A water company might face backlash if it keeps using single-use plastic bottles.</a:t>
            </a:r>
          </a:p>
        </p:txBody>
      </p:sp>
      <p:sp>
        <p:nvSpPr>
          <p:cNvPr id="3" name="Freeform 3"/>
          <p:cNvSpPr/>
          <p:nvPr/>
        </p:nvSpPr>
        <p:spPr>
          <a:xfrm>
            <a:off x="15414331" y="2964926"/>
            <a:ext cx="2587955" cy="1924791"/>
          </a:xfrm>
          <a:custGeom>
            <a:avLst/>
            <a:gdLst/>
            <a:ahLst/>
            <a:cxnLst/>
            <a:rect l="l" t="t" r="r" b="b"/>
            <a:pathLst>
              <a:path w="2587955" h="1924791">
                <a:moveTo>
                  <a:pt x="0" y="0"/>
                </a:moveTo>
                <a:lnTo>
                  <a:pt x="2587954" y="0"/>
                </a:lnTo>
                <a:lnTo>
                  <a:pt x="2587954" y="1924792"/>
                </a:lnTo>
                <a:lnTo>
                  <a:pt x="0" y="1924792"/>
                </a:lnTo>
                <a:lnTo>
                  <a:pt x="0" y="0"/>
                </a:lnTo>
                <a:close/>
              </a:path>
            </a:pathLst>
          </a:custGeom>
          <a:blipFill>
            <a:blip r:embed="rId2"/>
            <a:stretch>
              <a:fillRect/>
            </a:stretch>
          </a:blipFill>
        </p:spPr>
        <p:txBody>
          <a:bodyPr/>
          <a:lstStyle/>
          <a:p>
            <a:endParaRPr lang="en-US"/>
          </a:p>
        </p:txBody>
      </p:sp>
      <p:sp>
        <p:nvSpPr>
          <p:cNvPr id="4" name="Freeform 4"/>
          <p:cNvSpPr/>
          <p:nvPr/>
        </p:nvSpPr>
        <p:spPr>
          <a:xfrm>
            <a:off x="15840084" y="6649268"/>
            <a:ext cx="2296964" cy="2476511"/>
          </a:xfrm>
          <a:custGeom>
            <a:avLst/>
            <a:gdLst/>
            <a:ahLst/>
            <a:cxnLst/>
            <a:rect l="l" t="t" r="r" b="b"/>
            <a:pathLst>
              <a:path w="2296964" h="2476511">
                <a:moveTo>
                  <a:pt x="0" y="0"/>
                </a:moveTo>
                <a:lnTo>
                  <a:pt x="2296965" y="0"/>
                </a:lnTo>
                <a:lnTo>
                  <a:pt x="2296965" y="2476511"/>
                </a:lnTo>
                <a:lnTo>
                  <a:pt x="0" y="247651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4" name="TextBox 4">
            <a:extLst>
              <a:ext uri="{FF2B5EF4-FFF2-40B4-BE49-F238E27FC236}">
                <a16:creationId xmlns:a16="http://schemas.microsoft.com/office/drawing/2014/main" id="{E83B9D14-F0DF-8662-4C20-BFD31D3AE699}"/>
              </a:ext>
            </a:extLst>
          </p:cNvPr>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15" name="TextBox 5">
            <a:extLst>
              <a:ext uri="{FF2B5EF4-FFF2-40B4-BE49-F238E27FC236}">
                <a16:creationId xmlns:a16="http://schemas.microsoft.com/office/drawing/2014/main" id="{3B1173CD-9E7B-0576-51AC-A7DDE2075445}"/>
              </a:ext>
            </a:extLst>
          </p:cNvPr>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16" name="Group 6">
            <a:extLst>
              <a:ext uri="{FF2B5EF4-FFF2-40B4-BE49-F238E27FC236}">
                <a16:creationId xmlns:a16="http://schemas.microsoft.com/office/drawing/2014/main" id="{2D9147B0-2BC2-225F-EAFD-44F43D670E33}"/>
              </a:ext>
            </a:extLst>
          </p:cNvPr>
          <p:cNvGrpSpPr/>
          <p:nvPr/>
        </p:nvGrpSpPr>
        <p:grpSpPr>
          <a:xfrm>
            <a:off x="0" y="0"/>
            <a:ext cx="18288000" cy="1903084"/>
            <a:chOff x="0" y="0"/>
            <a:chExt cx="4816593" cy="501224"/>
          </a:xfrm>
        </p:grpSpPr>
        <p:sp>
          <p:nvSpPr>
            <p:cNvPr id="17" name="Freeform 7">
              <a:extLst>
                <a:ext uri="{FF2B5EF4-FFF2-40B4-BE49-F238E27FC236}">
                  <a16:creationId xmlns:a16="http://schemas.microsoft.com/office/drawing/2014/main" id="{80CB56BC-AC8B-55FB-91A5-F07638F5691F}"/>
                </a:ext>
              </a:extLst>
            </p:cNvPr>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18" name="TextBox 8">
              <a:extLst>
                <a:ext uri="{FF2B5EF4-FFF2-40B4-BE49-F238E27FC236}">
                  <a16:creationId xmlns:a16="http://schemas.microsoft.com/office/drawing/2014/main" id="{E8FCC144-D215-2A8A-9D9D-E21C007A5D68}"/>
                </a:ext>
              </a:extLst>
            </p:cNvPr>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9" name="TextBox 10">
            <a:extLst>
              <a:ext uri="{FF2B5EF4-FFF2-40B4-BE49-F238E27FC236}">
                <a16:creationId xmlns:a16="http://schemas.microsoft.com/office/drawing/2014/main" id="{41E232A0-20A4-2F08-D9E4-2517CDB01C7A}"/>
              </a:ext>
            </a:extLst>
          </p:cNvPr>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20" name="Freeform 11">
            <a:extLst>
              <a:ext uri="{FF2B5EF4-FFF2-40B4-BE49-F238E27FC236}">
                <a16:creationId xmlns:a16="http://schemas.microsoft.com/office/drawing/2014/main" id="{0079014F-395A-E1DB-625D-D68D64D677F5}"/>
              </a:ext>
            </a:extLst>
          </p:cNvPr>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1" name="TextBox 12">
            <a:extLst>
              <a:ext uri="{FF2B5EF4-FFF2-40B4-BE49-F238E27FC236}">
                <a16:creationId xmlns:a16="http://schemas.microsoft.com/office/drawing/2014/main" id="{49452316-A522-F339-EF01-BC3721599E21}"/>
              </a:ext>
            </a:extLst>
          </p:cNvPr>
          <p:cNvSpPr txBox="1"/>
          <p:nvPr/>
        </p:nvSpPr>
        <p:spPr>
          <a:xfrm>
            <a:off x="1028706" y="814070"/>
            <a:ext cx="15147666" cy="958850"/>
          </a:xfrm>
          <a:prstGeom prst="rect">
            <a:avLst/>
          </a:prstGeom>
        </p:spPr>
        <p:txBody>
          <a:bodyPr lIns="0" tIns="0" rIns="0" bIns="0" rtlCol="0" anchor="t">
            <a:spAutoFit/>
          </a:bodyPr>
          <a:lstStyle/>
          <a:p>
            <a:pPr algn="l">
              <a:lnSpc>
                <a:spcPts val="7000"/>
              </a:lnSpc>
            </a:pPr>
            <a:r>
              <a:rPr lang="en-US" sz="5000" b="1" dirty="0">
                <a:solidFill>
                  <a:srgbClr val="91D1DB"/>
                </a:solidFill>
                <a:latin typeface="Tabarra Sans Heavy"/>
                <a:ea typeface="Tabarra Sans Heavy"/>
                <a:cs typeface="Tabarra Sans Heavy"/>
                <a:sym typeface="Tabarra Sans Heavy"/>
              </a:rPr>
              <a:t>Conducting a STEEPLE Analysis</a:t>
            </a:r>
          </a:p>
        </p:txBody>
      </p:sp>
      <p:sp>
        <p:nvSpPr>
          <p:cNvPr id="22" name="AutoShape 6">
            <a:extLst>
              <a:ext uri="{FF2B5EF4-FFF2-40B4-BE49-F238E27FC236}">
                <a16:creationId xmlns:a16="http://schemas.microsoft.com/office/drawing/2014/main" id="{117507AB-89BB-64E6-2D1D-334F1735242E}"/>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048978"/>
            <a:ext cx="15959866" cy="7847860"/>
          </a:xfrm>
          <a:prstGeom prst="rect">
            <a:avLst/>
          </a:prstGeom>
        </p:spPr>
        <p:txBody>
          <a:bodyPr lIns="0" tIns="0" rIns="0" bIns="0" rtlCol="0" anchor="t">
            <a:spAutoFit/>
          </a:bodyPr>
          <a:lstStyle/>
          <a:p>
            <a:pPr algn="l">
              <a:lnSpc>
                <a:spcPts val="4765"/>
              </a:lnSpc>
            </a:pPr>
            <a:r>
              <a:rPr lang="en-US" sz="3404" b="1">
                <a:solidFill>
                  <a:srgbClr val="203C48"/>
                </a:solidFill>
                <a:latin typeface="Calibri (MS) Bold"/>
                <a:ea typeface="Calibri (MS) Bold"/>
                <a:cs typeface="Calibri (MS) Bold"/>
                <a:sym typeface="Calibri (MS) Bold"/>
              </a:rPr>
              <a:t>Political Factors - What it means:</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Government policies, international relations, and tax changes can impact business decisions, especially for exporters.</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Political events can disrupt supply chains or costs.</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Example: A hike in import duties could make it more expensive for an Irish tech company to buy parts from abroad.</a:t>
            </a:r>
          </a:p>
          <a:p>
            <a:pPr algn="l">
              <a:lnSpc>
                <a:spcPts val="4765"/>
              </a:lnSpc>
            </a:pPr>
            <a:endParaRPr lang="en-US" sz="3404">
              <a:solidFill>
                <a:srgbClr val="203C48"/>
              </a:solidFill>
              <a:latin typeface="Calibri (MS)"/>
              <a:ea typeface="Calibri (MS)"/>
              <a:cs typeface="Calibri (MS)"/>
              <a:sym typeface="Calibri (MS)"/>
            </a:endParaRPr>
          </a:p>
          <a:p>
            <a:pPr algn="l">
              <a:lnSpc>
                <a:spcPts val="4765"/>
              </a:lnSpc>
            </a:pPr>
            <a:r>
              <a:rPr lang="en-US" sz="3404" b="1">
                <a:solidFill>
                  <a:srgbClr val="203C48"/>
                </a:solidFill>
                <a:latin typeface="Calibri (MS) Bold"/>
                <a:ea typeface="Calibri (MS) Bold"/>
                <a:cs typeface="Calibri (MS) Bold"/>
                <a:sym typeface="Calibri (MS) Bold"/>
              </a:rPr>
              <a:t>Legal Factors - What it means:</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Businesses must follow laws on employment, safety, advertising, and consumer protection.</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Legal changes can add new responsibilities or penalties.</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Example: A gym collecting personal data must follow GDPR rules or risk fines and reputational damage.</a:t>
            </a:r>
          </a:p>
        </p:txBody>
      </p:sp>
      <p:sp>
        <p:nvSpPr>
          <p:cNvPr id="3" name="Freeform 3"/>
          <p:cNvSpPr/>
          <p:nvPr/>
        </p:nvSpPr>
        <p:spPr>
          <a:xfrm>
            <a:off x="14879608" y="3916972"/>
            <a:ext cx="2902717" cy="2122611"/>
          </a:xfrm>
          <a:custGeom>
            <a:avLst/>
            <a:gdLst/>
            <a:ahLst/>
            <a:cxnLst/>
            <a:rect l="l" t="t" r="r" b="b"/>
            <a:pathLst>
              <a:path w="2902717" h="2122611">
                <a:moveTo>
                  <a:pt x="0" y="0"/>
                </a:moveTo>
                <a:lnTo>
                  <a:pt x="2902717" y="0"/>
                </a:lnTo>
                <a:lnTo>
                  <a:pt x="2902717" y="2122612"/>
                </a:lnTo>
                <a:lnTo>
                  <a:pt x="0" y="2122612"/>
                </a:lnTo>
                <a:lnTo>
                  <a:pt x="0" y="0"/>
                </a:lnTo>
                <a:close/>
              </a:path>
            </a:pathLst>
          </a:custGeom>
          <a:blipFill>
            <a:blip r:embed="rId2"/>
            <a:stretch>
              <a:fillRect/>
            </a:stretch>
          </a:blipFill>
        </p:spPr>
        <p:txBody>
          <a:bodyPr/>
          <a:lstStyle/>
          <a:p>
            <a:endParaRPr lang="en-US"/>
          </a:p>
        </p:txBody>
      </p:sp>
      <p:sp>
        <p:nvSpPr>
          <p:cNvPr id="4" name="Freeform 4"/>
          <p:cNvSpPr/>
          <p:nvPr/>
        </p:nvSpPr>
        <p:spPr>
          <a:xfrm>
            <a:off x="16104380" y="7160405"/>
            <a:ext cx="2183620" cy="2183620"/>
          </a:xfrm>
          <a:custGeom>
            <a:avLst/>
            <a:gdLst/>
            <a:ahLst/>
            <a:cxnLst/>
            <a:rect l="l" t="t" r="r" b="b"/>
            <a:pathLst>
              <a:path w="2183620" h="2183620">
                <a:moveTo>
                  <a:pt x="0" y="0"/>
                </a:moveTo>
                <a:lnTo>
                  <a:pt x="2183620" y="0"/>
                </a:lnTo>
                <a:lnTo>
                  <a:pt x="2183620" y="2183620"/>
                </a:lnTo>
                <a:lnTo>
                  <a:pt x="0" y="21836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4" name="TextBox 4">
            <a:extLst>
              <a:ext uri="{FF2B5EF4-FFF2-40B4-BE49-F238E27FC236}">
                <a16:creationId xmlns:a16="http://schemas.microsoft.com/office/drawing/2014/main" id="{7F337815-3B8E-3A4F-E5F1-889CDCB634C5}"/>
              </a:ext>
            </a:extLst>
          </p:cNvPr>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15" name="TextBox 5">
            <a:extLst>
              <a:ext uri="{FF2B5EF4-FFF2-40B4-BE49-F238E27FC236}">
                <a16:creationId xmlns:a16="http://schemas.microsoft.com/office/drawing/2014/main" id="{88C928CB-4802-5454-6761-FF5A1ED6C2F7}"/>
              </a:ext>
            </a:extLst>
          </p:cNvPr>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16" name="Group 6">
            <a:extLst>
              <a:ext uri="{FF2B5EF4-FFF2-40B4-BE49-F238E27FC236}">
                <a16:creationId xmlns:a16="http://schemas.microsoft.com/office/drawing/2014/main" id="{9773C491-4EAD-E421-949C-463F8BD21BA1}"/>
              </a:ext>
            </a:extLst>
          </p:cNvPr>
          <p:cNvGrpSpPr/>
          <p:nvPr/>
        </p:nvGrpSpPr>
        <p:grpSpPr>
          <a:xfrm>
            <a:off x="0" y="0"/>
            <a:ext cx="18288000" cy="1903084"/>
            <a:chOff x="0" y="0"/>
            <a:chExt cx="4816593" cy="501224"/>
          </a:xfrm>
        </p:grpSpPr>
        <p:sp>
          <p:nvSpPr>
            <p:cNvPr id="17" name="Freeform 7">
              <a:extLst>
                <a:ext uri="{FF2B5EF4-FFF2-40B4-BE49-F238E27FC236}">
                  <a16:creationId xmlns:a16="http://schemas.microsoft.com/office/drawing/2014/main" id="{2B257C9A-60FC-4342-74FD-8565ADBA0715}"/>
                </a:ext>
              </a:extLst>
            </p:cNvPr>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18" name="TextBox 8">
              <a:extLst>
                <a:ext uri="{FF2B5EF4-FFF2-40B4-BE49-F238E27FC236}">
                  <a16:creationId xmlns:a16="http://schemas.microsoft.com/office/drawing/2014/main" id="{D9ADEBF1-2208-E3B9-CEB7-4E8C60B433F3}"/>
                </a:ext>
              </a:extLst>
            </p:cNvPr>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9" name="TextBox 10">
            <a:extLst>
              <a:ext uri="{FF2B5EF4-FFF2-40B4-BE49-F238E27FC236}">
                <a16:creationId xmlns:a16="http://schemas.microsoft.com/office/drawing/2014/main" id="{D6D764F2-94D5-73E7-889F-6394D3D1BE43}"/>
              </a:ext>
            </a:extLst>
          </p:cNvPr>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20" name="Freeform 11">
            <a:extLst>
              <a:ext uri="{FF2B5EF4-FFF2-40B4-BE49-F238E27FC236}">
                <a16:creationId xmlns:a16="http://schemas.microsoft.com/office/drawing/2014/main" id="{E80D8CAB-71D0-C5FF-6E46-72396D61F72A}"/>
              </a:ext>
            </a:extLst>
          </p:cNvPr>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1" name="TextBox 12">
            <a:extLst>
              <a:ext uri="{FF2B5EF4-FFF2-40B4-BE49-F238E27FC236}">
                <a16:creationId xmlns:a16="http://schemas.microsoft.com/office/drawing/2014/main" id="{53C67616-7246-01CF-9F78-D190CD967F02}"/>
              </a:ext>
            </a:extLst>
          </p:cNvPr>
          <p:cNvSpPr txBox="1"/>
          <p:nvPr/>
        </p:nvSpPr>
        <p:spPr>
          <a:xfrm>
            <a:off x="1028706" y="814070"/>
            <a:ext cx="15147666" cy="958850"/>
          </a:xfrm>
          <a:prstGeom prst="rect">
            <a:avLst/>
          </a:prstGeom>
        </p:spPr>
        <p:txBody>
          <a:bodyPr lIns="0" tIns="0" rIns="0" bIns="0" rtlCol="0" anchor="t">
            <a:spAutoFit/>
          </a:bodyPr>
          <a:lstStyle/>
          <a:p>
            <a:pPr algn="l">
              <a:lnSpc>
                <a:spcPts val="7000"/>
              </a:lnSpc>
            </a:pPr>
            <a:r>
              <a:rPr lang="en-US" sz="5000" b="1" dirty="0">
                <a:solidFill>
                  <a:srgbClr val="91D1DB"/>
                </a:solidFill>
                <a:latin typeface="Tabarra Sans Heavy"/>
                <a:ea typeface="Tabarra Sans Heavy"/>
                <a:cs typeface="Tabarra Sans Heavy"/>
                <a:sym typeface="Tabarra Sans Heavy"/>
              </a:rPr>
              <a:t>Conducting a STEEPLE Analysis</a:t>
            </a:r>
          </a:p>
        </p:txBody>
      </p:sp>
      <p:sp>
        <p:nvSpPr>
          <p:cNvPr id="22" name="AutoShape 6">
            <a:extLst>
              <a:ext uri="{FF2B5EF4-FFF2-40B4-BE49-F238E27FC236}">
                <a16:creationId xmlns:a16="http://schemas.microsoft.com/office/drawing/2014/main" id="{FE494754-A87E-6FF0-B14F-5D37B06B6931}"/>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116471" y="5926694"/>
            <a:ext cx="3872096" cy="3470366"/>
          </a:xfrm>
          <a:custGeom>
            <a:avLst/>
            <a:gdLst/>
            <a:ahLst/>
            <a:cxnLst/>
            <a:rect l="l" t="t" r="r" b="b"/>
            <a:pathLst>
              <a:path w="3872096" h="3470366">
                <a:moveTo>
                  <a:pt x="0" y="0"/>
                </a:moveTo>
                <a:lnTo>
                  <a:pt x="3872095" y="0"/>
                </a:lnTo>
                <a:lnTo>
                  <a:pt x="3872095" y="3470365"/>
                </a:lnTo>
                <a:lnTo>
                  <a:pt x="0" y="34703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p:nvPr/>
        </p:nvSpPr>
        <p:spPr>
          <a:xfrm>
            <a:off x="1028700" y="2637060"/>
            <a:ext cx="15959866" cy="3647335"/>
          </a:xfrm>
          <a:prstGeom prst="rect">
            <a:avLst/>
          </a:prstGeom>
        </p:spPr>
        <p:txBody>
          <a:bodyPr lIns="0" tIns="0" rIns="0" bIns="0" rtlCol="0" anchor="t">
            <a:spAutoFit/>
          </a:bodyPr>
          <a:lstStyle/>
          <a:p>
            <a:pPr algn="l">
              <a:lnSpc>
                <a:spcPts val="4765"/>
              </a:lnSpc>
            </a:pPr>
            <a:r>
              <a:rPr lang="en-US" sz="3404" b="1">
                <a:solidFill>
                  <a:srgbClr val="203C48"/>
                </a:solidFill>
                <a:latin typeface="Calibri (MS) Bold"/>
                <a:ea typeface="Calibri (MS) Bold"/>
                <a:cs typeface="Calibri (MS) Bold"/>
                <a:sym typeface="Calibri (MS) Bold"/>
              </a:rPr>
              <a:t>Ethical Factors - What it means:</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Ethical factors relate to a business’s values and treatment of people, animals, and the environment.</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Customers want brands that are honest, fair, and responsible.</a:t>
            </a:r>
          </a:p>
          <a:p>
            <a:pPr marL="734948" lvl="1" indent="-367474" algn="l">
              <a:lnSpc>
                <a:spcPts val="4765"/>
              </a:lnSpc>
              <a:buFont typeface="Arial"/>
              <a:buChar char="•"/>
            </a:pPr>
            <a:r>
              <a:rPr lang="en-US" sz="3404">
                <a:solidFill>
                  <a:srgbClr val="203C48"/>
                </a:solidFill>
                <a:latin typeface="Calibri (MS)"/>
                <a:ea typeface="Calibri (MS)"/>
                <a:cs typeface="Calibri (MS)"/>
                <a:sym typeface="Calibri (MS)"/>
              </a:rPr>
              <a:t>Example: A clothing brand exposed for using unethical factories may lose public trust.</a:t>
            </a:r>
          </a:p>
          <a:p>
            <a:pPr algn="l">
              <a:lnSpc>
                <a:spcPts val="4765"/>
              </a:lnSpc>
            </a:pPr>
            <a:endParaRPr lang="en-US" sz="3404">
              <a:solidFill>
                <a:srgbClr val="203C48"/>
              </a:solidFill>
              <a:latin typeface="Calibri (MS)"/>
              <a:ea typeface="Calibri (MS)"/>
              <a:cs typeface="Calibri (MS)"/>
              <a:sym typeface="Calibri (MS)"/>
            </a:endParaRPr>
          </a:p>
        </p:txBody>
      </p:sp>
      <p:sp>
        <p:nvSpPr>
          <p:cNvPr id="15" name="TextBox 4">
            <a:extLst>
              <a:ext uri="{FF2B5EF4-FFF2-40B4-BE49-F238E27FC236}">
                <a16:creationId xmlns:a16="http://schemas.microsoft.com/office/drawing/2014/main" id="{EFA6FAA0-05B3-DB86-3D2D-98F6E49BE3F7}"/>
              </a:ext>
            </a:extLst>
          </p:cNvPr>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16" name="TextBox 5">
            <a:extLst>
              <a:ext uri="{FF2B5EF4-FFF2-40B4-BE49-F238E27FC236}">
                <a16:creationId xmlns:a16="http://schemas.microsoft.com/office/drawing/2014/main" id="{A6CE886E-4A2A-C73B-14B1-460EC7CB1DD9}"/>
              </a:ext>
            </a:extLst>
          </p:cNvPr>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17" name="Group 6">
            <a:extLst>
              <a:ext uri="{FF2B5EF4-FFF2-40B4-BE49-F238E27FC236}">
                <a16:creationId xmlns:a16="http://schemas.microsoft.com/office/drawing/2014/main" id="{03A2E1DE-981A-2E24-5DF3-A7031CA7A4F4}"/>
              </a:ext>
            </a:extLst>
          </p:cNvPr>
          <p:cNvGrpSpPr/>
          <p:nvPr/>
        </p:nvGrpSpPr>
        <p:grpSpPr>
          <a:xfrm>
            <a:off x="0" y="0"/>
            <a:ext cx="18288000" cy="1903084"/>
            <a:chOff x="0" y="0"/>
            <a:chExt cx="4816593" cy="501224"/>
          </a:xfrm>
        </p:grpSpPr>
        <p:sp>
          <p:nvSpPr>
            <p:cNvPr id="18" name="Freeform 7">
              <a:extLst>
                <a:ext uri="{FF2B5EF4-FFF2-40B4-BE49-F238E27FC236}">
                  <a16:creationId xmlns:a16="http://schemas.microsoft.com/office/drawing/2014/main" id="{432F7F9C-FD0E-5427-4801-D0D08DD30B91}"/>
                </a:ext>
              </a:extLst>
            </p:cNvPr>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19" name="TextBox 8">
              <a:extLst>
                <a:ext uri="{FF2B5EF4-FFF2-40B4-BE49-F238E27FC236}">
                  <a16:creationId xmlns:a16="http://schemas.microsoft.com/office/drawing/2014/main" id="{28F20D3A-02B6-653F-05AC-9CD3D8564E46}"/>
                </a:ext>
              </a:extLst>
            </p:cNvPr>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20" name="TextBox 10">
            <a:extLst>
              <a:ext uri="{FF2B5EF4-FFF2-40B4-BE49-F238E27FC236}">
                <a16:creationId xmlns:a16="http://schemas.microsoft.com/office/drawing/2014/main" id="{1AFF135A-AEFA-61A1-BE91-31C43B9C27C3}"/>
              </a:ext>
            </a:extLst>
          </p:cNvPr>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21" name="Freeform 11">
            <a:extLst>
              <a:ext uri="{FF2B5EF4-FFF2-40B4-BE49-F238E27FC236}">
                <a16:creationId xmlns:a16="http://schemas.microsoft.com/office/drawing/2014/main" id="{A9085283-B6D3-00D9-0971-3F2CC4AB7D8A}"/>
              </a:ext>
            </a:extLst>
          </p:cNvPr>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2" name="TextBox 12">
            <a:extLst>
              <a:ext uri="{FF2B5EF4-FFF2-40B4-BE49-F238E27FC236}">
                <a16:creationId xmlns:a16="http://schemas.microsoft.com/office/drawing/2014/main" id="{E59EADA0-8D42-7430-6C5D-E4CD81B57FB9}"/>
              </a:ext>
            </a:extLst>
          </p:cNvPr>
          <p:cNvSpPr txBox="1"/>
          <p:nvPr/>
        </p:nvSpPr>
        <p:spPr>
          <a:xfrm>
            <a:off x="1028706" y="814070"/>
            <a:ext cx="15147666" cy="958850"/>
          </a:xfrm>
          <a:prstGeom prst="rect">
            <a:avLst/>
          </a:prstGeom>
        </p:spPr>
        <p:txBody>
          <a:bodyPr lIns="0" tIns="0" rIns="0" bIns="0" rtlCol="0" anchor="t">
            <a:spAutoFit/>
          </a:bodyPr>
          <a:lstStyle/>
          <a:p>
            <a:pPr algn="l">
              <a:lnSpc>
                <a:spcPts val="7000"/>
              </a:lnSpc>
            </a:pPr>
            <a:r>
              <a:rPr lang="en-US" sz="5000" b="1" dirty="0">
                <a:solidFill>
                  <a:srgbClr val="91D1DB"/>
                </a:solidFill>
                <a:latin typeface="Tabarra Sans Heavy"/>
                <a:ea typeface="Tabarra Sans Heavy"/>
                <a:cs typeface="Tabarra Sans Heavy"/>
                <a:sym typeface="Tabarra Sans Heavy"/>
              </a:rPr>
              <a:t>Conducting a STEEPLE Analysis</a:t>
            </a:r>
          </a:p>
        </p:txBody>
      </p:sp>
      <p:sp>
        <p:nvSpPr>
          <p:cNvPr id="23" name="AutoShape 6">
            <a:extLst>
              <a:ext uri="{FF2B5EF4-FFF2-40B4-BE49-F238E27FC236}">
                <a16:creationId xmlns:a16="http://schemas.microsoft.com/office/drawing/2014/main" id="{B63FE477-BE3C-260B-9E8D-DC7493AD9A26}"/>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5518" y="720090"/>
            <a:ext cx="16856964" cy="88468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4A1EE73-A936-C300-FACC-4A93AC1D2681}"/>
              </a:ext>
            </a:extLst>
          </p:cNvPr>
          <p:cNvPicPr>
            <a:picLocks noChangeAspect="1"/>
          </p:cNvPicPr>
          <p:nvPr/>
        </p:nvPicPr>
        <p:blipFill>
          <a:blip r:embed="rId2"/>
          <a:stretch>
            <a:fillRect/>
          </a:stretch>
        </p:blipFill>
        <p:spPr>
          <a:xfrm>
            <a:off x="2236928" y="524118"/>
            <a:ext cx="13814143" cy="9061842"/>
          </a:xfrm>
          <a:prstGeom prst="rect">
            <a:avLst/>
          </a:prstGeom>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401924" y="437197"/>
            <a:ext cx="13362596" cy="1116330"/>
          </a:xfrm>
          <a:prstGeom prst="rect">
            <a:avLst/>
          </a:prstGeom>
        </p:spPr>
        <p:txBody>
          <a:bodyPr lIns="0" tIns="0" rIns="0" bIns="0" rtlCol="0" anchor="t">
            <a:spAutoFit/>
          </a:bodyPr>
          <a:lstStyle/>
          <a:p>
            <a:pPr algn="l">
              <a:lnSpc>
                <a:spcPts val="7590"/>
              </a:lnSpc>
            </a:pPr>
            <a:r>
              <a:rPr lang="en-US" sz="6900" b="1">
                <a:solidFill>
                  <a:srgbClr val="DB543E"/>
                </a:solidFill>
                <a:latin typeface="Tabarra Sans Bold"/>
                <a:ea typeface="Tabarra Sans Bold"/>
                <a:cs typeface="Tabarra Sans Bold"/>
                <a:sym typeface="Tabarra Sans Bold"/>
              </a:rPr>
              <a:t>Student Activity</a:t>
            </a:r>
          </a:p>
        </p:txBody>
      </p:sp>
      <p:sp>
        <p:nvSpPr>
          <p:cNvPr id="3" name="TextBox 3"/>
          <p:cNvSpPr txBox="1"/>
          <p:nvPr/>
        </p:nvSpPr>
        <p:spPr>
          <a:xfrm>
            <a:off x="1401924" y="1643202"/>
            <a:ext cx="15246705" cy="7847965"/>
          </a:xfrm>
          <a:prstGeom prst="rect">
            <a:avLst/>
          </a:prstGeom>
        </p:spPr>
        <p:txBody>
          <a:bodyPr lIns="0" tIns="0" rIns="0" bIns="0" rtlCol="0" anchor="t">
            <a:spAutoFit/>
          </a:bodyPr>
          <a:lstStyle/>
          <a:p>
            <a:pPr algn="l">
              <a:lnSpc>
                <a:spcPts val="4759"/>
              </a:lnSpc>
            </a:pPr>
            <a:r>
              <a:rPr lang="en-US" sz="3399" b="1">
                <a:solidFill>
                  <a:srgbClr val="FFFFFF"/>
                </a:solidFill>
                <a:latin typeface="Tabarra Sans Bold"/>
                <a:ea typeface="Tabarra Sans Bold"/>
                <a:cs typeface="Tabarra Sans Bold"/>
                <a:sym typeface="Tabarra Sans Bold"/>
              </a:rPr>
              <a:t>Case Study: Solánna Skincare – Irish Exporter to the US</a:t>
            </a:r>
          </a:p>
          <a:p>
            <a:pPr algn="l">
              <a:lnSpc>
                <a:spcPts val="4759"/>
              </a:lnSpc>
            </a:pPr>
            <a:r>
              <a:rPr lang="en-US" sz="3399">
                <a:solidFill>
                  <a:srgbClr val="FFFFFF"/>
                </a:solidFill>
                <a:latin typeface="Tabarra Sans"/>
                <a:ea typeface="Tabarra Sans"/>
                <a:cs typeface="Tabarra Sans"/>
                <a:sym typeface="Tabarra Sans"/>
              </a:rPr>
              <a:t>Solánna Skincare, a natural cosmetics company based in Cork, saw rapid growth selling online to US customers. However, during the Trump administration’s trade war with the EU, new tariffs made exporting more expensive. Rising inflation and a weak euro helped keep their products competitively priced. Solánna invested in AI tools to automate customer service and launched an eco-friendly refill scheme to meet growing environmental expectations. They also had to update their US website to comply with new data protection regulations and faced criticism after a marketing campaign was seen as culturally insensitive.</a:t>
            </a:r>
          </a:p>
          <a:p>
            <a:pPr algn="l">
              <a:lnSpc>
                <a:spcPts val="4759"/>
              </a:lnSpc>
            </a:pPr>
            <a:endParaRPr lang="en-US" sz="3399">
              <a:solidFill>
                <a:srgbClr val="FFFFFF"/>
              </a:solidFill>
              <a:latin typeface="Tabarra Sans"/>
              <a:ea typeface="Tabarra Sans"/>
              <a:cs typeface="Tabarra Sans"/>
              <a:sym typeface="Tabarra Sans"/>
            </a:endParaRPr>
          </a:p>
          <a:p>
            <a:pPr algn="l">
              <a:lnSpc>
                <a:spcPts val="4759"/>
              </a:lnSpc>
            </a:pPr>
            <a:r>
              <a:rPr lang="en-US" sz="3399" b="1">
                <a:solidFill>
                  <a:srgbClr val="FFFFFF"/>
                </a:solidFill>
                <a:latin typeface="Tabarra Sans Bold"/>
                <a:ea typeface="Tabarra Sans Bold"/>
                <a:cs typeface="Tabarra Sans Bold"/>
                <a:sym typeface="Tabarra Sans Bold"/>
              </a:rPr>
              <a:t>Identify and categorise at least five STEEPLE factors (e.g. political, economic, technological, environmental, legal, ethical). </a:t>
            </a:r>
          </a:p>
        </p:txBody>
      </p:sp>
    </p:spTree>
  </p:cSld>
  <p:clrMapOvr>
    <a:masterClrMapping/>
  </p:clrMapOvr>
  <p:transition>
    <p:push/>
  </p:transition>
</p:sld>
</file>

<file path=ppt/slides/slide109.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401924" y="437197"/>
            <a:ext cx="13362596" cy="1116330"/>
          </a:xfrm>
          <a:prstGeom prst="rect">
            <a:avLst/>
          </a:prstGeom>
        </p:spPr>
        <p:txBody>
          <a:bodyPr lIns="0" tIns="0" rIns="0" bIns="0" rtlCol="0" anchor="t">
            <a:spAutoFit/>
          </a:bodyPr>
          <a:lstStyle/>
          <a:p>
            <a:pPr algn="l">
              <a:lnSpc>
                <a:spcPts val="7590"/>
              </a:lnSpc>
            </a:pPr>
            <a:r>
              <a:rPr lang="en-US" sz="6900" b="1">
                <a:solidFill>
                  <a:srgbClr val="DB543E"/>
                </a:solidFill>
                <a:latin typeface="Tabarra Sans Bold"/>
                <a:ea typeface="Tabarra Sans Bold"/>
                <a:cs typeface="Tabarra Sans Bold"/>
                <a:sym typeface="Tabarra Sans Bold"/>
              </a:rPr>
              <a:t>Student Activity</a:t>
            </a:r>
          </a:p>
        </p:txBody>
      </p:sp>
      <p:sp>
        <p:nvSpPr>
          <p:cNvPr id="3" name="TextBox 3"/>
          <p:cNvSpPr txBox="1"/>
          <p:nvPr/>
        </p:nvSpPr>
        <p:spPr>
          <a:xfrm>
            <a:off x="1401924" y="1781613"/>
            <a:ext cx="15246705" cy="5447665"/>
          </a:xfrm>
          <a:prstGeom prst="rect">
            <a:avLst/>
          </a:prstGeom>
        </p:spPr>
        <p:txBody>
          <a:bodyPr lIns="0" tIns="0" rIns="0" bIns="0" rtlCol="0" anchor="t">
            <a:spAutoFit/>
          </a:bodyPr>
          <a:lstStyle/>
          <a:p>
            <a:pPr algn="l">
              <a:lnSpc>
                <a:spcPts val="4759"/>
              </a:lnSpc>
            </a:pPr>
            <a:r>
              <a:rPr lang="en-US" sz="3399" b="1">
                <a:solidFill>
                  <a:srgbClr val="FCFBFB"/>
                </a:solidFill>
                <a:latin typeface="Tabarra Sans Bold"/>
                <a:ea typeface="Tabarra Sans Bold"/>
                <a:cs typeface="Tabarra Sans Bold"/>
                <a:sym typeface="Tabarra Sans Bold"/>
              </a:rPr>
              <a:t>Political</a:t>
            </a:r>
            <a:r>
              <a:rPr lang="en-US" sz="3399">
                <a:solidFill>
                  <a:srgbClr val="FCFBFB"/>
                </a:solidFill>
                <a:latin typeface="Tabarra Sans"/>
                <a:ea typeface="Tabarra Sans"/>
                <a:cs typeface="Tabarra Sans"/>
                <a:sym typeface="Tabarra Sans"/>
              </a:rPr>
              <a:t>: New US tariffs during the Trump administration increased export costs, showing the impact of international trade policy on Irish exporters.</a:t>
            </a:r>
          </a:p>
          <a:p>
            <a:pPr algn="l">
              <a:lnSpc>
                <a:spcPts val="4759"/>
              </a:lnSpc>
            </a:pPr>
            <a:endParaRPr lang="en-US" sz="3399">
              <a:solidFill>
                <a:srgbClr val="FCFBFB"/>
              </a:solidFill>
              <a:latin typeface="Tabarra Sans"/>
              <a:ea typeface="Tabarra Sans"/>
              <a:cs typeface="Tabarra Sans"/>
              <a:sym typeface="Tabarra Sans"/>
            </a:endParaRPr>
          </a:p>
          <a:p>
            <a:pPr algn="l">
              <a:lnSpc>
                <a:spcPts val="4759"/>
              </a:lnSpc>
            </a:pPr>
            <a:r>
              <a:rPr lang="en-US" sz="3399" b="1">
                <a:solidFill>
                  <a:srgbClr val="FCFBFB"/>
                </a:solidFill>
                <a:latin typeface="Tabarra Sans Bold"/>
                <a:ea typeface="Tabarra Sans Bold"/>
                <a:cs typeface="Tabarra Sans Bold"/>
                <a:sym typeface="Tabarra Sans Bold"/>
              </a:rPr>
              <a:t>Economic</a:t>
            </a:r>
            <a:r>
              <a:rPr lang="en-US" sz="3399">
                <a:solidFill>
                  <a:srgbClr val="FCFBFB"/>
                </a:solidFill>
                <a:latin typeface="Tabarra Sans"/>
                <a:ea typeface="Tabarra Sans"/>
                <a:cs typeface="Tabarra Sans"/>
                <a:sym typeface="Tabarra Sans"/>
              </a:rPr>
              <a:t>: Rising inflation and a weak euro kept prices competitive in the US, highlighting how economic conditions like exchange rates influence pricing.</a:t>
            </a:r>
          </a:p>
          <a:p>
            <a:pPr algn="l">
              <a:lnSpc>
                <a:spcPts val="4759"/>
              </a:lnSpc>
            </a:pPr>
            <a:endParaRPr lang="en-US" sz="3399">
              <a:solidFill>
                <a:srgbClr val="FCFBFB"/>
              </a:solidFill>
              <a:latin typeface="Tabarra Sans"/>
              <a:ea typeface="Tabarra Sans"/>
              <a:cs typeface="Tabarra Sans"/>
              <a:sym typeface="Tabarra Sans"/>
            </a:endParaRPr>
          </a:p>
          <a:p>
            <a:pPr algn="l">
              <a:lnSpc>
                <a:spcPts val="4759"/>
              </a:lnSpc>
            </a:pPr>
            <a:r>
              <a:rPr lang="en-US" sz="3399" b="1">
                <a:solidFill>
                  <a:srgbClr val="FCFBFB"/>
                </a:solidFill>
                <a:latin typeface="Tabarra Sans Bold"/>
                <a:ea typeface="Tabarra Sans Bold"/>
                <a:cs typeface="Tabarra Sans Bold"/>
                <a:sym typeface="Tabarra Sans Bold"/>
              </a:rPr>
              <a:t>Technological</a:t>
            </a:r>
            <a:r>
              <a:rPr lang="en-US" sz="3399">
                <a:solidFill>
                  <a:srgbClr val="FCFBFB"/>
                </a:solidFill>
                <a:latin typeface="Tabarra Sans"/>
                <a:ea typeface="Tabarra Sans"/>
                <a:cs typeface="Tabarra Sans"/>
                <a:sym typeface="Tabarra Sans"/>
              </a:rPr>
              <a:t>: Solánna adopted AI tools to automate customer service, reflecting how technological innovation improves efficiency.</a:t>
            </a:r>
          </a:p>
        </p:txBody>
      </p:sp>
    </p:spTree>
  </p:cSld>
  <p:clrMapOvr>
    <a:masterClrMapping/>
  </p:clrMapOvr>
  <p:transition>
    <p:push/>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9.1</a:t>
            </a:r>
          </a:p>
        </p:txBody>
      </p:sp>
      <p:sp>
        <p:nvSpPr>
          <p:cNvPr id="3" name="TextBox 3"/>
          <p:cNvSpPr txBox="1"/>
          <p:nvPr/>
        </p:nvSpPr>
        <p:spPr>
          <a:xfrm>
            <a:off x="1028507" y="5086350"/>
            <a:ext cx="16230697" cy="2901950"/>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9.1 Appreciate the importance of market research in identifying the target market and discuss how businesses conduct market research. </a:t>
            </a:r>
          </a:p>
          <a:p>
            <a:pPr algn="l">
              <a:lnSpc>
                <a:spcPts val="5500"/>
              </a:lnSpc>
            </a:pPr>
            <a:endParaRPr lang="en-US" sz="5000" i="1">
              <a:solidFill>
                <a:srgbClr val="91D1DB"/>
              </a:solidFill>
              <a:latin typeface="Tabarra Sans Italics"/>
              <a:ea typeface="Tabarra Sans Italics"/>
              <a:cs typeface="Tabarra Sans Italics"/>
              <a:sym typeface="Tabarra Sans Italics"/>
            </a:endParaRPr>
          </a:p>
        </p:txBody>
      </p:sp>
      <p:sp>
        <p:nvSpPr>
          <p:cNvPr id="4" name="Freeform 4"/>
          <p:cNvSpPr/>
          <p:nvPr/>
        </p:nvSpPr>
        <p:spPr>
          <a:xfrm>
            <a:off x="14843329" y="1028700"/>
            <a:ext cx="2415874" cy="2346418"/>
          </a:xfrm>
          <a:custGeom>
            <a:avLst/>
            <a:gdLst/>
            <a:ahLst/>
            <a:cxnLst/>
            <a:rect l="l" t="t" r="r" b="b"/>
            <a:pathLst>
              <a:path w="2415874" h="2346418">
                <a:moveTo>
                  <a:pt x="0" y="0"/>
                </a:moveTo>
                <a:lnTo>
                  <a:pt x="2415874" y="0"/>
                </a:lnTo>
                <a:lnTo>
                  <a:pt x="2415874" y="2346418"/>
                </a:lnTo>
                <a:lnTo>
                  <a:pt x="0" y="23464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transition>
    <p:push/>
  </p:transition>
</p:sld>
</file>

<file path=ppt/slides/slide110.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401924" y="437197"/>
            <a:ext cx="13362596" cy="1116330"/>
          </a:xfrm>
          <a:prstGeom prst="rect">
            <a:avLst/>
          </a:prstGeom>
        </p:spPr>
        <p:txBody>
          <a:bodyPr lIns="0" tIns="0" rIns="0" bIns="0" rtlCol="0" anchor="t">
            <a:spAutoFit/>
          </a:bodyPr>
          <a:lstStyle/>
          <a:p>
            <a:pPr algn="l">
              <a:lnSpc>
                <a:spcPts val="7590"/>
              </a:lnSpc>
            </a:pPr>
            <a:r>
              <a:rPr lang="en-US" sz="6900" b="1">
                <a:solidFill>
                  <a:srgbClr val="DB543E"/>
                </a:solidFill>
                <a:latin typeface="Tabarra Sans Bold"/>
                <a:ea typeface="Tabarra Sans Bold"/>
                <a:cs typeface="Tabarra Sans Bold"/>
                <a:sym typeface="Tabarra Sans Bold"/>
              </a:rPr>
              <a:t>Student Activity</a:t>
            </a:r>
          </a:p>
        </p:txBody>
      </p:sp>
      <p:sp>
        <p:nvSpPr>
          <p:cNvPr id="3" name="TextBox 3"/>
          <p:cNvSpPr txBox="1"/>
          <p:nvPr/>
        </p:nvSpPr>
        <p:spPr>
          <a:xfrm>
            <a:off x="1401924" y="1420178"/>
            <a:ext cx="15246705" cy="6647815"/>
          </a:xfrm>
          <a:prstGeom prst="rect">
            <a:avLst/>
          </a:prstGeom>
        </p:spPr>
        <p:txBody>
          <a:bodyPr lIns="0" tIns="0" rIns="0" bIns="0" rtlCol="0" anchor="t">
            <a:spAutoFit/>
          </a:bodyPr>
          <a:lstStyle/>
          <a:p>
            <a:pPr algn="l">
              <a:lnSpc>
                <a:spcPts val="4759"/>
              </a:lnSpc>
            </a:pPr>
            <a:endParaRPr/>
          </a:p>
          <a:p>
            <a:pPr algn="l">
              <a:lnSpc>
                <a:spcPts val="4759"/>
              </a:lnSpc>
            </a:pPr>
            <a:r>
              <a:rPr lang="en-US" sz="3399" b="1">
                <a:solidFill>
                  <a:srgbClr val="FFFFFF"/>
                </a:solidFill>
                <a:latin typeface="Tabarra Sans Bold"/>
                <a:ea typeface="Tabarra Sans Bold"/>
                <a:cs typeface="Tabarra Sans Bold"/>
                <a:sym typeface="Tabarra Sans Bold"/>
              </a:rPr>
              <a:t>Environmental</a:t>
            </a:r>
            <a:r>
              <a:rPr lang="en-US" sz="3399">
                <a:solidFill>
                  <a:srgbClr val="FFFFFF"/>
                </a:solidFill>
                <a:latin typeface="Tabarra Sans"/>
                <a:ea typeface="Tabarra Sans"/>
                <a:cs typeface="Tabarra Sans"/>
                <a:sym typeface="Tabarra Sans"/>
              </a:rPr>
              <a:t>: The company introduced a refill scheme in response to demand for sustainable packaging, showing adaptation to environmental expectations.</a:t>
            </a:r>
          </a:p>
          <a:p>
            <a:pPr algn="l">
              <a:lnSpc>
                <a:spcPts val="4759"/>
              </a:lnSpc>
            </a:pPr>
            <a:endParaRPr lang="en-US" sz="3399">
              <a:solidFill>
                <a:srgbClr val="FFFFFF"/>
              </a:solidFill>
              <a:latin typeface="Tabarra Sans"/>
              <a:ea typeface="Tabarra Sans"/>
              <a:cs typeface="Tabarra Sans"/>
              <a:sym typeface="Tabarra Sans"/>
            </a:endParaRPr>
          </a:p>
          <a:p>
            <a:pPr algn="l">
              <a:lnSpc>
                <a:spcPts val="4759"/>
              </a:lnSpc>
            </a:pPr>
            <a:r>
              <a:rPr lang="en-US" sz="3399" b="1">
                <a:solidFill>
                  <a:srgbClr val="FFFFFF"/>
                </a:solidFill>
                <a:latin typeface="Tabarra Sans Bold"/>
                <a:ea typeface="Tabarra Sans Bold"/>
                <a:cs typeface="Tabarra Sans Bold"/>
                <a:sym typeface="Tabarra Sans Bold"/>
              </a:rPr>
              <a:t>Legal</a:t>
            </a:r>
            <a:r>
              <a:rPr lang="en-US" sz="3399">
                <a:solidFill>
                  <a:srgbClr val="FFFFFF"/>
                </a:solidFill>
                <a:latin typeface="Tabarra Sans"/>
                <a:ea typeface="Tabarra Sans"/>
                <a:cs typeface="Tabarra Sans"/>
                <a:sym typeface="Tabarra Sans"/>
              </a:rPr>
              <a:t>: Solánna had to update its US website to comply with data protection laws, demonstrating how businesses must meet legal standards in foreign markets.</a:t>
            </a:r>
          </a:p>
          <a:p>
            <a:pPr algn="l">
              <a:lnSpc>
                <a:spcPts val="4759"/>
              </a:lnSpc>
            </a:pPr>
            <a:endParaRPr lang="en-US" sz="3399">
              <a:solidFill>
                <a:srgbClr val="FFFFFF"/>
              </a:solidFill>
              <a:latin typeface="Tabarra Sans"/>
              <a:ea typeface="Tabarra Sans"/>
              <a:cs typeface="Tabarra Sans"/>
              <a:sym typeface="Tabarra Sans"/>
            </a:endParaRPr>
          </a:p>
          <a:p>
            <a:pPr algn="l">
              <a:lnSpc>
                <a:spcPts val="4759"/>
              </a:lnSpc>
            </a:pPr>
            <a:r>
              <a:rPr lang="en-US" sz="3399" b="1">
                <a:solidFill>
                  <a:srgbClr val="FFFFFF"/>
                </a:solidFill>
                <a:latin typeface="Tabarra Sans Bold"/>
                <a:ea typeface="Tabarra Sans Bold"/>
                <a:cs typeface="Tabarra Sans Bold"/>
                <a:sym typeface="Tabarra Sans Bold"/>
              </a:rPr>
              <a:t>Ethical</a:t>
            </a:r>
            <a:r>
              <a:rPr lang="en-US" sz="3399">
                <a:solidFill>
                  <a:srgbClr val="FFFFFF"/>
                </a:solidFill>
                <a:latin typeface="Tabarra Sans"/>
                <a:ea typeface="Tabarra Sans"/>
                <a:cs typeface="Tabarra Sans"/>
                <a:sym typeface="Tabarra Sans"/>
              </a:rPr>
              <a:t>: The business faced criticism for a culturally insensitive campaign, emphasising the importance of ethical marketing and cultural awareness.</a:t>
            </a:r>
          </a:p>
        </p:txBody>
      </p:sp>
    </p:spTree>
  </p:cSld>
  <p:clrMapOvr>
    <a:masterClrMapping/>
  </p:clrMapOvr>
  <p:transition>
    <p:push/>
  </p:transition>
</p:sld>
</file>

<file path=ppt/slides/slide111.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134579" y="471948"/>
            <a:ext cx="17124721" cy="1113503"/>
            <a:chOff x="0" y="0"/>
            <a:chExt cx="4510215" cy="293268"/>
          </a:xfrm>
        </p:grpSpPr>
        <p:sp>
          <p:nvSpPr>
            <p:cNvPr id="3" name="Freeform 3"/>
            <p:cNvSpPr/>
            <p:nvPr/>
          </p:nvSpPr>
          <p:spPr>
            <a:xfrm>
              <a:off x="0" y="0"/>
              <a:ext cx="4510215" cy="293268"/>
            </a:xfrm>
            <a:custGeom>
              <a:avLst/>
              <a:gdLst/>
              <a:ahLst/>
              <a:cxnLst/>
              <a:rect l="l" t="t" r="r" b="b"/>
              <a:pathLst>
                <a:path w="4510215" h="293268">
                  <a:moveTo>
                    <a:pt x="23057" y="0"/>
                  </a:moveTo>
                  <a:lnTo>
                    <a:pt x="4487158" y="0"/>
                  </a:lnTo>
                  <a:cubicBezTo>
                    <a:pt x="4493273" y="0"/>
                    <a:pt x="4499137" y="2429"/>
                    <a:pt x="4503462" y="6753"/>
                  </a:cubicBezTo>
                  <a:cubicBezTo>
                    <a:pt x="4507785" y="11077"/>
                    <a:pt x="4510215" y="16942"/>
                    <a:pt x="4510215" y="23057"/>
                  </a:cubicBezTo>
                  <a:lnTo>
                    <a:pt x="4510215" y="270212"/>
                  </a:lnTo>
                  <a:cubicBezTo>
                    <a:pt x="4510215" y="282946"/>
                    <a:pt x="4499892" y="293268"/>
                    <a:pt x="4487158" y="293268"/>
                  </a:cubicBezTo>
                  <a:lnTo>
                    <a:pt x="23057" y="293268"/>
                  </a:lnTo>
                  <a:cubicBezTo>
                    <a:pt x="10323" y="293268"/>
                    <a:pt x="0" y="282946"/>
                    <a:pt x="0" y="270212"/>
                  </a:cubicBezTo>
                  <a:lnTo>
                    <a:pt x="0" y="23057"/>
                  </a:lnTo>
                  <a:cubicBezTo>
                    <a:pt x="0" y="10323"/>
                    <a:pt x="10323" y="0"/>
                    <a:pt x="23057"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06389"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9.8</a:t>
            </a:r>
          </a:p>
        </p:txBody>
      </p:sp>
      <p:grpSp>
        <p:nvGrpSpPr>
          <p:cNvPr id="6" name="Group 6"/>
          <p:cNvGrpSpPr/>
          <p:nvPr/>
        </p:nvGrpSpPr>
        <p:grpSpPr>
          <a:xfrm>
            <a:off x="3104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1917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342385" y="5708233"/>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849705" y="5854139"/>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835973" y="4069934"/>
            <a:ext cx="16782842"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OL2 Q3 (a) (ii) STEEPLE Analysis match a factor to an element</a:t>
            </a:r>
          </a:p>
        </p:txBody>
      </p:sp>
      <p:sp>
        <p:nvSpPr>
          <p:cNvPr id="15" name="TextBox 15"/>
          <p:cNvSpPr txBox="1"/>
          <p:nvPr/>
        </p:nvSpPr>
        <p:spPr>
          <a:xfrm>
            <a:off x="867959" y="7288461"/>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Q9</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Q9</a:t>
            </a:r>
          </a:p>
        </p:txBody>
      </p:sp>
    </p:spTree>
  </p:cSld>
  <p:clrMapOvr>
    <a:masterClrMapping/>
  </p:clrMapOvr>
  <p:transition>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544134"/>
            <a:ext cx="16230600" cy="5764612"/>
          </a:xfrm>
          <a:prstGeom prst="rect">
            <a:avLst/>
          </a:prstGeom>
        </p:spPr>
        <p:txBody>
          <a:bodyPr lIns="0" tIns="0" rIns="0" bIns="0" rtlCol="0" anchor="t">
            <a:spAutoFit/>
          </a:bodyPr>
          <a:lstStyle/>
          <a:p>
            <a:pPr algn="l">
              <a:lnSpc>
                <a:spcPts val="5665"/>
              </a:lnSpc>
            </a:pPr>
            <a:r>
              <a:rPr lang="en-US" sz="4046">
                <a:solidFill>
                  <a:srgbClr val="203C48"/>
                </a:solidFill>
                <a:latin typeface="Calibri (MS)"/>
                <a:ea typeface="Calibri (MS)"/>
                <a:cs typeface="Calibri (MS)"/>
                <a:sym typeface="Calibri (MS)"/>
              </a:rPr>
              <a:t>This is the specific segment or group of customers that a business is trying</a:t>
            </a:r>
          </a:p>
          <a:p>
            <a:pPr algn="l">
              <a:lnSpc>
                <a:spcPts val="5665"/>
              </a:lnSpc>
            </a:pPr>
            <a:r>
              <a:rPr lang="en-US" sz="4046">
                <a:solidFill>
                  <a:srgbClr val="203C48"/>
                </a:solidFill>
                <a:latin typeface="Calibri (MS)"/>
                <a:ea typeface="Calibri (MS)"/>
                <a:cs typeface="Calibri (MS)"/>
                <a:sym typeface="Calibri (MS)"/>
              </a:rPr>
              <a:t>to sell to, usually defined by common characteristics such as age, gender,</a:t>
            </a:r>
          </a:p>
          <a:p>
            <a:pPr algn="l">
              <a:lnSpc>
                <a:spcPts val="5665"/>
              </a:lnSpc>
            </a:pPr>
            <a:r>
              <a:rPr lang="en-US" sz="4046">
                <a:solidFill>
                  <a:srgbClr val="203C48"/>
                </a:solidFill>
                <a:latin typeface="Calibri (MS)"/>
                <a:ea typeface="Calibri (MS)"/>
                <a:cs typeface="Calibri (MS)"/>
                <a:sym typeface="Calibri (MS)"/>
              </a:rPr>
              <a:t>income, location, lifestyle, habits, and interests.</a:t>
            </a:r>
          </a:p>
          <a:p>
            <a:pPr algn="l">
              <a:lnSpc>
                <a:spcPts val="5665"/>
              </a:lnSpc>
            </a:pPr>
            <a:endParaRPr lang="en-US" sz="4046">
              <a:solidFill>
                <a:srgbClr val="203C48"/>
              </a:solidFill>
              <a:latin typeface="Calibri (MS)"/>
              <a:ea typeface="Calibri (MS)"/>
              <a:cs typeface="Calibri (MS)"/>
              <a:sym typeface="Calibri (MS)"/>
            </a:endParaRPr>
          </a:p>
          <a:p>
            <a:pPr algn="l">
              <a:lnSpc>
                <a:spcPts val="5665"/>
              </a:lnSpc>
            </a:pPr>
            <a:r>
              <a:rPr lang="en-US" sz="4046">
                <a:solidFill>
                  <a:srgbClr val="203C48"/>
                </a:solidFill>
                <a:latin typeface="Calibri (MS)"/>
                <a:ea typeface="Calibri (MS)"/>
                <a:cs typeface="Calibri (MS)"/>
                <a:sym typeface="Calibri (MS)"/>
              </a:rPr>
              <a:t>It can be based on shared needs, preferences, or characteristics.</a:t>
            </a:r>
          </a:p>
          <a:p>
            <a:pPr algn="l">
              <a:lnSpc>
                <a:spcPts val="5665"/>
              </a:lnSpc>
            </a:pPr>
            <a:r>
              <a:rPr lang="en-US" sz="4046">
                <a:solidFill>
                  <a:srgbClr val="203C48"/>
                </a:solidFill>
                <a:latin typeface="Calibri (MS)"/>
                <a:ea typeface="Calibri (MS)"/>
                <a:cs typeface="Calibri (MS)"/>
                <a:sym typeface="Calibri (MS)"/>
              </a:rPr>
              <a:t>A strong marketing strategy starts with knowing who you are selling to.</a:t>
            </a:r>
          </a:p>
          <a:p>
            <a:pPr algn="l">
              <a:lnSpc>
                <a:spcPts val="5665"/>
              </a:lnSpc>
            </a:pPr>
            <a:endParaRPr lang="en-US" sz="4046">
              <a:solidFill>
                <a:srgbClr val="203C48"/>
              </a:solidFill>
              <a:latin typeface="Calibri (MS)"/>
              <a:ea typeface="Calibri (MS)"/>
              <a:cs typeface="Calibri (MS)"/>
              <a:sym typeface="Calibri (MS)"/>
            </a:endParaRPr>
          </a:p>
          <a:p>
            <a:pPr algn="l">
              <a:lnSpc>
                <a:spcPts val="5665"/>
              </a:lnSpc>
            </a:pPr>
            <a:r>
              <a:rPr lang="en-US" sz="4046">
                <a:solidFill>
                  <a:srgbClr val="203C48"/>
                </a:solidFill>
                <a:latin typeface="Calibri (MS)"/>
                <a:ea typeface="Calibri (MS)"/>
                <a:cs typeface="Calibri (MS)"/>
                <a:sym typeface="Calibri (MS)"/>
              </a:rPr>
              <a:t>E.g. Teens interested in fitness, urban professionals, price-conscious families.</a:t>
            </a:r>
          </a:p>
        </p:txBody>
      </p:sp>
      <p:sp>
        <p:nvSpPr>
          <p:cNvPr id="3" name="Freeform 3"/>
          <p:cNvSpPr/>
          <p:nvPr/>
        </p:nvSpPr>
        <p:spPr>
          <a:xfrm>
            <a:off x="15239156" y="3983483"/>
            <a:ext cx="2314234" cy="2320034"/>
          </a:xfrm>
          <a:custGeom>
            <a:avLst/>
            <a:gdLst/>
            <a:ahLst/>
            <a:cxnLst/>
            <a:rect l="l" t="t" r="r" b="b"/>
            <a:pathLst>
              <a:path w="2314234" h="2320034">
                <a:moveTo>
                  <a:pt x="0" y="0"/>
                </a:moveTo>
                <a:lnTo>
                  <a:pt x="2314234" y="0"/>
                </a:lnTo>
                <a:lnTo>
                  <a:pt x="2314234" y="2320034"/>
                </a:lnTo>
                <a:lnTo>
                  <a:pt x="0" y="23200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0" y="0"/>
            <a:ext cx="18288000" cy="1903084"/>
            <a:chOff x="0" y="0"/>
            <a:chExt cx="4816593" cy="501224"/>
          </a:xfrm>
        </p:grpSpPr>
        <p:sp>
          <p:nvSpPr>
            <p:cNvPr id="5" name="Freeform 5"/>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6" name="TextBox 6"/>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dirty="0">
                <a:solidFill>
                  <a:srgbClr val="91D1DB"/>
                </a:solidFill>
                <a:latin typeface="League Spartan"/>
                <a:ea typeface="League Spartan"/>
                <a:cs typeface="League Spartan"/>
                <a:sym typeface="League Spartan"/>
              </a:rPr>
              <a:t>Back In Business</a:t>
            </a:r>
          </a:p>
        </p:txBody>
      </p:sp>
      <p:sp>
        <p:nvSpPr>
          <p:cNvPr id="9" name="Freeform 9"/>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p:cNvSpPr txBox="1"/>
          <p:nvPr/>
        </p:nvSpPr>
        <p:spPr>
          <a:xfrm>
            <a:off x="1028700" y="828675"/>
            <a:ext cx="16230600" cy="958850"/>
          </a:xfrm>
          <a:prstGeom prst="rect">
            <a:avLst/>
          </a:prstGeom>
        </p:spPr>
        <p:txBody>
          <a:bodyPr lIns="0" tIns="0" rIns="0" bIns="0" rtlCol="0" anchor="t">
            <a:spAutoFit/>
          </a:bodyPr>
          <a:lstStyle/>
          <a:p>
            <a:pPr algn="l">
              <a:lnSpc>
                <a:spcPts val="7000"/>
              </a:lnSpc>
            </a:pPr>
            <a:r>
              <a:rPr lang="en-US" sz="5000" b="1">
                <a:solidFill>
                  <a:srgbClr val="7FD1E3"/>
                </a:solidFill>
                <a:latin typeface="Tabarra Sans Heavy"/>
                <a:ea typeface="Tabarra Sans Heavy"/>
                <a:cs typeface="Tabarra Sans Heavy"/>
                <a:sym typeface="Tabarra Sans Heavy"/>
              </a:rPr>
              <a:t>The target market</a:t>
            </a:r>
          </a:p>
        </p:txBody>
      </p:sp>
      <p:sp>
        <p:nvSpPr>
          <p:cNvPr id="11" name="AutoShape 6">
            <a:extLst>
              <a:ext uri="{FF2B5EF4-FFF2-40B4-BE49-F238E27FC236}">
                <a16:creationId xmlns:a16="http://schemas.microsoft.com/office/drawing/2014/main" id="{E4751CCC-2EA9-2D3A-6F6C-1B6BE6EE475E}"/>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512019"/>
            <a:ext cx="16230600" cy="5699125"/>
          </a:xfrm>
          <a:prstGeom prst="rect">
            <a:avLst/>
          </a:prstGeom>
        </p:spPr>
        <p:txBody>
          <a:bodyPr lIns="0" tIns="0" rIns="0" bIns="0" rtlCol="0" anchor="t">
            <a:spAutoFit/>
          </a:bodyPr>
          <a:lstStyle/>
          <a:p>
            <a:pPr algn="l">
              <a:lnSpc>
                <a:spcPts val="5599"/>
              </a:lnSpc>
            </a:pPr>
            <a:r>
              <a:rPr lang="en-US" sz="3999" b="1">
                <a:solidFill>
                  <a:srgbClr val="203C48"/>
                </a:solidFill>
                <a:latin typeface="Calibri (MS) Bold"/>
                <a:ea typeface="Calibri (MS) Bold"/>
                <a:cs typeface="Calibri (MS) Bold"/>
                <a:sym typeface="Calibri (MS) Bold"/>
              </a:rPr>
              <a:t>Stronger Brand Identity</a:t>
            </a:r>
          </a:p>
          <a:p>
            <a:pPr algn="l">
              <a:lnSpc>
                <a:spcPts val="5599"/>
              </a:lnSpc>
            </a:pPr>
            <a:r>
              <a:rPr lang="en-US" sz="3999">
                <a:solidFill>
                  <a:srgbClr val="203C48"/>
                </a:solidFill>
                <a:latin typeface="Calibri (MS)"/>
                <a:ea typeface="Calibri (MS)"/>
                <a:cs typeface="Calibri (MS)"/>
                <a:sym typeface="Calibri (MS)"/>
              </a:rPr>
              <a:t>Helps shape the name, logo, and tone to match customer preferences.</a:t>
            </a:r>
          </a:p>
          <a:p>
            <a:pPr algn="l">
              <a:lnSpc>
                <a:spcPts val="5599"/>
              </a:lnSpc>
            </a:pPr>
            <a:r>
              <a:rPr lang="en-US" sz="3999">
                <a:solidFill>
                  <a:srgbClr val="203C48"/>
                </a:solidFill>
                <a:latin typeface="Calibri (MS)"/>
                <a:ea typeface="Calibri (MS)"/>
                <a:cs typeface="Calibri (MS)"/>
                <a:sym typeface="Calibri (MS)"/>
              </a:rPr>
              <a:t>E.g. Mooju targets 16–24-year-old males with fun, youthful branding.</a:t>
            </a:r>
          </a:p>
          <a:p>
            <a:pPr algn="l">
              <a:lnSpc>
                <a:spcPts val="5599"/>
              </a:lnSpc>
            </a:pPr>
            <a:endParaRPr lang="en-US" sz="3999">
              <a:solidFill>
                <a:srgbClr val="203C48"/>
              </a:solidFill>
              <a:latin typeface="Calibri (MS)"/>
              <a:ea typeface="Calibri (MS)"/>
              <a:cs typeface="Calibri (MS)"/>
              <a:sym typeface="Calibri (MS)"/>
            </a:endParaRPr>
          </a:p>
          <a:p>
            <a:pPr algn="l">
              <a:lnSpc>
                <a:spcPts val="5599"/>
              </a:lnSpc>
            </a:pPr>
            <a:r>
              <a:rPr lang="en-US" sz="3999" b="1">
                <a:solidFill>
                  <a:srgbClr val="203C48"/>
                </a:solidFill>
                <a:latin typeface="Calibri (MS) Bold"/>
                <a:ea typeface="Calibri (MS) Bold"/>
                <a:cs typeface="Calibri (MS) Bold"/>
                <a:sym typeface="Calibri (MS) Bold"/>
              </a:rPr>
              <a:t>Better Product Design</a:t>
            </a:r>
          </a:p>
          <a:p>
            <a:pPr algn="l">
              <a:lnSpc>
                <a:spcPts val="5599"/>
              </a:lnSpc>
            </a:pPr>
            <a:r>
              <a:rPr lang="en-US" sz="3999">
                <a:solidFill>
                  <a:srgbClr val="203C48"/>
                </a:solidFill>
                <a:latin typeface="Calibri (MS)"/>
                <a:ea typeface="Calibri (MS)"/>
                <a:cs typeface="Calibri (MS)"/>
                <a:sym typeface="Calibri (MS)"/>
              </a:rPr>
              <a:t>Products can be tailored to suit customer needs and lifestyles.</a:t>
            </a:r>
          </a:p>
          <a:p>
            <a:pPr algn="l">
              <a:lnSpc>
                <a:spcPts val="5599"/>
              </a:lnSpc>
            </a:pPr>
            <a:r>
              <a:rPr lang="en-US" sz="3999">
                <a:solidFill>
                  <a:srgbClr val="203C48"/>
                </a:solidFill>
                <a:latin typeface="Calibri (MS)"/>
                <a:ea typeface="Calibri (MS)"/>
                <a:cs typeface="Calibri (MS)"/>
                <a:sym typeface="Calibri (MS)"/>
              </a:rPr>
              <a:t>E.g. Nobó created dairy-free ice cream for health-conscious consumers.</a:t>
            </a:r>
          </a:p>
          <a:p>
            <a:pPr algn="l">
              <a:lnSpc>
                <a:spcPts val="5599"/>
              </a:lnSpc>
            </a:pPr>
            <a:endParaRPr lang="en-US" sz="3999">
              <a:solidFill>
                <a:srgbClr val="203C48"/>
              </a:solidFill>
              <a:latin typeface="Calibri (MS)"/>
              <a:ea typeface="Calibri (MS)"/>
              <a:cs typeface="Calibri (MS)"/>
              <a:sym typeface="Calibri (MS)"/>
            </a:endParaRPr>
          </a:p>
        </p:txBody>
      </p:sp>
      <p:sp>
        <p:nvSpPr>
          <p:cNvPr id="3" name="Freeform 3"/>
          <p:cNvSpPr/>
          <p:nvPr/>
        </p:nvSpPr>
        <p:spPr>
          <a:xfrm>
            <a:off x="15793577" y="5442544"/>
            <a:ext cx="2494423" cy="3065343"/>
          </a:xfrm>
          <a:custGeom>
            <a:avLst/>
            <a:gdLst/>
            <a:ahLst/>
            <a:cxnLst/>
            <a:rect l="l" t="t" r="r" b="b"/>
            <a:pathLst>
              <a:path w="2494423" h="3065343">
                <a:moveTo>
                  <a:pt x="0" y="0"/>
                </a:moveTo>
                <a:lnTo>
                  <a:pt x="2494423" y="0"/>
                </a:lnTo>
                <a:lnTo>
                  <a:pt x="2494423" y="3065343"/>
                </a:lnTo>
                <a:lnTo>
                  <a:pt x="0" y="30653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0" y="0"/>
            <a:ext cx="18288000" cy="1903084"/>
            <a:chOff x="0" y="0"/>
            <a:chExt cx="4816593" cy="501224"/>
          </a:xfrm>
        </p:grpSpPr>
        <p:sp>
          <p:nvSpPr>
            <p:cNvPr id="5" name="Freeform 5"/>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6" name="TextBox 6"/>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9" name="Freeform 9"/>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p:cNvSpPr txBox="1"/>
          <p:nvPr/>
        </p:nvSpPr>
        <p:spPr>
          <a:xfrm>
            <a:off x="1028700" y="847725"/>
            <a:ext cx="16230600" cy="890270"/>
          </a:xfrm>
          <a:prstGeom prst="rect">
            <a:avLst/>
          </a:prstGeom>
        </p:spPr>
        <p:txBody>
          <a:bodyPr lIns="0" tIns="0" rIns="0" bIns="0" rtlCol="0" anchor="t">
            <a:spAutoFit/>
          </a:bodyPr>
          <a:lstStyle/>
          <a:p>
            <a:pPr algn="l">
              <a:lnSpc>
                <a:spcPts val="6580"/>
              </a:lnSpc>
            </a:pPr>
            <a:r>
              <a:rPr lang="en-US" sz="4700" b="1">
                <a:solidFill>
                  <a:srgbClr val="7FD1E3"/>
                </a:solidFill>
                <a:latin typeface="Tabarra Sans Heavy"/>
                <a:ea typeface="Tabarra Sans Heavy"/>
                <a:cs typeface="Tabarra Sans Heavy"/>
                <a:sym typeface="Tabarra Sans Heavy"/>
              </a:rPr>
              <a:t>The Importance of Identifying the Target Market</a:t>
            </a:r>
          </a:p>
        </p:txBody>
      </p:sp>
      <p:sp>
        <p:nvSpPr>
          <p:cNvPr id="11" name="AutoShape 6">
            <a:extLst>
              <a:ext uri="{FF2B5EF4-FFF2-40B4-BE49-F238E27FC236}">
                <a16:creationId xmlns:a16="http://schemas.microsoft.com/office/drawing/2014/main" id="{38591325-72C4-5B13-BF50-FC3E0B642FA4}"/>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009528"/>
            <a:ext cx="16230600" cy="7193362"/>
          </a:xfrm>
          <a:prstGeom prst="rect">
            <a:avLst/>
          </a:prstGeom>
        </p:spPr>
        <p:txBody>
          <a:bodyPr lIns="0" tIns="0" rIns="0" bIns="0" rtlCol="0" anchor="t">
            <a:spAutoFit/>
          </a:bodyPr>
          <a:lstStyle/>
          <a:p>
            <a:pPr algn="l">
              <a:lnSpc>
                <a:spcPts val="5665"/>
              </a:lnSpc>
            </a:pPr>
            <a:endParaRPr/>
          </a:p>
          <a:p>
            <a:pPr algn="l">
              <a:lnSpc>
                <a:spcPts val="5665"/>
              </a:lnSpc>
            </a:pPr>
            <a:r>
              <a:rPr lang="en-US" sz="4046" b="1">
                <a:solidFill>
                  <a:srgbClr val="203C48"/>
                </a:solidFill>
                <a:latin typeface="Calibri (MS) Bold"/>
                <a:ea typeface="Calibri (MS) Bold"/>
                <a:cs typeface="Calibri (MS) Bold"/>
                <a:sym typeface="Calibri (MS) Bold"/>
              </a:rPr>
              <a:t>Smarter Marketing Choices</a:t>
            </a:r>
          </a:p>
          <a:p>
            <a:pPr algn="l">
              <a:lnSpc>
                <a:spcPts val="5665"/>
              </a:lnSpc>
            </a:pPr>
            <a:r>
              <a:rPr lang="en-US" sz="4046">
                <a:solidFill>
                  <a:srgbClr val="203C48"/>
                </a:solidFill>
                <a:latin typeface="Calibri (MS)"/>
                <a:ea typeface="Calibri (MS)"/>
                <a:cs typeface="Calibri (MS)"/>
                <a:sym typeface="Calibri (MS)"/>
              </a:rPr>
              <a:t>Enables businesses to select the best platforms and messages.</a:t>
            </a:r>
          </a:p>
          <a:p>
            <a:pPr algn="l">
              <a:lnSpc>
                <a:spcPts val="5665"/>
              </a:lnSpc>
            </a:pPr>
            <a:r>
              <a:rPr lang="en-US" sz="4046">
                <a:solidFill>
                  <a:srgbClr val="203C48"/>
                </a:solidFill>
                <a:latin typeface="Calibri (MS)"/>
                <a:ea typeface="Calibri (MS)"/>
                <a:cs typeface="Calibri (MS)"/>
                <a:sym typeface="Calibri (MS)"/>
              </a:rPr>
              <a:t>E.g. Chupi uses Instagram and email to reach fashion-conscious customers looking for jewellery.</a:t>
            </a:r>
          </a:p>
          <a:p>
            <a:pPr algn="l">
              <a:lnSpc>
                <a:spcPts val="5665"/>
              </a:lnSpc>
            </a:pPr>
            <a:endParaRPr lang="en-US" sz="4046">
              <a:solidFill>
                <a:srgbClr val="203C48"/>
              </a:solidFill>
              <a:latin typeface="Calibri (MS)"/>
              <a:ea typeface="Calibri (MS)"/>
              <a:cs typeface="Calibri (MS)"/>
              <a:sym typeface="Calibri (MS)"/>
            </a:endParaRPr>
          </a:p>
          <a:p>
            <a:pPr algn="l">
              <a:lnSpc>
                <a:spcPts val="5665"/>
              </a:lnSpc>
            </a:pPr>
            <a:r>
              <a:rPr lang="en-US" sz="4046" b="1">
                <a:solidFill>
                  <a:srgbClr val="203C48"/>
                </a:solidFill>
                <a:latin typeface="Calibri (MS) Bold"/>
                <a:ea typeface="Calibri (MS) Bold"/>
                <a:cs typeface="Calibri (MS) Bold"/>
                <a:sym typeface="Calibri (MS) Bold"/>
              </a:rPr>
              <a:t>Improved Customer Loyalty</a:t>
            </a:r>
          </a:p>
          <a:p>
            <a:pPr algn="l">
              <a:lnSpc>
                <a:spcPts val="5665"/>
              </a:lnSpc>
            </a:pPr>
            <a:r>
              <a:rPr lang="en-US" sz="4046">
                <a:solidFill>
                  <a:srgbClr val="203C48"/>
                </a:solidFill>
                <a:latin typeface="Calibri (MS)"/>
                <a:ea typeface="Calibri (MS)"/>
                <a:cs typeface="Calibri (MS)"/>
                <a:sym typeface="Calibri (MS)"/>
              </a:rPr>
              <a:t>Matching expectations builds trust and encourages repeat purchases.</a:t>
            </a:r>
          </a:p>
          <a:p>
            <a:pPr algn="l">
              <a:lnSpc>
                <a:spcPts val="5665"/>
              </a:lnSpc>
            </a:pPr>
            <a:r>
              <a:rPr lang="en-US" sz="4046">
                <a:solidFill>
                  <a:srgbClr val="203C48"/>
                </a:solidFill>
                <a:latin typeface="Calibri (MS)"/>
                <a:ea typeface="Calibri (MS)"/>
                <a:cs typeface="Calibri (MS)"/>
                <a:sym typeface="Calibri (MS)"/>
              </a:rPr>
              <a:t>E.g. SuperValu adapts product ranges to reflect local community needs.</a:t>
            </a:r>
          </a:p>
          <a:p>
            <a:pPr algn="l">
              <a:lnSpc>
                <a:spcPts val="5665"/>
              </a:lnSpc>
            </a:pPr>
            <a:endParaRPr lang="en-US" sz="4046">
              <a:solidFill>
                <a:srgbClr val="203C48"/>
              </a:solidFill>
              <a:latin typeface="Calibri (MS)"/>
              <a:ea typeface="Calibri (MS)"/>
              <a:cs typeface="Calibri (MS)"/>
              <a:sym typeface="Calibri (MS)"/>
            </a:endParaRPr>
          </a:p>
        </p:txBody>
      </p:sp>
      <p:grpSp>
        <p:nvGrpSpPr>
          <p:cNvPr id="3" name="Group 3"/>
          <p:cNvGrpSpPr/>
          <p:nvPr/>
        </p:nvGrpSpPr>
        <p:grpSpPr>
          <a:xfrm>
            <a:off x="0" y="0"/>
            <a:ext cx="18288000" cy="1903084"/>
            <a:chOff x="0" y="0"/>
            <a:chExt cx="4816593" cy="501224"/>
          </a:xfrm>
        </p:grpSpPr>
        <p:sp>
          <p:nvSpPr>
            <p:cNvPr id="4" name="Freeform 4"/>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5" name="TextBox 5"/>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8" name="Freeform 8"/>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1028700" y="847725"/>
            <a:ext cx="16230600" cy="890270"/>
          </a:xfrm>
          <a:prstGeom prst="rect">
            <a:avLst/>
          </a:prstGeom>
        </p:spPr>
        <p:txBody>
          <a:bodyPr lIns="0" tIns="0" rIns="0" bIns="0" rtlCol="0" anchor="t">
            <a:spAutoFit/>
          </a:bodyPr>
          <a:lstStyle/>
          <a:p>
            <a:pPr algn="l">
              <a:lnSpc>
                <a:spcPts val="6580"/>
              </a:lnSpc>
            </a:pPr>
            <a:r>
              <a:rPr lang="en-US" sz="4700" b="1">
                <a:solidFill>
                  <a:srgbClr val="7FD1E3"/>
                </a:solidFill>
                <a:latin typeface="Tabarra Sans Heavy"/>
                <a:ea typeface="Tabarra Sans Heavy"/>
                <a:cs typeface="Tabarra Sans Heavy"/>
                <a:sym typeface="Tabarra Sans Heavy"/>
              </a:rPr>
              <a:t>The Importance of Identifying the Target Market</a:t>
            </a:r>
          </a:p>
        </p:txBody>
      </p:sp>
      <p:sp>
        <p:nvSpPr>
          <p:cNvPr id="10" name="AutoShape 6">
            <a:extLst>
              <a:ext uri="{FF2B5EF4-FFF2-40B4-BE49-F238E27FC236}">
                <a16:creationId xmlns:a16="http://schemas.microsoft.com/office/drawing/2014/main" id="{F0C11834-5BF6-4841-3799-3605F88F6037}"/>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447786"/>
            <a:ext cx="16230600" cy="6403975"/>
          </a:xfrm>
          <a:prstGeom prst="rect">
            <a:avLst/>
          </a:prstGeom>
        </p:spPr>
        <p:txBody>
          <a:bodyPr lIns="0" tIns="0" rIns="0" bIns="0" rtlCol="0" anchor="t">
            <a:spAutoFit/>
          </a:bodyPr>
          <a:lstStyle/>
          <a:p>
            <a:pPr algn="l">
              <a:lnSpc>
                <a:spcPts val="5599"/>
              </a:lnSpc>
            </a:pPr>
            <a:r>
              <a:rPr lang="en-US" sz="3999" dirty="0">
                <a:solidFill>
                  <a:srgbClr val="203C48"/>
                </a:solidFill>
                <a:latin typeface="Calibri (MS)"/>
                <a:ea typeface="Calibri (MS)"/>
                <a:cs typeface="Calibri (MS)"/>
                <a:sym typeface="Calibri (MS)"/>
              </a:rPr>
              <a:t>Market segmentation means </a:t>
            </a:r>
            <a:r>
              <a:rPr lang="en-US" sz="3999" b="1" dirty="0">
                <a:solidFill>
                  <a:srgbClr val="203C48"/>
                </a:solidFill>
                <a:latin typeface="Calibri (MS)"/>
                <a:ea typeface="Calibri (MS)"/>
                <a:cs typeface="Calibri (MS)"/>
                <a:sym typeface="Calibri (MS)"/>
              </a:rPr>
              <a:t>dividing a market </a:t>
            </a:r>
            <a:r>
              <a:rPr lang="en-US" sz="3999" dirty="0">
                <a:solidFill>
                  <a:srgbClr val="203C48"/>
                </a:solidFill>
                <a:latin typeface="Calibri (MS)"/>
                <a:ea typeface="Calibri (MS)"/>
                <a:cs typeface="Calibri (MS)"/>
                <a:sym typeface="Calibri (MS)"/>
              </a:rPr>
              <a:t>into </a:t>
            </a:r>
            <a:r>
              <a:rPr lang="en-US" sz="3999" b="1" dirty="0">
                <a:solidFill>
                  <a:srgbClr val="203C48"/>
                </a:solidFill>
                <a:latin typeface="Calibri (MS)"/>
                <a:ea typeface="Calibri (MS)"/>
                <a:cs typeface="Calibri (MS)"/>
                <a:sym typeface="Calibri (MS)"/>
              </a:rPr>
              <a:t>smaller, distinct groups that have common characteristics</a:t>
            </a:r>
            <a:r>
              <a:rPr lang="en-US" sz="3999" dirty="0">
                <a:solidFill>
                  <a:srgbClr val="203C48"/>
                </a:solidFill>
                <a:latin typeface="Calibri (MS)"/>
                <a:ea typeface="Calibri (MS)"/>
                <a:cs typeface="Calibri (MS)"/>
                <a:sym typeface="Calibri (MS)"/>
              </a:rPr>
              <a:t>.</a:t>
            </a:r>
          </a:p>
          <a:p>
            <a:pPr algn="l">
              <a:lnSpc>
                <a:spcPts val="5599"/>
              </a:lnSpc>
            </a:pPr>
            <a:endParaRPr lang="en-US" sz="3999" dirty="0">
              <a:solidFill>
                <a:srgbClr val="203C48"/>
              </a:solidFill>
              <a:latin typeface="Calibri (MS)"/>
              <a:ea typeface="Calibri (MS)"/>
              <a:cs typeface="Calibri (MS)"/>
              <a:sym typeface="Calibri (MS)"/>
            </a:endParaRPr>
          </a:p>
          <a:p>
            <a:pPr algn="l">
              <a:lnSpc>
                <a:spcPts val="5599"/>
              </a:lnSpc>
            </a:pPr>
            <a:r>
              <a:rPr lang="en-US" sz="3999" dirty="0">
                <a:solidFill>
                  <a:srgbClr val="203C48"/>
                </a:solidFill>
                <a:latin typeface="Calibri (MS)"/>
                <a:ea typeface="Calibri (MS)"/>
                <a:cs typeface="Calibri (MS)"/>
                <a:sym typeface="Calibri (MS)"/>
              </a:rPr>
              <a:t>It helps identify which segment a business should target based on customer needs and </a:t>
            </a:r>
            <a:r>
              <a:rPr lang="en-US" sz="3999" dirty="0" err="1">
                <a:solidFill>
                  <a:srgbClr val="203C48"/>
                </a:solidFill>
                <a:latin typeface="Calibri (MS)"/>
                <a:ea typeface="Calibri (MS)"/>
                <a:cs typeface="Calibri (MS)"/>
                <a:sym typeface="Calibri (MS)"/>
              </a:rPr>
              <a:t>behaviours</a:t>
            </a:r>
            <a:r>
              <a:rPr lang="en-US" sz="3999" dirty="0">
                <a:solidFill>
                  <a:srgbClr val="203C48"/>
                </a:solidFill>
                <a:latin typeface="Calibri (MS)"/>
                <a:ea typeface="Calibri (MS)"/>
                <a:cs typeface="Calibri (MS)"/>
                <a:sym typeface="Calibri (MS)"/>
              </a:rPr>
              <a:t>.</a:t>
            </a:r>
          </a:p>
          <a:p>
            <a:pPr algn="l">
              <a:lnSpc>
                <a:spcPts val="5599"/>
              </a:lnSpc>
            </a:pPr>
            <a:r>
              <a:rPr lang="en-US" sz="3999" dirty="0">
                <a:solidFill>
                  <a:srgbClr val="203C48"/>
                </a:solidFill>
                <a:latin typeface="Calibri (MS)"/>
                <a:ea typeface="Calibri (MS)"/>
                <a:cs typeface="Calibri (MS)"/>
                <a:sym typeface="Calibri (MS)"/>
              </a:rPr>
              <a:t>Once identified, businesses can tailor their marketing strategies to reach that group more effectively. </a:t>
            </a:r>
          </a:p>
          <a:p>
            <a:pPr algn="l">
              <a:lnSpc>
                <a:spcPts val="5599"/>
              </a:lnSpc>
            </a:pPr>
            <a:r>
              <a:rPr lang="en-US" sz="3999" dirty="0">
                <a:solidFill>
                  <a:srgbClr val="203C48"/>
                </a:solidFill>
                <a:latin typeface="Calibri (MS)"/>
                <a:ea typeface="Calibri (MS)"/>
                <a:cs typeface="Calibri (MS)"/>
                <a:sym typeface="Calibri (MS)"/>
              </a:rPr>
              <a:t>Market segmentation helps support clearer brand messaging, better product fit, and improved marketing results.</a:t>
            </a:r>
          </a:p>
        </p:txBody>
      </p:sp>
      <p:grpSp>
        <p:nvGrpSpPr>
          <p:cNvPr id="3" name="Group 3"/>
          <p:cNvGrpSpPr/>
          <p:nvPr/>
        </p:nvGrpSpPr>
        <p:grpSpPr>
          <a:xfrm>
            <a:off x="0" y="0"/>
            <a:ext cx="18288000" cy="1903084"/>
            <a:chOff x="0" y="0"/>
            <a:chExt cx="4816593" cy="501224"/>
          </a:xfrm>
        </p:grpSpPr>
        <p:sp>
          <p:nvSpPr>
            <p:cNvPr id="4" name="Freeform 4"/>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5" name="TextBox 5"/>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8" name="Freeform 8"/>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1028700" y="828675"/>
            <a:ext cx="16230600" cy="991870"/>
          </a:xfrm>
          <a:prstGeom prst="rect">
            <a:avLst/>
          </a:prstGeom>
        </p:spPr>
        <p:txBody>
          <a:bodyPr lIns="0" tIns="0" rIns="0" bIns="0" rtlCol="0" anchor="t">
            <a:spAutoFit/>
          </a:bodyPr>
          <a:lstStyle/>
          <a:p>
            <a:pPr algn="l">
              <a:lnSpc>
                <a:spcPts val="7279"/>
              </a:lnSpc>
            </a:pPr>
            <a:r>
              <a:rPr lang="en-US" sz="5199" b="1">
                <a:solidFill>
                  <a:srgbClr val="7FD1E3"/>
                </a:solidFill>
                <a:latin typeface="Tabarra Sans Heavy"/>
                <a:ea typeface="Tabarra Sans Heavy"/>
                <a:cs typeface="Tabarra Sans Heavy"/>
                <a:sym typeface="Tabarra Sans Heavy"/>
              </a:rPr>
              <a:t>Market Segmentation</a:t>
            </a:r>
          </a:p>
        </p:txBody>
      </p:sp>
      <p:sp>
        <p:nvSpPr>
          <p:cNvPr id="10" name="AutoShape 6">
            <a:extLst>
              <a:ext uri="{FF2B5EF4-FFF2-40B4-BE49-F238E27FC236}">
                <a16:creationId xmlns:a16="http://schemas.microsoft.com/office/drawing/2014/main" id="{43F05DA7-8387-3FB4-D454-6E56C0A8ACA0}"/>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000003"/>
            <a:ext cx="13243487" cy="7813675"/>
          </a:xfrm>
          <a:prstGeom prst="rect">
            <a:avLst/>
          </a:prstGeom>
        </p:spPr>
        <p:txBody>
          <a:bodyPr lIns="0" tIns="0" rIns="0" bIns="0" rtlCol="0" anchor="t">
            <a:spAutoFit/>
          </a:bodyPr>
          <a:lstStyle/>
          <a:p>
            <a:pPr algn="l">
              <a:lnSpc>
                <a:spcPts val="5599"/>
              </a:lnSpc>
            </a:pPr>
            <a:r>
              <a:rPr lang="en-US" sz="3999" b="1">
                <a:solidFill>
                  <a:srgbClr val="203C48"/>
                </a:solidFill>
                <a:latin typeface="Calibri (MS) Bold"/>
                <a:ea typeface="Calibri (MS) Bold"/>
                <a:cs typeface="Calibri (MS) Bold"/>
                <a:sym typeface="Calibri (MS) Bold"/>
              </a:rPr>
              <a:t>Demographic Segmentation</a:t>
            </a:r>
          </a:p>
          <a:p>
            <a:pPr marL="863599" lvl="1" indent="-431800" algn="l">
              <a:lnSpc>
                <a:spcPts val="5599"/>
              </a:lnSpc>
              <a:buFont typeface="Arial"/>
              <a:buChar char="•"/>
            </a:pPr>
            <a:r>
              <a:rPr lang="en-US" sz="3999">
                <a:solidFill>
                  <a:srgbClr val="203C48"/>
                </a:solidFill>
                <a:latin typeface="Calibri (MS)"/>
                <a:ea typeface="Calibri (MS)"/>
                <a:cs typeface="Calibri (MS)"/>
                <a:sym typeface="Calibri (MS)"/>
              </a:rPr>
              <a:t>Based on age, gender, income, family size, and occupation.</a:t>
            </a:r>
          </a:p>
          <a:p>
            <a:pPr marL="863599" lvl="1" indent="-431800" algn="l">
              <a:lnSpc>
                <a:spcPts val="5599"/>
              </a:lnSpc>
              <a:buFont typeface="Arial"/>
              <a:buChar char="•"/>
            </a:pPr>
            <a:r>
              <a:rPr lang="en-US" sz="3999">
                <a:solidFill>
                  <a:srgbClr val="203C48"/>
                </a:solidFill>
                <a:latin typeface="Calibri (MS)"/>
                <a:ea typeface="Calibri (MS)"/>
                <a:cs typeface="Calibri (MS)"/>
                <a:sym typeface="Calibri (MS)"/>
              </a:rPr>
              <a:t>Useful for mass marketing where traits are easily grouped.</a:t>
            </a:r>
          </a:p>
          <a:p>
            <a:pPr marL="863599" lvl="1" indent="-431800" algn="l">
              <a:lnSpc>
                <a:spcPts val="5599"/>
              </a:lnSpc>
              <a:buFont typeface="Arial"/>
              <a:buChar char="•"/>
            </a:pPr>
            <a:r>
              <a:rPr lang="en-US" sz="3999">
                <a:solidFill>
                  <a:srgbClr val="203C48"/>
                </a:solidFill>
                <a:latin typeface="Calibri (MS)"/>
                <a:ea typeface="Calibri (MS)"/>
                <a:cs typeface="Calibri (MS)"/>
                <a:sym typeface="Calibri (MS)"/>
              </a:rPr>
              <a:t>E.g. Ads targeting high-income adults using CSO income data.</a:t>
            </a:r>
          </a:p>
          <a:p>
            <a:pPr algn="l">
              <a:lnSpc>
                <a:spcPts val="5599"/>
              </a:lnSpc>
            </a:pPr>
            <a:endParaRPr lang="en-US" sz="3999">
              <a:solidFill>
                <a:srgbClr val="203C48"/>
              </a:solidFill>
              <a:latin typeface="Calibri (MS)"/>
              <a:ea typeface="Calibri (MS)"/>
              <a:cs typeface="Calibri (MS)"/>
              <a:sym typeface="Calibri (MS)"/>
            </a:endParaRPr>
          </a:p>
          <a:p>
            <a:pPr algn="l">
              <a:lnSpc>
                <a:spcPts val="5599"/>
              </a:lnSpc>
            </a:pPr>
            <a:r>
              <a:rPr lang="en-US" sz="3999" b="1">
                <a:solidFill>
                  <a:srgbClr val="203C48"/>
                </a:solidFill>
                <a:latin typeface="Calibri (MS) Bold"/>
                <a:ea typeface="Calibri (MS) Bold"/>
                <a:cs typeface="Calibri (MS) Bold"/>
                <a:sym typeface="Calibri (MS) Bold"/>
              </a:rPr>
              <a:t>Geographical Segmentation</a:t>
            </a:r>
          </a:p>
          <a:p>
            <a:pPr marL="863599" lvl="1" indent="-431800" algn="l">
              <a:lnSpc>
                <a:spcPts val="5599"/>
              </a:lnSpc>
              <a:buFont typeface="Arial"/>
              <a:buChar char="•"/>
            </a:pPr>
            <a:r>
              <a:rPr lang="en-US" sz="3999">
                <a:solidFill>
                  <a:srgbClr val="203C48"/>
                </a:solidFill>
                <a:latin typeface="Calibri (MS)"/>
                <a:ea typeface="Calibri (MS)"/>
                <a:cs typeface="Calibri (MS)"/>
                <a:sym typeface="Calibri (MS)"/>
              </a:rPr>
              <a:t>Based on location like county, region, or country.</a:t>
            </a:r>
          </a:p>
          <a:p>
            <a:pPr marL="863599" lvl="1" indent="-431800" algn="l">
              <a:lnSpc>
                <a:spcPts val="5599"/>
              </a:lnSpc>
              <a:buFont typeface="Arial"/>
              <a:buChar char="•"/>
            </a:pPr>
            <a:r>
              <a:rPr lang="en-US" sz="3999">
                <a:solidFill>
                  <a:srgbClr val="203C48"/>
                </a:solidFill>
                <a:latin typeface="Calibri (MS)"/>
                <a:ea typeface="Calibri (MS)"/>
                <a:cs typeface="Calibri (MS)"/>
                <a:sym typeface="Calibri (MS)"/>
              </a:rPr>
              <a:t>Reflects local cultures, languages, or media habits.</a:t>
            </a:r>
          </a:p>
          <a:p>
            <a:pPr marL="863599" lvl="1" indent="-431800" algn="l">
              <a:lnSpc>
                <a:spcPts val="5599"/>
              </a:lnSpc>
              <a:buFont typeface="Arial"/>
              <a:buChar char="•"/>
            </a:pPr>
            <a:r>
              <a:rPr lang="en-US" sz="3999">
                <a:solidFill>
                  <a:srgbClr val="203C48"/>
                </a:solidFill>
                <a:latin typeface="Calibri (MS)"/>
                <a:ea typeface="Calibri (MS)"/>
                <a:cs typeface="Calibri (MS)"/>
                <a:sym typeface="Calibri (MS)"/>
              </a:rPr>
              <a:t>E.g. Regional radio ads tailored for rural or urban audiences.</a:t>
            </a:r>
          </a:p>
          <a:p>
            <a:pPr algn="l">
              <a:lnSpc>
                <a:spcPts val="5599"/>
              </a:lnSpc>
            </a:pPr>
            <a:endParaRPr lang="en-US" sz="3999">
              <a:solidFill>
                <a:srgbClr val="203C48"/>
              </a:solidFill>
              <a:latin typeface="Calibri (MS)"/>
              <a:ea typeface="Calibri (MS)"/>
              <a:cs typeface="Calibri (MS)"/>
              <a:sym typeface="Calibri (MS)"/>
            </a:endParaRPr>
          </a:p>
        </p:txBody>
      </p:sp>
      <p:grpSp>
        <p:nvGrpSpPr>
          <p:cNvPr id="3" name="Group 3"/>
          <p:cNvGrpSpPr/>
          <p:nvPr/>
        </p:nvGrpSpPr>
        <p:grpSpPr>
          <a:xfrm>
            <a:off x="0" y="0"/>
            <a:ext cx="18288000" cy="1903084"/>
            <a:chOff x="0" y="0"/>
            <a:chExt cx="4816593" cy="501224"/>
          </a:xfrm>
        </p:grpSpPr>
        <p:sp>
          <p:nvSpPr>
            <p:cNvPr id="4" name="Freeform 4"/>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5" name="TextBox 5"/>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8" name="Freeform 8"/>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1028700" y="828675"/>
            <a:ext cx="16230600" cy="991870"/>
          </a:xfrm>
          <a:prstGeom prst="rect">
            <a:avLst/>
          </a:prstGeom>
        </p:spPr>
        <p:txBody>
          <a:bodyPr lIns="0" tIns="0" rIns="0" bIns="0" rtlCol="0" anchor="t">
            <a:spAutoFit/>
          </a:bodyPr>
          <a:lstStyle/>
          <a:p>
            <a:pPr algn="l">
              <a:lnSpc>
                <a:spcPts val="7279"/>
              </a:lnSpc>
            </a:pPr>
            <a:r>
              <a:rPr lang="en-US" sz="5199" b="1">
                <a:solidFill>
                  <a:srgbClr val="7FD1E3"/>
                </a:solidFill>
                <a:latin typeface="Tabarra Sans Heavy"/>
                <a:ea typeface="Tabarra Sans Heavy"/>
                <a:cs typeface="Tabarra Sans Heavy"/>
                <a:sym typeface="Tabarra Sans Heavy"/>
              </a:rPr>
              <a:t>Types of Market Segmentation </a:t>
            </a:r>
          </a:p>
        </p:txBody>
      </p:sp>
      <p:sp>
        <p:nvSpPr>
          <p:cNvPr id="10" name="AutoShape 6">
            <a:extLst>
              <a:ext uri="{FF2B5EF4-FFF2-40B4-BE49-F238E27FC236}">
                <a16:creationId xmlns:a16="http://schemas.microsoft.com/office/drawing/2014/main" id="{19AD5D36-0F0C-C6BC-ECD7-D9A11D072FD5}"/>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75020" y="2045959"/>
            <a:ext cx="13594295" cy="7813675"/>
          </a:xfrm>
          <a:prstGeom prst="rect">
            <a:avLst/>
          </a:prstGeom>
        </p:spPr>
        <p:txBody>
          <a:bodyPr lIns="0" tIns="0" rIns="0" bIns="0" rtlCol="0" anchor="t">
            <a:spAutoFit/>
          </a:bodyPr>
          <a:lstStyle/>
          <a:p>
            <a:pPr algn="l">
              <a:lnSpc>
                <a:spcPts val="5599"/>
              </a:lnSpc>
            </a:pPr>
            <a:r>
              <a:rPr lang="en-US" sz="3999" b="1">
                <a:solidFill>
                  <a:srgbClr val="203C48"/>
                </a:solidFill>
                <a:latin typeface="Calibri (MS) Bold"/>
                <a:ea typeface="Calibri (MS) Bold"/>
                <a:cs typeface="Calibri (MS) Bold"/>
                <a:sym typeface="Calibri (MS) Bold"/>
              </a:rPr>
              <a:t>Behavioural Segmentation</a:t>
            </a:r>
          </a:p>
          <a:p>
            <a:pPr marL="863599" lvl="1" indent="-431800" algn="l">
              <a:lnSpc>
                <a:spcPts val="5599"/>
              </a:lnSpc>
              <a:buFont typeface="Arial"/>
              <a:buChar char="•"/>
            </a:pPr>
            <a:r>
              <a:rPr lang="en-US" sz="3999">
                <a:solidFill>
                  <a:srgbClr val="203C48"/>
                </a:solidFill>
                <a:latin typeface="Calibri (MS)"/>
                <a:ea typeface="Calibri (MS)"/>
                <a:cs typeface="Calibri (MS)"/>
                <a:sym typeface="Calibri (MS)"/>
              </a:rPr>
              <a:t>Focuses on attitudes, product knowledge, or usage habits.</a:t>
            </a:r>
          </a:p>
          <a:p>
            <a:pPr marL="863599" lvl="1" indent="-431800" algn="l">
              <a:lnSpc>
                <a:spcPts val="5599"/>
              </a:lnSpc>
              <a:buFont typeface="Arial"/>
              <a:buChar char="•"/>
            </a:pPr>
            <a:r>
              <a:rPr lang="en-US" sz="3999">
                <a:solidFill>
                  <a:srgbClr val="203C48"/>
                </a:solidFill>
                <a:latin typeface="Calibri (MS)"/>
                <a:ea typeface="Calibri (MS)"/>
                <a:cs typeface="Calibri (MS)"/>
                <a:sym typeface="Calibri (MS)"/>
              </a:rPr>
              <a:t>E.g. Impulse buying, value seekers, seasonal product appeal.</a:t>
            </a:r>
          </a:p>
          <a:p>
            <a:pPr algn="l">
              <a:lnSpc>
                <a:spcPts val="5599"/>
              </a:lnSpc>
            </a:pPr>
            <a:endParaRPr lang="en-US" sz="3999">
              <a:solidFill>
                <a:srgbClr val="203C48"/>
              </a:solidFill>
              <a:latin typeface="Calibri (MS)"/>
              <a:ea typeface="Calibri (MS)"/>
              <a:cs typeface="Calibri (MS)"/>
              <a:sym typeface="Calibri (MS)"/>
            </a:endParaRPr>
          </a:p>
          <a:p>
            <a:pPr algn="l">
              <a:lnSpc>
                <a:spcPts val="5599"/>
              </a:lnSpc>
            </a:pPr>
            <a:r>
              <a:rPr lang="en-US" sz="3999" b="1">
                <a:solidFill>
                  <a:srgbClr val="203C48"/>
                </a:solidFill>
                <a:latin typeface="Calibri (MS) Bold"/>
                <a:ea typeface="Calibri (MS) Bold"/>
                <a:cs typeface="Calibri (MS) Bold"/>
                <a:sym typeface="Calibri (MS) Bold"/>
              </a:rPr>
              <a:t>Psychological Segmentation</a:t>
            </a:r>
          </a:p>
          <a:p>
            <a:pPr marL="863599" lvl="1" indent="-431800" algn="l">
              <a:lnSpc>
                <a:spcPts val="5599"/>
              </a:lnSpc>
              <a:buFont typeface="Arial"/>
              <a:buChar char="•"/>
            </a:pPr>
            <a:r>
              <a:rPr lang="en-US" sz="3999">
                <a:solidFill>
                  <a:srgbClr val="203C48"/>
                </a:solidFill>
                <a:latin typeface="Calibri (MS)"/>
                <a:ea typeface="Calibri (MS)"/>
                <a:cs typeface="Calibri (MS)"/>
                <a:sym typeface="Calibri (MS)"/>
              </a:rPr>
              <a:t>Based on lifestyle or personality traits. Examples of this include</a:t>
            </a:r>
          </a:p>
          <a:p>
            <a:pPr marL="1727199" lvl="2" indent="-575733" algn="l">
              <a:lnSpc>
                <a:spcPts val="5599"/>
              </a:lnSpc>
              <a:buFont typeface="Arial"/>
              <a:buChar char="⚬"/>
            </a:pPr>
            <a:r>
              <a:rPr lang="en-US" sz="3999">
                <a:solidFill>
                  <a:srgbClr val="203C48"/>
                </a:solidFill>
                <a:latin typeface="Calibri (MS)"/>
                <a:ea typeface="Calibri (MS)"/>
                <a:cs typeface="Calibri (MS)"/>
                <a:sym typeface="Calibri (MS)"/>
              </a:rPr>
              <a:t>Lifestyle: Health-conscious buyers of protein bars.</a:t>
            </a:r>
          </a:p>
          <a:p>
            <a:pPr marL="1727199" lvl="2" indent="-575733" algn="l">
              <a:lnSpc>
                <a:spcPts val="5599"/>
              </a:lnSpc>
              <a:buFont typeface="Arial"/>
              <a:buChar char="⚬"/>
            </a:pPr>
            <a:r>
              <a:rPr lang="en-US" sz="3999">
                <a:solidFill>
                  <a:srgbClr val="203C48"/>
                </a:solidFill>
                <a:latin typeface="Calibri (MS)"/>
                <a:ea typeface="Calibri (MS)"/>
                <a:cs typeface="Calibri (MS)"/>
                <a:sym typeface="Calibri (MS)"/>
              </a:rPr>
              <a:t>Ethical: Shoppers choosing FairTrade products.</a:t>
            </a:r>
          </a:p>
          <a:p>
            <a:pPr marL="1727199" lvl="2" indent="-575733" algn="l">
              <a:lnSpc>
                <a:spcPts val="5599"/>
              </a:lnSpc>
              <a:buFont typeface="Arial"/>
              <a:buChar char="⚬"/>
            </a:pPr>
            <a:r>
              <a:rPr lang="en-US" sz="3999">
                <a:solidFill>
                  <a:srgbClr val="203C48"/>
                </a:solidFill>
                <a:latin typeface="Calibri (MS)"/>
                <a:ea typeface="Calibri (MS)"/>
                <a:cs typeface="Calibri (MS)"/>
                <a:sym typeface="Calibri (MS)"/>
              </a:rPr>
              <a:t>Sustainable: Customers loyal to eco-brands like Patagonia.</a:t>
            </a:r>
          </a:p>
        </p:txBody>
      </p:sp>
      <p:grpSp>
        <p:nvGrpSpPr>
          <p:cNvPr id="3" name="Group 3"/>
          <p:cNvGrpSpPr/>
          <p:nvPr/>
        </p:nvGrpSpPr>
        <p:grpSpPr>
          <a:xfrm>
            <a:off x="0" y="0"/>
            <a:ext cx="18288000" cy="1903084"/>
            <a:chOff x="0" y="0"/>
            <a:chExt cx="4816593" cy="501224"/>
          </a:xfrm>
        </p:grpSpPr>
        <p:sp>
          <p:nvSpPr>
            <p:cNvPr id="4" name="Freeform 4"/>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5" name="TextBox 5"/>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8" name="Freeform 8"/>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Freeform 9"/>
          <p:cNvSpPr/>
          <p:nvPr/>
        </p:nvSpPr>
        <p:spPr>
          <a:xfrm>
            <a:off x="14269315" y="2534841"/>
            <a:ext cx="3498918" cy="3498918"/>
          </a:xfrm>
          <a:custGeom>
            <a:avLst/>
            <a:gdLst/>
            <a:ahLst/>
            <a:cxnLst/>
            <a:rect l="l" t="t" r="r" b="b"/>
            <a:pathLst>
              <a:path w="3498918" h="3498918">
                <a:moveTo>
                  <a:pt x="0" y="0"/>
                </a:moveTo>
                <a:lnTo>
                  <a:pt x="3498918" y="0"/>
                </a:lnTo>
                <a:lnTo>
                  <a:pt x="3498918" y="3498918"/>
                </a:lnTo>
                <a:lnTo>
                  <a:pt x="0" y="3498918"/>
                </a:lnTo>
                <a:lnTo>
                  <a:pt x="0" y="0"/>
                </a:lnTo>
                <a:close/>
              </a:path>
            </a:pathLst>
          </a:custGeom>
          <a:blipFill>
            <a:blip r:embed="rId4"/>
            <a:stretch>
              <a:fillRect/>
            </a:stretch>
          </a:blipFill>
        </p:spPr>
        <p:txBody>
          <a:bodyPr/>
          <a:lstStyle/>
          <a:p>
            <a:endParaRPr lang="en-US"/>
          </a:p>
        </p:txBody>
      </p:sp>
      <p:sp>
        <p:nvSpPr>
          <p:cNvPr id="10" name="Freeform 10"/>
          <p:cNvSpPr/>
          <p:nvPr/>
        </p:nvSpPr>
        <p:spPr>
          <a:xfrm>
            <a:off x="13033761" y="6319509"/>
            <a:ext cx="3521379" cy="3521379"/>
          </a:xfrm>
          <a:custGeom>
            <a:avLst/>
            <a:gdLst/>
            <a:ahLst/>
            <a:cxnLst/>
            <a:rect l="l" t="t" r="r" b="b"/>
            <a:pathLst>
              <a:path w="3521379" h="3521379">
                <a:moveTo>
                  <a:pt x="0" y="0"/>
                </a:moveTo>
                <a:lnTo>
                  <a:pt x="3521380" y="0"/>
                </a:lnTo>
                <a:lnTo>
                  <a:pt x="3521380" y="3521379"/>
                </a:lnTo>
                <a:lnTo>
                  <a:pt x="0" y="3521379"/>
                </a:lnTo>
                <a:lnTo>
                  <a:pt x="0" y="0"/>
                </a:lnTo>
                <a:close/>
              </a:path>
            </a:pathLst>
          </a:custGeom>
          <a:blipFill>
            <a:blip r:embed="rId5"/>
            <a:stretch>
              <a:fillRect/>
            </a:stretch>
          </a:blipFill>
        </p:spPr>
        <p:txBody>
          <a:bodyPr/>
          <a:lstStyle/>
          <a:p>
            <a:endParaRPr lang="en-US"/>
          </a:p>
        </p:txBody>
      </p:sp>
      <p:sp>
        <p:nvSpPr>
          <p:cNvPr id="11" name="TextBox 11"/>
          <p:cNvSpPr txBox="1"/>
          <p:nvPr/>
        </p:nvSpPr>
        <p:spPr>
          <a:xfrm>
            <a:off x="1028700" y="828675"/>
            <a:ext cx="16230600" cy="991870"/>
          </a:xfrm>
          <a:prstGeom prst="rect">
            <a:avLst/>
          </a:prstGeom>
        </p:spPr>
        <p:txBody>
          <a:bodyPr lIns="0" tIns="0" rIns="0" bIns="0" rtlCol="0" anchor="t">
            <a:spAutoFit/>
          </a:bodyPr>
          <a:lstStyle/>
          <a:p>
            <a:pPr algn="l">
              <a:lnSpc>
                <a:spcPts val="7279"/>
              </a:lnSpc>
            </a:pPr>
            <a:r>
              <a:rPr lang="en-US" sz="5199" b="1">
                <a:solidFill>
                  <a:srgbClr val="7FD1E3"/>
                </a:solidFill>
                <a:latin typeface="Tabarra Sans Heavy"/>
                <a:ea typeface="Tabarra Sans Heavy"/>
                <a:cs typeface="Tabarra Sans Heavy"/>
                <a:sym typeface="Tabarra Sans Heavy"/>
              </a:rPr>
              <a:t>Types of Market Segmentation </a:t>
            </a:r>
          </a:p>
        </p:txBody>
      </p:sp>
      <p:sp>
        <p:nvSpPr>
          <p:cNvPr id="12" name="AutoShape 6">
            <a:extLst>
              <a:ext uri="{FF2B5EF4-FFF2-40B4-BE49-F238E27FC236}">
                <a16:creationId xmlns:a16="http://schemas.microsoft.com/office/drawing/2014/main" id="{8B1CF9ED-A01C-3595-8F47-056FCB4542DB}"/>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69850"/>
            <a:ext cx="16230600" cy="958850"/>
          </a:xfrm>
          <a:prstGeom prst="rect">
            <a:avLst/>
          </a:prstGeom>
        </p:spPr>
        <p:txBody>
          <a:bodyPr lIns="0" tIns="0" rIns="0" bIns="0" rtlCol="0" anchor="t">
            <a:spAutoFit/>
          </a:bodyPr>
          <a:lstStyle/>
          <a:p>
            <a:pPr algn="l">
              <a:lnSpc>
                <a:spcPts val="7000"/>
              </a:lnSpc>
            </a:pPr>
            <a:r>
              <a:rPr lang="en-US" sz="5000" b="1" dirty="0">
                <a:solidFill>
                  <a:srgbClr val="F49B55"/>
                </a:solidFill>
                <a:latin typeface="Tabarra Sans Bold"/>
                <a:ea typeface="Tabarra Sans Bold"/>
                <a:cs typeface="Tabarra Sans Bold"/>
                <a:sym typeface="Tabarra Sans Bold"/>
              </a:rPr>
              <a:t>Reflect &amp; Research (Pg 144)</a:t>
            </a:r>
          </a:p>
        </p:txBody>
      </p:sp>
      <p:pic>
        <p:nvPicPr>
          <p:cNvPr id="3" name="Picture 3"/>
          <p:cNvPicPr>
            <a:picLocks noChangeAspect="1"/>
          </p:cNvPicPr>
          <p:nvPr>
            <a:videoFile r:link="rId1"/>
          </p:nvPr>
        </p:nvPicPr>
        <p:blipFill>
          <a:blip r:embed="rId6"/>
          <a:stretch>
            <a:fillRect/>
          </a:stretch>
        </p:blipFill>
        <p:spPr>
          <a:xfrm>
            <a:off x="1028700" y="910933"/>
            <a:ext cx="7446936" cy="4185632"/>
          </a:xfrm>
          <a:prstGeom prst="rect">
            <a:avLst/>
          </a:prstGeom>
        </p:spPr>
      </p:pic>
      <p:pic>
        <p:nvPicPr>
          <p:cNvPr id="4" name="Picture 4"/>
          <p:cNvPicPr>
            <a:picLocks noChangeAspect="1"/>
          </p:cNvPicPr>
          <p:nvPr>
            <a:videoFile r:link="rId2"/>
          </p:nvPr>
        </p:nvPicPr>
        <p:blipFill>
          <a:blip r:embed="rId6"/>
          <a:stretch>
            <a:fillRect/>
          </a:stretch>
        </p:blipFill>
        <p:spPr>
          <a:xfrm>
            <a:off x="9832252" y="622626"/>
            <a:ext cx="7750354" cy="4356171"/>
          </a:xfrm>
          <a:prstGeom prst="rect">
            <a:avLst/>
          </a:prstGeom>
        </p:spPr>
      </p:pic>
      <p:pic>
        <p:nvPicPr>
          <p:cNvPr id="5" name="Picture 5"/>
          <p:cNvPicPr>
            <a:picLocks noChangeAspect="1"/>
          </p:cNvPicPr>
          <p:nvPr>
            <a:videoFile r:link="rId3"/>
          </p:nvPr>
        </p:nvPicPr>
        <p:blipFill>
          <a:blip r:embed="rId6"/>
          <a:stretch>
            <a:fillRect/>
          </a:stretch>
        </p:blipFill>
        <p:spPr>
          <a:xfrm>
            <a:off x="1028700" y="5593602"/>
            <a:ext cx="7446936" cy="4185632"/>
          </a:xfrm>
          <a:prstGeom prst="rect">
            <a:avLst/>
          </a:prstGeom>
        </p:spPr>
      </p:pic>
      <p:pic>
        <p:nvPicPr>
          <p:cNvPr id="6" name="Picture 6"/>
          <p:cNvPicPr>
            <a:picLocks noChangeAspect="1"/>
          </p:cNvPicPr>
          <p:nvPr>
            <a:videoFile r:link="rId4"/>
          </p:nvPr>
        </p:nvPicPr>
        <p:blipFill>
          <a:blip r:embed="rId6"/>
          <a:stretch>
            <a:fillRect/>
          </a:stretch>
        </p:blipFill>
        <p:spPr>
          <a:xfrm>
            <a:off x="9832252" y="5423063"/>
            <a:ext cx="7750354" cy="4356171"/>
          </a:xfrm>
          <a:prstGeom prst="rect">
            <a:avLst/>
          </a:prstGeom>
        </p:spPr>
      </p:pic>
      <p:sp>
        <p:nvSpPr>
          <p:cNvPr id="7" name="TextBox 6">
            <a:extLst>
              <a:ext uri="{FF2B5EF4-FFF2-40B4-BE49-F238E27FC236}">
                <a16:creationId xmlns:a16="http://schemas.microsoft.com/office/drawing/2014/main" id="{EDD12A80-FCEF-8E0F-B293-BD27E40B321E}"/>
              </a:ext>
            </a:extLst>
          </p:cNvPr>
          <p:cNvSpPr txBox="1"/>
          <p:nvPr/>
        </p:nvSpPr>
        <p:spPr>
          <a:xfrm>
            <a:off x="2048895" y="5186210"/>
            <a:ext cx="5406545" cy="369332"/>
          </a:xfrm>
          <a:prstGeom prst="rect">
            <a:avLst/>
          </a:prstGeom>
          <a:noFill/>
        </p:spPr>
        <p:txBody>
          <a:bodyPr wrap="none" rtlCol="0">
            <a:spAutoFit/>
          </a:bodyPr>
          <a:lstStyle/>
          <a:p>
            <a:r>
              <a:rPr lang="en-US" dirty="0"/>
              <a:t>https://</a:t>
            </a:r>
            <a:r>
              <a:rPr lang="en-US" dirty="0" err="1"/>
              <a:t>www.youtube.com</a:t>
            </a:r>
            <a:r>
              <a:rPr lang="en-US" dirty="0"/>
              <a:t>/</a:t>
            </a:r>
            <a:r>
              <a:rPr lang="en-US" dirty="0" err="1"/>
              <a:t>watch?v</a:t>
            </a:r>
            <a:r>
              <a:rPr lang="en-US" dirty="0"/>
              <a:t>=7YejpU3juqo&amp;t=1s</a:t>
            </a:r>
          </a:p>
        </p:txBody>
      </p:sp>
      <p:sp>
        <p:nvSpPr>
          <p:cNvPr id="8" name="TextBox 7">
            <a:extLst>
              <a:ext uri="{FF2B5EF4-FFF2-40B4-BE49-F238E27FC236}">
                <a16:creationId xmlns:a16="http://schemas.microsoft.com/office/drawing/2014/main" id="{91DEFA3B-9B9A-E4B0-342E-DE18FD3F31FD}"/>
              </a:ext>
            </a:extLst>
          </p:cNvPr>
          <p:cNvSpPr txBox="1"/>
          <p:nvPr/>
        </p:nvSpPr>
        <p:spPr>
          <a:xfrm>
            <a:off x="11201400" y="5011242"/>
            <a:ext cx="5374356" cy="369332"/>
          </a:xfrm>
          <a:prstGeom prst="rect">
            <a:avLst/>
          </a:prstGeom>
          <a:noFill/>
        </p:spPr>
        <p:txBody>
          <a:bodyPr wrap="none" rtlCol="0">
            <a:spAutoFit/>
          </a:bodyPr>
          <a:lstStyle/>
          <a:p>
            <a:r>
              <a:rPr lang="en-US" dirty="0"/>
              <a:t>https://</a:t>
            </a:r>
            <a:r>
              <a:rPr lang="en-US" dirty="0" err="1"/>
              <a:t>www.youtube.com</a:t>
            </a:r>
            <a:r>
              <a:rPr lang="en-US" dirty="0"/>
              <a:t>/</a:t>
            </a:r>
            <a:r>
              <a:rPr lang="en-US" dirty="0" err="1"/>
              <a:t>watch?v</a:t>
            </a:r>
            <a:r>
              <a:rPr lang="en-US" dirty="0"/>
              <a:t>=kPK-ldnC6Xs&amp;t=2s</a:t>
            </a:r>
          </a:p>
        </p:txBody>
      </p:sp>
      <p:sp>
        <p:nvSpPr>
          <p:cNvPr id="9" name="TextBox 8">
            <a:extLst>
              <a:ext uri="{FF2B5EF4-FFF2-40B4-BE49-F238E27FC236}">
                <a16:creationId xmlns:a16="http://schemas.microsoft.com/office/drawing/2014/main" id="{9D23D1B4-DFF1-323B-1195-7E4DEE082BEF}"/>
              </a:ext>
            </a:extLst>
          </p:cNvPr>
          <p:cNvSpPr txBox="1"/>
          <p:nvPr/>
        </p:nvSpPr>
        <p:spPr>
          <a:xfrm>
            <a:off x="11213893" y="9821723"/>
            <a:ext cx="4987071" cy="369332"/>
          </a:xfrm>
          <a:prstGeom prst="rect">
            <a:avLst/>
          </a:prstGeom>
          <a:noFill/>
        </p:spPr>
        <p:txBody>
          <a:bodyPr wrap="none" rtlCol="0">
            <a:spAutoFit/>
          </a:bodyPr>
          <a:lstStyle/>
          <a:p>
            <a:r>
              <a:rPr lang="en-US" dirty="0"/>
              <a:t>https://</a:t>
            </a:r>
            <a:r>
              <a:rPr lang="en-US" dirty="0" err="1"/>
              <a:t>www.youtube.com</a:t>
            </a:r>
            <a:r>
              <a:rPr lang="en-US" dirty="0"/>
              <a:t>/</a:t>
            </a:r>
            <a:r>
              <a:rPr lang="en-US" dirty="0" err="1"/>
              <a:t>watch?v</a:t>
            </a:r>
            <a:r>
              <a:rPr lang="en-US" dirty="0"/>
              <a:t>=ypA_me9jHVk</a:t>
            </a:r>
          </a:p>
        </p:txBody>
      </p:sp>
      <p:sp>
        <p:nvSpPr>
          <p:cNvPr id="10" name="TextBox 9">
            <a:extLst>
              <a:ext uri="{FF2B5EF4-FFF2-40B4-BE49-F238E27FC236}">
                <a16:creationId xmlns:a16="http://schemas.microsoft.com/office/drawing/2014/main" id="{04CDD811-B37D-9F9C-A1D7-C9BE847F7237}"/>
              </a:ext>
            </a:extLst>
          </p:cNvPr>
          <p:cNvSpPr txBox="1"/>
          <p:nvPr/>
        </p:nvSpPr>
        <p:spPr>
          <a:xfrm>
            <a:off x="2337499" y="9779234"/>
            <a:ext cx="4829335" cy="369332"/>
          </a:xfrm>
          <a:prstGeom prst="rect">
            <a:avLst/>
          </a:prstGeom>
          <a:noFill/>
        </p:spPr>
        <p:txBody>
          <a:bodyPr wrap="none" rtlCol="0">
            <a:spAutoFit/>
          </a:bodyPr>
          <a:lstStyle/>
          <a:p>
            <a:r>
              <a:rPr lang="en-US" dirty="0"/>
              <a:t>https://</a:t>
            </a:r>
            <a:r>
              <a:rPr lang="en-US" dirty="0" err="1"/>
              <a:t>www.youtube.com</a:t>
            </a:r>
            <a:r>
              <a:rPr lang="en-US" dirty="0"/>
              <a:t>/</a:t>
            </a:r>
            <a:r>
              <a:rPr lang="en-US" dirty="0" err="1"/>
              <a:t>watch?v</a:t>
            </a:r>
            <a:r>
              <a:rPr lang="en-US" dirty="0"/>
              <a:t>=zlgVtFdOo3s</a:t>
            </a:r>
          </a:p>
        </p:txBody>
      </p:sp>
    </p:spTree>
  </p:cSld>
  <p:clrMapOvr>
    <a:masterClrMapping/>
  </p:clrMapOvr>
  <p:transition>
    <p:push/>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74166"/>
        </a:solidFill>
        <a:effectLst/>
      </p:bgPr>
    </p:bg>
    <p:spTree>
      <p:nvGrpSpPr>
        <p:cNvPr id="1" name=""/>
        <p:cNvGrpSpPr/>
        <p:nvPr/>
      </p:nvGrpSpPr>
      <p:grpSpPr>
        <a:xfrm>
          <a:off x="0" y="0"/>
          <a:ext cx="0" cy="0"/>
          <a:chOff x="0" y="0"/>
          <a:chExt cx="0" cy="0"/>
        </a:xfrm>
      </p:grpSpPr>
      <p:grpSp>
        <p:nvGrpSpPr>
          <p:cNvPr id="2" name="Group 2"/>
          <p:cNvGrpSpPr/>
          <p:nvPr/>
        </p:nvGrpSpPr>
        <p:grpSpPr>
          <a:xfrm>
            <a:off x="1612966" y="848812"/>
            <a:ext cx="15062067" cy="8229600"/>
            <a:chOff x="0" y="0"/>
            <a:chExt cx="3966964" cy="2167467"/>
          </a:xfrm>
        </p:grpSpPr>
        <p:sp>
          <p:nvSpPr>
            <p:cNvPr id="3" name="Freeform 3"/>
            <p:cNvSpPr/>
            <p:nvPr/>
          </p:nvSpPr>
          <p:spPr>
            <a:xfrm>
              <a:off x="0" y="0"/>
              <a:ext cx="3966964" cy="2167467"/>
            </a:xfrm>
            <a:custGeom>
              <a:avLst/>
              <a:gdLst/>
              <a:ahLst/>
              <a:cxnLst/>
              <a:rect l="l" t="t" r="r" b="b"/>
              <a:pathLst>
                <a:path w="3966964" h="2167467">
                  <a:moveTo>
                    <a:pt x="26214" y="0"/>
                  </a:moveTo>
                  <a:lnTo>
                    <a:pt x="3940751" y="0"/>
                  </a:lnTo>
                  <a:cubicBezTo>
                    <a:pt x="3955228" y="0"/>
                    <a:pt x="3966964" y="11736"/>
                    <a:pt x="3966964" y="26214"/>
                  </a:cubicBezTo>
                  <a:lnTo>
                    <a:pt x="3966964" y="2141253"/>
                  </a:lnTo>
                  <a:cubicBezTo>
                    <a:pt x="3966964" y="2155730"/>
                    <a:pt x="3955228" y="2167467"/>
                    <a:pt x="3940751" y="2167467"/>
                  </a:cubicBezTo>
                  <a:lnTo>
                    <a:pt x="26214" y="2167467"/>
                  </a:lnTo>
                  <a:cubicBezTo>
                    <a:pt x="11736" y="2167467"/>
                    <a:pt x="0" y="2155730"/>
                    <a:pt x="0" y="2141253"/>
                  </a:cubicBezTo>
                  <a:lnTo>
                    <a:pt x="0" y="26214"/>
                  </a:lnTo>
                  <a:cubicBezTo>
                    <a:pt x="0" y="11736"/>
                    <a:pt x="11736" y="0"/>
                    <a:pt x="26214" y="0"/>
                  </a:cubicBezTo>
                  <a:close/>
                </a:path>
              </a:pathLst>
            </a:custGeom>
            <a:solidFill>
              <a:srgbClr val="274166"/>
            </a:solidFill>
          </p:spPr>
          <p:txBody>
            <a:bodyPr/>
            <a:lstStyle/>
            <a:p>
              <a:endParaRPr lang="en-US" dirty="0"/>
            </a:p>
          </p:txBody>
        </p:sp>
        <p:sp>
          <p:nvSpPr>
            <p:cNvPr id="4" name="TextBox 4"/>
            <p:cNvSpPr txBox="1"/>
            <p:nvPr/>
          </p:nvSpPr>
          <p:spPr>
            <a:xfrm>
              <a:off x="0" y="-38100"/>
              <a:ext cx="3966964" cy="2205567"/>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4719946" y="846401"/>
            <a:ext cx="8848110" cy="1461511"/>
            <a:chOff x="0" y="-72838"/>
            <a:chExt cx="2330366" cy="384925"/>
          </a:xfrm>
        </p:grpSpPr>
        <p:sp>
          <p:nvSpPr>
            <p:cNvPr id="6" name="Freeform 6"/>
            <p:cNvSpPr/>
            <p:nvPr/>
          </p:nvSpPr>
          <p:spPr>
            <a:xfrm>
              <a:off x="0" y="0"/>
              <a:ext cx="2330366" cy="242050"/>
            </a:xfrm>
            <a:custGeom>
              <a:avLst/>
              <a:gdLst/>
              <a:ahLst/>
              <a:cxnLst/>
              <a:rect l="l" t="t" r="r" b="b"/>
              <a:pathLst>
                <a:path w="2330366" h="242050">
                  <a:moveTo>
                    <a:pt x="44624" y="0"/>
                  </a:moveTo>
                  <a:lnTo>
                    <a:pt x="2285741" y="0"/>
                  </a:lnTo>
                  <a:cubicBezTo>
                    <a:pt x="2297577" y="0"/>
                    <a:pt x="2308927" y="4701"/>
                    <a:pt x="2317295" y="13070"/>
                  </a:cubicBezTo>
                  <a:cubicBezTo>
                    <a:pt x="2325664" y="21439"/>
                    <a:pt x="2330366" y="32789"/>
                    <a:pt x="2330366" y="44624"/>
                  </a:cubicBezTo>
                  <a:lnTo>
                    <a:pt x="2330366" y="197426"/>
                  </a:lnTo>
                  <a:cubicBezTo>
                    <a:pt x="2330366" y="222071"/>
                    <a:pt x="2310387" y="242050"/>
                    <a:pt x="2285741" y="242050"/>
                  </a:cubicBezTo>
                  <a:lnTo>
                    <a:pt x="44624" y="242050"/>
                  </a:lnTo>
                  <a:cubicBezTo>
                    <a:pt x="32789" y="242050"/>
                    <a:pt x="21439" y="237348"/>
                    <a:pt x="13070" y="228980"/>
                  </a:cubicBezTo>
                  <a:cubicBezTo>
                    <a:pt x="4701" y="220611"/>
                    <a:pt x="0" y="209261"/>
                    <a:pt x="0" y="197426"/>
                  </a:cubicBezTo>
                  <a:lnTo>
                    <a:pt x="0" y="44624"/>
                  </a:lnTo>
                  <a:cubicBezTo>
                    <a:pt x="0" y="19979"/>
                    <a:pt x="19979" y="0"/>
                    <a:pt x="44624" y="0"/>
                  </a:cubicBezTo>
                  <a:close/>
                </a:path>
              </a:pathLst>
            </a:custGeom>
            <a:solidFill>
              <a:srgbClr val="F4D969"/>
            </a:solidFill>
          </p:spPr>
          <p:txBody>
            <a:bodyPr/>
            <a:lstStyle/>
            <a:p>
              <a:endParaRPr lang="en-US"/>
            </a:p>
          </p:txBody>
        </p:sp>
        <p:sp>
          <p:nvSpPr>
            <p:cNvPr id="7" name="TextBox 7"/>
            <p:cNvSpPr txBox="1"/>
            <p:nvPr/>
          </p:nvSpPr>
          <p:spPr>
            <a:xfrm>
              <a:off x="0" y="-72838"/>
              <a:ext cx="2330365" cy="384925"/>
            </a:xfrm>
            <a:prstGeom prst="rect">
              <a:avLst/>
            </a:prstGeom>
          </p:spPr>
          <p:txBody>
            <a:bodyPr lIns="50800" tIns="50800" rIns="50800" bIns="50800" rtlCol="0" anchor="ctr"/>
            <a:lstStyle/>
            <a:p>
              <a:pPr algn="ctr">
                <a:lnSpc>
                  <a:spcPts val="5179"/>
                </a:lnSpc>
              </a:pPr>
              <a:r>
                <a:rPr lang="en-US" sz="3699" b="1" dirty="0">
                  <a:solidFill>
                    <a:srgbClr val="203C48"/>
                  </a:solidFill>
                  <a:latin typeface="Tabarra Sans Bold"/>
                  <a:ea typeface="Tabarra Sans Bold"/>
                  <a:cs typeface="Tabarra Sans Bold"/>
                  <a:sym typeface="Tabarra Sans Bold"/>
                </a:rPr>
                <a:t>REFLECT &amp; RESEARCH Pg 144</a:t>
              </a:r>
            </a:p>
          </p:txBody>
        </p:sp>
      </p:grpSp>
      <p:sp>
        <p:nvSpPr>
          <p:cNvPr id="8" name="TextBox 8"/>
          <p:cNvSpPr txBox="1"/>
          <p:nvPr/>
        </p:nvSpPr>
        <p:spPr>
          <a:xfrm>
            <a:off x="3067946" y="2573838"/>
            <a:ext cx="12152109" cy="6873548"/>
          </a:xfrm>
          <a:prstGeom prst="rect">
            <a:avLst/>
          </a:prstGeom>
        </p:spPr>
        <p:txBody>
          <a:bodyPr lIns="0" tIns="0" rIns="0" bIns="0" rtlCol="0" anchor="t">
            <a:spAutoFit/>
          </a:bodyPr>
          <a:lstStyle/>
          <a:p>
            <a:pPr algn="l">
              <a:lnSpc>
                <a:spcPts val="4900"/>
              </a:lnSpc>
            </a:pPr>
            <a:r>
              <a:rPr lang="en-US" sz="3500" dirty="0">
                <a:solidFill>
                  <a:srgbClr val="FFFFFF"/>
                </a:solidFill>
                <a:latin typeface="Calibri (MS)"/>
                <a:ea typeface="Calibri (MS)"/>
                <a:cs typeface="Calibri (MS)"/>
                <a:sym typeface="Calibri (MS)"/>
              </a:rPr>
              <a:t>1. Point out different parts of </a:t>
            </a:r>
            <a:r>
              <a:rPr lang="en-US" sz="3500" dirty="0" err="1">
                <a:solidFill>
                  <a:srgbClr val="FFFFFF"/>
                </a:solidFill>
                <a:latin typeface="Calibri (MS)"/>
                <a:ea typeface="Calibri (MS)"/>
                <a:cs typeface="Calibri (MS)"/>
                <a:sym typeface="Calibri (MS)"/>
              </a:rPr>
              <a:t>Mooju’s</a:t>
            </a:r>
            <a:r>
              <a:rPr lang="en-US" sz="3500" dirty="0">
                <a:solidFill>
                  <a:srgbClr val="FFFFFF"/>
                </a:solidFill>
                <a:latin typeface="Calibri (MS)"/>
                <a:ea typeface="Calibri (MS)"/>
                <a:cs typeface="Calibri (MS)"/>
                <a:sym typeface="Calibri (MS)"/>
              </a:rPr>
              <a:t> marketing strategy that show they are targeting teenagers (design, packaging, logos, branding, promotions...)</a:t>
            </a:r>
          </a:p>
          <a:p>
            <a:pPr algn="l">
              <a:lnSpc>
                <a:spcPts val="4900"/>
              </a:lnSpc>
            </a:pPr>
            <a:endParaRPr lang="en-US" sz="3500" dirty="0">
              <a:solidFill>
                <a:srgbClr val="FFFFFF"/>
              </a:solidFill>
              <a:latin typeface="Calibri (MS)"/>
              <a:ea typeface="Calibri (MS)"/>
              <a:cs typeface="Calibri (MS)"/>
              <a:sym typeface="Calibri (MS)"/>
            </a:endParaRPr>
          </a:p>
          <a:p>
            <a:pPr algn="l">
              <a:lnSpc>
                <a:spcPts val="4900"/>
              </a:lnSpc>
            </a:pPr>
            <a:r>
              <a:rPr lang="en-US" sz="3500" dirty="0">
                <a:solidFill>
                  <a:srgbClr val="FFFFFF"/>
                </a:solidFill>
                <a:latin typeface="Calibri (MS)"/>
                <a:ea typeface="Calibri (MS)"/>
                <a:cs typeface="Calibri (MS)"/>
                <a:sym typeface="Calibri (MS)"/>
              </a:rPr>
              <a:t>2. Choose a product that either you or people your age love. Visit the brand’s website and social media platforms. Identify the different ways that they target your age group (packaging, brandings, slogans, logo, </a:t>
            </a:r>
            <a:r>
              <a:rPr lang="en-US" sz="3500" dirty="0" err="1">
                <a:solidFill>
                  <a:srgbClr val="FFFFFF"/>
                </a:solidFill>
                <a:latin typeface="Calibri (MS)"/>
                <a:ea typeface="Calibri (MS)"/>
                <a:cs typeface="Calibri (MS)"/>
                <a:sym typeface="Calibri (MS)"/>
              </a:rPr>
              <a:t>flavours</a:t>
            </a:r>
            <a:r>
              <a:rPr lang="en-US" sz="3500" dirty="0">
                <a:solidFill>
                  <a:srgbClr val="FFFFFF"/>
                </a:solidFill>
                <a:latin typeface="Calibri (MS)"/>
                <a:ea typeface="Calibri (MS)"/>
                <a:cs typeface="Calibri (MS)"/>
                <a:sym typeface="Calibri (MS)"/>
              </a:rPr>
              <a:t>), or engage or interact with their target market. (e.g. Instagram polls, limited editions, collaborations).</a:t>
            </a:r>
          </a:p>
          <a:p>
            <a:pPr algn="l">
              <a:lnSpc>
                <a:spcPts val="4900"/>
              </a:lnSpc>
            </a:pPr>
            <a:endParaRPr lang="en-US" sz="3500" dirty="0">
              <a:solidFill>
                <a:srgbClr val="FFFFFF"/>
              </a:solidFill>
              <a:latin typeface="Calibri (MS)"/>
              <a:ea typeface="Calibri (MS)"/>
              <a:cs typeface="Calibri (MS)"/>
              <a:sym typeface="Calibri (MS)"/>
            </a:endParaRPr>
          </a:p>
        </p:txBody>
      </p:sp>
    </p:spTree>
  </p:cSld>
  <p:clrMapOvr>
    <a:masterClrMapping/>
  </p:clrMapOvr>
  <p:transition>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9F26E-33FC-F1E4-A44C-9F0DC348D98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721428D1-AD0D-2228-EB17-4CDCC87B037B}"/>
              </a:ext>
            </a:extLst>
          </p:cNvPr>
          <p:cNvSpPr txBox="1"/>
          <p:nvPr/>
        </p:nvSpPr>
        <p:spPr>
          <a:xfrm>
            <a:off x="1028507" y="800100"/>
            <a:ext cx="13362596" cy="987450"/>
          </a:xfrm>
          <a:prstGeom prst="rect">
            <a:avLst/>
          </a:prstGeom>
        </p:spPr>
        <p:txBody>
          <a:bodyPr lIns="0" tIns="0" rIns="0" bIns="0" rtlCol="0" anchor="t">
            <a:spAutoFit/>
          </a:bodyPr>
          <a:lstStyle/>
          <a:p>
            <a:pPr algn="l">
              <a:lnSpc>
                <a:spcPts val="7699"/>
              </a:lnSpc>
            </a:pPr>
            <a:r>
              <a:rPr lang="en-US" sz="6999" b="1" dirty="0">
                <a:solidFill>
                  <a:srgbClr val="91D1DB"/>
                </a:solidFill>
                <a:latin typeface="Tabarra Sans Heavy"/>
                <a:ea typeface="Tabarra Sans Heavy"/>
                <a:cs typeface="Tabarra Sans Heavy"/>
                <a:sym typeface="Tabarra Sans Heavy"/>
              </a:rPr>
              <a:t>Chapter Links</a:t>
            </a:r>
          </a:p>
        </p:txBody>
      </p:sp>
      <p:sp>
        <p:nvSpPr>
          <p:cNvPr id="3" name="TextBox 3">
            <a:extLst>
              <a:ext uri="{FF2B5EF4-FFF2-40B4-BE49-F238E27FC236}">
                <a16:creationId xmlns:a16="http://schemas.microsoft.com/office/drawing/2014/main" id="{F7973CC5-620F-F981-B525-5598F4973B6D}"/>
              </a:ext>
            </a:extLst>
          </p:cNvPr>
          <p:cNvSpPr txBox="1"/>
          <p:nvPr/>
        </p:nvSpPr>
        <p:spPr>
          <a:xfrm>
            <a:off x="1028651" y="2552700"/>
            <a:ext cx="16230697" cy="4231928"/>
          </a:xfrm>
          <a:prstGeom prst="rect">
            <a:avLst/>
          </a:prstGeom>
        </p:spPr>
        <p:txBody>
          <a:bodyPr lIns="0" tIns="0" rIns="0" bIns="0" rtlCol="0" anchor="t">
            <a:spAutoFit/>
          </a:bodyPr>
          <a:lstStyle/>
          <a:p>
            <a:pPr algn="l">
              <a:lnSpc>
                <a:spcPts val="5500"/>
              </a:lnSpc>
            </a:pPr>
            <a:r>
              <a:rPr lang="en-US" sz="5000" i="1" dirty="0">
                <a:solidFill>
                  <a:srgbClr val="91D1DB"/>
                </a:solidFill>
                <a:latin typeface="Tabarra Sans Italics"/>
                <a:ea typeface="Tabarra Sans Italics"/>
                <a:cs typeface="Tabarra Sans Italics"/>
                <a:sym typeface="Tabarra Sans Italics"/>
                <a:hlinkClick r:id="rId2"/>
              </a:rPr>
              <a:t>Starter worksheet</a:t>
            </a:r>
            <a:endParaRPr lang="en-US" sz="5000" i="1" dirty="0">
              <a:solidFill>
                <a:srgbClr val="91D1DB"/>
              </a:solidFill>
              <a:latin typeface="Tabarra Sans Italics"/>
              <a:ea typeface="Tabarra Sans Italics"/>
              <a:cs typeface="Tabarra Sans Italics"/>
              <a:sym typeface="Tabarra Sans Italics"/>
              <a:hlinkClick r:id="rId3"/>
            </a:endParaRPr>
          </a:p>
          <a:p>
            <a:pPr algn="l">
              <a:lnSpc>
                <a:spcPts val="5500"/>
              </a:lnSpc>
            </a:pPr>
            <a:r>
              <a:rPr lang="en-US" sz="5000" i="1" dirty="0">
                <a:solidFill>
                  <a:srgbClr val="91D1DB"/>
                </a:solidFill>
                <a:latin typeface="Tabarra Sans Italics"/>
                <a:ea typeface="Tabarra Sans Italics"/>
                <a:cs typeface="Tabarra Sans Italics"/>
                <a:sym typeface="Tabarra Sans Italics"/>
                <a:hlinkClick r:id="rId4"/>
              </a:rPr>
              <a:t>Chapter plan</a:t>
            </a:r>
            <a:endParaRPr lang="en-US" sz="5000" i="1" dirty="0">
              <a:solidFill>
                <a:srgbClr val="91D1DB"/>
              </a:solidFill>
              <a:latin typeface="Tabarra Sans Italics"/>
              <a:ea typeface="Tabarra Sans Italics"/>
              <a:cs typeface="Tabarra Sans Italics"/>
              <a:sym typeface="Tabarra Sans Italics"/>
            </a:endParaRPr>
          </a:p>
          <a:p>
            <a:pPr algn="l">
              <a:lnSpc>
                <a:spcPts val="5500"/>
              </a:lnSpc>
            </a:pPr>
            <a:r>
              <a:rPr lang="en-US" sz="5000" i="1" dirty="0">
                <a:solidFill>
                  <a:srgbClr val="91D1DB"/>
                </a:solidFill>
                <a:latin typeface="Tabarra Sans Italics"/>
                <a:ea typeface="Tabarra Sans Italics"/>
                <a:cs typeface="Tabarra Sans Italics"/>
                <a:sym typeface="Tabarra Sans Italics"/>
                <a:hlinkClick r:id="rId5"/>
              </a:rPr>
              <a:t>Activity book solution</a:t>
            </a:r>
            <a:endParaRPr lang="en-US" sz="5000" i="1" dirty="0">
              <a:solidFill>
                <a:srgbClr val="91D1DB"/>
              </a:solidFill>
              <a:latin typeface="Tabarra Sans Italics"/>
              <a:ea typeface="Tabarra Sans Italics"/>
              <a:cs typeface="Tabarra Sans Italics"/>
              <a:sym typeface="Tabarra Sans Italics"/>
            </a:endParaRPr>
          </a:p>
          <a:p>
            <a:pPr algn="l">
              <a:lnSpc>
                <a:spcPts val="5500"/>
              </a:lnSpc>
            </a:pPr>
            <a:r>
              <a:rPr lang="en-US" sz="5000" i="1" dirty="0">
                <a:solidFill>
                  <a:srgbClr val="91D1DB"/>
                </a:solidFill>
                <a:latin typeface="Tabarra Sans Italics"/>
                <a:ea typeface="Tabarra Sans Italics"/>
                <a:cs typeface="Tabarra Sans Italics"/>
                <a:sym typeface="Tabarra Sans Italics"/>
                <a:hlinkClick r:id="rId6"/>
              </a:rPr>
              <a:t>Sample Paper </a:t>
            </a:r>
            <a:r>
              <a:rPr lang="en-US" sz="5000" i="1" dirty="0" err="1">
                <a:solidFill>
                  <a:srgbClr val="91D1DB"/>
                </a:solidFill>
                <a:latin typeface="Tabarra Sans Italics"/>
                <a:ea typeface="Tabarra Sans Italics"/>
                <a:cs typeface="Tabarra Sans Italics"/>
                <a:sym typeface="Tabarra Sans Italics"/>
                <a:hlinkClick r:id="rId6"/>
              </a:rPr>
              <a:t>workpack</a:t>
            </a:r>
            <a:endParaRPr lang="en-US" sz="5000" i="1" dirty="0">
              <a:solidFill>
                <a:srgbClr val="91D1DB"/>
              </a:solidFill>
              <a:latin typeface="Tabarra Sans Italics"/>
              <a:ea typeface="Tabarra Sans Italics"/>
              <a:cs typeface="Tabarra Sans Italics"/>
              <a:sym typeface="Tabarra Sans Italics"/>
            </a:endParaRPr>
          </a:p>
          <a:p>
            <a:pPr algn="l">
              <a:lnSpc>
                <a:spcPts val="5500"/>
              </a:lnSpc>
            </a:pPr>
            <a:r>
              <a:rPr lang="en-US" sz="5000" i="1" dirty="0">
                <a:solidFill>
                  <a:srgbClr val="91D1DB"/>
                </a:solidFill>
                <a:latin typeface="Tabarra Sans Italics"/>
                <a:ea typeface="Tabarra Sans Italics"/>
                <a:cs typeface="Tabarra Sans Italics"/>
                <a:sym typeface="Tabarra Sans Italics"/>
                <a:hlinkClick r:id="rId7"/>
              </a:rPr>
              <a:t>Class exam</a:t>
            </a:r>
            <a:endParaRPr lang="en-US" sz="5000" i="1" dirty="0">
              <a:solidFill>
                <a:srgbClr val="91D1DB"/>
              </a:solidFill>
              <a:latin typeface="Tabarra Sans Italics"/>
              <a:ea typeface="Tabarra Sans Italics"/>
              <a:cs typeface="Tabarra Sans Italics"/>
              <a:sym typeface="Tabarra Sans Italics"/>
            </a:endParaRPr>
          </a:p>
          <a:p>
            <a:pPr algn="l">
              <a:lnSpc>
                <a:spcPts val="5500"/>
              </a:lnSpc>
            </a:pPr>
            <a:r>
              <a:rPr lang="en-US" sz="5000" i="1" dirty="0">
                <a:solidFill>
                  <a:srgbClr val="91D1DB"/>
                </a:solidFill>
                <a:latin typeface="Tabarra Sans Italics"/>
                <a:ea typeface="Tabarra Sans Italics"/>
                <a:cs typeface="Tabarra Sans Italics"/>
                <a:sym typeface="Tabarra Sans Italics"/>
                <a:hlinkClick r:id="rId8"/>
              </a:rPr>
              <a:t>Flashcards</a:t>
            </a:r>
            <a:endParaRPr lang="en-US" sz="5000" i="1" dirty="0">
              <a:solidFill>
                <a:srgbClr val="91D1DB"/>
              </a:solidFill>
              <a:latin typeface="Tabarra Sans Italics"/>
              <a:ea typeface="Tabarra Sans Italics"/>
              <a:cs typeface="Tabarra Sans Italics"/>
              <a:sym typeface="Tabarra Sans Italics"/>
            </a:endParaRPr>
          </a:p>
        </p:txBody>
      </p:sp>
    </p:spTree>
    <p:extLst>
      <p:ext uri="{BB962C8B-B14F-4D97-AF65-F5344CB8AC3E}">
        <p14:creationId xmlns:p14="http://schemas.microsoft.com/office/powerpoint/2010/main" val="2036730228"/>
      </p:ext>
    </p:extLst>
  </p:cSld>
  <p:clrMapOvr>
    <a:masterClrMapping/>
  </p:clrMapOvr>
  <p:transition>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903084"/>
            <a:chOff x="0" y="0"/>
            <a:chExt cx="4816593" cy="501224"/>
          </a:xfrm>
        </p:grpSpPr>
        <p:sp>
          <p:nvSpPr>
            <p:cNvPr id="3" name="Freeform 3"/>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4" name="TextBox 4"/>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7" name="Freeform 7"/>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028700" y="815359"/>
            <a:ext cx="16230600" cy="958850"/>
          </a:xfrm>
          <a:prstGeom prst="rect">
            <a:avLst/>
          </a:prstGeom>
        </p:spPr>
        <p:txBody>
          <a:bodyPr lIns="0" tIns="0" rIns="0" bIns="0" rtlCol="0" anchor="t">
            <a:spAutoFit/>
          </a:bodyPr>
          <a:lstStyle/>
          <a:p>
            <a:pPr algn="l">
              <a:lnSpc>
                <a:spcPts val="7000"/>
              </a:lnSpc>
            </a:pPr>
            <a:r>
              <a:rPr lang="en-US" sz="5000" b="1" dirty="0">
                <a:solidFill>
                  <a:srgbClr val="91D1DB"/>
                </a:solidFill>
                <a:latin typeface="Tabarra Sans Heavy"/>
                <a:ea typeface="Tabarra Sans Heavy"/>
                <a:cs typeface="Tabarra Sans Heavy"/>
                <a:sym typeface="Tabarra Sans Heavy"/>
              </a:rPr>
              <a:t>Reasons for Carrying Out Market Research</a:t>
            </a:r>
          </a:p>
        </p:txBody>
      </p:sp>
      <p:sp>
        <p:nvSpPr>
          <p:cNvPr id="9" name="TextBox 9"/>
          <p:cNvSpPr txBox="1"/>
          <p:nvPr/>
        </p:nvSpPr>
        <p:spPr>
          <a:xfrm>
            <a:off x="1028700" y="2002345"/>
            <a:ext cx="16230600" cy="7813675"/>
          </a:xfrm>
          <a:prstGeom prst="rect">
            <a:avLst/>
          </a:prstGeom>
        </p:spPr>
        <p:txBody>
          <a:bodyPr lIns="0" tIns="0" rIns="0" bIns="0" rtlCol="0" anchor="t">
            <a:spAutoFit/>
          </a:bodyPr>
          <a:lstStyle/>
          <a:p>
            <a:pPr algn="l">
              <a:lnSpc>
                <a:spcPts val="5599"/>
              </a:lnSpc>
            </a:pPr>
            <a:r>
              <a:rPr lang="en-US" sz="3999" b="1" dirty="0">
                <a:solidFill>
                  <a:srgbClr val="203C48"/>
                </a:solidFill>
                <a:latin typeface="Calibri (MS) Bold"/>
                <a:ea typeface="Calibri (MS) Bold"/>
                <a:cs typeface="Calibri (MS) Bold"/>
                <a:sym typeface="Calibri (MS) Bold"/>
              </a:rPr>
              <a:t>Estimate Market Size and Trends</a:t>
            </a:r>
            <a:r>
              <a:rPr lang="en-US" sz="3999" dirty="0">
                <a:solidFill>
                  <a:srgbClr val="203C48"/>
                </a:solidFill>
                <a:latin typeface="Calibri (MS)"/>
                <a:ea typeface="Calibri (MS)"/>
                <a:cs typeface="Calibri (MS)"/>
                <a:sym typeface="Calibri (MS)"/>
              </a:rPr>
              <a:t> - Helps businesses understand if a market is growing and what its key features are.</a:t>
            </a:r>
          </a:p>
          <a:p>
            <a:pPr algn="l">
              <a:lnSpc>
                <a:spcPts val="5599"/>
              </a:lnSpc>
            </a:pPr>
            <a:endParaRPr lang="en-US" sz="3999" dirty="0">
              <a:solidFill>
                <a:srgbClr val="203C48"/>
              </a:solidFill>
              <a:latin typeface="Calibri (MS)"/>
              <a:ea typeface="Calibri (MS)"/>
              <a:cs typeface="Calibri (MS)"/>
              <a:sym typeface="Calibri (MS)"/>
            </a:endParaRPr>
          </a:p>
          <a:p>
            <a:pPr algn="l">
              <a:lnSpc>
                <a:spcPts val="5599"/>
              </a:lnSpc>
            </a:pPr>
            <a:r>
              <a:rPr lang="en-US" sz="3999" b="1" dirty="0" err="1">
                <a:solidFill>
                  <a:srgbClr val="203C48"/>
                </a:solidFill>
                <a:latin typeface="Calibri (MS) Bold"/>
                <a:ea typeface="Calibri (MS) Bold"/>
                <a:cs typeface="Calibri (MS) Bold"/>
                <a:sym typeface="Calibri (MS) Bold"/>
              </a:rPr>
              <a:t>Analyse</a:t>
            </a:r>
            <a:r>
              <a:rPr lang="en-US" sz="3999" b="1" dirty="0">
                <a:solidFill>
                  <a:srgbClr val="203C48"/>
                </a:solidFill>
                <a:latin typeface="Calibri (MS) Bold"/>
                <a:ea typeface="Calibri (MS) Bold"/>
                <a:cs typeface="Calibri (MS) Bold"/>
                <a:sym typeface="Calibri (MS) Bold"/>
              </a:rPr>
              <a:t> Competitors</a:t>
            </a:r>
            <a:r>
              <a:rPr lang="en-US" sz="3999" dirty="0">
                <a:solidFill>
                  <a:srgbClr val="203C48"/>
                </a:solidFill>
                <a:latin typeface="Calibri (MS)"/>
                <a:ea typeface="Calibri (MS)"/>
                <a:cs typeface="Calibri (MS)"/>
                <a:sym typeface="Calibri (MS)"/>
              </a:rPr>
              <a:t> - Reveals rivals’ strengths and weaknesses to improve competitive positioning.</a:t>
            </a:r>
          </a:p>
          <a:p>
            <a:pPr algn="l">
              <a:lnSpc>
                <a:spcPts val="5599"/>
              </a:lnSpc>
            </a:pPr>
            <a:endParaRPr lang="en-US" sz="3999" dirty="0">
              <a:solidFill>
                <a:srgbClr val="203C48"/>
              </a:solidFill>
              <a:latin typeface="Calibri (MS)"/>
              <a:ea typeface="Calibri (MS)"/>
              <a:cs typeface="Calibri (MS)"/>
              <a:sym typeface="Calibri (MS)"/>
            </a:endParaRPr>
          </a:p>
          <a:p>
            <a:pPr algn="l">
              <a:lnSpc>
                <a:spcPts val="5599"/>
              </a:lnSpc>
            </a:pPr>
            <a:r>
              <a:rPr lang="en-US" sz="3999" b="1" dirty="0">
                <a:solidFill>
                  <a:srgbClr val="203C48"/>
                </a:solidFill>
                <a:latin typeface="Calibri (MS) Bold"/>
                <a:ea typeface="Calibri (MS) Bold"/>
                <a:cs typeface="Calibri (MS) Bold"/>
                <a:sym typeface="Calibri (MS) Bold"/>
              </a:rPr>
              <a:t>Shape the Marketing Mix</a:t>
            </a:r>
            <a:r>
              <a:rPr lang="en-US" sz="3999" dirty="0">
                <a:solidFill>
                  <a:srgbClr val="203C48"/>
                </a:solidFill>
                <a:latin typeface="Calibri (MS)"/>
                <a:ea typeface="Calibri (MS)"/>
                <a:cs typeface="Calibri (MS)"/>
                <a:sym typeface="Calibri (MS)"/>
              </a:rPr>
              <a:t> - Guides decisions on product design, pricing, promotion, and sales strategy.</a:t>
            </a:r>
          </a:p>
          <a:p>
            <a:pPr algn="l">
              <a:lnSpc>
                <a:spcPts val="5599"/>
              </a:lnSpc>
            </a:pPr>
            <a:endParaRPr lang="en-US" sz="3999" dirty="0">
              <a:solidFill>
                <a:srgbClr val="203C48"/>
              </a:solidFill>
              <a:latin typeface="Calibri (MS)"/>
              <a:ea typeface="Calibri (MS)"/>
              <a:cs typeface="Calibri (MS)"/>
              <a:sym typeface="Calibri (MS)"/>
            </a:endParaRPr>
          </a:p>
          <a:p>
            <a:pPr algn="l">
              <a:lnSpc>
                <a:spcPts val="5599"/>
              </a:lnSpc>
            </a:pPr>
            <a:r>
              <a:rPr lang="en-US" sz="3999" b="1" dirty="0">
                <a:solidFill>
                  <a:srgbClr val="203C48"/>
                </a:solidFill>
                <a:latin typeface="Calibri (MS) Bold"/>
                <a:ea typeface="Calibri (MS) Bold"/>
                <a:cs typeface="Calibri (MS) Bold"/>
                <a:sym typeface="Calibri (MS) Bold"/>
              </a:rPr>
              <a:t>Test and Improve Product</a:t>
            </a:r>
            <a:r>
              <a:rPr lang="en-US" sz="3999" dirty="0">
                <a:solidFill>
                  <a:srgbClr val="203C48"/>
                </a:solidFill>
                <a:latin typeface="Calibri (MS)"/>
                <a:ea typeface="Calibri (MS)"/>
                <a:cs typeface="Calibri (MS)"/>
                <a:sym typeface="Calibri (MS)"/>
              </a:rPr>
              <a:t>s - Research shows what customers value, reducing the risk of failed products.</a:t>
            </a:r>
          </a:p>
        </p:txBody>
      </p:sp>
      <p:sp>
        <p:nvSpPr>
          <p:cNvPr id="10" name="AutoShape 6">
            <a:extLst>
              <a:ext uri="{FF2B5EF4-FFF2-40B4-BE49-F238E27FC236}">
                <a16:creationId xmlns:a16="http://schemas.microsoft.com/office/drawing/2014/main" id="{BD6C3841-6AB9-9440-BA18-177E9693C62F}"/>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903084"/>
            <a:chOff x="0" y="0"/>
            <a:chExt cx="4816593" cy="501224"/>
          </a:xfrm>
        </p:grpSpPr>
        <p:sp>
          <p:nvSpPr>
            <p:cNvPr id="3" name="Freeform 3"/>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4" name="TextBox 4"/>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6" name="Freeform 6"/>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pic>
        <p:nvPicPr>
          <p:cNvPr id="7" name="Picture 7"/>
          <p:cNvPicPr>
            <a:picLocks noChangeAspect="1"/>
          </p:cNvPicPr>
          <p:nvPr>
            <a:videoFile r:link="rId1"/>
          </p:nvPr>
        </p:nvPicPr>
        <p:blipFill>
          <a:blip r:embed="rId5"/>
          <a:stretch>
            <a:fillRect/>
          </a:stretch>
        </p:blipFill>
        <p:spPr>
          <a:xfrm>
            <a:off x="1823085" y="1028700"/>
            <a:ext cx="14641830" cy="8229600"/>
          </a:xfrm>
          <a:prstGeom prst="rect">
            <a:avLst/>
          </a:prstGeom>
        </p:spPr>
      </p:pic>
      <p:sp>
        <p:nvSpPr>
          <p:cNvPr id="8" name="TextBox 7">
            <a:extLst>
              <a:ext uri="{FF2B5EF4-FFF2-40B4-BE49-F238E27FC236}">
                <a16:creationId xmlns:a16="http://schemas.microsoft.com/office/drawing/2014/main" id="{804C1518-E797-C675-3326-FC5296C4B09E}"/>
              </a:ext>
            </a:extLst>
          </p:cNvPr>
          <p:cNvSpPr txBox="1"/>
          <p:nvPr/>
        </p:nvSpPr>
        <p:spPr>
          <a:xfrm>
            <a:off x="1823085" y="9545502"/>
            <a:ext cx="15066882" cy="369332"/>
          </a:xfrm>
          <a:prstGeom prst="rect">
            <a:avLst/>
          </a:prstGeom>
          <a:noFill/>
        </p:spPr>
        <p:txBody>
          <a:bodyPr wrap="none" rtlCol="0">
            <a:spAutoFit/>
          </a:bodyPr>
          <a:lstStyle/>
          <a:p>
            <a:r>
              <a:rPr lang="en-US" b="1" dirty="0">
                <a:solidFill>
                  <a:schemeClr val="bg1"/>
                </a:solidFill>
              </a:rPr>
              <a:t>https://</a:t>
            </a:r>
            <a:r>
              <a:rPr lang="en-US" b="1" dirty="0" err="1">
                <a:solidFill>
                  <a:schemeClr val="bg1"/>
                </a:solidFill>
              </a:rPr>
              <a:t>www.youtube.com</a:t>
            </a:r>
            <a:r>
              <a:rPr lang="en-US" b="1" dirty="0">
                <a:solidFill>
                  <a:schemeClr val="bg1"/>
                </a:solidFill>
              </a:rPr>
              <a:t>/</a:t>
            </a:r>
            <a:r>
              <a:rPr lang="en-US" b="1" dirty="0" err="1">
                <a:solidFill>
                  <a:schemeClr val="bg1"/>
                </a:solidFill>
              </a:rPr>
              <a:t>watch?v</a:t>
            </a:r>
            <a:r>
              <a:rPr lang="en-US" b="1" dirty="0">
                <a:solidFill>
                  <a:schemeClr val="bg1"/>
                </a:solidFill>
              </a:rPr>
              <a:t>=HtPCyQaMeu8&amp;embeds_referring_euri=https%3A%2F%2Fhubblecontent.osi.office.net%2F&amp;source_ve_path=Mjg2NjY</a:t>
            </a:r>
          </a:p>
        </p:txBody>
      </p:sp>
    </p:spTree>
  </p:cSld>
  <p:clrMapOvr>
    <a:masterClrMapping/>
  </p:clrMapOvr>
  <p:transition>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525"/>
            <a:ext cx="18288000" cy="1903084"/>
            <a:chOff x="0" y="0"/>
            <a:chExt cx="4816593" cy="501224"/>
          </a:xfrm>
        </p:grpSpPr>
        <p:sp>
          <p:nvSpPr>
            <p:cNvPr id="3" name="Freeform 3"/>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4" name="TextBox 4"/>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2296557" y="153809"/>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6" name="Freeform 6"/>
          <p:cNvSpPr/>
          <p:nvPr/>
        </p:nvSpPr>
        <p:spPr>
          <a:xfrm>
            <a:off x="16396273" y="210959"/>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1028700" y="838200"/>
            <a:ext cx="16230600" cy="958850"/>
          </a:xfrm>
          <a:prstGeom prst="rect">
            <a:avLst/>
          </a:prstGeom>
        </p:spPr>
        <p:txBody>
          <a:bodyPr lIns="0" tIns="0" rIns="0" bIns="0" rtlCol="0" anchor="t">
            <a:spAutoFit/>
          </a:bodyPr>
          <a:lstStyle/>
          <a:p>
            <a:pPr algn="l">
              <a:lnSpc>
                <a:spcPts val="7000"/>
              </a:lnSpc>
            </a:pPr>
            <a:r>
              <a:rPr lang="en-US" sz="5000" b="1">
                <a:solidFill>
                  <a:srgbClr val="91D1DB"/>
                </a:solidFill>
                <a:latin typeface="Tabarra Sans Heavy"/>
                <a:ea typeface="Tabarra Sans Heavy"/>
                <a:cs typeface="Tabarra Sans Heavy"/>
                <a:sym typeface="Tabarra Sans Heavy"/>
              </a:rPr>
              <a:t>Field Research</a:t>
            </a:r>
          </a:p>
        </p:txBody>
      </p:sp>
      <p:sp>
        <p:nvSpPr>
          <p:cNvPr id="8" name="TextBox 8"/>
          <p:cNvSpPr txBox="1"/>
          <p:nvPr/>
        </p:nvSpPr>
        <p:spPr>
          <a:xfrm>
            <a:off x="1028700" y="4403886"/>
            <a:ext cx="16230600" cy="4994275"/>
          </a:xfrm>
          <a:prstGeom prst="rect">
            <a:avLst/>
          </a:prstGeom>
        </p:spPr>
        <p:txBody>
          <a:bodyPr lIns="0" tIns="0" rIns="0" bIns="0" rtlCol="0" anchor="t">
            <a:spAutoFit/>
          </a:bodyPr>
          <a:lstStyle/>
          <a:p>
            <a:pPr algn="l">
              <a:lnSpc>
                <a:spcPts val="5599"/>
              </a:lnSpc>
            </a:pPr>
            <a:r>
              <a:rPr lang="en-US" sz="3999" b="1">
                <a:solidFill>
                  <a:srgbClr val="203C48"/>
                </a:solidFill>
                <a:latin typeface="Calibri (MS) Bold"/>
                <a:ea typeface="Calibri (MS) Bold"/>
                <a:cs typeface="Calibri (MS) Bold"/>
                <a:sym typeface="Calibri (MS) Bold"/>
              </a:rPr>
              <a:t>Types of Field Research:</a:t>
            </a:r>
          </a:p>
          <a:p>
            <a:pPr algn="l">
              <a:lnSpc>
                <a:spcPts val="5599"/>
              </a:lnSpc>
            </a:pPr>
            <a:r>
              <a:rPr lang="en-US" sz="3999" b="1">
                <a:solidFill>
                  <a:srgbClr val="203C48"/>
                </a:solidFill>
                <a:latin typeface="Calibri (MS) Bold"/>
                <a:ea typeface="Calibri (MS) Bold"/>
                <a:cs typeface="Calibri (MS) Bold"/>
                <a:sym typeface="Calibri (MS) Bold"/>
              </a:rPr>
              <a:t>Surveys: </a:t>
            </a:r>
            <a:r>
              <a:rPr lang="en-US" sz="3999">
                <a:solidFill>
                  <a:srgbClr val="203C48"/>
                </a:solidFill>
                <a:latin typeface="Calibri (MS)"/>
                <a:ea typeface="Calibri (MS)"/>
                <a:cs typeface="Calibri (MS)"/>
                <a:sym typeface="Calibri (MS)"/>
              </a:rPr>
              <a:t>Customers are asked specific questions using interviews, polls, or questionnaires to gather both facts and opinions.</a:t>
            </a:r>
          </a:p>
          <a:p>
            <a:pPr algn="l">
              <a:lnSpc>
                <a:spcPts val="5599"/>
              </a:lnSpc>
            </a:pPr>
            <a:endParaRPr lang="en-US" sz="3999">
              <a:solidFill>
                <a:srgbClr val="203C48"/>
              </a:solidFill>
              <a:latin typeface="Calibri (MS)"/>
              <a:ea typeface="Calibri (MS)"/>
              <a:cs typeface="Calibri (MS)"/>
              <a:sym typeface="Calibri (MS)"/>
            </a:endParaRPr>
          </a:p>
          <a:p>
            <a:pPr algn="l">
              <a:lnSpc>
                <a:spcPts val="5599"/>
              </a:lnSpc>
            </a:pPr>
            <a:r>
              <a:rPr lang="en-US" sz="3999" b="1">
                <a:solidFill>
                  <a:srgbClr val="203C48"/>
                </a:solidFill>
                <a:latin typeface="Calibri (MS) Bold"/>
                <a:ea typeface="Calibri (MS) Bold"/>
                <a:cs typeface="Calibri (MS) Bold"/>
                <a:sym typeface="Calibri (MS) Bold"/>
              </a:rPr>
              <a:t>Observation: </a:t>
            </a:r>
            <a:r>
              <a:rPr lang="en-US" sz="3999">
                <a:solidFill>
                  <a:srgbClr val="203C48"/>
                </a:solidFill>
                <a:latin typeface="Calibri (MS)"/>
                <a:ea typeface="Calibri (MS)"/>
                <a:cs typeface="Calibri (MS)"/>
                <a:sym typeface="Calibri (MS)"/>
              </a:rPr>
              <a:t>Staff or digital tools watch customer behaviour in shops or online to see what works and what doesn’t, without asking questions that may bias the response.</a:t>
            </a:r>
          </a:p>
        </p:txBody>
      </p:sp>
      <p:grpSp>
        <p:nvGrpSpPr>
          <p:cNvPr id="10" name="Group 10"/>
          <p:cNvGrpSpPr/>
          <p:nvPr/>
        </p:nvGrpSpPr>
        <p:grpSpPr>
          <a:xfrm>
            <a:off x="1028706" y="2070298"/>
            <a:ext cx="16425962" cy="1809205"/>
            <a:chOff x="0" y="-76200"/>
            <a:chExt cx="5191415" cy="571798"/>
          </a:xfrm>
        </p:grpSpPr>
        <p:sp>
          <p:nvSpPr>
            <p:cNvPr id="11" name="Freeform 11"/>
            <p:cNvSpPr/>
            <p:nvPr/>
          </p:nvSpPr>
          <p:spPr>
            <a:xfrm>
              <a:off x="0" y="-38100"/>
              <a:ext cx="5191415" cy="495598"/>
            </a:xfrm>
            <a:custGeom>
              <a:avLst/>
              <a:gdLst/>
              <a:ahLst/>
              <a:cxnLst/>
              <a:rect l="l" t="t" r="r" b="b"/>
              <a:pathLst>
                <a:path w="5191415" h="495598">
                  <a:moveTo>
                    <a:pt x="19796" y="0"/>
                  </a:moveTo>
                  <a:lnTo>
                    <a:pt x="5171620" y="0"/>
                  </a:lnTo>
                  <a:cubicBezTo>
                    <a:pt x="5176870" y="0"/>
                    <a:pt x="5181905" y="2086"/>
                    <a:pt x="5185617" y="5798"/>
                  </a:cubicBezTo>
                  <a:cubicBezTo>
                    <a:pt x="5189330" y="9510"/>
                    <a:pt x="5191415" y="14545"/>
                    <a:pt x="5191415" y="19796"/>
                  </a:cubicBezTo>
                  <a:lnTo>
                    <a:pt x="5191415" y="475802"/>
                  </a:lnTo>
                  <a:cubicBezTo>
                    <a:pt x="5191415" y="481052"/>
                    <a:pt x="5189330" y="486088"/>
                    <a:pt x="5185617" y="489800"/>
                  </a:cubicBezTo>
                  <a:cubicBezTo>
                    <a:pt x="5181905" y="493512"/>
                    <a:pt x="5176870" y="495598"/>
                    <a:pt x="5171620" y="495598"/>
                  </a:cubicBezTo>
                  <a:lnTo>
                    <a:pt x="19796" y="495598"/>
                  </a:lnTo>
                  <a:cubicBezTo>
                    <a:pt x="14545" y="495598"/>
                    <a:pt x="9510" y="493512"/>
                    <a:pt x="5798" y="489800"/>
                  </a:cubicBezTo>
                  <a:cubicBezTo>
                    <a:pt x="2086" y="486088"/>
                    <a:pt x="0" y="481052"/>
                    <a:pt x="0" y="475802"/>
                  </a:cubicBezTo>
                  <a:lnTo>
                    <a:pt x="0" y="19796"/>
                  </a:lnTo>
                  <a:cubicBezTo>
                    <a:pt x="0" y="14545"/>
                    <a:pt x="2086" y="9510"/>
                    <a:pt x="5798" y="5798"/>
                  </a:cubicBezTo>
                  <a:cubicBezTo>
                    <a:pt x="9510" y="2086"/>
                    <a:pt x="14545" y="0"/>
                    <a:pt x="19796" y="0"/>
                  </a:cubicBezTo>
                  <a:close/>
                </a:path>
              </a:pathLst>
            </a:custGeom>
            <a:solidFill>
              <a:srgbClr val="203C48"/>
            </a:solidFill>
          </p:spPr>
          <p:txBody>
            <a:bodyPr/>
            <a:lstStyle/>
            <a:p>
              <a:endParaRPr lang="en-US"/>
            </a:p>
          </p:txBody>
        </p:sp>
        <p:sp>
          <p:nvSpPr>
            <p:cNvPr id="12" name="TextBox 12"/>
            <p:cNvSpPr txBox="1"/>
            <p:nvPr/>
          </p:nvSpPr>
          <p:spPr>
            <a:xfrm>
              <a:off x="0" y="-76200"/>
              <a:ext cx="5191415" cy="571798"/>
            </a:xfrm>
            <a:prstGeom prst="rect">
              <a:avLst/>
            </a:prstGeom>
          </p:spPr>
          <p:txBody>
            <a:bodyPr lIns="50800" tIns="50800" rIns="50800" bIns="50800" rtlCol="0" anchor="ctr"/>
            <a:lstStyle/>
            <a:p>
              <a:pPr algn="ctr">
                <a:lnSpc>
                  <a:spcPts val="5599"/>
                </a:lnSpc>
              </a:pPr>
              <a:r>
                <a:rPr lang="en-US" sz="3999" dirty="0">
                  <a:solidFill>
                    <a:srgbClr val="91D1DB"/>
                  </a:solidFill>
                  <a:latin typeface="Canva Sans"/>
                  <a:ea typeface="Canva Sans"/>
                  <a:cs typeface="Canva Sans"/>
                  <a:sym typeface="Canva Sans"/>
                </a:rPr>
                <a:t>Collecting new, first-hand information (primary information) directly from customers to guide business decisions.</a:t>
              </a:r>
            </a:p>
          </p:txBody>
        </p:sp>
      </p:grpSp>
      <p:sp>
        <p:nvSpPr>
          <p:cNvPr id="15" name="AutoShape 6">
            <a:extLst>
              <a:ext uri="{FF2B5EF4-FFF2-40B4-BE49-F238E27FC236}">
                <a16:creationId xmlns:a16="http://schemas.microsoft.com/office/drawing/2014/main" id="{AB5B6657-10AE-83E1-5E6F-FBE45E07088F}"/>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31981" y="5842330"/>
            <a:ext cx="6555197" cy="3752850"/>
          </a:xfrm>
          <a:custGeom>
            <a:avLst/>
            <a:gdLst/>
            <a:ahLst/>
            <a:cxnLst/>
            <a:rect l="l" t="t" r="r" b="b"/>
            <a:pathLst>
              <a:path w="6555197" h="3752850">
                <a:moveTo>
                  <a:pt x="0" y="0"/>
                </a:moveTo>
                <a:lnTo>
                  <a:pt x="6555196" y="0"/>
                </a:lnTo>
                <a:lnTo>
                  <a:pt x="6555196" y="3752850"/>
                </a:lnTo>
                <a:lnTo>
                  <a:pt x="0" y="3752850"/>
                </a:lnTo>
                <a:lnTo>
                  <a:pt x="0" y="0"/>
                </a:lnTo>
                <a:close/>
              </a:path>
            </a:pathLst>
          </a:custGeom>
          <a:blipFill>
            <a:blip r:embed="rId2"/>
            <a:stretch>
              <a:fillRect/>
            </a:stretch>
          </a:blipFill>
        </p:spPr>
        <p:txBody>
          <a:bodyPr/>
          <a:lstStyle/>
          <a:p>
            <a:endParaRPr lang="en-US"/>
          </a:p>
        </p:txBody>
      </p:sp>
      <p:sp>
        <p:nvSpPr>
          <p:cNvPr id="3" name="Freeform 3"/>
          <p:cNvSpPr/>
          <p:nvPr/>
        </p:nvSpPr>
        <p:spPr>
          <a:xfrm>
            <a:off x="9931981" y="2036434"/>
            <a:ext cx="6543512" cy="3672546"/>
          </a:xfrm>
          <a:custGeom>
            <a:avLst/>
            <a:gdLst/>
            <a:ahLst/>
            <a:cxnLst/>
            <a:rect l="l" t="t" r="r" b="b"/>
            <a:pathLst>
              <a:path w="6543512" h="3672546">
                <a:moveTo>
                  <a:pt x="0" y="0"/>
                </a:moveTo>
                <a:lnTo>
                  <a:pt x="6543511" y="0"/>
                </a:lnTo>
                <a:lnTo>
                  <a:pt x="6543511" y="3672546"/>
                </a:lnTo>
                <a:lnTo>
                  <a:pt x="0" y="3672546"/>
                </a:lnTo>
                <a:lnTo>
                  <a:pt x="0" y="0"/>
                </a:lnTo>
                <a:close/>
              </a:path>
            </a:pathLst>
          </a:custGeom>
          <a:blipFill>
            <a:blip r:embed="rId3"/>
            <a:stretch>
              <a:fillRect/>
            </a:stretch>
          </a:blipFill>
        </p:spPr>
        <p:txBody>
          <a:bodyPr/>
          <a:lstStyle/>
          <a:p>
            <a:endParaRPr lang="en-US"/>
          </a:p>
        </p:txBody>
      </p:sp>
      <p:grpSp>
        <p:nvGrpSpPr>
          <p:cNvPr id="4" name="Group 4"/>
          <p:cNvGrpSpPr/>
          <p:nvPr/>
        </p:nvGrpSpPr>
        <p:grpSpPr>
          <a:xfrm>
            <a:off x="0" y="0"/>
            <a:ext cx="18288000" cy="1903084"/>
            <a:chOff x="0" y="0"/>
            <a:chExt cx="4816593" cy="501224"/>
          </a:xfrm>
        </p:grpSpPr>
        <p:sp>
          <p:nvSpPr>
            <p:cNvPr id="5" name="Freeform 5"/>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6" name="TextBox 6"/>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8" name="Freeform 8"/>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p:cNvSpPr txBox="1"/>
          <p:nvPr/>
        </p:nvSpPr>
        <p:spPr>
          <a:xfrm>
            <a:off x="1028700" y="2041525"/>
            <a:ext cx="7870946" cy="6403975"/>
          </a:xfrm>
          <a:prstGeom prst="rect">
            <a:avLst/>
          </a:prstGeom>
        </p:spPr>
        <p:txBody>
          <a:bodyPr lIns="0" tIns="0" rIns="0" bIns="0" rtlCol="0" anchor="t">
            <a:spAutoFit/>
          </a:bodyPr>
          <a:lstStyle/>
          <a:p>
            <a:pPr algn="l">
              <a:lnSpc>
                <a:spcPts val="5599"/>
              </a:lnSpc>
            </a:pPr>
            <a:r>
              <a:rPr lang="en-US" sz="3999" b="1">
                <a:solidFill>
                  <a:srgbClr val="203C48"/>
                </a:solidFill>
                <a:latin typeface="Calibri (MS) Bold"/>
                <a:ea typeface="Calibri (MS) Bold"/>
                <a:cs typeface="Calibri (MS) Bold"/>
                <a:sym typeface="Calibri (MS) Bold"/>
              </a:rPr>
              <a:t>Customer Feedback: </a:t>
            </a:r>
            <a:r>
              <a:rPr lang="en-US" sz="3999">
                <a:solidFill>
                  <a:srgbClr val="203C48"/>
                </a:solidFill>
                <a:latin typeface="Calibri (MS)"/>
                <a:ea typeface="Calibri (MS)"/>
                <a:cs typeface="Calibri (MS)"/>
                <a:sym typeface="Calibri (MS)"/>
              </a:rPr>
              <a:t>Feedback is collected at the point of sale (e.g. smiley buttons, ratings) to improve products or services.</a:t>
            </a:r>
          </a:p>
          <a:p>
            <a:pPr algn="l">
              <a:lnSpc>
                <a:spcPts val="5599"/>
              </a:lnSpc>
            </a:pPr>
            <a:endParaRPr lang="en-US" sz="3999">
              <a:solidFill>
                <a:srgbClr val="203C48"/>
              </a:solidFill>
              <a:latin typeface="Calibri (MS)"/>
              <a:ea typeface="Calibri (MS)"/>
              <a:cs typeface="Calibri (MS)"/>
              <a:sym typeface="Calibri (MS)"/>
            </a:endParaRPr>
          </a:p>
          <a:p>
            <a:pPr algn="l">
              <a:lnSpc>
                <a:spcPts val="5599"/>
              </a:lnSpc>
            </a:pPr>
            <a:r>
              <a:rPr lang="en-US" sz="3999" b="1">
                <a:solidFill>
                  <a:srgbClr val="203C48"/>
                </a:solidFill>
                <a:latin typeface="Calibri (MS) Bold"/>
                <a:ea typeface="Calibri (MS) Bold"/>
                <a:cs typeface="Calibri (MS) Bold"/>
                <a:sym typeface="Calibri (MS) Bold"/>
              </a:rPr>
              <a:t>Focus Groups: </a:t>
            </a:r>
            <a:r>
              <a:rPr lang="en-US" sz="3999">
                <a:solidFill>
                  <a:srgbClr val="203C48"/>
                </a:solidFill>
                <a:latin typeface="Calibri (MS)"/>
                <a:ea typeface="Calibri (MS)"/>
                <a:cs typeface="Calibri (MS)"/>
                <a:sym typeface="Calibri (MS)"/>
              </a:rPr>
              <a:t>Small groups of customers discuss a product or campaign in depth before launch, giving businesses valuable insights.</a:t>
            </a:r>
          </a:p>
        </p:txBody>
      </p:sp>
      <p:sp>
        <p:nvSpPr>
          <p:cNvPr id="11" name="TextBox 11"/>
          <p:cNvSpPr txBox="1"/>
          <p:nvPr/>
        </p:nvSpPr>
        <p:spPr>
          <a:xfrm>
            <a:off x="1028700" y="828675"/>
            <a:ext cx="16230600" cy="958850"/>
          </a:xfrm>
          <a:prstGeom prst="rect">
            <a:avLst/>
          </a:prstGeom>
        </p:spPr>
        <p:txBody>
          <a:bodyPr lIns="0" tIns="0" rIns="0" bIns="0" rtlCol="0" anchor="t">
            <a:spAutoFit/>
          </a:bodyPr>
          <a:lstStyle/>
          <a:p>
            <a:pPr algn="l">
              <a:lnSpc>
                <a:spcPts val="7000"/>
              </a:lnSpc>
            </a:pPr>
            <a:r>
              <a:rPr lang="en-US" sz="5000" b="1">
                <a:solidFill>
                  <a:srgbClr val="91D1DB"/>
                </a:solidFill>
                <a:latin typeface="Tabarra Sans Heavy"/>
                <a:ea typeface="Tabarra Sans Heavy"/>
                <a:cs typeface="Tabarra Sans Heavy"/>
                <a:sym typeface="Tabarra Sans Heavy"/>
              </a:rPr>
              <a:t>Field Research</a:t>
            </a:r>
          </a:p>
        </p:txBody>
      </p:sp>
      <p:sp>
        <p:nvSpPr>
          <p:cNvPr id="12" name="AutoShape 6">
            <a:extLst>
              <a:ext uri="{FF2B5EF4-FFF2-40B4-BE49-F238E27FC236}">
                <a16:creationId xmlns:a16="http://schemas.microsoft.com/office/drawing/2014/main" id="{F8B550F7-2573-49A8-3E8D-6BC5D07D9B65}"/>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149475"/>
            <a:ext cx="6893389" cy="6403975"/>
          </a:xfrm>
          <a:prstGeom prst="rect">
            <a:avLst/>
          </a:prstGeom>
        </p:spPr>
        <p:txBody>
          <a:bodyPr lIns="0" tIns="0" rIns="0" bIns="0" rtlCol="0" anchor="t">
            <a:spAutoFit/>
          </a:bodyPr>
          <a:lstStyle/>
          <a:p>
            <a:pPr algn="l">
              <a:lnSpc>
                <a:spcPts val="5599"/>
              </a:lnSpc>
            </a:pPr>
            <a:r>
              <a:rPr lang="en-US" sz="3999" b="1">
                <a:solidFill>
                  <a:srgbClr val="203C48"/>
                </a:solidFill>
                <a:latin typeface="Calibri (MS) Bold"/>
                <a:ea typeface="Calibri (MS) Bold"/>
                <a:cs typeface="Calibri (MS) Bold"/>
                <a:sym typeface="Calibri (MS) Bold"/>
              </a:rPr>
              <a:t>ADVANTAGES</a:t>
            </a:r>
          </a:p>
          <a:p>
            <a:pPr algn="l">
              <a:lnSpc>
                <a:spcPts val="5599"/>
              </a:lnSpc>
            </a:pPr>
            <a:r>
              <a:rPr lang="en-US" sz="3999">
                <a:solidFill>
                  <a:srgbClr val="203C48"/>
                </a:solidFill>
                <a:latin typeface="Calibri (MS)"/>
                <a:ea typeface="Calibri (MS)"/>
                <a:cs typeface="Calibri (MS)"/>
                <a:sym typeface="Calibri (MS)"/>
              </a:rPr>
              <a:t>Allows a business to collect the most up-to-date information available.</a:t>
            </a:r>
          </a:p>
          <a:p>
            <a:pPr algn="l">
              <a:lnSpc>
                <a:spcPts val="5599"/>
              </a:lnSpc>
            </a:pPr>
            <a:endParaRPr lang="en-US" sz="3999">
              <a:solidFill>
                <a:srgbClr val="203C48"/>
              </a:solidFill>
              <a:latin typeface="Calibri (MS)"/>
              <a:ea typeface="Calibri (MS)"/>
              <a:cs typeface="Calibri (MS)"/>
              <a:sym typeface="Calibri (MS)"/>
            </a:endParaRPr>
          </a:p>
          <a:p>
            <a:pPr algn="l">
              <a:lnSpc>
                <a:spcPts val="5599"/>
              </a:lnSpc>
            </a:pPr>
            <a:endParaRPr lang="en-US" sz="3999">
              <a:solidFill>
                <a:srgbClr val="203C48"/>
              </a:solidFill>
              <a:latin typeface="Calibri (MS)"/>
              <a:ea typeface="Calibri (MS)"/>
              <a:cs typeface="Calibri (MS)"/>
              <a:sym typeface="Calibri (MS)"/>
            </a:endParaRPr>
          </a:p>
          <a:p>
            <a:pPr algn="l">
              <a:lnSpc>
                <a:spcPts val="5599"/>
              </a:lnSpc>
            </a:pPr>
            <a:r>
              <a:rPr lang="en-US" sz="3999">
                <a:solidFill>
                  <a:srgbClr val="203C48"/>
                </a:solidFill>
                <a:latin typeface="Calibri (MS)"/>
                <a:ea typeface="Calibri (MS)"/>
                <a:cs typeface="Calibri (MS)"/>
                <a:sym typeface="Calibri (MS)"/>
              </a:rPr>
              <a:t>Data gathered can be highly specific and tailored to the business’s needs.</a:t>
            </a:r>
          </a:p>
        </p:txBody>
      </p:sp>
      <p:sp>
        <p:nvSpPr>
          <p:cNvPr id="3" name="TextBox 3"/>
          <p:cNvSpPr txBox="1"/>
          <p:nvPr/>
        </p:nvSpPr>
        <p:spPr>
          <a:xfrm>
            <a:off x="9125384" y="2149475"/>
            <a:ext cx="6893389" cy="7108825"/>
          </a:xfrm>
          <a:prstGeom prst="rect">
            <a:avLst/>
          </a:prstGeom>
        </p:spPr>
        <p:txBody>
          <a:bodyPr lIns="0" tIns="0" rIns="0" bIns="0" rtlCol="0" anchor="t">
            <a:spAutoFit/>
          </a:bodyPr>
          <a:lstStyle/>
          <a:p>
            <a:pPr algn="l">
              <a:lnSpc>
                <a:spcPts val="5599"/>
              </a:lnSpc>
            </a:pPr>
            <a:r>
              <a:rPr lang="en-US" sz="3999" b="1">
                <a:solidFill>
                  <a:srgbClr val="203C48"/>
                </a:solidFill>
                <a:latin typeface="Calibri (MS) Bold"/>
                <a:ea typeface="Calibri (MS) Bold"/>
                <a:cs typeface="Calibri (MS) Bold"/>
                <a:sym typeface="Calibri (MS) Bold"/>
              </a:rPr>
              <a:t>DISADVANTAGES</a:t>
            </a:r>
          </a:p>
          <a:p>
            <a:pPr algn="l">
              <a:lnSpc>
                <a:spcPts val="5599"/>
              </a:lnSpc>
            </a:pPr>
            <a:r>
              <a:rPr lang="en-US" sz="3999">
                <a:solidFill>
                  <a:srgbClr val="203C48"/>
                </a:solidFill>
                <a:latin typeface="Calibri (MS)"/>
                <a:ea typeface="Calibri (MS)"/>
                <a:cs typeface="Calibri (MS)"/>
                <a:sym typeface="Calibri (MS)"/>
              </a:rPr>
              <a:t>It can be expensive to gather and analyse, although digital methods are reducing these</a:t>
            </a:r>
          </a:p>
          <a:p>
            <a:pPr algn="l">
              <a:lnSpc>
                <a:spcPts val="5599"/>
              </a:lnSpc>
            </a:pPr>
            <a:r>
              <a:rPr lang="en-US" sz="3999">
                <a:solidFill>
                  <a:srgbClr val="203C48"/>
                </a:solidFill>
                <a:latin typeface="Calibri (MS)"/>
                <a:ea typeface="Calibri (MS)"/>
                <a:cs typeface="Calibri (MS)"/>
                <a:sym typeface="Calibri (MS)"/>
              </a:rPr>
              <a:t>costs.</a:t>
            </a:r>
          </a:p>
          <a:p>
            <a:pPr algn="l">
              <a:lnSpc>
                <a:spcPts val="5599"/>
              </a:lnSpc>
            </a:pPr>
            <a:endParaRPr lang="en-US" sz="3999">
              <a:solidFill>
                <a:srgbClr val="203C48"/>
              </a:solidFill>
              <a:latin typeface="Calibri (MS)"/>
              <a:ea typeface="Calibri (MS)"/>
              <a:cs typeface="Calibri (MS)"/>
              <a:sym typeface="Calibri (MS)"/>
            </a:endParaRPr>
          </a:p>
          <a:p>
            <a:pPr algn="l">
              <a:lnSpc>
                <a:spcPts val="5599"/>
              </a:lnSpc>
            </a:pPr>
            <a:r>
              <a:rPr lang="en-US" sz="3999">
                <a:solidFill>
                  <a:srgbClr val="203C48"/>
                </a:solidFill>
                <a:latin typeface="Calibri (MS)"/>
                <a:ea typeface="Calibri (MS)"/>
                <a:cs typeface="Calibri (MS)"/>
                <a:sym typeface="Calibri (MS)"/>
              </a:rPr>
              <a:t>It can be time-consuming to collect, organise,</a:t>
            </a:r>
          </a:p>
          <a:p>
            <a:pPr algn="l">
              <a:lnSpc>
                <a:spcPts val="5599"/>
              </a:lnSpc>
            </a:pPr>
            <a:r>
              <a:rPr lang="en-US" sz="3999">
                <a:solidFill>
                  <a:srgbClr val="203C48"/>
                </a:solidFill>
                <a:latin typeface="Calibri (MS)"/>
                <a:ea typeface="Calibri (MS)"/>
                <a:cs typeface="Calibri (MS)"/>
                <a:sym typeface="Calibri (MS)"/>
              </a:rPr>
              <a:t>and interpret data.</a:t>
            </a:r>
          </a:p>
          <a:p>
            <a:pPr algn="l">
              <a:lnSpc>
                <a:spcPts val="5599"/>
              </a:lnSpc>
            </a:pPr>
            <a:endParaRPr lang="en-US" sz="3999">
              <a:solidFill>
                <a:srgbClr val="203C48"/>
              </a:solidFill>
              <a:latin typeface="Calibri (MS)"/>
              <a:ea typeface="Calibri (MS)"/>
              <a:cs typeface="Calibri (MS)"/>
              <a:sym typeface="Calibri (MS)"/>
            </a:endParaRPr>
          </a:p>
        </p:txBody>
      </p:sp>
      <p:grpSp>
        <p:nvGrpSpPr>
          <p:cNvPr id="4" name="Group 4"/>
          <p:cNvGrpSpPr/>
          <p:nvPr/>
        </p:nvGrpSpPr>
        <p:grpSpPr>
          <a:xfrm>
            <a:off x="0" y="0"/>
            <a:ext cx="18288000" cy="1903084"/>
            <a:chOff x="0" y="0"/>
            <a:chExt cx="4816593" cy="501224"/>
          </a:xfrm>
        </p:grpSpPr>
        <p:sp>
          <p:nvSpPr>
            <p:cNvPr id="5" name="Freeform 5"/>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6" name="TextBox 6"/>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8" name="Freeform 8"/>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1028700" y="828675"/>
            <a:ext cx="16230600" cy="958850"/>
          </a:xfrm>
          <a:prstGeom prst="rect">
            <a:avLst/>
          </a:prstGeom>
        </p:spPr>
        <p:txBody>
          <a:bodyPr lIns="0" tIns="0" rIns="0" bIns="0" rtlCol="0" anchor="t">
            <a:spAutoFit/>
          </a:bodyPr>
          <a:lstStyle/>
          <a:p>
            <a:pPr algn="l">
              <a:lnSpc>
                <a:spcPts val="7000"/>
              </a:lnSpc>
            </a:pPr>
            <a:r>
              <a:rPr lang="en-US" sz="5000" b="1">
                <a:solidFill>
                  <a:srgbClr val="91D1DB"/>
                </a:solidFill>
                <a:latin typeface="Tabarra Sans Heavy"/>
                <a:ea typeface="Tabarra Sans Heavy"/>
                <a:cs typeface="Tabarra Sans Heavy"/>
                <a:sym typeface="Tabarra Sans Heavy"/>
              </a:rPr>
              <a:t>Field Research</a:t>
            </a:r>
          </a:p>
        </p:txBody>
      </p:sp>
      <p:sp>
        <p:nvSpPr>
          <p:cNvPr id="11" name="AutoShape 6">
            <a:extLst>
              <a:ext uri="{FF2B5EF4-FFF2-40B4-BE49-F238E27FC236}">
                <a16:creationId xmlns:a16="http://schemas.microsoft.com/office/drawing/2014/main" id="{6030A713-24FC-3163-4B02-BF0AD273E705}"/>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6" y="4708178"/>
            <a:ext cx="10946240" cy="4994275"/>
          </a:xfrm>
          <a:prstGeom prst="rect">
            <a:avLst/>
          </a:prstGeom>
        </p:spPr>
        <p:txBody>
          <a:bodyPr lIns="0" tIns="0" rIns="0" bIns="0" rtlCol="0" anchor="t">
            <a:spAutoFit/>
          </a:bodyPr>
          <a:lstStyle/>
          <a:p>
            <a:pPr algn="l">
              <a:lnSpc>
                <a:spcPts val="5599"/>
              </a:lnSpc>
            </a:pPr>
            <a:r>
              <a:rPr lang="en-US" sz="3999" b="1">
                <a:solidFill>
                  <a:srgbClr val="203C48"/>
                </a:solidFill>
                <a:latin typeface="Calibri (MS) Bold"/>
                <a:ea typeface="Calibri (MS) Bold"/>
                <a:cs typeface="Calibri (MS) Bold"/>
                <a:sym typeface="Calibri (MS) Bold"/>
              </a:rPr>
              <a:t>Types of Desk Research:</a:t>
            </a:r>
          </a:p>
          <a:p>
            <a:pPr algn="l">
              <a:lnSpc>
                <a:spcPts val="5599"/>
              </a:lnSpc>
            </a:pPr>
            <a:r>
              <a:rPr lang="en-US" sz="3999" b="1">
                <a:solidFill>
                  <a:srgbClr val="203C48"/>
                </a:solidFill>
                <a:latin typeface="Calibri (MS) Bold"/>
                <a:ea typeface="Calibri (MS) Bold"/>
                <a:cs typeface="Calibri (MS) Bold"/>
                <a:sym typeface="Calibri (MS) Bold"/>
              </a:rPr>
              <a:t>Internal Reports: </a:t>
            </a:r>
            <a:r>
              <a:rPr lang="en-US" sz="3999">
                <a:solidFill>
                  <a:srgbClr val="203C48"/>
                </a:solidFill>
                <a:latin typeface="Calibri (MS)"/>
                <a:ea typeface="Calibri (MS)"/>
                <a:cs typeface="Calibri (MS)"/>
                <a:sym typeface="Calibri (MS)"/>
              </a:rPr>
              <a:t>Information already held by the business, such as past sales data, customer records, or previous surveys.</a:t>
            </a:r>
          </a:p>
          <a:p>
            <a:pPr algn="l">
              <a:lnSpc>
                <a:spcPts val="5599"/>
              </a:lnSpc>
            </a:pPr>
            <a:r>
              <a:rPr lang="en-US" sz="3999" b="1">
                <a:solidFill>
                  <a:srgbClr val="203C48"/>
                </a:solidFill>
                <a:latin typeface="Calibri (MS) Bold"/>
                <a:ea typeface="Calibri (MS) Bold"/>
                <a:cs typeface="Calibri (MS) Bold"/>
                <a:sym typeface="Calibri (MS) Bold"/>
              </a:rPr>
              <a:t>Government Publications: </a:t>
            </a:r>
            <a:r>
              <a:rPr lang="en-US" sz="3999">
                <a:solidFill>
                  <a:srgbClr val="203C48"/>
                </a:solidFill>
                <a:latin typeface="Calibri (MS)"/>
                <a:ea typeface="Calibri (MS)"/>
                <a:cs typeface="Calibri (MS)"/>
                <a:sym typeface="Calibri (MS)"/>
              </a:rPr>
              <a:t>Publicly available data </a:t>
            </a:r>
          </a:p>
          <a:p>
            <a:pPr algn="l">
              <a:lnSpc>
                <a:spcPts val="5599"/>
              </a:lnSpc>
            </a:pPr>
            <a:r>
              <a:rPr lang="en-US" sz="3999">
                <a:solidFill>
                  <a:srgbClr val="203C48"/>
                </a:solidFill>
                <a:latin typeface="Calibri (MS)"/>
                <a:ea typeface="Calibri (MS)"/>
                <a:cs typeface="Calibri (MS)"/>
                <a:sym typeface="Calibri (MS)"/>
              </a:rPr>
              <a:t>from sources like the CSO, including population </a:t>
            </a:r>
          </a:p>
          <a:p>
            <a:pPr algn="l">
              <a:lnSpc>
                <a:spcPts val="5599"/>
              </a:lnSpc>
            </a:pPr>
            <a:r>
              <a:rPr lang="en-US" sz="3999">
                <a:solidFill>
                  <a:srgbClr val="203C48"/>
                </a:solidFill>
                <a:latin typeface="Calibri (MS)"/>
                <a:ea typeface="Calibri (MS)"/>
                <a:cs typeface="Calibri (MS)"/>
                <a:sym typeface="Calibri (MS)"/>
              </a:rPr>
              <a:t>trends, income levels, and regional demographics.</a:t>
            </a:r>
          </a:p>
        </p:txBody>
      </p:sp>
      <p:sp>
        <p:nvSpPr>
          <p:cNvPr id="3" name="Freeform 3"/>
          <p:cNvSpPr/>
          <p:nvPr/>
        </p:nvSpPr>
        <p:spPr>
          <a:xfrm>
            <a:off x="11984471" y="5578125"/>
            <a:ext cx="5849838" cy="3416305"/>
          </a:xfrm>
          <a:custGeom>
            <a:avLst/>
            <a:gdLst/>
            <a:ahLst/>
            <a:cxnLst/>
            <a:rect l="l" t="t" r="r" b="b"/>
            <a:pathLst>
              <a:path w="5849838" h="3416305">
                <a:moveTo>
                  <a:pt x="0" y="0"/>
                </a:moveTo>
                <a:lnTo>
                  <a:pt x="5849839" y="0"/>
                </a:lnTo>
                <a:lnTo>
                  <a:pt x="5849839" y="3416305"/>
                </a:lnTo>
                <a:lnTo>
                  <a:pt x="0" y="3416305"/>
                </a:lnTo>
                <a:lnTo>
                  <a:pt x="0" y="0"/>
                </a:lnTo>
                <a:close/>
              </a:path>
            </a:pathLst>
          </a:custGeom>
          <a:blipFill>
            <a:blip r:embed="rId2"/>
            <a:stretch>
              <a:fillRect/>
            </a:stretch>
          </a:blipFill>
        </p:spPr>
        <p:txBody>
          <a:bodyPr/>
          <a:lstStyle/>
          <a:p>
            <a:endParaRPr lang="en-US"/>
          </a:p>
        </p:txBody>
      </p:sp>
      <p:grpSp>
        <p:nvGrpSpPr>
          <p:cNvPr id="4" name="Group 4"/>
          <p:cNvGrpSpPr/>
          <p:nvPr/>
        </p:nvGrpSpPr>
        <p:grpSpPr>
          <a:xfrm>
            <a:off x="0" y="0"/>
            <a:ext cx="18288000" cy="1903084"/>
            <a:chOff x="0" y="0"/>
            <a:chExt cx="4816593" cy="501224"/>
          </a:xfrm>
        </p:grpSpPr>
        <p:sp>
          <p:nvSpPr>
            <p:cNvPr id="5" name="Freeform 5"/>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6" name="TextBox 6"/>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8" name="Freeform 8"/>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TextBox 9"/>
          <p:cNvSpPr txBox="1"/>
          <p:nvPr/>
        </p:nvSpPr>
        <p:spPr>
          <a:xfrm>
            <a:off x="1028700" y="828675"/>
            <a:ext cx="16230600" cy="958850"/>
          </a:xfrm>
          <a:prstGeom prst="rect">
            <a:avLst/>
          </a:prstGeom>
        </p:spPr>
        <p:txBody>
          <a:bodyPr lIns="0" tIns="0" rIns="0" bIns="0" rtlCol="0" anchor="t">
            <a:spAutoFit/>
          </a:bodyPr>
          <a:lstStyle/>
          <a:p>
            <a:pPr algn="l">
              <a:lnSpc>
                <a:spcPts val="7000"/>
              </a:lnSpc>
            </a:pPr>
            <a:r>
              <a:rPr lang="en-US" sz="5000" b="1">
                <a:solidFill>
                  <a:srgbClr val="91D1DB"/>
                </a:solidFill>
                <a:latin typeface="Tabarra Sans Heavy"/>
                <a:ea typeface="Tabarra Sans Heavy"/>
                <a:cs typeface="Tabarra Sans Heavy"/>
                <a:sym typeface="Tabarra Sans Heavy"/>
              </a:rPr>
              <a:t>Desk Research</a:t>
            </a:r>
          </a:p>
        </p:txBody>
      </p:sp>
      <p:grpSp>
        <p:nvGrpSpPr>
          <p:cNvPr id="11" name="Group 11"/>
          <p:cNvGrpSpPr/>
          <p:nvPr/>
        </p:nvGrpSpPr>
        <p:grpSpPr>
          <a:xfrm>
            <a:off x="1028700" y="2132210"/>
            <a:ext cx="16425968" cy="2514055"/>
            <a:chOff x="-2" y="-56633"/>
            <a:chExt cx="5191417" cy="794565"/>
          </a:xfrm>
        </p:grpSpPr>
        <p:sp>
          <p:nvSpPr>
            <p:cNvPr id="12" name="Freeform 12"/>
            <p:cNvSpPr/>
            <p:nvPr/>
          </p:nvSpPr>
          <p:spPr>
            <a:xfrm>
              <a:off x="0" y="0"/>
              <a:ext cx="5191415" cy="718365"/>
            </a:xfrm>
            <a:custGeom>
              <a:avLst/>
              <a:gdLst/>
              <a:ahLst/>
              <a:cxnLst/>
              <a:rect l="l" t="t" r="r" b="b"/>
              <a:pathLst>
                <a:path w="5191415" h="718365">
                  <a:moveTo>
                    <a:pt x="19796" y="0"/>
                  </a:moveTo>
                  <a:lnTo>
                    <a:pt x="5171620" y="0"/>
                  </a:lnTo>
                  <a:cubicBezTo>
                    <a:pt x="5176870" y="0"/>
                    <a:pt x="5181905" y="2086"/>
                    <a:pt x="5185617" y="5798"/>
                  </a:cubicBezTo>
                  <a:cubicBezTo>
                    <a:pt x="5189330" y="9510"/>
                    <a:pt x="5191415" y="14545"/>
                    <a:pt x="5191415" y="19796"/>
                  </a:cubicBezTo>
                  <a:lnTo>
                    <a:pt x="5191415" y="698570"/>
                  </a:lnTo>
                  <a:cubicBezTo>
                    <a:pt x="5191415" y="703820"/>
                    <a:pt x="5189330" y="708855"/>
                    <a:pt x="5185617" y="712567"/>
                  </a:cubicBezTo>
                  <a:cubicBezTo>
                    <a:pt x="5181905" y="716280"/>
                    <a:pt x="5176870" y="718365"/>
                    <a:pt x="5171620" y="718365"/>
                  </a:cubicBezTo>
                  <a:lnTo>
                    <a:pt x="19796" y="718365"/>
                  </a:lnTo>
                  <a:cubicBezTo>
                    <a:pt x="14545" y="718365"/>
                    <a:pt x="9510" y="716280"/>
                    <a:pt x="5798" y="712567"/>
                  </a:cubicBezTo>
                  <a:cubicBezTo>
                    <a:pt x="2086" y="708855"/>
                    <a:pt x="0" y="703820"/>
                    <a:pt x="0" y="698570"/>
                  </a:cubicBezTo>
                  <a:lnTo>
                    <a:pt x="0" y="19796"/>
                  </a:lnTo>
                  <a:cubicBezTo>
                    <a:pt x="0" y="14545"/>
                    <a:pt x="2086" y="9510"/>
                    <a:pt x="5798" y="5798"/>
                  </a:cubicBezTo>
                  <a:cubicBezTo>
                    <a:pt x="9510" y="2086"/>
                    <a:pt x="14545" y="0"/>
                    <a:pt x="19796" y="0"/>
                  </a:cubicBezTo>
                  <a:close/>
                </a:path>
              </a:pathLst>
            </a:custGeom>
            <a:solidFill>
              <a:srgbClr val="203C48"/>
            </a:solidFill>
          </p:spPr>
          <p:txBody>
            <a:bodyPr/>
            <a:lstStyle/>
            <a:p>
              <a:endParaRPr lang="en-US"/>
            </a:p>
          </p:txBody>
        </p:sp>
        <p:sp>
          <p:nvSpPr>
            <p:cNvPr id="13" name="TextBox 13"/>
            <p:cNvSpPr txBox="1"/>
            <p:nvPr/>
          </p:nvSpPr>
          <p:spPr>
            <a:xfrm>
              <a:off x="-2" y="-56633"/>
              <a:ext cx="5191415" cy="794565"/>
            </a:xfrm>
            <a:prstGeom prst="rect">
              <a:avLst/>
            </a:prstGeom>
          </p:spPr>
          <p:txBody>
            <a:bodyPr lIns="50800" tIns="50800" rIns="50800" bIns="50800" rtlCol="0" anchor="ctr"/>
            <a:lstStyle/>
            <a:p>
              <a:pPr algn="ctr">
                <a:lnSpc>
                  <a:spcPts val="5599"/>
                </a:lnSpc>
              </a:pPr>
              <a:r>
                <a:rPr lang="en-US" sz="3999" dirty="0">
                  <a:solidFill>
                    <a:srgbClr val="91D1DB"/>
                  </a:solidFill>
                  <a:latin typeface="Canva Sans"/>
                  <a:ea typeface="Canva Sans"/>
                  <a:cs typeface="Canva Sans"/>
                  <a:sym typeface="Canva Sans"/>
                </a:rPr>
                <a:t>Desk research involves using existing information that has already been collected by others. It is quicker and cheaper than field research, though not always fully tailored to a business's needs.</a:t>
              </a:r>
            </a:p>
          </p:txBody>
        </p:sp>
      </p:grpSp>
      <p:sp>
        <p:nvSpPr>
          <p:cNvPr id="14" name="AutoShape 6">
            <a:extLst>
              <a:ext uri="{FF2B5EF4-FFF2-40B4-BE49-F238E27FC236}">
                <a16:creationId xmlns:a16="http://schemas.microsoft.com/office/drawing/2014/main" id="{7319A8B9-3FDD-5B9A-5604-03EE3D594DEB}"/>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93012" y="6643237"/>
            <a:ext cx="3486750" cy="2615063"/>
          </a:xfrm>
          <a:custGeom>
            <a:avLst/>
            <a:gdLst/>
            <a:ahLst/>
            <a:cxnLst/>
            <a:rect l="l" t="t" r="r" b="b"/>
            <a:pathLst>
              <a:path w="3486750" h="2615063">
                <a:moveTo>
                  <a:pt x="0" y="0"/>
                </a:moveTo>
                <a:lnTo>
                  <a:pt x="3486750" y="0"/>
                </a:lnTo>
                <a:lnTo>
                  <a:pt x="3486750" y="2615063"/>
                </a:lnTo>
                <a:lnTo>
                  <a:pt x="0" y="2615063"/>
                </a:lnTo>
                <a:lnTo>
                  <a:pt x="0" y="0"/>
                </a:lnTo>
                <a:close/>
              </a:path>
            </a:pathLst>
          </a:custGeom>
          <a:blipFill>
            <a:blip r:embed="rId2"/>
            <a:stretch>
              <a:fillRect/>
            </a:stretch>
          </a:blipFill>
        </p:spPr>
        <p:txBody>
          <a:bodyPr/>
          <a:lstStyle/>
          <a:p>
            <a:endParaRPr lang="en-US"/>
          </a:p>
        </p:txBody>
      </p:sp>
      <p:sp>
        <p:nvSpPr>
          <p:cNvPr id="3" name="Freeform 3"/>
          <p:cNvSpPr/>
          <p:nvPr/>
        </p:nvSpPr>
        <p:spPr>
          <a:xfrm>
            <a:off x="12209064" y="6438900"/>
            <a:ext cx="3869994" cy="2578384"/>
          </a:xfrm>
          <a:custGeom>
            <a:avLst/>
            <a:gdLst/>
            <a:ahLst/>
            <a:cxnLst/>
            <a:rect l="l" t="t" r="r" b="b"/>
            <a:pathLst>
              <a:path w="3869994" h="2578384">
                <a:moveTo>
                  <a:pt x="0" y="0"/>
                </a:moveTo>
                <a:lnTo>
                  <a:pt x="3869995" y="0"/>
                </a:lnTo>
                <a:lnTo>
                  <a:pt x="3869995" y="2578384"/>
                </a:lnTo>
                <a:lnTo>
                  <a:pt x="0" y="2578384"/>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149475"/>
            <a:ext cx="16230600" cy="4289425"/>
          </a:xfrm>
          <a:prstGeom prst="rect">
            <a:avLst/>
          </a:prstGeom>
        </p:spPr>
        <p:txBody>
          <a:bodyPr lIns="0" tIns="0" rIns="0" bIns="0" rtlCol="0" anchor="t">
            <a:spAutoFit/>
          </a:bodyPr>
          <a:lstStyle/>
          <a:p>
            <a:pPr algn="l">
              <a:lnSpc>
                <a:spcPts val="5599"/>
              </a:lnSpc>
            </a:pPr>
            <a:endParaRPr/>
          </a:p>
          <a:p>
            <a:pPr algn="l">
              <a:lnSpc>
                <a:spcPts val="5599"/>
              </a:lnSpc>
            </a:pPr>
            <a:r>
              <a:rPr lang="en-US" sz="3999" b="1">
                <a:solidFill>
                  <a:srgbClr val="203C48"/>
                </a:solidFill>
                <a:latin typeface="Calibri (MS) Bold"/>
                <a:ea typeface="Calibri (MS) Bold"/>
                <a:cs typeface="Calibri (MS) Bold"/>
                <a:sym typeface="Calibri (MS) Bold"/>
              </a:rPr>
              <a:t>Online Sources: </a:t>
            </a:r>
            <a:r>
              <a:rPr lang="en-US" sz="3999">
                <a:solidFill>
                  <a:srgbClr val="203C48"/>
                </a:solidFill>
                <a:latin typeface="Calibri (MS)"/>
                <a:ea typeface="Calibri (MS)"/>
                <a:cs typeface="Calibri (MS)"/>
                <a:sym typeface="Calibri (MS)"/>
              </a:rPr>
              <a:t>Information from websites, databases, and competitors’ online content (e.g. social media, reviews).</a:t>
            </a:r>
          </a:p>
          <a:p>
            <a:pPr algn="l">
              <a:lnSpc>
                <a:spcPts val="5599"/>
              </a:lnSpc>
            </a:pPr>
            <a:endParaRPr lang="en-US" sz="3999">
              <a:solidFill>
                <a:srgbClr val="203C48"/>
              </a:solidFill>
              <a:latin typeface="Calibri (MS)"/>
              <a:ea typeface="Calibri (MS)"/>
              <a:cs typeface="Calibri (MS)"/>
              <a:sym typeface="Calibri (MS)"/>
            </a:endParaRPr>
          </a:p>
          <a:p>
            <a:pPr algn="l">
              <a:lnSpc>
                <a:spcPts val="5599"/>
              </a:lnSpc>
            </a:pPr>
            <a:r>
              <a:rPr lang="en-US" sz="3999" b="1">
                <a:solidFill>
                  <a:srgbClr val="203C48"/>
                </a:solidFill>
                <a:latin typeface="Calibri (MS) Bold"/>
                <a:ea typeface="Calibri (MS) Bold"/>
                <a:cs typeface="Calibri (MS) Bold"/>
                <a:sym typeface="Calibri (MS) Bold"/>
              </a:rPr>
              <a:t>Industry Reports &amp; Market Studies: </a:t>
            </a:r>
            <a:r>
              <a:rPr lang="en-US" sz="3999">
                <a:solidFill>
                  <a:srgbClr val="203C48"/>
                </a:solidFill>
                <a:latin typeface="Calibri (MS)"/>
                <a:ea typeface="Calibri (MS)"/>
                <a:cs typeface="Calibri (MS)"/>
                <a:sym typeface="Calibri (MS)"/>
              </a:rPr>
              <a:t>Research from agencies or trade bodies that show consumer trends and market forecasts.</a:t>
            </a:r>
          </a:p>
        </p:txBody>
      </p:sp>
      <p:grpSp>
        <p:nvGrpSpPr>
          <p:cNvPr id="5" name="Group 5"/>
          <p:cNvGrpSpPr/>
          <p:nvPr/>
        </p:nvGrpSpPr>
        <p:grpSpPr>
          <a:xfrm>
            <a:off x="0" y="0"/>
            <a:ext cx="18288000" cy="1903084"/>
            <a:chOff x="0" y="0"/>
            <a:chExt cx="4816593" cy="501224"/>
          </a:xfrm>
        </p:grpSpPr>
        <p:sp>
          <p:nvSpPr>
            <p:cNvPr id="6" name="Freeform 6"/>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7" name="TextBox 7"/>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9" name="Freeform 9"/>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p:cNvSpPr txBox="1"/>
          <p:nvPr/>
        </p:nvSpPr>
        <p:spPr>
          <a:xfrm>
            <a:off x="1028700" y="828675"/>
            <a:ext cx="16230600" cy="958850"/>
          </a:xfrm>
          <a:prstGeom prst="rect">
            <a:avLst/>
          </a:prstGeom>
        </p:spPr>
        <p:txBody>
          <a:bodyPr lIns="0" tIns="0" rIns="0" bIns="0" rtlCol="0" anchor="t">
            <a:spAutoFit/>
          </a:bodyPr>
          <a:lstStyle/>
          <a:p>
            <a:pPr algn="l">
              <a:lnSpc>
                <a:spcPts val="7000"/>
              </a:lnSpc>
            </a:pPr>
            <a:r>
              <a:rPr lang="en-US" sz="5000" b="1">
                <a:solidFill>
                  <a:srgbClr val="91D1DB"/>
                </a:solidFill>
                <a:latin typeface="Tabarra Sans Heavy"/>
                <a:ea typeface="Tabarra Sans Heavy"/>
                <a:cs typeface="Tabarra Sans Heavy"/>
                <a:sym typeface="Tabarra Sans Heavy"/>
              </a:rPr>
              <a:t>Desk Research</a:t>
            </a:r>
          </a:p>
        </p:txBody>
      </p:sp>
      <p:sp>
        <p:nvSpPr>
          <p:cNvPr id="14" name="AutoShape 6">
            <a:extLst>
              <a:ext uri="{FF2B5EF4-FFF2-40B4-BE49-F238E27FC236}">
                <a16:creationId xmlns:a16="http://schemas.microsoft.com/office/drawing/2014/main" id="{86EFAC17-0A46-726C-0013-E0DF3BF563A2}"/>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26956" y="2026909"/>
            <a:ext cx="14834087" cy="7813675"/>
          </a:xfrm>
          <a:prstGeom prst="rect">
            <a:avLst/>
          </a:prstGeom>
        </p:spPr>
        <p:txBody>
          <a:bodyPr lIns="0" tIns="0" rIns="0" bIns="0" rtlCol="0" anchor="t">
            <a:spAutoFit/>
          </a:bodyPr>
          <a:lstStyle/>
          <a:p>
            <a:pPr algn="l">
              <a:lnSpc>
                <a:spcPts val="5599"/>
              </a:lnSpc>
            </a:pPr>
            <a:r>
              <a:rPr lang="en-US" sz="3999" b="1">
                <a:solidFill>
                  <a:srgbClr val="203C48"/>
                </a:solidFill>
                <a:latin typeface="Calibri (MS) Bold"/>
                <a:ea typeface="Calibri (MS) Bold"/>
                <a:cs typeface="Calibri (MS) Bold"/>
                <a:sym typeface="Calibri (MS) Bold"/>
              </a:rPr>
              <a:t>Quick and Low Cost</a:t>
            </a:r>
          </a:p>
          <a:p>
            <a:pPr algn="l">
              <a:lnSpc>
                <a:spcPts val="5599"/>
              </a:lnSpc>
            </a:pPr>
            <a:r>
              <a:rPr lang="en-US" sz="3999">
                <a:solidFill>
                  <a:srgbClr val="203C48"/>
                </a:solidFill>
                <a:latin typeface="Calibri (MS)"/>
                <a:ea typeface="Calibri (MS)"/>
                <a:cs typeface="Calibri (MS)"/>
                <a:sym typeface="Calibri (MS)"/>
              </a:rPr>
              <a:t>Desk research is faster and less expensive than field research, as the information already exists.</a:t>
            </a:r>
          </a:p>
          <a:p>
            <a:pPr algn="l">
              <a:lnSpc>
                <a:spcPts val="5599"/>
              </a:lnSpc>
            </a:pPr>
            <a:endParaRPr lang="en-US" sz="3999">
              <a:solidFill>
                <a:srgbClr val="203C48"/>
              </a:solidFill>
              <a:latin typeface="Calibri (MS)"/>
              <a:ea typeface="Calibri (MS)"/>
              <a:cs typeface="Calibri (MS)"/>
              <a:sym typeface="Calibri (MS)"/>
            </a:endParaRPr>
          </a:p>
          <a:p>
            <a:pPr algn="l">
              <a:lnSpc>
                <a:spcPts val="5599"/>
              </a:lnSpc>
            </a:pPr>
            <a:r>
              <a:rPr lang="en-US" sz="3999" b="1">
                <a:solidFill>
                  <a:srgbClr val="203C48"/>
                </a:solidFill>
                <a:latin typeface="Calibri (MS) Bold"/>
                <a:ea typeface="Calibri (MS) Bold"/>
                <a:cs typeface="Calibri (MS) Bold"/>
                <a:sym typeface="Calibri (MS) Bold"/>
              </a:rPr>
              <a:t>Easily Accessible</a:t>
            </a:r>
          </a:p>
          <a:p>
            <a:pPr algn="l">
              <a:lnSpc>
                <a:spcPts val="5599"/>
              </a:lnSpc>
            </a:pPr>
            <a:r>
              <a:rPr lang="en-US" sz="3999">
                <a:solidFill>
                  <a:srgbClr val="203C48"/>
                </a:solidFill>
                <a:latin typeface="Calibri (MS)"/>
                <a:ea typeface="Calibri (MS)"/>
                <a:cs typeface="Calibri (MS)"/>
                <a:sym typeface="Calibri (MS)"/>
              </a:rPr>
              <a:t>Data from websites, government sources, and internal reports can be accessed without needing new collection tools.</a:t>
            </a:r>
          </a:p>
          <a:p>
            <a:pPr algn="l">
              <a:lnSpc>
                <a:spcPts val="5599"/>
              </a:lnSpc>
            </a:pPr>
            <a:endParaRPr lang="en-US" sz="3999">
              <a:solidFill>
                <a:srgbClr val="203C48"/>
              </a:solidFill>
              <a:latin typeface="Calibri (MS)"/>
              <a:ea typeface="Calibri (MS)"/>
              <a:cs typeface="Calibri (MS)"/>
              <a:sym typeface="Calibri (MS)"/>
            </a:endParaRPr>
          </a:p>
          <a:p>
            <a:pPr algn="l">
              <a:lnSpc>
                <a:spcPts val="5599"/>
              </a:lnSpc>
            </a:pPr>
            <a:r>
              <a:rPr lang="en-US" sz="3999" b="1">
                <a:solidFill>
                  <a:srgbClr val="203C48"/>
                </a:solidFill>
                <a:latin typeface="Calibri (MS) Bold"/>
                <a:ea typeface="Calibri (MS) Bold"/>
                <a:cs typeface="Calibri (MS) Bold"/>
                <a:sym typeface="Calibri (MS) Bold"/>
              </a:rPr>
              <a:t>Useful for Trend Analysis</a:t>
            </a:r>
          </a:p>
          <a:p>
            <a:pPr algn="l">
              <a:lnSpc>
                <a:spcPts val="5599"/>
              </a:lnSpc>
            </a:pPr>
            <a:r>
              <a:rPr lang="en-US" sz="3999">
                <a:solidFill>
                  <a:srgbClr val="203C48"/>
                </a:solidFill>
                <a:latin typeface="Calibri (MS)"/>
                <a:ea typeface="Calibri (MS)"/>
                <a:cs typeface="Calibri (MS)"/>
                <a:sym typeface="Calibri (MS)"/>
              </a:rPr>
              <a:t>Secondary data helps businesses spot broad trends and compare markets over time.</a:t>
            </a:r>
          </a:p>
        </p:txBody>
      </p:sp>
      <p:grpSp>
        <p:nvGrpSpPr>
          <p:cNvPr id="3" name="Group 3"/>
          <p:cNvGrpSpPr/>
          <p:nvPr/>
        </p:nvGrpSpPr>
        <p:grpSpPr>
          <a:xfrm>
            <a:off x="0" y="0"/>
            <a:ext cx="18288000" cy="1903084"/>
            <a:chOff x="0" y="0"/>
            <a:chExt cx="4816593" cy="501224"/>
          </a:xfrm>
        </p:grpSpPr>
        <p:sp>
          <p:nvSpPr>
            <p:cNvPr id="4" name="Freeform 4"/>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5" name="TextBox 5"/>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7" name="Freeform 7"/>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028700" y="828675"/>
            <a:ext cx="16230600" cy="958850"/>
          </a:xfrm>
          <a:prstGeom prst="rect">
            <a:avLst/>
          </a:prstGeom>
        </p:spPr>
        <p:txBody>
          <a:bodyPr lIns="0" tIns="0" rIns="0" bIns="0" rtlCol="0" anchor="t">
            <a:spAutoFit/>
          </a:bodyPr>
          <a:lstStyle/>
          <a:p>
            <a:pPr algn="l">
              <a:lnSpc>
                <a:spcPts val="7000"/>
              </a:lnSpc>
            </a:pPr>
            <a:r>
              <a:rPr lang="en-US" sz="5000" b="1">
                <a:solidFill>
                  <a:srgbClr val="91D1DB"/>
                </a:solidFill>
                <a:latin typeface="Tabarra Sans Heavy"/>
                <a:ea typeface="Tabarra Sans Heavy"/>
                <a:cs typeface="Tabarra Sans Heavy"/>
                <a:sym typeface="Tabarra Sans Heavy"/>
              </a:rPr>
              <a:t>Desk Research - advantages</a:t>
            </a:r>
          </a:p>
        </p:txBody>
      </p:sp>
      <p:sp>
        <p:nvSpPr>
          <p:cNvPr id="10" name="AutoShape 6">
            <a:extLst>
              <a:ext uri="{FF2B5EF4-FFF2-40B4-BE49-F238E27FC236}">
                <a16:creationId xmlns:a16="http://schemas.microsoft.com/office/drawing/2014/main" id="{091A0970-5CA7-E03B-B712-DC334B89CE5C}"/>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26956" y="2166623"/>
            <a:ext cx="14834087" cy="7108825"/>
          </a:xfrm>
          <a:prstGeom prst="rect">
            <a:avLst/>
          </a:prstGeom>
        </p:spPr>
        <p:txBody>
          <a:bodyPr lIns="0" tIns="0" rIns="0" bIns="0" rtlCol="0" anchor="t">
            <a:spAutoFit/>
          </a:bodyPr>
          <a:lstStyle/>
          <a:p>
            <a:pPr algn="l">
              <a:lnSpc>
                <a:spcPts val="5599"/>
              </a:lnSpc>
            </a:pPr>
            <a:r>
              <a:rPr lang="en-US" sz="3999" b="1">
                <a:solidFill>
                  <a:srgbClr val="203C48"/>
                </a:solidFill>
                <a:latin typeface="Calibri (MS) Bold"/>
                <a:ea typeface="Calibri (MS) Bold"/>
                <a:cs typeface="Calibri (MS) Bold"/>
                <a:sym typeface="Calibri (MS) Bold"/>
              </a:rPr>
              <a:t>May Be Outdated or Inaccurate</a:t>
            </a:r>
          </a:p>
          <a:p>
            <a:pPr algn="l">
              <a:lnSpc>
                <a:spcPts val="5599"/>
              </a:lnSpc>
            </a:pPr>
            <a:r>
              <a:rPr lang="en-US" sz="3999">
                <a:solidFill>
                  <a:srgbClr val="203C48"/>
                </a:solidFill>
                <a:latin typeface="Calibri (MS)"/>
                <a:ea typeface="Calibri (MS)"/>
                <a:cs typeface="Calibri (MS)"/>
                <a:sym typeface="Calibri (MS)"/>
              </a:rPr>
              <a:t>Information might not reflect current market conditions or customer behaviour.</a:t>
            </a:r>
          </a:p>
          <a:p>
            <a:pPr algn="l">
              <a:lnSpc>
                <a:spcPts val="5599"/>
              </a:lnSpc>
            </a:pPr>
            <a:endParaRPr lang="en-US" sz="3999">
              <a:solidFill>
                <a:srgbClr val="203C48"/>
              </a:solidFill>
              <a:latin typeface="Calibri (MS)"/>
              <a:ea typeface="Calibri (MS)"/>
              <a:cs typeface="Calibri (MS)"/>
              <a:sym typeface="Calibri (MS)"/>
            </a:endParaRPr>
          </a:p>
          <a:p>
            <a:pPr algn="l">
              <a:lnSpc>
                <a:spcPts val="5599"/>
              </a:lnSpc>
            </a:pPr>
            <a:r>
              <a:rPr lang="en-US" sz="3999" b="1">
                <a:solidFill>
                  <a:srgbClr val="203C48"/>
                </a:solidFill>
                <a:latin typeface="Calibri (MS) Bold"/>
                <a:ea typeface="Calibri (MS) Bold"/>
                <a:cs typeface="Calibri (MS) Bold"/>
                <a:sym typeface="Calibri (MS) Bold"/>
              </a:rPr>
              <a:t>Not Always Specific to Business Needs</a:t>
            </a:r>
          </a:p>
          <a:p>
            <a:pPr algn="l">
              <a:lnSpc>
                <a:spcPts val="5599"/>
              </a:lnSpc>
            </a:pPr>
            <a:r>
              <a:rPr lang="en-US" sz="3999">
                <a:solidFill>
                  <a:srgbClr val="203C48"/>
                </a:solidFill>
                <a:latin typeface="Calibri (MS)"/>
                <a:ea typeface="Calibri (MS)"/>
                <a:cs typeface="Calibri (MS)"/>
                <a:sym typeface="Calibri (MS)"/>
              </a:rPr>
              <a:t>General data may not fully match a business’s target market or goals.</a:t>
            </a:r>
          </a:p>
          <a:p>
            <a:pPr algn="l">
              <a:lnSpc>
                <a:spcPts val="5599"/>
              </a:lnSpc>
            </a:pPr>
            <a:endParaRPr lang="en-US" sz="3999">
              <a:solidFill>
                <a:srgbClr val="203C48"/>
              </a:solidFill>
              <a:latin typeface="Calibri (MS)"/>
              <a:ea typeface="Calibri (MS)"/>
              <a:cs typeface="Calibri (MS)"/>
              <a:sym typeface="Calibri (MS)"/>
            </a:endParaRPr>
          </a:p>
          <a:p>
            <a:pPr algn="l">
              <a:lnSpc>
                <a:spcPts val="5599"/>
              </a:lnSpc>
            </a:pPr>
            <a:r>
              <a:rPr lang="en-US" sz="3999" b="1">
                <a:solidFill>
                  <a:srgbClr val="203C48"/>
                </a:solidFill>
                <a:latin typeface="Calibri (MS) Bold"/>
                <a:ea typeface="Calibri (MS) Bold"/>
                <a:cs typeface="Calibri (MS) Bold"/>
                <a:sym typeface="Calibri (MS) Bold"/>
              </a:rPr>
              <a:t>Limited Insight into Customer Motivation</a:t>
            </a:r>
          </a:p>
          <a:p>
            <a:pPr algn="l">
              <a:lnSpc>
                <a:spcPts val="5599"/>
              </a:lnSpc>
            </a:pPr>
            <a:r>
              <a:rPr lang="en-US" sz="3999">
                <a:solidFill>
                  <a:srgbClr val="203C48"/>
                </a:solidFill>
                <a:latin typeface="Calibri (MS)"/>
                <a:ea typeface="Calibri (MS)"/>
                <a:cs typeface="Calibri (MS)"/>
                <a:sym typeface="Calibri (MS)"/>
              </a:rPr>
              <a:t>Desk research shows what is happening, but not always why it’s happening.</a:t>
            </a:r>
          </a:p>
        </p:txBody>
      </p:sp>
      <p:grpSp>
        <p:nvGrpSpPr>
          <p:cNvPr id="3" name="Group 3"/>
          <p:cNvGrpSpPr/>
          <p:nvPr/>
        </p:nvGrpSpPr>
        <p:grpSpPr>
          <a:xfrm>
            <a:off x="0" y="0"/>
            <a:ext cx="18288000" cy="1903084"/>
            <a:chOff x="0" y="0"/>
            <a:chExt cx="4816593" cy="501224"/>
          </a:xfrm>
        </p:grpSpPr>
        <p:sp>
          <p:nvSpPr>
            <p:cNvPr id="4" name="Freeform 4"/>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5" name="TextBox 5"/>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7" name="Freeform 7"/>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028700" y="828675"/>
            <a:ext cx="16230600" cy="958850"/>
          </a:xfrm>
          <a:prstGeom prst="rect">
            <a:avLst/>
          </a:prstGeom>
        </p:spPr>
        <p:txBody>
          <a:bodyPr lIns="0" tIns="0" rIns="0" bIns="0" rtlCol="0" anchor="t">
            <a:spAutoFit/>
          </a:bodyPr>
          <a:lstStyle/>
          <a:p>
            <a:pPr algn="l">
              <a:lnSpc>
                <a:spcPts val="7000"/>
              </a:lnSpc>
            </a:pPr>
            <a:r>
              <a:rPr lang="en-US" sz="5000" b="1">
                <a:solidFill>
                  <a:srgbClr val="91D1DB"/>
                </a:solidFill>
                <a:latin typeface="Tabarra Sans Heavy"/>
                <a:ea typeface="Tabarra Sans Heavy"/>
                <a:cs typeface="Tabarra Sans Heavy"/>
                <a:sym typeface="Tabarra Sans Heavy"/>
              </a:rPr>
              <a:t>Desk Research - disadvantages</a:t>
            </a:r>
          </a:p>
        </p:txBody>
      </p:sp>
      <p:sp>
        <p:nvSpPr>
          <p:cNvPr id="11" name="AutoShape 6">
            <a:extLst>
              <a:ext uri="{FF2B5EF4-FFF2-40B4-BE49-F238E27FC236}">
                <a16:creationId xmlns:a16="http://schemas.microsoft.com/office/drawing/2014/main" id="{6DEDA14D-3A97-7B52-EFE9-669561FE1762}"/>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134579" y="471948"/>
            <a:ext cx="17124721" cy="1113503"/>
            <a:chOff x="0" y="0"/>
            <a:chExt cx="4510215" cy="293268"/>
          </a:xfrm>
        </p:grpSpPr>
        <p:sp>
          <p:nvSpPr>
            <p:cNvPr id="3" name="Freeform 3"/>
            <p:cNvSpPr/>
            <p:nvPr/>
          </p:nvSpPr>
          <p:spPr>
            <a:xfrm>
              <a:off x="0" y="0"/>
              <a:ext cx="4510215" cy="293268"/>
            </a:xfrm>
            <a:custGeom>
              <a:avLst/>
              <a:gdLst/>
              <a:ahLst/>
              <a:cxnLst/>
              <a:rect l="l" t="t" r="r" b="b"/>
              <a:pathLst>
                <a:path w="4510215" h="293268">
                  <a:moveTo>
                    <a:pt x="23057" y="0"/>
                  </a:moveTo>
                  <a:lnTo>
                    <a:pt x="4487158" y="0"/>
                  </a:lnTo>
                  <a:cubicBezTo>
                    <a:pt x="4493273" y="0"/>
                    <a:pt x="4499137" y="2429"/>
                    <a:pt x="4503462" y="6753"/>
                  </a:cubicBezTo>
                  <a:cubicBezTo>
                    <a:pt x="4507785" y="11077"/>
                    <a:pt x="4510215" y="16942"/>
                    <a:pt x="4510215" y="23057"/>
                  </a:cubicBezTo>
                  <a:lnTo>
                    <a:pt x="4510215" y="270212"/>
                  </a:lnTo>
                  <a:cubicBezTo>
                    <a:pt x="4510215" y="282946"/>
                    <a:pt x="4499892" y="293268"/>
                    <a:pt x="4487158" y="293268"/>
                  </a:cubicBezTo>
                  <a:lnTo>
                    <a:pt x="23057" y="293268"/>
                  </a:lnTo>
                  <a:cubicBezTo>
                    <a:pt x="10323" y="293268"/>
                    <a:pt x="0" y="282946"/>
                    <a:pt x="0" y="270212"/>
                  </a:cubicBezTo>
                  <a:lnTo>
                    <a:pt x="0" y="23057"/>
                  </a:lnTo>
                  <a:cubicBezTo>
                    <a:pt x="0" y="10323"/>
                    <a:pt x="10323" y="0"/>
                    <a:pt x="23057"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06389"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9.1</a:t>
            </a:r>
          </a:p>
        </p:txBody>
      </p:sp>
      <p:grpSp>
        <p:nvGrpSpPr>
          <p:cNvPr id="6" name="Group 6"/>
          <p:cNvGrpSpPr/>
          <p:nvPr/>
        </p:nvGrpSpPr>
        <p:grpSpPr>
          <a:xfrm>
            <a:off x="3104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1917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511855" y="6136858"/>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019175" y="6282764"/>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835973" y="4069934"/>
            <a:ext cx="16782842" cy="1581149"/>
          </a:xfrm>
          <a:prstGeom prst="rect">
            <a:avLst/>
          </a:prstGeom>
        </p:spPr>
        <p:txBody>
          <a:bodyPr lIns="0" tIns="0" rIns="0" bIns="0" rtlCol="0" anchor="t">
            <a:spAutoFit/>
          </a:bodyPr>
          <a:lstStyle/>
          <a:p>
            <a:pPr algn="l">
              <a:lnSpc>
                <a:spcPts val="4200"/>
              </a:lnSpc>
            </a:pPr>
            <a:r>
              <a:rPr lang="en-US" sz="3000" b="1">
                <a:solidFill>
                  <a:srgbClr val="FFFFFF"/>
                </a:solidFill>
                <a:latin typeface="Montserrat Bold"/>
                <a:ea typeface="Montserrat Bold"/>
                <a:cs typeface="Montserrat Bold"/>
                <a:sym typeface="Montserrat Bold"/>
              </a:rPr>
              <a:t>OL1 Q1 (d) – Discuss two types of market research EverGlow Organics Ltd may use before expanding their business.</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OL2 Q2 (i) - Identify the intended target market for the game advertised above. </a:t>
            </a:r>
          </a:p>
        </p:txBody>
      </p:sp>
      <p:sp>
        <p:nvSpPr>
          <p:cNvPr id="15" name="TextBox 15"/>
          <p:cNvSpPr txBox="1"/>
          <p:nvPr/>
        </p:nvSpPr>
        <p:spPr>
          <a:xfrm>
            <a:off x="835973" y="7621836"/>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Q1</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Q1, Q2</a:t>
            </a:r>
          </a:p>
        </p:txBody>
      </p:sp>
    </p:spTree>
  </p:cSld>
  <p:clrMapOvr>
    <a:masterClrMapping/>
  </p:clrMapOvr>
  <p:transition>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7660"/>
            <a:ext cx="18288000" cy="1903084"/>
            <a:chOff x="0" y="0"/>
            <a:chExt cx="4816593" cy="501224"/>
          </a:xfrm>
        </p:grpSpPr>
        <p:sp>
          <p:nvSpPr>
            <p:cNvPr id="3" name="Freeform 3"/>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4" name="TextBox 4"/>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7" name="Freeform 7"/>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12990853" y="2007859"/>
            <a:ext cx="2200402" cy="2192150"/>
          </a:xfrm>
          <a:custGeom>
            <a:avLst/>
            <a:gdLst/>
            <a:ahLst/>
            <a:cxnLst/>
            <a:rect l="l" t="t" r="r" b="b"/>
            <a:pathLst>
              <a:path w="2200402" h="2192150">
                <a:moveTo>
                  <a:pt x="0" y="0"/>
                </a:moveTo>
                <a:lnTo>
                  <a:pt x="2200401" y="0"/>
                </a:lnTo>
                <a:lnTo>
                  <a:pt x="2200401" y="2192150"/>
                </a:lnTo>
                <a:lnTo>
                  <a:pt x="0" y="21921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TextBox 9"/>
          <p:cNvSpPr txBox="1"/>
          <p:nvPr/>
        </p:nvSpPr>
        <p:spPr>
          <a:xfrm>
            <a:off x="1028706" y="2384195"/>
            <a:ext cx="11043337" cy="1106104"/>
          </a:xfrm>
          <a:prstGeom prst="rect">
            <a:avLst/>
          </a:prstGeom>
        </p:spPr>
        <p:txBody>
          <a:bodyPr lIns="0" tIns="0" rIns="0" bIns="0" rtlCol="0" anchor="t">
            <a:spAutoFit/>
          </a:bodyPr>
          <a:lstStyle/>
          <a:p>
            <a:pPr algn="ctr">
              <a:lnSpc>
                <a:spcPts val="8270"/>
              </a:lnSpc>
            </a:pPr>
            <a:r>
              <a:rPr lang="en-US" sz="5907" b="1" dirty="0">
                <a:solidFill>
                  <a:srgbClr val="7FD1E3"/>
                </a:solidFill>
                <a:latin typeface="Tabarra Sans Bold"/>
                <a:ea typeface="Tabarra Sans Bold"/>
                <a:cs typeface="Tabarra Sans Bold"/>
                <a:sym typeface="Tabarra Sans Bold"/>
              </a:rPr>
              <a:t>Spot the Target Market</a:t>
            </a:r>
          </a:p>
        </p:txBody>
      </p:sp>
      <p:sp>
        <p:nvSpPr>
          <p:cNvPr id="10" name="TextBox 10"/>
          <p:cNvSpPr txBox="1"/>
          <p:nvPr/>
        </p:nvSpPr>
        <p:spPr>
          <a:xfrm>
            <a:off x="826071" y="4057134"/>
            <a:ext cx="16988281" cy="5627005"/>
          </a:xfrm>
          <a:prstGeom prst="rect">
            <a:avLst/>
          </a:prstGeom>
        </p:spPr>
        <p:txBody>
          <a:bodyPr lIns="0" tIns="0" rIns="0" bIns="0" rtlCol="0" anchor="t">
            <a:spAutoFit/>
          </a:bodyPr>
          <a:lstStyle/>
          <a:p>
            <a:pPr algn="l">
              <a:lnSpc>
                <a:spcPts val="4965"/>
              </a:lnSpc>
            </a:pPr>
            <a:r>
              <a:rPr lang="en-US" sz="3546">
                <a:solidFill>
                  <a:srgbClr val="203C48"/>
                </a:solidFill>
                <a:latin typeface="Calibri (MS)"/>
                <a:ea typeface="Calibri (MS)"/>
                <a:cs typeface="Calibri (MS)"/>
                <a:sym typeface="Calibri (MS)"/>
              </a:rPr>
              <a:t>A business creates a marketing mix for their product or service based on the 7 P’s. They will adjust these P’s based on their target market - e.g. the group of customers that they feel are most likely to buy their product or service e.g. parents of young kids, rich people interested in luxury cars, budget-conscious young adults...</a:t>
            </a:r>
          </a:p>
          <a:p>
            <a:pPr algn="l">
              <a:lnSpc>
                <a:spcPts val="4965"/>
              </a:lnSpc>
            </a:pPr>
            <a:endParaRPr lang="en-US" sz="3546">
              <a:solidFill>
                <a:srgbClr val="203C48"/>
              </a:solidFill>
              <a:latin typeface="Calibri (MS)"/>
              <a:ea typeface="Calibri (MS)"/>
              <a:cs typeface="Calibri (MS)"/>
              <a:sym typeface="Calibri (MS)"/>
            </a:endParaRPr>
          </a:p>
          <a:p>
            <a:pPr algn="l">
              <a:lnSpc>
                <a:spcPts val="4965"/>
              </a:lnSpc>
            </a:pPr>
            <a:r>
              <a:rPr lang="en-US" sz="3546">
                <a:solidFill>
                  <a:srgbClr val="203C48"/>
                </a:solidFill>
                <a:latin typeface="Calibri (MS)"/>
                <a:ea typeface="Calibri (MS)"/>
                <a:cs typeface="Calibri (MS)"/>
                <a:sym typeface="Calibri (MS)"/>
              </a:rPr>
              <a:t>Based on the examples shown for each product/service, suggest what the target market is for each brand, and justify it based on one of the P’s:</a:t>
            </a:r>
          </a:p>
          <a:p>
            <a:pPr algn="l">
              <a:lnSpc>
                <a:spcPts val="4965"/>
              </a:lnSpc>
            </a:pPr>
            <a:endParaRPr lang="en-US" sz="3546">
              <a:solidFill>
                <a:srgbClr val="203C48"/>
              </a:solidFill>
              <a:latin typeface="Calibri (MS)"/>
              <a:ea typeface="Calibri (MS)"/>
              <a:cs typeface="Calibri (MS)"/>
              <a:sym typeface="Calibri (MS)"/>
            </a:endParaRPr>
          </a:p>
          <a:p>
            <a:pPr algn="l">
              <a:lnSpc>
                <a:spcPts val="4965"/>
              </a:lnSpc>
            </a:pPr>
            <a:r>
              <a:rPr lang="en-US" sz="3546" b="1">
                <a:solidFill>
                  <a:srgbClr val="203C48"/>
                </a:solidFill>
                <a:latin typeface="Calibri (MS) Bold"/>
                <a:ea typeface="Calibri (MS) Bold"/>
                <a:cs typeface="Calibri (MS) Bold"/>
                <a:sym typeface="Calibri (MS) Bold"/>
              </a:rPr>
              <a:t>Product/service, Pricing, Promotion, People, Packaging, Process, and Place.</a:t>
            </a:r>
          </a:p>
        </p:txBody>
      </p:sp>
      <p:sp>
        <p:nvSpPr>
          <p:cNvPr id="11" name="TextBox 11"/>
          <p:cNvSpPr txBox="1"/>
          <p:nvPr/>
        </p:nvSpPr>
        <p:spPr>
          <a:xfrm>
            <a:off x="1028702" y="759252"/>
            <a:ext cx="7604168" cy="1244404"/>
          </a:xfrm>
          <a:prstGeom prst="rect">
            <a:avLst/>
          </a:prstGeom>
        </p:spPr>
        <p:txBody>
          <a:bodyPr lIns="0" tIns="0" rIns="0" bIns="0" rtlCol="0" anchor="t">
            <a:spAutoFit/>
          </a:bodyPr>
          <a:lstStyle/>
          <a:p>
            <a:pPr algn="l">
              <a:lnSpc>
                <a:spcPts val="9110"/>
              </a:lnSpc>
            </a:pPr>
            <a:r>
              <a:rPr lang="en-US" sz="6507" b="1" dirty="0">
                <a:solidFill>
                  <a:srgbClr val="91D1DB"/>
                </a:solidFill>
                <a:latin typeface="Tabarra Sans Heavy"/>
                <a:ea typeface="Tabarra Sans Heavy"/>
                <a:cs typeface="Tabarra Sans Heavy"/>
                <a:sym typeface="Tabarra Sans Heavy"/>
              </a:rPr>
              <a:t>Starter Activity</a:t>
            </a:r>
          </a:p>
        </p:txBody>
      </p:sp>
    </p:spTree>
  </p:cSld>
  <p:clrMapOvr>
    <a:masterClrMapping/>
  </p:clrMapOvr>
  <p:transition>
    <p:push/>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9.2</a:t>
            </a:r>
          </a:p>
        </p:txBody>
      </p:sp>
      <p:sp>
        <p:nvSpPr>
          <p:cNvPr id="3" name="TextBox 3"/>
          <p:cNvSpPr txBox="1"/>
          <p:nvPr/>
        </p:nvSpPr>
        <p:spPr>
          <a:xfrm>
            <a:off x="1028507" y="5086350"/>
            <a:ext cx="16230697" cy="2901950"/>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9.2 Outline the elements of the marketing mix and explain their significance for a business, and how they are influenced by the target market. </a:t>
            </a:r>
          </a:p>
          <a:p>
            <a:pPr algn="l">
              <a:lnSpc>
                <a:spcPts val="5500"/>
              </a:lnSpc>
            </a:pPr>
            <a:endParaRPr lang="en-US" sz="5000" i="1">
              <a:solidFill>
                <a:srgbClr val="91D1DB"/>
              </a:solidFill>
              <a:latin typeface="Tabarra Sans Italics"/>
              <a:ea typeface="Tabarra Sans Italics"/>
              <a:cs typeface="Tabarra Sans Italics"/>
              <a:sym typeface="Tabarra Sans Italics"/>
            </a:endParaRPr>
          </a:p>
        </p:txBody>
      </p:sp>
      <p:sp>
        <p:nvSpPr>
          <p:cNvPr id="4" name="Freeform 4"/>
          <p:cNvSpPr/>
          <p:nvPr/>
        </p:nvSpPr>
        <p:spPr>
          <a:xfrm>
            <a:off x="14843329" y="1028700"/>
            <a:ext cx="2415874" cy="2346418"/>
          </a:xfrm>
          <a:custGeom>
            <a:avLst/>
            <a:gdLst/>
            <a:ahLst/>
            <a:cxnLst/>
            <a:rect l="l" t="t" r="r" b="b"/>
            <a:pathLst>
              <a:path w="2415874" h="2346418">
                <a:moveTo>
                  <a:pt x="0" y="0"/>
                </a:moveTo>
                <a:lnTo>
                  <a:pt x="2415874" y="0"/>
                </a:lnTo>
                <a:lnTo>
                  <a:pt x="2415874" y="2346418"/>
                </a:lnTo>
                <a:lnTo>
                  <a:pt x="0" y="23464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transition>
    <p:pu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302421" y="1613651"/>
            <a:ext cx="11564465" cy="8673349"/>
          </a:xfrm>
          <a:custGeom>
            <a:avLst/>
            <a:gdLst/>
            <a:ahLst/>
            <a:cxnLst/>
            <a:rect l="l" t="t" r="r" b="b"/>
            <a:pathLst>
              <a:path w="11564465" h="8673349">
                <a:moveTo>
                  <a:pt x="0" y="0"/>
                </a:moveTo>
                <a:lnTo>
                  <a:pt x="11564466" y="0"/>
                </a:lnTo>
                <a:lnTo>
                  <a:pt x="11564466" y="8673349"/>
                </a:lnTo>
                <a:lnTo>
                  <a:pt x="0" y="8673349"/>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0" y="0"/>
            <a:ext cx="18288000" cy="1903084"/>
            <a:chOff x="0" y="0"/>
            <a:chExt cx="4816593" cy="501224"/>
          </a:xfrm>
        </p:grpSpPr>
        <p:sp>
          <p:nvSpPr>
            <p:cNvPr id="4" name="Freeform 4"/>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5" name="TextBox 5"/>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7" name="Freeform 7"/>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TextBox 9"/>
          <p:cNvSpPr txBox="1"/>
          <p:nvPr/>
        </p:nvSpPr>
        <p:spPr>
          <a:xfrm>
            <a:off x="1028706" y="831850"/>
            <a:ext cx="16230600" cy="958850"/>
          </a:xfrm>
          <a:prstGeom prst="rect">
            <a:avLst/>
          </a:prstGeom>
        </p:spPr>
        <p:txBody>
          <a:bodyPr lIns="0" tIns="0" rIns="0" bIns="0" rtlCol="0" anchor="t">
            <a:spAutoFit/>
          </a:bodyPr>
          <a:lstStyle/>
          <a:p>
            <a:pPr algn="l">
              <a:lnSpc>
                <a:spcPts val="7000"/>
              </a:lnSpc>
            </a:pPr>
            <a:r>
              <a:rPr lang="en-US" sz="5000" b="1" dirty="0">
                <a:solidFill>
                  <a:srgbClr val="91D1DB"/>
                </a:solidFill>
                <a:latin typeface="Tabarra Sans Heavy"/>
                <a:ea typeface="Tabarra Sans Heavy"/>
                <a:cs typeface="Tabarra Sans Heavy"/>
                <a:sym typeface="Tabarra Sans Heavy"/>
              </a:rPr>
              <a:t>The Marketing Mix - 7 P’s</a:t>
            </a:r>
          </a:p>
        </p:txBody>
      </p:sp>
      <p:sp>
        <p:nvSpPr>
          <p:cNvPr id="10" name="TextBox 10"/>
          <p:cNvSpPr txBox="1"/>
          <p:nvPr/>
        </p:nvSpPr>
        <p:spPr>
          <a:xfrm>
            <a:off x="1890048" y="4077075"/>
            <a:ext cx="5188332" cy="3584575"/>
          </a:xfrm>
          <a:prstGeom prst="rect">
            <a:avLst/>
          </a:prstGeom>
        </p:spPr>
        <p:txBody>
          <a:bodyPr lIns="0" tIns="0" rIns="0" bIns="0" rtlCol="0" anchor="t">
            <a:spAutoFit/>
          </a:bodyPr>
          <a:lstStyle/>
          <a:p>
            <a:pPr algn="l">
              <a:lnSpc>
                <a:spcPts val="5599"/>
              </a:lnSpc>
            </a:pPr>
            <a:r>
              <a:rPr lang="en-US" sz="3999">
                <a:solidFill>
                  <a:srgbClr val="203C48"/>
                </a:solidFill>
                <a:latin typeface="Calibri (MS)"/>
                <a:ea typeface="Calibri (MS)"/>
                <a:cs typeface="Calibri (MS)"/>
                <a:sym typeface="Calibri (MS)"/>
              </a:rPr>
              <a:t>The marketing mix is developed and then adapted to suit its target market’s preferences and habits.</a:t>
            </a:r>
          </a:p>
        </p:txBody>
      </p:sp>
      <p:sp>
        <p:nvSpPr>
          <p:cNvPr id="11" name="AutoShape 6">
            <a:extLst>
              <a:ext uri="{FF2B5EF4-FFF2-40B4-BE49-F238E27FC236}">
                <a16:creationId xmlns:a16="http://schemas.microsoft.com/office/drawing/2014/main" id="{92FDF2EB-5936-2827-931B-8477E40BA0C1}"/>
              </a:ext>
            </a:extLst>
          </p:cNvPr>
          <p:cNvSpPr/>
          <p:nvPr/>
        </p:nvSpPr>
        <p:spPr>
          <a:xfrm flipV="1">
            <a:off x="-97" y="7239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903084"/>
            <a:chOff x="0" y="0"/>
            <a:chExt cx="4816593" cy="501224"/>
          </a:xfrm>
        </p:grpSpPr>
        <p:sp>
          <p:nvSpPr>
            <p:cNvPr id="3" name="Freeform 3"/>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4" name="TextBox 4"/>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6" name="Freeform 6"/>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261716" y="2304586"/>
            <a:ext cx="13060815" cy="7108825"/>
          </a:xfrm>
          <a:prstGeom prst="rect">
            <a:avLst/>
          </a:prstGeom>
        </p:spPr>
        <p:txBody>
          <a:bodyPr lIns="0" tIns="0" rIns="0" bIns="0" rtlCol="0" anchor="t">
            <a:spAutoFit/>
          </a:bodyPr>
          <a:lstStyle/>
          <a:p>
            <a:pPr algn="l">
              <a:lnSpc>
                <a:spcPts val="5599"/>
              </a:lnSpc>
            </a:pPr>
            <a:r>
              <a:rPr lang="en-US" sz="3999" b="1">
                <a:solidFill>
                  <a:srgbClr val="203C48"/>
                </a:solidFill>
                <a:latin typeface="Calibri (MS) Bold"/>
                <a:ea typeface="Calibri (MS) Bold"/>
                <a:cs typeface="Calibri (MS) Bold"/>
                <a:sym typeface="Calibri (MS) Bold"/>
              </a:rPr>
              <a:t>1. The USP</a:t>
            </a:r>
          </a:p>
          <a:p>
            <a:pPr algn="l">
              <a:lnSpc>
                <a:spcPts val="5599"/>
              </a:lnSpc>
            </a:pPr>
            <a:r>
              <a:rPr lang="en-US" sz="3999">
                <a:solidFill>
                  <a:srgbClr val="203C48"/>
                </a:solidFill>
                <a:latin typeface="Calibri (MS)"/>
                <a:ea typeface="Calibri (MS)"/>
                <a:cs typeface="Calibri (MS)"/>
                <a:sym typeface="Calibri (MS)"/>
              </a:rPr>
              <a:t>This is the differentiating feature that distinguishes a product or service from its competitors.</a:t>
            </a:r>
          </a:p>
          <a:p>
            <a:pPr algn="l">
              <a:lnSpc>
                <a:spcPts val="5599"/>
              </a:lnSpc>
            </a:pPr>
            <a:endParaRPr lang="en-US" sz="3999">
              <a:solidFill>
                <a:srgbClr val="203C48"/>
              </a:solidFill>
              <a:latin typeface="Calibri (MS)"/>
              <a:ea typeface="Calibri (MS)"/>
              <a:cs typeface="Calibri (MS)"/>
              <a:sym typeface="Calibri (MS)"/>
            </a:endParaRPr>
          </a:p>
          <a:p>
            <a:pPr algn="l">
              <a:lnSpc>
                <a:spcPts val="5599"/>
              </a:lnSpc>
            </a:pPr>
            <a:r>
              <a:rPr lang="en-US" sz="3999" b="1">
                <a:solidFill>
                  <a:srgbClr val="203C48"/>
                </a:solidFill>
                <a:latin typeface="Calibri (MS) Bold"/>
                <a:ea typeface="Calibri (MS) Bold"/>
                <a:cs typeface="Calibri (MS) Bold"/>
                <a:sym typeface="Calibri (MS) Bold"/>
              </a:rPr>
              <a:t>2. Branding</a:t>
            </a:r>
          </a:p>
          <a:p>
            <a:pPr algn="l">
              <a:lnSpc>
                <a:spcPts val="5599"/>
              </a:lnSpc>
            </a:pPr>
            <a:r>
              <a:rPr lang="en-US" sz="3999">
                <a:solidFill>
                  <a:srgbClr val="203C48"/>
                </a:solidFill>
                <a:latin typeface="Calibri (MS)"/>
                <a:ea typeface="Calibri (MS)"/>
                <a:cs typeface="Calibri (MS)"/>
                <a:sym typeface="Calibri (MS)"/>
              </a:rPr>
              <a:t>Branding differentiates a company’s products from those of its rivals by giving them a name (e.g. Apple’s iPhone), a design (e.g. the distinctive shape of the iPhone), or a logo (e.g. the Apple logo). Businesses can also use slogans, like Nike’s ‘Just Do It’, to support their branding.</a:t>
            </a:r>
          </a:p>
        </p:txBody>
      </p:sp>
      <p:sp>
        <p:nvSpPr>
          <p:cNvPr id="9" name="Freeform 9"/>
          <p:cNvSpPr/>
          <p:nvPr/>
        </p:nvSpPr>
        <p:spPr>
          <a:xfrm>
            <a:off x="14845953" y="3920884"/>
            <a:ext cx="2828830" cy="5337416"/>
          </a:xfrm>
          <a:custGeom>
            <a:avLst/>
            <a:gdLst/>
            <a:ahLst/>
            <a:cxnLst/>
            <a:rect l="l" t="t" r="r" b="b"/>
            <a:pathLst>
              <a:path w="2828830" h="5337416">
                <a:moveTo>
                  <a:pt x="0" y="0"/>
                </a:moveTo>
                <a:lnTo>
                  <a:pt x="2828830" y="0"/>
                </a:lnTo>
                <a:lnTo>
                  <a:pt x="2828830" y="5337416"/>
                </a:lnTo>
                <a:lnTo>
                  <a:pt x="0" y="5337416"/>
                </a:lnTo>
                <a:lnTo>
                  <a:pt x="0" y="0"/>
                </a:lnTo>
                <a:close/>
              </a:path>
            </a:pathLst>
          </a:custGeom>
          <a:blipFill>
            <a:blip r:embed="rId4"/>
            <a:stretch>
              <a:fillRect/>
            </a:stretch>
          </a:blipFill>
        </p:spPr>
        <p:txBody>
          <a:bodyPr/>
          <a:lstStyle/>
          <a:p>
            <a:endParaRPr lang="en-US"/>
          </a:p>
        </p:txBody>
      </p:sp>
      <p:sp>
        <p:nvSpPr>
          <p:cNvPr id="10" name="TextBox 10"/>
          <p:cNvSpPr txBox="1"/>
          <p:nvPr/>
        </p:nvSpPr>
        <p:spPr>
          <a:xfrm>
            <a:off x="1028706" y="908050"/>
            <a:ext cx="16230600" cy="958850"/>
          </a:xfrm>
          <a:prstGeom prst="rect">
            <a:avLst/>
          </a:prstGeom>
        </p:spPr>
        <p:txBody>
          <a:bodyPr lIns="0" tIns="0" rIns="0" bIns="0" rtlCol="0" anchor="t">
            <a:spAutoFit/>
          </a:bodyPr>
          <a:lstStyle/>
          <a:p>
            <a:pPr algn="l">
              <a:lnSpc>
                <a:spcPts val="7000"/>
              </a:lnSpc>
            </a:pPr>
            <a:r>
              <a:rPr lang="en-US" sz="5000" b="1" dirty="0">
                <a:solidFill>
                  <a:srgbClr val="91D1DB"/>
                </a:solidFill>
                <a:latin typeface="Tabarra Sans Heavy"/>
                <a:ea typeface="Tabarra Sans Heavy"/>
                <a:cs typeface="Tabarra Sans Heavy"/>
                <a:sym typeface="Tabarra Sans Heavy"/>
              </a:rPr>
              <a:t>Product/Service - 1. The USP, 2. Branding</a:t>
            </a:r>
          </a:p>
        </p:txBody>
      </p:sp>
      <p:sp>
        <p:nvSpPr>
          <p:cNvPr id="11" name="AutoShape 6">
            <a:extLst>
              <a:ext uri="{FF2B5EF4-FFF2-40B4-BE49-F238E27FC236}">
                <a16:creationId xmlns:a16="http://schemas.microsoft.com/office/drawing/2014/main" id="{1FF77473-4862-0A12-10FA-23534BBB6469}"/>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028700" y="69850"/>
            <a:ext cx="16230600" cy="958850"/>
          </a:xfrm>
          <a:prstGeom prst="rect">
            <a:avLst/>
          </a:prstGeom>
        </p:spPr>
        <p:txBody>
          <a:bodyPr lIns="0" tIns="0" rIns="0" bIns="0" rtlCol="0" anchor="t">
            <a:spAutoFit/>
          </a:bodyPr>
          <a:lstStyle/>
          <a:p>
            <a:pPr algn="l">
              <a:lnSpc>
                <a:spcPts val="7000"/>
              </a:lnSpc>
            </a:pPr>
            <a:r>
              <a:rPr lang="en-US" sz="5000" b="1">
                <a:solidFill>
                  <a:srgbClr val="91D1DB"/>
                </a:solidFill>
                <a:latin typeface="Tabarra Sans Bold"/>
                <a:ea typeface="Tabarra Sans Bold"/>
                <a:cs typeface="Tabarra Sans Bold"/>
                <a:sym typeface="Tabarra Sans Bold"/>
              </a:rPr>
              <a:t>Reflect &amp; Research (Pg 150) (46 mins)</a:t>
            </a:r>
          </a:p>
        </p:txBody>
      </p:sp>
      <p:pic>
        <p:nvPicPr>
          <p:cNvPr id="3" name="Picture 3"/>
          <p:cNvPicPr>
            <a:picLocks noChangeAspect="1"/>
          </p:cNvPicPr>
          <p:nvPr>
            <a:videoFile r:link="rId1"/>
          </p:nvPr>
        </p:nvPicPr>
        <p:blipFill>
          <a:blip r:embed="rId3"/>
          <a:stretch>
            <a:fillRect/>
          </a:stretch>
        </p:blipFill>
        <p:spPr>
          <a:xfrm>
            <a:off x="2160836" y="1408373"/>
            <a:ext cx="13966329" cy="7849927"/>
          </a:xfrm>
          <a:prstGeom prst="rect">
            <a:avLst/>
          </a:prstGeom>
        </p:spPr>
      </p:pic>
      <p:sp>
        <p:nvSpPr>
          <p:cNvPr id="4" name="TextBox 3">
            <a:extLst>
              <a:ext uri="{FF2B5EF4-FFF2-40B4-BE49-F238E27FC236}">
                <a16:creationId xmlns:a16="http://schemas.microsoft.com/office/drawing/2014/main" id="{C3AA1997-2444-8F8F-B6D2-B39A4B282254}"/>
              </a:ext>
            </a:extLst>
          </p:cNvPr>
          <p:cNvSpPr txBox="1"/>
          <p:nvPr/>
        </p:nvSpPr>
        <p:spPr>
          <a:xfrm>
            <a:off x="6361603" y="9453307"/>
            <a:ext cx="5564793" cy="369332"/>
          </a:xfrm>
          <a:prstGeom prst="rect">
            <a:avLst/>
          </a:prstGeom>
          <a:noFill/>
        </p:spPr>
        <p:txBody>
          <a:bodyPr wrap="none" rtlCol="0">
            <a:spAutoFit/>
          </a:bodyPr>
          <a:lstStyle/>
          <a:p>
            <a:r>
              <a:rPr lang="en-US" dirty="0">
                <a:solidFill>
                  <a:schemeClr val="bg1"/>
                </a:solidFill>
              </a:rPr>
              <a:t>https://</a:t>
            </a:r>
            <a:r>
              <a:rPr lang="en-US" dirty="0" err="1">
                <a:solidFill>
                  <a:schemeClr val="bg1"/>
                </a:solidFill>
              </a:rPr>
              <a:t>www.youtube.com</a:t>
            </a:r>
            <a:r>
              <a:rPr lang="en-US" dirty="0">
                <a:solidFill>
                  <a:schemeClr val="bg1"/>
                </a:solidFill>
              </a:rPr>
              <a:t>/</a:t>
            </a:r>
            <a:r>
              <a:rPr lang="en-US" dirty="0" err="1">
                <a:solidFill>
                  <a:schemeClr val="bg1"/>
                </a:solidFill>
              </a:rPr>
              <a:t>watch?v</a:t>
            </a:r>
            <a:r>
              <a:rPr lang="en-US" dirty="0">
                <a:solidFill>
                  <a:schemeClr val="bg1"/>
                </a:solidFill>
              </a:rPr>
              <a:t>=m1FXWFSjYB4&amp;t=1s</a:t>
            </a:r>
          </a:p>
        </p:txBody>
      </p:sp>
    </p:spTree>
  </p:cSld>
  <p:clrMapOvr>
    <a:masterClrMapping/>
  </p:clrMapOvr>
  <p:transition>
    <p:push/>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903084"/>
            <a:chOff x="0" y="0"/>
            <a:chExt cx="4816593" cy="501224"/>
          </a:xfrm>
        </p:grpSpPr>
        <p:sp>
          <p:nvSpPr>
            <p:cNvPr id="3" name="Freeform 3"/>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4" name="TextBox 4"/>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6" name="Freeform 6"/>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028700" y="876300"/>
            <a:ext cx="14834087" cy="958850"/>
          </a:xfrm>
          <a:prstGeom prst="rect">
            <a:avLst/>
          </a:prstGeom>
        </p:spPr>
        <p:txBody>
          <a:bodyPr lIns="0" tIns="0" rIns="0" bIns="0" rtlCol="0" anchor="t">
            <a:spAutoFit/>
          </a:bodyPr>
          <a:lstStyle/>
          <a:p>
            <a:pPr algn="l">
              <a:lnSpc>
                <a:spcPts val="7000"/>
              </a:lnSpc>
            </a:pPr>
            <a:r>
              <a:rPr lang="en-US" sz="5000" b="1" dirty="0">
                <a:solidFill>
                  <a:srgbClr val="91D1DB"/>
                </a:solidFill>
                <a:latin typeface="Tabarra Sans Heavy"/>
                <a:ea typeface="Tabarra Sans Heavy"/>
                <a:cs typeface="Tabarra Sans Heavy"/>
                <a:sym typeface="Tabarra Sans Heavy"/>
              </a:rPr>
              <a:t>Product/Service - 3. Product Design</a:t>
            </a:r>
          </a:p>
        </p:txBody>
      </p:sp>
      <p:sp>
        <p:nvSpPr>
          <p:cNvPr id="9" name="TextBox 9"/>
          <p:cNvSpPr txBox="1"/>
          <p:nvPr/>
        </p:nvSpPr>
        <p:spPr>
          <a:xfrm>
            <a:off x="1726956" y="2464837"/>
            <a:ext cx="14834087" cy="6403975"/>
          </a:xfrm>
          <a:prstGeom prst="rect">
            <a:avLst/>
          </a:prstGeom>
        </p:spPr>
        <p:txBody>
          <a:bodyPr lIns="0" tIns="0" rIns="0" bIns="0" rtlCol="0" anchor="t">
            <a:spAutoFit/>
          </a:bodyPr>
          <a:lstStyle/>
          <a:p>
            <a:pPr marL="863599" lvl="1" indent="-431800" algn="l">
              <a:lnSpc>
                <a:spcPts val="5599"/>
              </a:lnSpc>
              <a:buFont typeface="Arial"/>
              <a:buChar char="•"/>
            </a:pPr>
            <a:r>
              <a:rPr lang="en-US" sz="3999" b="1">
                <a:solidFill>
                  <a:srgbClr val="203C48"/>
                </a:solidFill>
                <a:latin typeface="Calibri (MS) Bold"/>
                <a:ea typeface="Calibri (MS) Bold"/>
                <a:cs typeface="Calibri (MS) Bold"/>
                <a:sym typeface="Calibri (MS) Bold"/>
              </a:rPr>
              <a:t>Core Features</a:t>
            </a:r>
            <a:r>
              <a:rPr lang="en-US" sz="3999">
                <a:solidFill>
                  <a:srgbClr val="203C48"/>
                </a:solidFill>
                <a:latin typeface="Calibri (MS)"/>
                <a:ea typeface="Calibri (MS)"/>
                <a:cs typeface="Calibri (MS)"/>
                <a:sym typeface="Calibri (MS)"/>
              </a:rPr>
              <a:t> – The design must meet the basic needs of the product (e.g. time for a smartwatch), with added features to attract the target market (e.g. fitness tracking).</a:t>
            </a:r>
          </a:p>
          <a:p>
            <a:pPr marL="863599" lvl="1" indent="-431800" algn="l">
              <a:lnSpc>
                <a:spcPts val="5599"/>
              </a:lnSpc>
              <a:buFont typeface="Arial"/>
              <a:buChar char="•"/>
            </a:pPr>
            <a:r>
              <a:rPr lang="en-US" sz="3999" b="1">
                <a:solidFill>
                  <a:srgbClr val="203C48"/>
                </a:solidFill>
                <a:latin typeface="Calibri (MS) Bold"/>
                <a:ea typeface="Calibri (MS) Bold"/>
                <a:cs typeface="Calibri (MS) Bold"/>
                <a:sym typeface="Calibri (MS) Bold"/>
              </a:rPr>
              <a:t>Branding</a:t>
            </a:r>
            <a:r>
              <a:rPr lang="en-US" sz="3999">
                <a:solidFill>
                  <a:srgbClr val="203C48"/>
                </a:solidFill>
                <a:latin typeface="Calibri (MS)"/>
                <a:ea typeface="Calibri (MS)"/>
                <a:cs typeface="Calibri (MS)"/>
                <a:sym typeface="Calibri (MS)"/>
              </a:rPr>
              <a:t> – Design can give a visual identity and message (name, logo, packaging, store design) that reflect the brand's values and appeal.</a:t>
            </a:r>
          </a:p>
          <a:p>
            <a:pPr marL="863599" lvl="1" indent="-431800" algn="l">
              <a:lnSpc>
                <a:spcPts val="5599"/>
              </a:lnSpc>
              <a:buFont typeface="Arial"/>
              <a:buChar char="•"/>
            </a:pPr>
            <a:r>
              <a:rPr lang="en-US" sz="3999" b="1">
                <a:solidFill>
                  <a:srgbClr val="203C48"/>
                </a:solidFill>
                <a:latin typeface="Calibri (MS) Bold"/>
                <a:ea typeface="Calibri (MS) Bold"/>
                <a:cs typeface="Calibri (MS) Bold"/>
                <a:sym typeface="Calibri (MS) Bold"/>
              </a:rPr>
              <a:t>Target Market Appeal</a:t>
            </a:r>
            <a:r>
              <a:rPr lang="en-US" sz="3999">
                <a:solidFill>
                  <a:srgbClr val="203C48"/>
                </a:solidFill>
                <a:latin typeface="Calibri (MS)"/>
                <a:ea typeface="Calibri (MS)"/>
                <a:cs typeface="Calibri (MS)"/>
                <a:sym typeface="Calibri (MS)"/>
              </a:rPr>
              <a:t> – Design should match customer preferences in shape, size, and usability (e.g. bold packaging for busy health-conscious adults).</a:t>
            </a:r>
          </a:p>
        </p:txBody>
      </p:sp>
      <p:sp>
        <p:nvSpPr>
          <p:cNvPr id="12" name="AutoShape 6">
            <a:extLst>
              <a:ext uri="{FF2B5EF4-FFF2-40B4-BE49-F238E27FC236}">
                <a16:creationId xmlns:a16="http://schemas.microsoft.com/office/drawing/2014/main" id="{50B21FBB-6901-C2DC-A5C5-0C99FE06577D}"/>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9050" y="0"/>
            <a:ext cx="18288000" cy="1903084"/>
            <a:chOff x="0" y="0"/>
            <a:chExt cx="4816593" cy="501224"/>
          </a:xfrm>
        </p:grpSpPr>
        <p:sp>
          <p:nvSpPr>
            <p:cNvPr id="3" name="Freeform 3"/>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4" name="TextBox 4"/>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231560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6" name="Freeform 6"/>
          <p:cNvSpPr/>
          <p:nvPr/>
        </p:nvSpPr>
        <p:spPr>
          <a:xfrm>
            <a:off x="1641532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12271612" y="5623846"/>
            <a:ext cx="4677833" cy="2642975"/>
          </a:xfrm>
          <a:custGeom>
            <a:avLst/>
            <a:gdLst/>
            <a:ahLst/>
            <a:cxnLst/>
            <a:rect l="l" t="t" r="r" b="b"/>
            <a:pathLst>
              <a:path w="4677833" h="2642975">
                <a:moveTo>
                  <a:pt x="0" y="0"/>
                </a:moveTo>
                <a:lnTo>
                  <a:pt x="4677833" y="0"/>
                </a:lnTo>
                <a:lnTo>
                  <a:pt x="4677833" y="2642976"/>
                </a:lnTo>
                <a:lnTo>
                  <a:pt x="0" y="2642976"/>
                </a:lnTo>
                <a:lnTo>
                  <a:pt x="0" y="0"/>
                </a:lnTo>
                <a:close/>
              </a:path>
            </a:pathLst>
          </a:custGeom>
          <a:blipFill>
            <a:blip r:embed="rId4"/>
            <a:stretch>
              <a:fillRect/>
            </a:stretch>
          </a:blipFill>
        </p:spPr>
        <p:txBody>
          <a:bodyPr/>
          <a:lstStyle/>
          <a:p>
            <a:endParaRPr lang="en-US"/>
          </a:p>
        </p:txBody>
      </p:sp>
      <p:sp>
        <p:nvSpPr>
          <p:cNvPr id="9" name="TextBox 9"/>
          <p:cNvSpPr txBox="1"/>
          <p:nvPr/>
        </p:nvSpPr>
        <p:spPr>
          <a:xfrm>
            <a:off x="1562186" y="2765307"/>
            <a:ext cx="10186813" cy="4994275"/>
          </a:xfrm>
          <a:prstGeom prst="rect">
            <a:avLst/>
          </a:prstGeom>
        </p:spPr>
        <p:txBody>
          <a:bodyPr lIns="0" tIns="0" rIns="0" bIns="0" rtlCol="0" anchor="t">
            <a:spAutoFit/>
          </a:bodyPr>
          <a:lstStyle/>
          <a:p>
            <a:pPr marL="863599" lvl="1" indent="-431800" algn="l">
              <a:lnSpc>
                <a:spcPts val="5599"/>
              </a:lnSpc>
              <a:buFont typeface="Arial"/>
              <a:buChar char="•"/>
            </a:pPr>
            <a:r>
              <a:rPr lang="en-US" sz="3999" b="1">
                <a:solidFill>
                  <a:srgbClr val="203C48"/>
                </a:solidFill>
                <a:latin typeface="Calibri (MS) Bold"/>
                <a:ea typeface="Calibri (MS) Bold"/>
                <a:cs typeface="Calibri (MS) Bold"/>
                <a:sym typeface="Calibri (MS) Bold"/>
              </a:rPr>
              <a:t>Quality – </a:t>
            </a:r>
            <a:r>
              <a:rPr lang="en-US" sz="3999">
                <a:solidFill>
                  <a:srgbClr val="203C48"/>
                </a:solidFill>
                <a:latin typeface="Calibri (MS)"/>
                <a:ea typeface="Calibri (MS)"/>
                <a:cs typeface="Calibri (MS)"/>
                <a:sym typeface="Calibri (MS)"/>
              </a:rPr>
              <a:t>Affects durability and reputation; must balance cost with customer expectations (e.g. reliable GAA boots).</a:t>
            </a:r>
          </a:p>
          <a:p>
            <a:pPr algn="l">
              <a:lnSpc>
                <a:spcPts val="5599"/>
              </a:lnSpc>
            </a:pPr>
            <a:endParaRPr lang="en-US" sz="3999">
              <a:solidFill>
                <a:srgbClr val="203C48"/>
              </a:solidFill>
              <a:latin typeface="Calibri (MS)"/>
              <a:ea typeface="Calibri (MS)"/>
              <a:cs typeface="Calibri (MS)"/>
              <a:sym typeface="Calibri (MS)"/>
            </a:endParaRPr>
          </a:p>
          <a:p>
            <a:pPr marL="863599" lvl="1" indent="-431800" algn="l">
              <a:lnSpc>
                <a:spcPts val="5599"/>
              </a:lnSpc>
              <a:buFont typeface="Arial"/>
              <a:buChar char="•"/>
            </a:pPr>
            <a:r>
              <a:rPr lang="en-US" sz="3999" b="1">
                <a:solidFill>
                  <a:srgbClr val="203C48"/>
                </a:solidFill>
                <a:latin typeface="Calibri (MS) Bold"/>
                <a:ea typeface="Calibri (MS) Bold"/>
                <a:cs typeface="Calibri (MS) Bold"/>
                <a:sym typeface="Calibri (MS) Bold"/>
              </a:rPr>
              <a:t>Sustainability &amp; Ethics – </a:t>
            </a:r>
            <a:r>
              <a:rPr lang="en-US" sz="3999">
                <a:solidFill>
                  <a:srgbClr val="203C48"/>
                </a:solidFill>
                <a:latin typeface="Calibri (MS)"/>
                <a:ea typeface="Calibri (MS)"/>
                <a:cs typeface="Calibri (MS)"/>
                <a:sym typeface="Calibri (MS)"/>
              </a:rPr>
              <a:t>Reflects brand values; can build loyalty (e.g. compostable packaging, plant-based meals).</a:t>
            </a:r>
          </a:p>
        </p:txBody>
      </p:sp>
      <p:sp>
        <p:nvSpPr>
          <p:cNvPr id="10" name="Freeform 10"/>
          <p:cNvSpPr/>
          <p:nvPr/>
        </p:nvSpPr>
        <p:spPr>
          <a:xfrm>
            <a:off x="12797637" y="2564942"/>
            <a:ext cx="3065150" cy="2578558"/>
          </a:xfrm>
          <a:custGeom>
            <a:avLst/>
            <a:gdLst/>
            <a:ahLst/>
            <a:cxnLst/>
            <a:rect l="l" t="t" r="r" b="b"/>
            <a:pathLst>
              <a:path w="3065150" h="2578558">
                <a:moveTo>
                  <a:pt x="0" y="0"/>
                </a:moveTo>
                <a:lnTo>
                  <a:pt x="3065150" y="0"/>
                </a:lnTo>
                <a:lnTo>
                  <a:pt x="3065150" y="2578558"/>
                </a:lnTo>
                <a:lnTo>
                  <a:pt x="0" y="257855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TextBox 11"/>
          <p:cNvSpPr txBox="1"/>
          <p:nvPr/>
        </p:nvSpPr>
        <p:spPr>
          <a:xfrm>
            <a:off x="1028700" y="831850"/>
            <a:ext cx="14834087" cy="958850"/>
          </a:xfrm>
          <a:prstGeom prst="rect">
            <a:avLst/>
          </a:prstGeom>
        </p:spPr>
        <p:txBody>
          <a:bodyPr lIns="0" tIns="0" rIns="0" bIns="0" rtlCol="0" anchor="t">
            <a:spAutoFit/>
          </a:bodyPr>
          <a:lstStyle/>
          <a:p>
            <a:pPr algn="l">
              <a:lnSpc>
                <a:spcPts val="7000"/>
              </a:lnSpc>
            </a:pPr>
            <a:r>
              <a:rPr lang="en-US" sz="5000" b="1" dirty="0">
                <a:solidFill>
                  <a:srgbClr val="91D1DB"/>
                </a:solidFill>
                <a:latin typeface="Tabarra Sans Heavy"/>
                <a:ea typeface="Tabarra Sans Heavy"/>
                <a:cs typeface="Tabarra Sans Heavy"/>
                <a:sym typeface="Tabarra Sans Heavy"/>
              </a:rPr>
              <a:t>Product/Service - 3. Product Design</a:t>
            </a:r>
          </a:p>
        </p:txBody>
      </p:sp>
      <p:sp>
        <p:nvSpPr>
          <p:cNvPr id="12" name="AutoShape 6">
            <a:extLst>
              <a:ext uri="{FF2B5EF4-FFF2-40B4-BE49-F238E27FC236}">
                <a16:creationId xmlns:a16="http://schemas.microsoft.com/office/drawing/2014/main" id="{EA06F266-3105-AB56-5642-A40AACE5FC05}"/>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903084"/>
            <a:chOff x="0" y="0"/>
            <a:chExt cx="4816593" cy="501224"/>
          </a:xfrm>
        </p:grpSpPr>
        <p:sp>
          <p:nvSpPr>
            <p:cNvPr id="3" name="Freeform 3"/>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4" name="TextBox 4"/>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6" name="Freeform 6"/>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028706" y="949767"/>
            <a:ext cx="14258305" cy="840933"/>
          </a:xfrm>
          <a:prstGeom prst="rect">
            <a:avLst/>
          </a:prstGeom>
        </p:spPr>
        <p:txBody>
          <a:bodyPr lIns="0" tIns="0" rIns="0" bIns="0" rtlCol="0" anchor="t">
            <a:spAutoFit/>
          </a:bodyPr>
          <a:lstStyle/>
          <a:p>
            <a:pPr algn="l">
              <a:lnSpc>
                <a:spcPts val="6149"/>
              </a:lnSpc>
            </a:pPr>
            <a:r>
              <a:rPr lang="en-US" sz="4392" b="1" dirty="0">
                <a:solidFill>
                  <a:srgbClr val="91D1DB"/>
                </a:solidFill>
                <a:latin typeface="Tabarra Sans Heavy"/>
                <a:ea typeface="Tabarra Sans Heavy"/>
                <a:cs typeface="Tabarra Sans Heavy"/>
                <a:sym typeface="Tabarra Sans Heavy"/>
              </a:rPr>
              <a:t>How the target market can influence the product</a:t>
            </a:r>
          </a:p>
        </p:txBody>
      </p:sp>
      <p:sp>
        <p:nvSpPr>
          <p:cNvPr id="9" name="TextBox 9"/>
          <p:cNvSpPr txBox="1"/>
          <p:nvPr/>
        </p:nvSpPr>
        <p:spPr>
          <a:xfrm>
            <a:off x="1562186" y="1922134"/>
            <a:ext cx="14834087" cy="7813675"/>
          </a:xfrm>
          <a:prstGeom prst="rect">
            <a:avLst/>
          </a:prstGeom>
        </p:spPr>
        <p:txBody>
          <a:bodyPr lIns="0" tIns="0" rIns="0" bIns="0" rtlCol="0" anchor="t">
            <a:spAutoFit/>
          </a:bodyPr>
          <a:lstStyle/>
          <a:p>
            <a:pPr algn="l">
              <a:lnSpc>
                <a:spcPts val="5599"/>
              </a:lnSpc>
            </a:pPr>
            <a:r>
              <a:rPr lang="en-US" sz="3999" b="1">
                <a:solidFill>
                  <a:srgbClr val="203C48"/>
                </a:solidFill>
                <a:latin typeface="Calibri (MS) Bold"/>
                <a:ea typeface="Calibri (MS) Bold"/>
                <a:cs typeface="Calibri (MS) Bold"/>
                <a:sym typeface="Calibri (MS) Bold"/>
              </a:rPr>
              <a:t>1. The USP</a:t>
            </a:r>
          </a:p>
          <a:p>
            <a:pPr algn="l">
              <a:lnSpc>
                <a:spcPts val="5599"/>
              </a:lnSpc>
            </a:pPr>
            <a:r>
              <a:rPr lang="en-US" sz="3999">
                <a:solidFill>
                  <a:srgbClr val="203C48"/>
                </a:solidFill>
                <a:latin typeface="Calibri (MS)"/>
                <a:ea typeface="Calibri (MS)"/>
                <a:cs typeface="Calibri (MS)"/>
                <a:sym typeface="Calibri (MS)"/>
              </a:rPr>
              <a:t>The USP must match what the target market values most. E.g. Spotify offers personalisation for convenience-seeking listeners.</a:t>
            </a:r>
          </a:p>
          <a:p>
            <a:pPr algn="l">
              <a:lnSpc>
                <a:spcPts val="5599"/>
              </a:lnSpc>
            </a:pPr>
            <a:endParaRPr lang="en-US" sz="3999">
              <a:solidFill>
                <a:srgbClr val="203C48"/>
              </a:solidFill>
              <a:latin typeface="Calibri (MS)"/>
              <a:ea typeface="Calibri (MS)"/>
              <a:cs typeface="Calibri (MS)"/>
              <a:sym typeface="Calibri (MS)"/>
            </a:endParaRPr>
          </a:p>
          <a:p>
            <a:pPr algn="l">
              <a:lnSpc>
                <a:spcPts val="5599"/>
              </a:lnSpc>
            </a:pPr>
            <a:r>
              <a:rPr lang="en-US" sz="3999" b="1">
                <a:solidFill>
                  <a:srgbClr val="203C48"/>
                </a:solidFill>
                <a:latin typeface="Calibri (MS) Bold"/>
                <a:ea typeface="Calibri (MS) Bold"/>
                <a:cs typeface="Calibri (MS) Bold"/>
                <a:sym typeface="Calibri (MS) Bold"/>
              </a:rPr>
              <a:t>2. Branding</a:t>
            </a:r>
          </a:p>
          <a:p>
            <a:pPr algn="l">
              <a:lnSpc>
                <a:spcPts val="5599"/>
              </a:lnSpc>
            </a:pPr>
            <a:r>
              <a:rPr lang="en-US" sz="3999">
                <a:solidFill>
                  <a:srgbClr val="203C48"/>
                </a:solidFill>
                <a:latin typeface="Calibri (MS)"/>
                <a:ea typeface="Calibri (MS)"/>
                <a:cs typeface="Calibri (MS)"/>
                <a:sym typeface="Calibri (MS)"/>
              </a:rPr>
              <a:t>The brand’s name and look should reflect the lifestyle and tastes of its audience. E.g. Chupi appeals to style-conscious gift buyers.</a:t>
            </a:r>
          </a:p>
          <a:p>
            <a:pPr algn="l">
              <a:lnSpc>
                <a:spcPts val="5599"/>
              </a:lnSpc>
            </a:pPr>
            <a:endParaRPr lang="en-US" sz="3999">
              <a:solidFill>
                <a:srgbClr val="203C48"/>
              </a:solidFill>
              <a:latin typeface="Calibri (MS)"/>
              <a:ea typeface="Calibri (MS)"/>
              <a:cs typeface="Calibri (MS)"/>
              <a:sym typeface="Calibri (MS)"/>
            </a:endParaRPr>
          </a:p>
          <a:p>
            <a:pPr algn="l">
              <a:lnSpc>
                <a:spcPts val="5599"/>
              </a:lnSpc>
            </a:pPr>
            <a:r>
              <a:rPr lang="en-US" sz="3999" b="1">
                <a:solidFill>
                  <a:srgbClr val="203C48"/>
                </a:solidFill>
                <a:latin typeface="Calibri (MS) Bold"/>
                <a:ea typeface="Calibri (MS) Bold"/>
                <a:cs typeface="Calibri (MS) Bold"/>
                <a:sym typeface="Calibri (MS) Bold"/>
              </a:rPr>
              <a:t>3. Product Design</a:t>
            </a:r>
          </a:p>
          <a:p>
            <a:pPr algn="l">
              <a:lnSpc>
                <a:spcPts val="5599"/>
              </a:lnSpc>
            </a:pPr>
            <a:r>
              <a:rPr lang="en-US" sz="3999">
                <a:solidFill>
                  <a:srgbClr val="203C48"/>
                </a:solidFill>
                <a:latin typeface="Calibri (MS)"/>
                <a:ea typeface="Calibri (MS)"/>
                <a:cs typeface="Calibri (MS)"/>
                <a:sym typeface="Calibri (MS)"/>
              </a:rPr>
              <a:t>Design must suit the target market’s needs in style, price, and usability. E.g. IKEA designs for young adults setting up their first home.</a:t>
            </a:r>
          </a:p>
        </p:txBody>
      </p:sp>
      <p:sp>
        <p:nvSpPr>
          <p:cNvPr id="10" name="AutoShape 6">
            <a:extLst>
              <a:ext uri="{FF2B5EF4-FFF2-40B4-BE49-F238E27FC236}">
                <a16:creationId xmlns:a16="http://schemas.microsoft.com/office/drawing/2014/main" id="{3B9D8EA4-69F4-1592-9275-89C53D94C795}"/>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705689" y="2486543"/>
            <a:ext cx="8934995" cy="6611896"/>
          </a:xfrm>
          <a:custGeom>
            <a:avLst/>
            <a:gdLst/>
            <a:ahLst/>
            <a:cxnLst/>
            <a:rect l="l" t="t" r="r" b="b"/>
            <a:pathLst>
              <a:path w="8934995" h="6611896">
                <a:moveTo>
                  <a:pt x="0" y="0"/>
                </a:moveTo>
                <a:lnTo>
                  <a:pt x="8934995" y="0"/>
                </a:lnTo>
                <a:lnTo>
                  <a:pt x="8934995" y="6611896"/>
                </a:lnTo>
                <a:lnTo>
                  <a:pt x="0" y="6611896"/>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0" y="0"/>
            <a:ext cx="18288000" cy="1903084"/>
            <a:chOff x="0" y="0"/>
            <a:chExt cx="4816593" cy="501224"/>
          </a:xfrm>
        </p:grpSpPr>
        <p:sp>
          <p:nvSpPr>
            <p:cNvPr id="4" name="Freeform 4"/>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5" name="TextBox 5"/>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7" name="Freeform 7"/>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TextBox 9"/>
          <p:cNvSpPr txBox="1"/>
          <p:nvPr/>
        </p:nvSpPr>
        <p:spPr>
          <a:xfrm>
            <a:off x="1524000" y="908050"/>
            <a:ext cx="14834087" cy="958850"/>
          </a:xfrm>
          <a:prstGeom prst="rect">
            <a:avLst/>
          </a:prstGeom>
        </p:spPr>
        <p:txBody>
          <a:bodyPr lIns="0" tIns="0" rIns="0" bIns="0" rtlCol="0" anchor="t">
            <a:spAutoFit/>
          </a:bodyPr>
          <a:lstStyle/>
          <a:p>
            <a:pPr algn="l">
              <a:lnSpc>
                <a:spcPts val="7000"/>
              </a:lnSpc>
            </a:pPr>
            <a:r>
              <a:rPr lang="en-US" sz="5000" b="1" dirty="0">
                <a:solidFill>
                  <a:srgbClr val="91D1DB"/>
                </a:solidFill>
                <a:latin typeface="Tabarra Sans Heavy"/>
                <a:ea typeface="Tabarra Sans Heavy"/>
                <a:cs typeface="Tabarra Sans Heavy"/>
                <a:sym typeface="Tabarra Sans Heavy"/>
              </a:rPr>
              <a:t>Product/Service - 4. Product Life Cycle</a:t>
            </a:r>
          </a:p>
        </p:txBody>
      </p:sp>
      <p:sp>
        <p:nvSpPr>
          <p:cNvPr id="10" name="TextBox 10"/>
          <p:cNvSpPr txBox="1"/>
          <p:nvPr/>
        </p:nvSpPr>
        <p:spPr>
          <a:xfrm>
            <a:off x="1566705" y="2324618"/>
            <a:ext cx="4304138" cy="7108825"/>
          </a:xfrm>
          <a:prstGeom prst="rect">
            <a:avLst/>
          </a:prstGeom>
        </p:spPr>
        <p:txBody>
          <a:bodyPr lIns="0" tIns="0" rIns="0" bIns="0" rtlCol="0" anchor="t">
            <a:spAutoFit/>
          </a:bodyPr>
          <a:lstStyle/>
          <a:p>
            <a:pPr algn="l">
              <a:lnSpc>
                <a:spcPts val="5599"/>
              </a:lnSpc>
            </a:pPr>
            <a:r>
              <a:rPr lang="en-US" sz="3999">
                <a:solidFill>
                  <a:srgbClr val="203C48"/>
                </a:solidFill>
                <a:latin typeface="Calibri (MS)"/>
                <a:ea typeface="Calibri (MS)"/>
                <a:cs typeface="Calibri (MS)"/>
                <a:sym typeface="Calibri (MS)"/>
              </a:rPr>
              <a:t> The"product life cycle" charts the stages a product goes through from launch to eventual withdrawal</a:t>
            </a:r>
          </a:p>
          <a:p>
            <a:pPr algn="l">
              <a:lnSpc>
                <a:spcPts val="5599"/>
              </a:lnSpc>
            </a:pPr>
            <a:r>
              <a:rPr lang="en-US" sz="3999">
                <a:solidFill>
                  <a:srgbClr val="203C48"/>
                </a:solidFill>
                <a:latin typeface="Calibri (MS)"/>
                <a:ea typeface="Calibri (MS)"/>
                <a:cs typeface="Calibri (MS)"/>
                <a:sym typeface="Calibri (MS)"/>
              </a:rPr>
              <a:t>from the market, by showing the expected levels of sales for each stage.</a:t>
            </a:r>
          </a:p>
        </p:txBody>
      </p:sp>
      <p:sp>
        <p:nvSpPr>
          <p:cNvPr id="11" name="AutoShape 6">
            <a:extLst>
              <a:ext uri="{FF2B5EF4-FFF2-40B4-BE49-F238E27FC236}">
                <a16:creationId xmlns:a16="http://schemas.microsoft.com/office/drawing/2014/main" id="{B3E226FF-7F5E-6CA7-208E-0225EE7C38A6}"/>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Freeform 2"/>
          <p:cNvSpPr/>
          <p:nvPr/>
        </p:nvSpPr>
        <p:spPr>
          <a:xfrm>
            <a:off x="1874312" y="0"/>
            <a:ext cx="14539377" cy="10287000"/>
          </a:xfrm>
          <a:custGeom>
            <a:avLst/>
            <a:gdLst/>
            <a:ahLst/>
            <a:cxnLst/>
            <a:rect l="l" t="t" r="r" b="b"/>
            <a:pathLst>
              <a:path w="14539377" h="10287000">
                <a:moveTo>
                  <a:pt x="0" y="0"/>
                </a:moveTo>
                <a:lnTo>
                  <a:pt x="14539376" y="0"/>
                </a:lnTo>
                <a:lnTo>
                  <a:pt x="14539376" y="10287000"/>
                </a:lnTo>
                <a:lnTo>
                  <a:pt x="0" y="10287000"/>
                </a:lnTo>
                <a:lnTo>
                  <a:pt x="0" y="0"/>
                </a:lnTo>
                <a:close/>
              </a:path>
            </a:pathLst>
          </a:custGeom>
          <a:blipFill>
            <a:blip r:embed="rId2"/>
            <a:stretch>
              <a:fillRect/>
            </a:stretch>
          </a:blipFill>
        </p:spPr>
        <p:txBody>
          <a:bodyPr/>
          <a:lstStyle/>
          <a:p>
            <a:endParaRPr lang="en-US"/>
          </a:p>
        </p:txBody>
      </p:sp>
    </p:spTree>
  </p:cSld>
  <p:clrMapOvr>
    <a:masterClrMapping/>
  </p:clrMapOvr>
  <p:transition>
    <p:push/>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81361" y="4834129"/>
            <a:ext cx="8079682" cy="4544821"/>
          </a:xfrm>
          <a:custGeom>
            <a:avLst/>
            <a:gdLst/>
            <a:ahLst/>
            <a:cxnLst/>
            <a:rect l="l" t="t" r="r" b="b"/>
            <a:pathLst>
              <a:path w="8079682" h="4544821">
                <a:moveTo>
                  <a:pt x="0" y="0"/>
                </a:moveTo>
                <a:lnTo>
                  <a:pt x="8079683" y="0"/>
                </a:lnTo>
                <a:lnTo>
                  <a:pt x="8079683" y="4544821"/>
                </a:lnTo>
                <a:lnTo>
                  <a:pt x="0" y="4544821"/>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726956" y="2224461"/>
            <a:ext cx="14834087" cy="3584575"/>
          </a:xfrm>
          <a:prstGeom prst="rect">
            <a:avLst/>
          </a:prstGeom>
        </p:spPr>
        <p:txBody>
          <a:bodyPr lIns="0" tIns="0" rIns="0" bIns="0" rtlCol="0" anchor="t">
            <a:spAutoFit/>
          </a:bodyPr>
          <a:lstStyle/>
          <a:p>
            <a:pPr algn="l">
              <a:lnSpc>
                <a:spcPts val="5599"/>
              </a:lnSpc>
            </a:pPr>
            <a:r>
              <a:rPr lang="en-US" sz="3999">
                <a:solidFill>
                  <a:srgbClr val="203C48"/>
                </a:solidFill>
                <a:latin typeface="Calibri (MS)"/>
                <a:ea typeface="Calibri (MS)"/>
                <a:cs typeface="Calibri (MS)"/>
                <a:sym typeface="Calibri (MS)"/>
              </a:rPr>
              <a:t>Businesses will look to extend the life cycle of a product by adjusting their marketing mix to try to prevent a decline in stages.</a:t>
            </a:r>
          </a:p>
          <a:p>
            <a:pPr algn="l">
              <a:lnSpc>
                <a:spcPts val="5599"/>
              </a:lnSpc>
            </a:pPr>
            <a:r>
              <a:rPr lang="en-US" sz="3999">
                <a:solidFill>
                  <a:srgbClr val="203C48"/>
                </a:solidFill>
                <a:latin typeface="Calibri (MS)"/>
                <a:ea typeface="Calibri (MS)"/>
                <a:cs typeface="Calibri (MS)"/>
                <a:sym typeface="Calibri (MS)"/>
              </a:rPr>
              <a:t>They will adjust one or more of the 7 P’s to try to keep sales high.</a:t>
            </a:r>
          </a:p>
          <a:p>
            <a:pPr algn="l">
              <a:lnSpc>
                <a:spcPts val="5599"/>
              </a:lnSpc>
            </a:pPr>
            <a:endParaRPr lang="en-US" sz="3999">
              <a:solidFill>
                <a:srgbClr val="203C48"/>
              </a:solidFill>
              <a:latin typeface="Calibri (MS)"/>
              <a:ea typeface="Calibri (MS)"/>
              <a:cs typeface="Calibri (MS)"/>
              <a:sym typeface="Calibri (MS)"/>
            </a:endParaRPr>
          </a:p>
          <a:p>
            <a:pPr algn="l">
              <a:lnSpc>
                <a:spcPts val="5599"/>
              </a:lnSpc>
            </a:pPr>
            <a:endParaRPr lang="en-US" sz="3999">
              <a:solidFill>
                <a:srgbClr val="203C48"/>
              </a:solidFill>
              <a:latin typeface="Calibri (MS)"/>
              <a:ea typeface="Calibri (MS)"/>
              <a:cs typeface="Calibri (MS)"/>
              <a:sym typeface="Calibri (MS)"/>
            </a:endParaRPr>
          </a:p>
        </p:txBody>
      </p:sp>
      <p:sp>
        <p:nvSpPr>
          <p:cNvPr id="4" name="TextBox 4"/>
          <p:cNvSpPr txBox="1"/>
          <p:nvPr/>
        </p:nvSpPr>
        <p:spPr>
          <a:xfrm>
            <a:off x="1726956" y="5846847"/>
            <a:ext cx="6152908" cy="2174875"/>
          </a:xfrm>
          <a:prstGeom prst="rect">
            <a:avLst/>
          </a:prstGeom>
        </p:spPr>
        <p:txBody>
          <a:bodyPr lIns="0" tIns="0" rIns="0" bIns="0" rtlCol="0" anchor="t">
            <a:spAutoFit/>
          </a:bodyPr>
          <a:lstStyle/>
          <a:p>
            <a:pPr algn="l">
              <a:lnSpc>
                <a:spcPts val="5599"/>
              </a:lnSpc>
            </a:pPr>
            <a:r>
              <a:rPr lang="en-US" sz="3999">
                <a:solidFill>
                  <a:srgbClr val="203C48"/>
                </a:solidFill>
                <a:latin typeface="Calibri (MS)"/>
                <a:ea typeface="Calibri (MS)"/>
                <a:cs typeface="Calibri (MS)"/>
                <a:sym typeface="Calibri (MS)"/>
              </a:rPr>
              <a:t>Let’s look at how Pringles might try to extend the life-cycle for their crisps.</a:t>
            </a:r>
          </a:p>
        </p:txBody>
      </p:sp>
      <p:grpSp>
        <p:nvGrpSpPr>
          <p:cNvPr id="5" name="Group 5"/>
          <p:cNvGrpSpPr/>
          <p:nvPr/>
        </p:nvGrpSpPr>
        <p:grpSpPr>
          <a:xfrm>
            <a:off x="0" y="0"/>
            <a:ext cx="18288000" cy="1903084"/>
            <a:chOff x="0" y="0"/>
            <a:chExt cx="4816593" cy="501224"/>
          </a:xfrm>
        </p:grpSpPr>
        <p:sp>
          <p:nvSpPr>
            <p:cNvPr id="6" name="Freeform 6"/>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7" name="TextBox 7"/>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9" name="Freeform 9"/>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1566705" y="908050"/>
            <a:ext cx="14834087" cy="958850"/>
          </a:xfrm>
          <a:prstGeom prst="rect">
            <a:avLst/>
          </a:prstGeom>
        </p:spPr>
        <p:txBody>
          <a:bodyPr lIns="0" tIns="0" rIns="0" bIns="0" rtlCol="0" anchor="t">
            <a:spAutoFit/>
          </a:bodyPr>
          <a:lstStyle/>
          <a:p>
            <a:pPr algn="l">
              <a:lnSpc>
                <a:spcPts val="7000"/>
              </a:lnSpc>
            </a:pPr>
            <a:r>
              <a:rPr lang="en-US" sz="5000" b="1" dirty="0">
                <a:solidFill>
                  <a:srgbClr val="91D1DB"/>
                </a:solidFill>
                <a:latin typeface="Tabarra Sans Heavy"/>
                <a:ea typeface="Tabarra Sans Heavy"/>
                <a:cs typeface="Tabarra Sans Heavy"/>
                <a:sym typeface="Tabarra Sans Heavy"/>
              </a:rPr>
              <a:t>Product/Service - 4. Product Life Cycle</a:t>
            </a:r>
          </a:p>
        </p:txBody>
      </p:sp>
      <p:sp>
        <p:nvSpPr>
          <p:cNvPr id="12" name="AutoShape 6">
            <a:extLst>
              <a:ext uri="{FF2B5EF4-FFF2-40B4-BE49-F238E27FC236}">
                <a16:creationId xmlns:a16="http://schemas.microsoft.com/office/drawing/2014/main" id="{D170B599-2E5F-BBFC-6A88-51F6F5FBD4B9}"/>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1028700" y="318223"/>
            <a:ext cx="13362596" cy="1127125"/>
          </a:xfrm>
          <a:prstGeom prst="rect">
            <a:avLst/>
          </a:prstGeom>
        </p:spPr>
        <p:txBody>
          <a:bodyPr lIns="0" tIns="0" rIns="0" bIns="0" rtlCol="0" anchor="t">
            <a:spAutoFit/>
          </a:bodyPr>
          <a:lstStyle/>
          <a:p>
            <a:pPr algn="l">
              <a:lnSpc>
                <a:spcPts val="7699"/>
              </a:lnSpc>
            </a:pPr>
            <a:r>
              <a:rPr lang="en-US" sz="6999" b="1" dirty="0">
                <a:solidFill>
                  <a:srgbClr val="91D1DB"/>
                </a:solidFill>
                <a:latin typeface="Tabarra Sans Heavy"/>
                <a:ea typeface="Tabarra Sans Heavy"/>
                <a:cs typeface="Tabarra Sans Heavy"/>
                <a:sym typeface="Tabarra Sans Heavy"/>
              </a:rPr>
              <a:t>Introduction</a:t>
            </a:r>
          </a:p>
        </p:txBody>
      </p:sp>
      <p:sp>
        <p:nvSpPr>
          <p:cNvPr id="6" name="AutoShape 6"/>
          <p:cNvSpPr/>
          <p:nvPr/>
        </p:nvSpPr>
        <p:spPr>
          <a:xfrm flipV="1">
            <a:off x="1028893" y="1333500"/>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13" name="TextBox 13"/>
          <p:cNvSpPr txBox="1"/>
          <p:nvPr/>
        </p:nvSpPr>
        <p:spPr>
          <a:xfrm>
            <a:off x="404412" y="2934903"/>
            <a:ext cx="4815908" cy="6301405"/>
          </a:xfrm>
          <a:prstGeom prst="rect">
            <a:avLst/>
          </a:prstGeom>
        </p:spPr>
        <p:txBody>
          <a:bodyPr wrap="square" lIns="0" tIns="0" rIns="0" bIns="0" rtlCol="0" anchor="t">
            <a:spAutoFit/>
          </a:bodyPr>
          <a:lstStyle/>
          <a:p>
            <a:pPr algn="l">
              <a:lnSpc>
                <a:spcPts val="6160"/>
              </a:lnSpc>
            </a:pPr>
            <a:r>
              <a:rPr lang="en-US" sz="4400" b="1" dirty="0">
                <a:solidFill>
                  <a:srgbClr val="24363D"/>
                </a:solidFill>
                <a:latin typeface="Montserrat Bold"/>
                <a:ea typeface="Montserrat Bold"/>
                <a:cs typeface="Montserrat Bold"/>
                <a:sym typeface="Montserrat Bold"/>
              </a:rPr>
              <a:t>Starter Activity</a:t>
            </a:r>
          </a:p>
          <a:p>
            <a:pPr algn="l">
              <a:lnSpc>
                <a:spcPts val="6160"/>
              </a:lnSpc>
            </a:pPr>
            <a:endParaRPr lang="en-US" sz="4400" b="1" dirty="0">
              <a:solidFill>
                <a:srgbClr val="24363D"/>
              </a:solidFill>
              <a:latin typeface="Montserrat Bold"/>
              <a:ea typeface="Montserrat Bold"/>
              <a:cs typeface="Montserrat Bold"/>
              <a:sym typeface="Montserrat Bold"/>
            </a:endParaRPr>
          </a:p>
          <a:p>
            <a:pPr algn="ctr">
              <a:lnSpc>
                <a:spcPts val="6160"/>
              </a:lnSpc>
            </a:pPr>
            <a:endParaRPr lang="en-US" sz="20000" b="1" dirty="0">
              <a:solidFill>
                <a:srgbClr val="24363D"/>
              </a:solidFill>
              <a:latin typeface="Montserrat Bold"/>
              <a:ea typeface="Montserrat Bold"/>
              <a:cs typeface="Montserrat Bold"/>
              <a:sym typeface="Montserrat Bold"/>
            </a:endParaRPr>
          </a:p>
          <a:p>
            <a:pPr algn="ctr">
              <a:lnSpc>
                <a:spcPts val="6160"/>
              </a:lnSpc>
            </a:pPr>
            <a:endParaRPr lang="en-US" sz="20000" b="1" dirty="0">
              <a:solidFill>
                <a:srgbClr val="24363D"/>
              </a:solidFill>
              <a:latin typeface="Montserrat Bold"/>
              <a:ea typeface="Montserrat Bold"/>
              <a:cs typeface="Montserrat Bold"/>
              <a:sym typeface="Montserrat Bold"/>
            </a:endParaRPr>
          </a:p>
          <a:p>
            <a:pPr algn="ctr">
              <a:lnSpc>
                <a:spcPts val="6160"/>
              </a:lnSpc>
            </a:pPr>
            <a:r>
              <a:rPr lang="en-US" sz="20000" b="1" dirty="0">
                <a:solidFill>
                  <a:srgbClr val="24363D"/>
                </a:solidFill>
                <a:latin typeface="Montserrat Bold"/>
                <a:ea typeface="Montserrat Bold"/>
                <a:cs typeface="Montserrat Bold"/>
                <a:sym typeface="Montserrat Bold"/>
              </a:rPr>
              <a:t>1</a:t>
            </a:r>
          </a:p>
          <a:p>
            <a:pPr algn="ctr">
              <a:lnSpc>
                <a:spcPts val="6160"/>
              </a:lnSpc>
            </a:pPr>
            <a:endParaRPr lang="en-US" sz="20000" b="1" dirty="0">
              <a:solidFill>
                <a:srgbClr val="24363D"/>
              </a:solidFill>
              <a:latin typeface="Montserrat Bold"/>
              <a:ea typeface="Montserrat Bold"/>
              <a:cs typeface="Montserrat Bold"/>
              <a:sym typeface="Montserrat Bold"/>
            </a:endParaRPr>
          </a:p>
          <a:p>
            <a:pPr algn="ctr">
              <a:lnSpc>
                <a:spcPts val="6160"/>
              </a:lnSpc>
            </a:pPr>
            <a:r>
              <a:rPr lang="en-US" sz="4400" b="1" dirty="0">
                <a:solidFill>
                  <a:srgbClr val="24363D"/>
                </a:solidFill>
                <a:latin typeface="Montserrat Bold"/>
                <a:ea typeface="Montserrat Bold"/>
                <a:cs typeface="Montserrat Bold"/>
                <a:sym typeface="Montserrat Bold"/>
              </a:rPr>
              <a:t>Herbert Park Hotel</a:t>
            </a:r>
          </a:p>
        </p:txBody>
      </p:sp>
      <p:pic>
        <p:nvPicPr>
          <p:cNvPr id="2" name="Online Media 1" descr="4 Star Dublin Hotel - Herbert Park Hotel &amp; Park Residence - Luxury Hotel Breaks Ireland">
            <a:hlinkClick r:id="" action="ppaction://media"/>
            <a:extLst>
              <a:ext uri="{FF2B5EF4-FFF2-40B4-BE49-F238E27FC236}">
                <a16:creationId xmlns:a16="http://schemas.microsoft.com/office/drawing/2014/main" id="{FAF70A4F-9178-9285-787B-CE581535E7EB}"/>
              </a:ext>
            </a:extLst>
          </p:cNvPr>
          <p:cNvPicPr>
            <a:picLocks noRot="1" noChangeAspect="1"/>
          </p:cNvPicPr>
          <p:nvPr>
            <a:videoFile r:link="rId1"/>
          </p:nvPr>
        </p:nvPicPr>
        <p:blipFill>
          <a:blip r:embed="rId3"/>
          <a:stretch>
            <a:fillRect/>
          </a:stretch>
        </p:blipFill>
        <p:spPr>
          <a:xfrm>
            <a:off x="5220320" y="2361478"/>
            <a:ext cx="12039270" cy="6802187"/>
          </a:xfrm>
          <a:prstGeom prst="rect">
            <a:avLst/>
          </a:prstGeom>
        </p:spPr>
      </p:pic>
      <p:sp>
        <p:nvSpPr>
          <p:cNvPr id="3" name="TextBox 2">
            <a:extLst>
              <a:ext uri="{FF2B5EF4-FFF2-40B4-BE49-F238E27FC236}">
                <a16:creationId xmlns:a16="http://schemas.microsoft.com/office/drawing/2014/main" id="{36264C31-4B54-902A-B727-4A534499ECCD}"/>
              </a:ext>
            </a:extLst>
          </p:cNvPr>
          <p:cNvSpPr txBox="1"/>
          <p:nvPr/>
        </p:nvSpPr>
        <p:spPr>
          <a:xfrm>
            <a:off x="8839200" y="9236308"/>
            <a:ext cx="5116016" cy="369332"/>
          </a:xfrm>
          <a:prstGeom prst="rect">
            <a:avLst/>
          </a:prstGeom>
          <a:noFill/>
        </p:spPr>
        <p:txBody>
          <a:bodyPr wrap="none" rtlCol="0">
            <a:spAutoFit/>
          </a:bodyPr>
          <a:lstStyle/>
          <a:p>
            <a:r>
              <a:rPr lang="en-US" b="1" dirty="0"/>
              <a:t>https://</a:t>
            </a:r>
            <a:r>
              <a:rPr lang="en-US" b="1" dirty="0" err="1"/>
              <a:t>www.youtube.com</a:t>
            </a:r>
            <a:r>
              <a:rPr lang="en-US" b="1" dirty="0"/>
              <a:t>/</a:t>
            </a:r>
            <a:r>
              <a:rPr lang="en-US" b="1" dirty="0" err="1"/>
              <a:t>watch?v</a:t>
            </a:r>
            <a:r>
              <a:rPr lang="en-US" b="1" dirty="0"/>
              <a:t>=ad13WYntPtU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052722"/>
            <a:ext cx="15920745" cy="7700010"/>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1. Product (New Flavours or Limited Editions):</a:t>
            </a:r>
          </a:p>
          <a:p>
            <a:pPr algn="l">
              <a:lnSpc>
                <a:spcPts val="5040"/>
              </a:lnSpc>
            </a:pPr>
            <a:r>
              <a:rPr lang="en-US" sz="3600">
                <a:solidFill>
                  <a:srgbClr val="203C48"/>
                </a:solidFill>
                <a:latin typeface="Calibri (MS)"/>
                <a:ea typeface="Calibri (MS)"/>
                <a:cs typeface="Calibri (MS)"/>
                <a:sym typeface="Calibri (MS)"/>
              </a:rPr>
              <a:t>Introduce seasonal or limited-time flavours (e.g. "Spicy Garlic Summer Edition") to spark renewed interest and attract loyal and new customers.</a:t>
            </a:r>
          </a:p>
          <a:p>
            <a:pPr algn="l">
              <a:lnSpc>
                <a:spcPts val="5040"/>
              </a:lnSpc>
            </a:pPr>
            <a:r>
              <a:rPr lang="en-US" sz="3600" b="1">
                <a:solidFill>
                  <a:srgbClr val="203C48"/>
                </a:solidFill>
                <a:latin typeface="Calibri (MS) Bold"/>
                <a:ea typeface="Calibri (MS) Bold"/>
                <a:cs typeface="Calibri (MS) Bold"/>
                <a:sym typeface="Calibri (MS) Bold"/>
              </a:rPr>
              <a:t>2. Price (Special Offers or Bundle Deals):</a:t>
            </a:r>
          </a:p>
          <a:p>
            <a:pPr algn="l">
              <a:lnSpc>
                <a:spcPts val="5040"/>
              </a:lnSpc>
            </a:pPr>
            <a:r>
              <a:rPr lang="en-US" sz="3600">
                <a:solidFill>
                  <a:srgbClr val="203C48"/>
                </a:solidFill>
                <a:latin typeface="Calibri (MS)"/>
                <a:ea typeface="Calibri (MS)"/>
                <a:cs typeface="Calibri (MS)"/>
                <a:sym typeface="Calibri (MS)"/>
              </a:rPr>
              <a:t>Offer multi-buy deals or family-sized packs to encourage more frequent or larger purchases, especially in value-driven markets.</a:t>
            </a:r>
          </a:p>
          <a:p>
            <a:pPr algn="l">
              <a:lnSpc>
                <a:spcPts val="5040"/>
              </a:lnSpc>
            </a:pPr>
            <a:r>
              <a:rPr lang="en-US" sz="3600" b="1">
                <a:solidFill>
                  <a:srgbClr val="203C48"/>
                </a:solidFill>
                <a:latin typeface="Calibri (MS) Bold"/>
                <a:ea typeface="Calibri (MS) Bold"/>
                <a:cs typeface="Calibri (MS) Bold"/>
                <a:sym typeface="Calibri (MS) Bold"/>
              </a:rPr>
              <a:t>3. Place (Expand Availability):</a:t>
            </a:r>
          </a:p>
          <a:p>
            <a:pPr algn="l">
              <a:lnSpc>
                <a:spcPts val="5040"/>
              </a:lnSpc>
            </a:pPr>
            <a:r>
              <a:rPr lang="en-US" sz="3600">
                <a:solidFill>
                  <a:srgbClr val="203C48"/>
                </a:solidFill>
                <a:latin typeface="Calibri (MS)"/>
                <a:ea typeface="Calibri (MS)"/>
                <a:cs typeface="Calibri (MS)"/>
                <a:sym typeface="Calibri (MS)"/>
              </a:rPr>
              <a:t>Increase distribution by targeting new markets or outlets (e.g. convenience stores, airports, or international supermarkets).</a:t>
            </a:r>
          </a:p>
          <a:p>
            <a:pPr algn="l">
              <a:lnSpc>
                <a:spcPts val="5040"/>
              </a:lnSpc>
            </a:pPr>
            <a:r>
              <a:rPr lang="en-US" sz="3600" b="1">
                <a:solidFill>
                  <a:srgbClr val="203C48"/>
                </a:solidFill>
                <a:latin typeface="Calibri (MS) Bold"/>
                <a:ea typeface="Calibri (MS) Bold"/>
                <a:cs typeface="Calibri (MS) Bold"/>
                <a:sym typeface="Calibri (MS) Bold"/>
              </a:rPr>
              <a:t>4. Promotion (Influencer Marketing or Nostalgia Campaigns):</a:t>
            </a:r>
          </a:p>
          <a:p>
            <a:pPr algn="l">
              <a:lnSpc>
                <a:spcPts val="5040"/>
              </a:lnSpc>
            </a:pPr>
            <a:r>
              <a:rPr lang="en-US" sz="3600">
                <a:solidFill>
                  <a:srgbClr val="203C48"/>
                </a:solidFill>
                <a:latin typeface="Calibri (MS)"/>
                <a:ea typeface="Calibri (MS)"/>
                <a:cs typeface="Calibri (MS)"/>
                <a:sym typeface="Calibri (MS)"/>
              </a:rPr>
              <a:t>Run social media campaigns or team up with influencers to refresh the brand's image. Alternatively, re-release retro packaging to appeal to nostalgic consumers.</a:t>
            </a:r>
          </a:p>
        </p:txBody>
      </p:sp>
      <p:grpSp>
        <p:nvGrpSpPr>
          <p:cNvPr id="3" name="Group 3"/>
          <p:cNvGrpSpPr/>
          <p:nvPr/>
        </p:nvGrpSpPr>
        <p:grpSpPr>
          <a:xfrm>
            <a:off x="0" y="0"/>
            <a:ext cx="18288000" cy="1903084"/>
            <a:chOff x="0" y="0"/>
            <a:chExt cx="4816593" cy="501224"/>
          </a:xfrm>
        </p:grpSpPr>
        <p:sp>
          <p:nvSpPr>
            <p:cNvPr id="4" name="Freeform 4"/>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5" name="TextBox 5"/>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7" name="Freeform 7"/>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1066800" y="908050"/>
            <a:ext cx="14834087" cy="847155"/>
          </a:xfrm>
          <a:prstGeom prst="rect">
            <a:avLst/>
          </a:prstGeom>
        </p:spPr>
        <p:txBody>
          <a:bodyPr lIns="0" tIns="0" rIns="0" bIns="0" rtlCol="0" anchor="t">
            <a:spAutoFit/>
          </a:bodyPr>
          <a:lstStyle/>
          <a:p>
            <a:pPr algn="l">
              <a:lnSpc>
                <a:spcPts val="7000"/>
              </a:lnSpc>
            </a:pPr>
            <a:r>
              <a:rPr lang="en-US" sz="5000" b="1" dirty="0">
                <a:solidFill>
                  <a:srgbClr val="91D1DB"/>
                </a:solidFill>
                <a:latin typeface="Tabarra Sans Heavy"/>
                <a:ea typeface="Tabarra Sans Heavy"/>
                <a:cs typeface="Tabarra Sans Heavy"/>
                <a:sym typeface="Tabarra Sans Heavy"/>
              </a:rPr>
              <a:t>Extending the Product Life Cycle</a:t>
            </a:r>
          </a:p>
        </p:txBody>
      </p:sp>
      <p:sp>
        <p:nvSpPr>
          <p:cNvPr id="10" name="AutoShape 6">
            <a:extLst>
              <a:ext uri="{FF2B5EF4-FFF2-40B4-BE49-F238E27FC236}">
                <a16:creationId xmlns:a16="http://schemas.microsoft.com/office/drawing/2014/main" id="{E98ECC7A-4F0B-3116-DE4D-9CCECA942370}"/>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274166"/>
        </a:solidFill>
        <a:effectLst/>
      </p:bgPr>
    </p:bg>
    <p:spTree>
      <p:nvGrpSpPr>
        <p:cNvPr id="1" name=""/>
        <p:cNvGrpSpPr/>
        <p:nvPr/>
      </p:nvGrpSpPr>
      <p:grpSpPr>
        <a:xfrm>
          <a:off x="0" y="0"/>
          <a:ext cx="0" cy="0"/>
          <a:chOff x="0" y="0"/>
          <a:chExt cx="0" cy="0"/>
        </a:xfrm>
      </p:grpSpPr>
      <p:grpSp>
        <p:nvGrpSpPr>
          <p:cNvPr id="2" name="Group 2"/>
          <p:cNvGrpSpPr/>
          <p:nvPr/>
        </p:nvGrpSpPr>
        <p:grpSpPr>
          <a:xfrm>
            <a:off x="1570130" y="1028700"/>
            <a:ext cx="15062067" cy="8229600"/>
            <a:chOff x="0" y="0"/>
            <a:chExt cx="3966964" cy="2167467"/>
          </a:xfrm>
        </p:grpSpPr>
        <p:sp>
          <p:nvSpPr>
            <p:cNvPr id="3" name="Freeform 3"/>
            <p:cNvSpPr/>
            <p:nvPr/>
          </p:nvSpPr>
          <p:spPr>
            <a:xfrm>
              <a:off x="0" y="0"/>
              <a:ext cx="3966964" cy="2167467"/>
            </a:xfrm>
            <a:custGeom>
              <a:avLst/>
              <a:gdLst/>
              <a:ahLst/>
              <a:cxnLst/>
              <a:rect l="l" t="t" r="r" b="b"/>
              <a:pathLst>
                <a:path w="3966964" h="2167467">
                  <a:moveTo>
                    <a:pt x="26214" y="0"/>
                  </a:moveTo>
                  <a:lnTo>
                    <a:pt x="3940751" y="0"/>
                  </a:lnTo>
                  <a:cubicBezTo>
                    <a:pt x="3955228" y="0"/>
                    <a:pt x="3966964" y="11736"/>
                    <a:pt x="3966964" y="26214"/>
                  </a:cubicBezTo>
                  <a:lnTo>
                    <a:pt x="3966964" y="2141253"/>
                  </a:lnTo>
                  <a:cubicBezTo>
                    <a:pt x="3966964" y="2155730"/>
                    <a:pt x="3955228" y="2167467"/>
                    <a:pt x="3940751" y="2167467"/>
                  </a:cubicBezTo>
                  <a:lnTo>
                    <a:pt x="26214" y="2167467"/>
                  </a:lnTo>
                  <a:cubicBezTo>
                    <a:pt x="11736" y="2167467"/>
                    <a:pt x="0" y="2155730"/>
                    <a:pt x="0" y="2141253"/>
                  </a:cubicBezTo>
                  <a:lnTo>
                    <a:pt x="0" y="26214"/>
                  </a:lnTo>
                  <a:cubicBezTo>
                    <a:pt x="0" y="11736"/>
                    <a:pt x="11736" y="0"/>
                    <a:pt x="26214" y="0"/>
                  </a:cubicBezTo>
                  <a:close/>
                </a:path>
              </a:pathLst>
            </a:custGeom>
            <a:solidFill>
              <a:srgbClr val="274166"/>
            </a:solidFill>
          </p:spPr>
          <p:txBody>
            <a:bodyPr/>
            <a:lstStyle/>
            <a:p>
              <a:endParaRPr lang="en-US"/>
            </a:p>
          </p:txBody>
        </p:sp>
        <p:sp>
          <p:nvSpPr>
            <p:cNvPr id="4" name="TextBox 4"/>
            <p:cNvSpPr txBox="1"/>
            <p:nvPr/>
          </p:nvSpPr>
          <p:spPr>
            <a:xfrm>
              <a:off x="0" y="-38100"/>
              <a:ext cx="3966964" cy="2205567"/>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4677111" y="866082"/>
            <a:ext cx="8848110" cy="1461511"/>
            <a:chOff x="0" y="-78020"/>
            <a:chExt cx="2330366" cy="384925"/>
          </a:xfrm>
        </p:grpSpPr>
        <p:sp>
          <p:nvSpPr>
            <p:cNvPr id="6" name="Freeform 6"/>
            <p:cNvSpPr/>
            <p:nvPr/>
          </p:nvSpPr>
          <p:spPr>
            <a:xfrm>
              <a:off x="0" y="0"/>
              <a:ext cx="2330366" cy="242050"/>
            </a:xfrm>
            <a:custGeom>
              <a:avLst/>
              <a:gdLst/>
              <a:ahLst/>
              <a:cxnLst/>
              <a:rect l="l" t="t" r="r" b="b"/>
              <a:pathLst>
                <a:path w="2330366" h="242050">
                  <a:moveTo>
                    <a:pt x="44624" y="0"/>
                  </a:moveTo>
                  <a:lnTo>
                    <a:pt x="2285741" y="0"/>
                  </a:lnTo>
                  <a:cubicBezTo>
                    <a:pt x="2297577" y="0"/>
                    <a:pt x="2308927" y="4701"/>
                    <a:pt x="2317295" y="13070"/>
                  </a:cubicBezTo>
                  <a:cubicBezTo>
                    <a:pt x="2325664" y="21439"/>
                    <a:pt x="2330366" y="32789"/>
                    <a:pt x="2330366" y="44624"/>
                  </a:cubicBezTo>
                  <a:lnTo>
                    <a:pt x="2330366" y="197426"/>
                  </a:lnTo>
                  <a:cubicBezTo>
                    <a:pt x="2330366" y="222071"/>
                    <a:pt x="2310387" y="242050"/>
                    <a:pt x="2285741" y="242050"/>
                  </a:cubicBezTo>
                  <a:lnTo>
                    <a:pt x="44624" y="242050"/>
                  </a:lnTo>
                  <a:cubicBezTo>
                    <a:pt x="32789" y="242050"/>
                    <a:pt x="21439" y="237348"/>
                    <a:pt x="13070" y="228980"/>
                  </a:cubicBezTo>
                  <a:cubicBezTo>
                    <a:pt x="4701" y="220611"/>
                    <a:pt x="0" y="209261"/>
                    <a:pt x="0" y="197426"/>
                  </a:cubicBezTo>
                  <a:lnTo>
                    <a:pt x="0" y="44624"/>
                  </a:lnTo>
                  <a:cubicBezTo>
                    <a:pt x="0" y="19979"/>
                    <a:pt x="19979" y="0"/>
                    <a:pt x="44624" y="0"/>
                  </a:cubicBezTo>
                  <a:close/>
                </a:path>
              </a:pathLst>
            </a:custGeom>
            <a:solidFill>
              <a:srgbClr val="F4D969"/>
            </a:solidFill>
          </p:spPr>
          <p:txBody>
            <a:bodyPr/>
            <a:lstStyle/>
            <a:p>
              <a:endParaRPr lang="en-US"/>
            </a:p>
          </p:txBody>
        </p:sp>
        <p:sp>
          <p:nvSpPr>
            <p:cNvPr id="7" name="TextBox 7"/>
            <p:cNvSpPr txBox="1"/>
            <p:nvPr/>
          </p:nvSpPr>
          <p:spPr>
            <a:xfrm>
              <a:off x="0" y="-78020"/>
              <a:ext cx="2330365" cy="384925"/>
            </a:xfrm>
            <a:prstGeom prst="rect">
              <a:avLst/>
            </a:prstGeom>
          </p:spPr>
          <p:txBody>
            <a:bodyPr lIns="50800" tIns="50800" rIns="50800" bIns="50800" rtlCol="0" anchor="ctr"/>
            <a:lstStyle/>
            <a:p>
              <a:pPr algn="ctr">
                <a:lnSpc>
                  <a:spcPts val="5179"/>
                </a:lnSpc>
              </a:pPr>
              <a:r>
                <a:rPr lang="en-US" sz="3699" b="1" dirty="0">
                  <a:solidFill>
                    <a:srgbClr val="274166"/>
                  </a:solidFill>
                  <a:latin typeface="Tabarra Sans Bold"/>
                  <a:ea typeface="Tabarra Sans Bold"/>
                  <a:cs typeface="Tabarra Sans Bold"/>
                  <a:sym typeface="Tabarra Sans Bold"/>
                </a:rPr>
                <a:t>REFLECT &amp; RESEARCH Pg 150</a:t>
              </a:r>
            </a:p>
          </p:txBody>
        </p:sp>
      </p:grpSp>
      <p:sp>
        <p:nvSpPr>
          <p:cNvPr id="8" name="TextBox 8"/>
          <p:cNvSpPr txBox="1"/>
          <p:nvPr/>
        </p:nvSpPr>
        <p:spPr>
          <a:xfrm>
            <a:off x="1394665" y="2472254"/>
            <a:ext cx="15498670" cy="5718378"/>
          </a:xfrm>
          <a:prstGeom prst="rect">
            <a:avLst/>
          </a:prstGeom>
        </p:spPr>
        <p:txBody>
          <a:bodyPr wrap="square" lIns="0" tIns="0" rIns="0" bIns="0" rtlCol="0" anchor="t">
            <a:spAutoFit/>
          </a:bodyPr>
          <a:lstStyle/>
          <a:p>
            <a:pPr algn="l">
              <a:lnSpc>
                <a:spcPts val="4900"/>
              </a:lnSpc>
            </a:pPr>
            <a:r>
              <a:rPr lang="en-US" sz="3500" dirty="0">
                <a:solidFill>
                  <a:srgbClr val="FFFFFF"/>
                </a:solidFill>
                <a:latin typeface="Calibri (MS)"/>
                <a:ea typeface="Calibri (MS)"/>
                <a:cs typeface="Calibri (MS)"/>
                <a:sym typeface="Calibri (MS)"/>
              </a:rPr>
              <a:t>1. Identify a product or service for each stage in the product life cycle, and justify your choice by referring to the information above.</a:t>
            </a:r>
          </a:p>
          <a:p>
            <a:pPr algn="l">
              <a:lnSpc>
                <a:spcPts val="4900"/>
              </a:lnSpc>
            </a:pPr>
            <a:endParaRPr lang="en-US" sz="3500" dirty="0">
              <a:solidFill>
                <a:srgbClr val="FFFFFF"/>
              </a:solidFill>
              <a:latin typeface="Calibri (MS)"/>
              <a:ea typeface="Calibri (MS)"/>
              <a:cs typeface="Calibri (MS)"/>
              <a:sym typeface="Calibri (MS)"/>
            </a:endParaRPr>
          </a:p>
          <a:p>
            <a:pPr algn="l">
              <a:lnSpc>
                <a:spcPts val="4900"/>
              </a:lnSpc>
            </a:pPr>
            <a:r>
              <a:rPr lang="en-US" sz="3500" dirty="0">
                <a:solidFill>
                  <a:srgbClr val="FFFFFF"/>
                </a:solidFill>
                <a:latin typeface="Calibri (MS)"/>
                <a:ea typeface="Calibri (MS)"/>
                <a:cs typeface="Calibri (MS)"/>
                <a:sym typeface="Calibri (MS)"/>
              </a:rPr>
              <a:t>2. For a product and a service of your choice, recommend three methods that could be used to extend their product life cycle. </a:t>
            </a:r>
          </a:p>
          <a:p>
            <a:pPr algn="l">
              <a:lnSpc>
                <a:spcPts val="4900"/>
              </a:lnSpc>
            </a:pPr>
            <a:endParaRPr lang="en-US" sz="3500" dirty="0">
              <a:solidFill>
                <a:srgbClr val="FFFFFF"/>
              </a:solidFill>
              <a:latin typeface="Calibri (MS)"/>
              <a:ea typeface="Calibri (MS)"/>
              <a:cs typeface="Calibri (MS)"/>
              <a:sym typeface="Calibri (MS)"/>
            </a:endParaRPr>
          </a:p>
          <a:p>
            <a:pPr algn="l">
              <a:lnSpc>
                <a:spcPts val="4900"/>
              </a:lnSpc>
            </a:pPr>
            <a:r>
              <a:rPr lang="en-US" sz="3500" dirty="0">
                <a:solidFill>
                  <a:srgbClr val="FFFFFF"/>
                </a:solidFill>
                <a:latin typeface="Calibri (MS)"/>
                <a:ea typeface="Calibri (MS)"/>
                <a:cs typeface="Calibri (MS)"/>
                <a:sym typeface="Calibri (MS)"/>
              </a:rPr>
              <a:t>Make sure to refer to a different ‘P’ for each method given i.e. don’t write two points about pricing strategies for one of the products or services.</a:t>
            </a:r>
          </a:p>
          <a:p>
            <a:pPr algn="l">
              <a:lnSpc>
                <a:spcPts val="4900"/>
              </a:lnSpc>
            </a:pPr>
            <a:endParaRPr lang="en-US" sz="3500" dirty="0">
              <a:solidFill>
                <a:srgbClr val="FFFFFF"/>
              </a:solidFill>
              <a:latin typeface="Calibri (MS)"/>
              <a:ea typeface="Calibri (MS)"/>
              <a:cs typeface="Calibri (MS)"/>
              <a:sym typeface="Calibri (MS)"/>
            </a:endParaRPr>
          </a:p>
        </p:txBody>
      </p:sp>
    </p:spTree>
  </p:cSld>
  <p:clrMapOvr>
    <a:masterClrMapping/>
  </p:clrMapOvr>
  <p:transition>
    <p:push/>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903084"/>
            <a:chOff x="0" y="0"/>
            <a:chExt cx="4816593" cy="501224"/>
          </a:xfrm>
        </p:grpSpPr>
        <p:sp>
          <p:nvSpPr>
            <p:cNvPr id="3" name="Freeform 3"/>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4" name="TextBox 4"/>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6" name="Freeform 6"/>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990600" y="991938"/>
            <a:ext cx="14834087"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Factors a Business Considers when Setting a Price</a:t>
            </a:r>
          </a:p>
        </p:txBody>
      </p:sp>
      <p:sp>
        <p:nvSpPr>
          <p:cNvPr id="9" name="TextBox 9"/>
          <p:cNvSpPr txBox="1"/>
          <p:nvPr/>
        </p:nvSpPr>
        <p:spPr>
          <a:xfrm>
            <a:off x="1726956" y="2399173"/>
            <a:ext cx="14834087" cy="6423660"/>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Target Market (Demographics &amp; Size)</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Income levels affect what customers are willing to pay.</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Customers expect standard prices (e.g. €3.50–€4 for coffee).</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Higher income = potential for higher pricing.</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a:solidFill>
                  <a:srgbClr val="203C48"/>
                </a:solidFill>
                <a:latin typeface="Calibri (MS) Bold"/>
                <a:ea typeface="Calibri (MS) Bold"/>
                <a:cs typeface="Calibri (MS) Bold"/>
                <a:sym typeface="Calibri (MS) Bold"/>
              </a:rPr>
              <a:t>Cost of Production</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Prices must cover costs (materials, wages, rent) and leave a profit.</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Small businesses may charge more as they lack economies of scale so have a higher cost per unit for each good sold.</a:t>
            </a:r>
          </a:p>
          <a:p>
            <a:pPr algn="l">
              <a:lnSpc>
                <a:spcPts val="5040"/>
              </a:lnSpc>
            </a:pPr>
            <a:endParaRPr lang="en-US" sz="3600">
              <a:solidFill>
                <a:srgbClr val="203C48"/>
              </a:solidFill>
              <a:latin typeface="Calibri (MS)"/>
              <a:ea typeface="Calibri (MS)"/>
              <a:cs typeface="Calibri (MS)"/>
              <a:sym typeface="Calibri (MS)"/>
            </a:endParaRPr>
          </a:p>
        </p:txBody>
      </p:sp>
      <p:sp>
        <p:nvSpPr>
          <p:cNvPr id="10" name="Freeform 10"/>
          <p:cNvSpPr/>
          <p:nvPr/>
        </p:nvSpPr>
        <p:spPr>
          <a:xfrm>
            <a:off x="14957817" y="2699526"/>
            <a:ext cx="2801760" cy="3345385"/>
          </a:xfrm>
          <a:custGeom>
            <a:avLst/>
            <a:gdLst/>
            <a:ahLst/>
            <a:cxnLst/>
            <a:rect l="l" t="t" r="r" b="b"/>
            <a:pathLst>
              <a:path w="2801760" h="3345385">
                <a:moveTo>
                  <a:pt x="0" y="0"/>
                </a:moveTo>
                <a:lnTo>
                  <a:pt x="2801759" y="0"/>
                </a:lnTo>
                <a:lnTo>
                  <a:pt x="2801759" y="3345385"/>
                </a:lnTo>
                <a:lnTo>
                  <a:pt x="0" y="33453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AutoShape 6">
            <a:extLst>
              <a:ext uri="{FF2B5EF4-FFF2-40B4-BE49-F238E27FC236}">
                <a16:creationId xmlns:a16="http://schemas.microsoft.com/office/drawing/2014/main" id="{DF0A2698-4F81-B0A1-DC2A-8ABAE4004E30}"/>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26956" y="2299528"/>
            <a:ext cx="14834087" cy="6423660"/>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Competitor Prices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Must stay competitive or offer value to justify price compared to alternative goods.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Can use premium pricing (e.g. Rolex) or low-cost pricing (e.g. Penney’s) depending on strategy in the market.</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a:solidFill>
                  <a:srgbClr val="203C48"/>
                </a:solidFill>
                <a:latin typeface="Calibri (MS) Bold"/>
                <a:ea typeface="Calibri (MS) Bold"/>
                <a:cs typeface="Calibri (MS) Bold"/>
                <a:sym typeface="Calibri (MS) Bold"/>
              </a:rPr>
              <a:t>Economic Conditions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In a strong economy, businesses may increase prices (e.g. hotels).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During a recession, prices may drop to keep sales steady.</a:t>
            </a:r>
          </a:p>
          <a:p>
            <a:pPr algn="l">
              <a:lnSpc>
                <a:spcPts val="5040"/>
              </a:lnSpc>
            </a:pPr>
            <a:endParaRPr lang="en-US" sz="3600">
              <a:solidFill>
                <a:srgbClr val="203C48"/>
              </a:solidFill>
              <a:latin typeface="Calibri (MS)"/>
              <a:ea typeface="Calibri (MS)"/>
              <a:cs typeface="Calibri (MS)"/>
              <a:sym typeface="Calibri (MS)"/>
            </a:endParaRPr>
          </a:p>
        </p:txBody>
      </p:sp>
      <p:grpSp>
        <p:nvGrpSpPr>
          <p:cNvPr id="10" name="Group 2">
            <a:extLst>
              <a:ext uri="{FF2B5EF4-FFF2-40B4-BE49-F238E27FC236}">
                <a16:creationId xmlns:a16="http://schemas.microsoft.com/office/drawing/2014/main" id="{429DE66A-E60B-A4EC-6CF0-BDF3FFADCAF7}"/>
              </a:ext>
            </a:extLst>
          </p:cNvPr>
          <p:cNvGrpSpPr/>
          <p:nvPr/>
        </p:nvGrpSpPr>
        <p:grpSpPr>
          <a:xfrm>
            <a:off x="0" y="0"/>
            <a:ext cx="18288000" cy="1903084"/>
            <a:chOff x="0" y="0"/>
            <a:chExt cx="4816593" cy="501224"/>
          </a:xfrm>
        </p:grpSpPr>
        <p:sp>
          <p:nvSpPr>
            <p:cNvPr id="11" name="Freeform 3">
              <a:extLst>
                <a:ext uri="{FF2B5EF4-FFF2-40B4-BE49-F238E27FC236}">
                  <a16:creationId xmlns:a16="http://schemas.microsoft.com/office/drawing/2014/main" id="{2E851D4D-A61C-28DB-7D06-2ABAEE364FDC}"/>
                </a:ext>
              </a:extLst>
            </p:cNvPr>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12" name="TextBox 4">
              <a:extLst>
                <a:ext uri="{FF2B5EF4-FFF2-40B4-BE49-F238E27FC236}">
                  <a16:creationId xmlns:a16="http://schemas.microsoft.com/office/drawing/2014/main" id="{D5A92761-2AF4-393B-D369-9C462997B1DC}"/>
                </a:ext>
              </a:extLst>
            </p:cNvPr>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3" name="TextBox 5">
            <a:extLst>
              <a:ext uri="{FF2B5EF4-FFF2-40B4-BE49-F238E27FC236}">
                <a16:creationId xmlns:a16="http://schemas.microsoft.com/office/drawing/2014/main" id="{C91E3088-4DCB-1144-543F-A04C44CA361D}"/>
              </a:ext>
            </a:extLst>
          </p:cNvPr>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4" name="Freeform 6">
            <a:extLst>
              <a:ext uri="{FF2B5EF4-FFF2-40B4-BE49-F238E27FC236}">
                <a16:creationId xmlns:a16="http://schemas.microsoft.com/office/drawing/2014/main" id="{DB98CEF6-6610-FE14-D759-63247C45CB0C}"/>
              </a:ext>
            </a:extLst>
          </p:cNvPr>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TextBox 8">
            <a:extLst>
              <a:ext uri="{FF2B5EF4-FFF2-40B4-BE49-F238E27FC236}">
                <a16:creationId xmlns:a16="http://schemas.microsoft.com/office/drawing/2014/main" id="{79B830EB-5EA1-4C64-B6DF-C400CEE803CD}"/>
              </a:ext>
            </a:extLst>
          </p:cNvPr>
          <p:cNvSpPr txBox="1"/>
          <p:nvPr/>
        </p:nvSpPr>
        <p:spPr>
          <a:xfrm>
            <a:off x="990600" y="991938"/>
            <a:ext cx="14834087"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Factors a Business Considers when Setting a Price</a:t>
            </a:r>
          </a:p>
        </p:txBody>
      </p:sp>
      <p:sp>
        <p:nvSpPr>
          <p:cNvPr id="16" name="AutoShape 6">
            <a:extLst>
              <a:ext uri="{FF2B5EF4-FFF2-40B4-BE49-F238E27FC236}">
                <a16:creationId xmlns:a16="http://schemas.microsoft.com/office/drawing/2014/main" id="{333C2972-BE54-00BD-6601-CECC5B0AAC06}"/>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26956" y="2077769"/>
            <a:ext cx="14834087" cy="7700010"/>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Penetration Pricing</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Low price to enter a market and gain customers/market share quickly.</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E.g. HelloFresh offered deep discounts to attract first-time users.</a:t>
            </a:r>
          </a:p>
          <a:p>
            <a:pPr algn="l">
              <a:lnSpc>
                <a:spcPts val="5040"/>
              </a:lnSpc>
            </a:pPr>
            <a:r>
              <a:rPr lang="en-US" sz="3600" b="1">
                <a:solidFill>
                  <a:srgbClr val="203C48"/>
                </a:solidFill>
                <a:latin typeface="Calibri (MS) Bold"/>
                <a:ea typeface="Calibri (MS) Bold"/>
                <a:cs typeface="Calibri (MS) Bold"/>
                <a:sym typeface="Calibri (MS) Bold"/>
              </a:rPr>
              <a:t>Price Skimming</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Price high to start to target early adopters, then drop the price later.</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E.g. Sony PlayStation consoles launch at a premium before price cuts.</a:t>
            </a:r>
          </a:p>
          <a:p>
            <a:pPr algn="l">
              <a:lnSpc>
                <a:spcPts val="5040"/>
              </a:lnSpc>
            </a:pPr>
            <a:r>
              <a:rPr lang="en-US" sz="3600" b="1">
                <a:solidFill>
                  <a:srgbClr val="203C48"/>
                </a:solidFill>
                <a:latin typeface="Calibri (MS) Bold"/>
                <a:ea typeface="Calibri (MS) Bold"/>
                <a:cs typeface="Calibri (MS) Bold"/>
                <a:sym typeface="Calibri (MS) Bold"/>
              </a:rPr>
              <a:t>Premium Pricing</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High price to signal superior quality or status of a luxury good.</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E.g. Lululemon charges more for premium activewear.</a:t>
            </a:r>
          </a:p>
          <a:p>
            <a:pPr algn="l">
              <a:lnSpc>
                <a:spcPts val="5040"/>
              </a:lnSpc>
            </a:pPr>
            <a:r>
              <a:rPr lang="en-US" sz="3600" b="1">
                <a:solidFill>
                  <a:srgbClr val="203C48"/>
                </a:solidFill>
                <a:latin typeface="Calibri (MS) Bold"/>
                <a:ea typeface="Calibri (MS) Bold"/>
                <a:cs typeface="Calibri (MS) Bold"/>
                <a:sym typeface="Calibri (MS) Bold"/>
              </a:rPr>
              <a:t>Cost-Plus Pricing</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Price = total cost + markup for profit.</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E.g. A local bakery adds 40% markup to cover costs and profit</a:t>
            </a:r>
          </a:p>
        </p:txBody>
      </p:sp>
      <p:sp>
        <p:nvSpPr>
          <p:cNvPr id="3" name="Freeform 3"/>
          <p:cNvSpPr/>
          <p:nvPr/>
        </p:nvSpPr>
        <p:spPr>
          <a:xfrm>
            <a:off x="15671973" y="2776923"/>
            <a:ext cx="2143125" cy="2057400"/>
          </a:xfrm>
          <a:custGeom>
            <a:avLst/>
            <a:gdLst/>
            <a:ahLst/>
            <a:cxnLst/>
            <a:rect l="l" t="t" r="r" b="b"/>
            <a:pathLst>
              <a:path w="2143125" h="2057400">
                <a:moveTo>
                  <a:pt x="0" y="0"/>
                </a:moveTo>
                <a:lnTo>
                  <a:pt x="2143125" y="0"/>
                </a:lnTo>
                <a:lnTo>
                  <a:pt x="2143125" y="2057400"/>
                </a:lnTo>
                <a:lnTo>
                  <a:pt x="0" y="2057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4237049" y="6329748"/>
            <a:ext cx="2869850" cy="2744294"/>
          </a:xfrm>
          <a:custGeom>
            <a:avLst/>
            <a:gdLst/>
            <a:ahLst/>
            <a:cxnLst/>
            <a:rect l="l" t="t" r="r" b="b"/>
            <a:pathLst>
              <a:path w="2869850" h="2744294">
                <a:moveTo>
                  <a:pt x="0" y="0"/>
                </a:moveTo>
                <a:lnTo>
                  <a:pt x="2869849" y="0"/>
                </a:lnTo>
                <a:lnTo>
                  <a:pt x="2869849" y="2744294"/>
                </a:lnTo>
                <a:lnTo>
                  <a:pt x="0" y="2744294"/>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6" name="Group 6"/>
          <p:cNvGrpSpPr/>
          <p:nvPr/>
        </p:nvGrpSpPr>
        <p:grpSpPr>
          <a:xfrm>
            <a:off x="0" y="0"/>
            <a:ext cx="18288000" cy="1903084"/>
            <a:chOff x="0" y="0"/>
            <a:chExt cx="4816593" cy="501224"/>
          </a:xfrm>
        </p:grpSpPr>
        <p:sp>
          <p:nvSpPr>
            <p:cNvPr id="7" name="Freeform 7"/>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8" name="TextBox 8"/>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0" name="Freeform 10"/>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2" name="TextBox 12"/>
          <p:cNvSpPr txBox="1"/>
          <p:nvPr/>
        </p:nvSpPr>
        <p:spPr>
          <a:xfrm>
            <a:off x="990600" y="1031121"/>
            <a:ext cx="14834087"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Pricing Strategies</a:t>
            </a:r>
          </a:p>
        </p:txBody>
      </p:sp>
      <p:sp>
        <p:nvSpPr>
          <p:cNvPr id="13" name="AutoShape 6">
            <a:extLst>
              <a:ext uri="{FF2B5EF4-FFF2-40B4-BE49-F238E27FC236}">
                <a16:creationId xmlns:a16="http://schemas.microsoft.com/office/drawing/2014/main" id="{F42FCA47-369E-D468-649B-7B2A9CB5712E}"/>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62186" y="2834640"/>
            <a:ext cx="14834087" cy="5785485"/>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Bundle Pricing</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Discount when items are bought together.</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E.g. McDonald’s meal deals cost less than buying items separately.</a:t>
            </a:r>
          </a:p>
          <a:p>
            <a:pPr algn="l">
              <a:lnSpc>
                <a:spcPts val="5040"/>
              </a:lnSpc>
            </a:pPr>
            <a:r>
              <a:rPr lang="en-US" sz="3600" b="1">
                <a:solidFill>
                  <a:srgbClr val="203C48"/>
                </a:solidFill>
                <a:latin typeface="Calibri (MS) Bold"/>
                <a:ea typeface="Calibri (MS) Bold"/>
                <a:cs typeface="Calibri (MS) Bold"/>
                <a:sym typeface="Calibri (MS) Bold"/>
              </a:rPr>
              <a:t>Tiered Pricing</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Multiple versions at different prices to suit different budgets.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E.g. Spotify offers Free, Premium, and Family plans.</a:t>
            </a:r>
          </a:p>
          <a:p>
            <a:pPr algn="l">
              <a:lnSpc>
                <a:spcPts val="5040"/>
              </a:lnSpc>
            </a:pPr>
            <a:r>
              <a:rPr lang="en-US" sz="3600" b="1">
                <a:solidFill>
                  <a:srgbClr val="203C48"/>
                </a:solidFill>
                <a:latin typeface="Calibri (MS) Bold"/>
                <a:ea typeface="Calibri (MS) Bold"/>
                <a:cs typeface="Calibri (MS) Bold"/>
                <a:sym typeface="Calibri (MS) Bold"/>
              </a:rPr>
              <a:t>Price Discrimination</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Different prices for different groups (not based on cost).</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E.g. Cineworld offers student and senior discounts.</a:t>
            </a:r>
          </a:p>
        </p:txBody>
      </p:sp>
      <p:sp>
        <p:nvSpPr>
          <p:cNvPr id="3" name="Freeform 3"/>
          <p:cNvSpPr/>
          <p:nvPr/>
        </p:nvSpPr>
        <p:spPr>
          <a:xfrm>
            <a:off x="13245350" y="6527470"/>
            <a:ext cx="2004079" cy="2208352"/>
          </a:xfrm>
          <a:custGeom>
            <a:avLst/>
            <a:gdLst/>
            <a:ahLst/>
            <a:cxnLst/>
            <a:rect l="l" t="t" r="r" b="b"/>
            <a:pathLst>
              <a:path w="2004079" h="2208352">
                <a:moveTo>
                  <a:pt x="0" y="0"/>
                </a:moveTo>
                <a:lnTo>
                  <a:pt x="2004079" y="0"/>
                </a:lnTo>
                <a:lnTo>
                  <a:pt x="2004079" y="2208352"/>
                </a:lnTo>
                <a:lnTo>
                  <a:pt x="0" y="2208352"/>
                </a:lnTo>
                <a:lnTo>
                  <a:pt x="0" y="0"/>
                </a:lnTo>
                <a:close/>
              </a:path>
            </a:pathLst>
          </a:custGeom>
          <a:blipFill>
            <a:blip r:embed="rId2"/>
            <a:stretch>
              <a:fillRect/>
            </a:stretch>
          </a:blipFill>
        </p:spPr>
        <p:txBody>
          <a:bodyPr/>
          <a:lstStyle/>
          <a:p>
            <a:endParaRPr lang="en-US"/>
          </a:p>
        </p:txBody>
      </p:sp>
      <p:sp>
        <p:nvSpPr>
          <p:cNvPr id="4" name="Freeform 4"/>
          <p:cNvSpPr/>
          <p:nvPr/>
        </p:nvSpPr>
        <p:spPr>
          <a:xfrm>
            <a:off x="14942410" y="3291317"/>
            <a:ext cx="2532899" cy="1852183"/>
          </a:xfrm>
          <a:custGeom>
            <a:avLst/>
            <a:gdLst/>
            <a:ahLst/>
            <a:cxnLst/>
            <a:rect l="l" t="t" r="r" b="b"/>
            <a:pathLst>
              <a:path w="2532899" h="1852183">
                <a:moveTo>
                  <a:pt x="0" y="0"/>
                </a:moveTo>
                <a:lnTo>
                  <a:pt x="2532900" y="0"/>
                </a:lnTo>
                <a:lnTo>
                  <a:pt x="2532900" y="1852183"/>
                </a:lnTo>
                <a:lnTo>
                  <a:pt x="0" y="1852183"/>
                </a:lnTo>
                <a:lnTo>
                  <a:pt x="0" y="0"/>
                </a:lnTo>
                <a:close/>
              </a:path>
            </a:pathLst>
          </a:custGeom>
          <a:blipFill>
            <a:blip r:embed="rId3"/>
            <a:stretch>
              <a:fillRect/>
            </a:stretch>
          </a:blipFill>
        </p:spPr>
        <p:txBody>
          <a:bodyPr/>
          <a:lstStyle/>
          <a:p>
            <a:endParaRPr lang="en-US"/>
          </a:p>
        </p:txBody>
      </p:sp>
      <p:sp>
        <p:nvSpPr>
          <p:cNvPr id="5" name="TextBox 5"/>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6" name="Group 6"/>
          <p:cNvGrpSpPr/>
          <p:nvPr/>
        </p:nvGrpSpPr>
        <p:grpSpPr>
          <a:xfrm>
            <a:off x="0" y="0"/>
            <a:ext cx="18288000" cy="1903084"/>
            <a:chOff x="0" y="0"/>
            <a:chExt cx="4816593" cy="501224"/>
          </a:xfrm>
        </p:grpSpPr>
        <p:sp>
          <p:nvSpPr>
            <p:cNvPr id="7" name="Freeform 7"/>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8" name="TextBox 8"/>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0" name="Freeform 10"/>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p:nvPr/>
        </p:nvSpPr>
        <p:spPr>
          <a:xfrm>
            <a:off x="1028706" y="992506"/>
            <a:ext cx="14834087"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Pricing Strategies</a:t>
            </a:r>
          </a:p>
        </p:txBody>
      </p:sp>
      <p:sp>
        <p:nvSpPr>
          <p:cNvPr id="13" name="AutoShape 6">
            <a:extLst>
              <a:ext uri="{FF2B5EF4-FFF2-40B4-BE49-F238E27FC236}">
                <a16:creationId xmlns:a16="http://schemas.microsoft.com/office/drawing/2014/main" id="{FA48A630-8107-FC39-DD55-B04C819340CD}"/>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62186" y="2170361"/>
            <a:ext cx="14834087" cy="7700010"/>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Predatory Pricing</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Temporarily low price to eliminate rivals.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E.g. Amazon underpriced books to challenge bookstores.</a:t>
            </a:r>
          </a:p>
          <a:p>
            <a:pPr algn="l">
              <a:lnSpc>
                <a:spcPts val="5040"/>
              </a:lnSpc>
            </a:pPr>
            <a:r>
              <a:rPr lang="en-US" sz="3600" b="1">
                <a:solidFill>
                  <a:srgbClr val="203C48"/>
                </a:solidFill>
                <a:latin typeface="Calibri (MS) Bold"/>
                <a:ea typeface="Calibri (MS) Bold"/>
                <a:cs typeface="Calibri (MS) Bold"/>
                <a:sym typeface="Calibri (MS) Bold"/>
              </a:rPr>
              <a:t>Loss Leader</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Product sold below cost to attract customers.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E.g. IKEA sells hot dogs cheaply to boost overall footfall.</a:t>
            </a:r>
          </a:p>
          <a:p>
            <a:pPr algn="l">
              <a:lnSpc>
                <a:spcPts val="5040"/>
              </a:lnSpc>
            </a:pPr>
            <a:r>
              <a:rPr lang="en-US" sz="3600" b="1">
                <a:solidFill>
                  <a:srgbClr val="203C48"/>
                </a:solidFill>
                <a:latin typeface="Calibri (MS) Bold"/>
                <a:ea typeface="Calibri (MS) Bold"/>
                <a:cs typeface="Calibri (MS) Bold"/>
                <a:sym typeface="Calibri (MS) Bold"/>
              </a:rPr>
              <a:t>Dynamic Pricing</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Prices change based on demand, time, or customer profile.</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E.g. Oasis concert ticket prices were very high based on high demand. Prices can go up and down - Initial seats at the 2025 FIFA Club World Cup were priced at up to US$473, but costs declined by more than 95% for under‑attended matches during the tournament.</a:t>
            </a:r>
          </a:p>
        </p:txBody>
      </p:sp>
      <p:sp>
        <p:nvSpPr>
          <p:cNvPr id="3" name="Freeform 3"/>
          <p:cNvSpPr/>
          <p:nvPr/>
        </p:nvSpPr>
        <p:spPr>
          <a:xfrm>
            <a:off x="13923671" y="2730096"/>
            <a:ext cx="3622369" cy="2413404"/>
          </a:xfrm>
          <a:custGeom>
            <a:avLst/>
            <a:gdLst/>
            <a:ahLst/>
            <a:cxnLst/>
            <a:rect l="l" t="t" r="r" b="b"/>
            <a:pathLst>
              <a:path w="3622369" h="2413404">
                <a:moveTo>
                  <a:pt x="0" y="0"/>
                </a:moveTo>
                <a:lnTo>
                  <a:pt x="3622369" y="0"/>
                </a:lnTo>
                <a:lnTo>
                  <a:pt x="3622369" y="2413404"/>
                </a:lnTo>
                <a:lnTo>
                  <a:pt x="0" y="2413404"/>
                </a:lnTo>
                <a:lnTo>
                  <a:pt x="0" y="0"/>
                </a:lnTo>
                <a:close/>
              </a:path>
            </a:pathLst>
          </a:custGeom>
          <a:blipFill>
            <a:blip r:embed="rId2"/>
            <a:stretch>
              <a:fillRect/>
            </a:stretch>
          </a:blipFill>
        </p:spPr>
        <p:txBody>
          <a:bodyPr/>
          <a:lstStyle/>
          <a:p>
            <a:endParaRPr lang="en-US"/>
          </a:p>
        </p:txBody>
      </p:sp>
      <p:sp>
        <p:nvSpPr>
          <p:cNvPr id="4" name="Freeform 4"/>
          <p:cNvSpPr/>
          <p:nvPr/>
        </p:nvSpPr>
        <p:spPr>
          <a:xfrm>
            <a:off x="13923671" y="5143500"/>
            <a:ext cx="2637373" cy="1823084"/>
          </a:xfrm>
          <a:custGeom>
            <a:avLst/>
            <a:gdLst/>
            <a:ahLst/>
            <a:cxnLst/>
            <a:rect l="l" t="t" r="r" b="b"/>
            <a:pathLst>
              <a:path w="2637373" h="1823084">
                <a:moveTo>
                  <a:pt x="0" y="0"/>
                </a:moveTo>
                <a:lnTo>
                  <a:pt x="2637373" y="0"/>
                </a:lnTo>
                <a:lnTo>
                  <a:pt x="2637373" y="1823084"/>
                </a:lnTo>
                <a:lnTo>
                  <a:pt x="0" y="1823084"/>
                </a:lnTo>
                <a:lnTo>
                  <a:pt x="0" y="0"/>
                </a:lnTo>
                <a:close/>
              </a:path>
            </a:pathLst>
          </a:custGeom>
          <a:blipFill>
            <a:blip r:embed="rId3"/>
            <a:stretch>
              <a:fillRect/>
            </a:stretch>
          </a:blipFill>
        </p:spPr>
        <p:txBody>
          <a:bodyPr/>
          <a:lstStyle/>
          <a:p>
            <a:endParaRPr lang="en-US"/>
          </a:p>
        </p:txBody>
      </p:sp>
      <p:sp>
        <p:nvSpPr>
          <p:cNvPr id="13" name="TextBox 5">
            <a:extLst>
              <a:ext uri="{FF2B5EF4-FFF2-40B4-BE49-F238E27FC236}">
                <a16:creationId xmlns:a16="http://schemas.microsoft.com/office/drawing/2014/main" id="{24783E85-9B92-AD79-4655-A994738955DF}"/>
              </a:ext>
            </a:extLst>
          </p:cNvPr>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14" name="Group 6">
            <a:extLst>
              <a:ext uri="{FF2B5EF4-FFF2-40B4-BE49-F238E27FC236}">
                <a16:creationId xmlns:a16="http://schemas.microsoft.com/office/drawing/2014/main" id="{DEB4E355-040F-7224-5562-57953C85FCBD}"/>
              </a:ext>
            </a:extLst>
          </p:cNvPr>
          <p:cNvGrpSpPr/>
          <p:nvPr/>
        </p:nvGrpSpPr>
        <p:grpSpPr>
          <a:xfrm>
            <a:off x="0" y="0"/>
            <a:ext cx="18288000" cy="1903084"/>
            <a:chOff x="0" y="0"/>
            <a:chExt cx="4816593" cy="501224"/>
          </a:xfrm>
        </p:grpSpPr>
        <p:sp>
          <p:nvSpPr>
            <p:cNvPr id="15" name="Freeform 7">
              <a:extLst>
                <a:ext uri="{FF2B5EF4-FFF2-40B4-BE49-F238E27FC236}">
                  <a16:creationId xmlns:a16="http://schemas.microsoft.com/office/drawing/2014/main" id="{4F70D80F-5DBC-E286-57E1-63D7F7F5776B}"/>
                </a:ext>
              </a:extLst>
            </p:cNvPr>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16" name="TextBox 8">
              <a:extLst>
                <a:ext uri="{FF2B5EF4-FFF2-40B4-BE49-F238E27FC236}">
                  <a16:creationId xmlns:a16="http://schemas.microsoft.com/office/drawing/2014/main" id="{018D0A8F-5ED1-3B6F-B178-3DE6919B80E3}"/>
                </a:ext>
              </a:extLst>
            </p:cNvPr>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7" name="TextBox 9">
            <a:extLst>
              <a:ext uri="{FF2B5EF4-FFF2-40B4-BE49-F238E27FC236}">
                <a16:creationId xmlns:a16="http://schemas.microsoft.com/office/drawing/2014/main" id="{6A6BD47A-6AF8-2387-69BD-88875FD59E76}"/>
              </a:ext>
            </a:extLst>
          </p:cNvPr>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8" name="Freeform 10">
            <a:extLst>
              <a:ext uri="{FF2B5EF4-FFF2-40B4-BE49-F238E27FC236}">
                <a16:creationId xmlns:a16="http://schemas.microsoft.com/office/drawing/2014/main" id="{76FCCA94-E272-2376-0F7A-1A4A416BBFBF}"/>
              </a:ext>
            </a:extLst>
          </p:cNvPr>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TextBox 12">
            <a:extLst>
              <a:ext uri="{FF2B5EF4-FFF2-40B4-BE49-F238E27FC236}">
                <a16:creationId xmlns:a16="http://schemas.microsoft.com/office/drawing/2014/main" id="{30E879B9-02FB-F560-5C08-2D37BDD586D2}"/>
              </a:ext>
            </a:extLst>
          </p:cNvPr>
          <p:cNvSpPr txBox="1"/>
          <p:nvPr/>
        </p:nvSpPr>
        <p:spPr>
          <a:xfrm>
            <a:off x="1028706" y="992506"/>
            <a:ext cx="14834087"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Pricing Strategies</a:t>
            </a:r>
          </a:p>
        </p:txBody>
      </p:sp>
      <p:sp>
        <p:nvSpPr>
          <p:cNvPr id="20" name="AutoShape 6">
            <a:extLst>
              <a:ext uri="{FF2B5EF4-FFF2-40B4-BE49-F238E27FC236}">
                <a16:creationId xmlns:a16="http://schemas.microsoft.com/office/drawing/2014/main" id="{89A5925B-ADB2-BEC6-4DCF-F3B30C97B721}"/>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26956" y="2199371"/>
            <a:ext cx="14834087" cy="7061835"/>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1. Disposable Income</a:t>
            </a:r>
          </a:p>
          <a:p>
            <a:pPr algn="l">
              <a:lnSpc>
                <a:spcPts val="5040"/>
              </a:lnSpc>
            </a:pPr>
            <a:r>
              <a:rPr lang="en-US" sz="3600">
                <a:solidFill>
                  <a:srgbClr val="203C48"/>
                </a:solidFill>
                <a:latin typeface="Calibri (MS)"/>
                <a:ea typeface="Calibri (MS)"/>
                <a:cs typeface="Calibri (MS)"/>
                <a:sym typeface="Calibri (MS)"/>
              </a:rPr>
              <a:t>Higher-income areas allow for higher pricing.</a:t>
            </a:r>
          </a:p>
          <a:p>
            <a:pPr algn="l">
              <a:lnSpc>
                <a:spcPts val="5040"/>
              </a:lnSpc>
            </a:pPr>
            <a:r>
              <a:rPr lang="en-US" sz="3600">
                <a:solidFill>
                  <a:srgbClr val="203C48"/>
                </a:solidFill>
                <a:latin typeface="Calibri (MS)"/>
                <a:ea typeface="Calibri (MS)"/>
                <a:cs typeface="Calibri (MS)"/>
                <a:sym typeface="Calibri (MS)"/>
              </a:rPr>
              <a:t>E.g. A boutique in a wealthy area may charge more than one in a low-income area.</a:t>
            </a:r>
          </a:p>
          <a:p>
            <a:pPr algn="l">
              <a:lnSpc>
                <a:spcPts val="5040"/>
              </a:lnSpc>
            </a:pPr>
            <a:r>
              <a:rPr lang="en-US" sz="3600" b="1">
                <a:solidFill>
                  <a:srgbClr val="203C48"/>
                </a:solidFill>
                <a:latin typeface="Calibri (MS) Bold"/>
                <a:ea typeface="Calibri (MS) Bold"/>
                <a:cs typeface="Calibri (MS) Bold"/>
                <a:sym typeface="Calibri (MS) Bold"/>
              </a:rPr>
              <a:t>2. Perceived Value and Expectations</a:t>
            </a:r>
          </a:p>
          <a:p>
            <a:pPr algn="l">
              <a:lnSpc>
                <a:spcPts val="5040"/>
              </a:lnSpc>
            </a:pPr>
            <a:r>
              <a:rPr lang="en-US" sz="3600">
                <a:solidFill>
                  <a:srgbClr val="203C48"/>
                </a:solidFill>
                <a:latin typeface="Calibri (MS)"/>
                <a:ea typeface="Calibri (MS)"/>
                <a:cs typeface="Calibri (MS)"/>
                <a:sym typeface="Calibri (MS)"/>
              </a:rPr>
              <a:t>Customers expect to pay a typical range for a product or service.</a:t>
            </a:r>
          </a:p>
          <a:p>
            <a:pPr algn="l">
              <a:lnSpc>
                <a:spcPts val="5040"/>
              </a:lnSpc>
            </a:pPr>
            <a:r>
              <a:rPr lang="en-US" sz="3600">
                <a:solidFill>
                  <a:srgbClr val="203C48"/>
                </a:solidFill>
                <a:latin typeface="Calibri (MS)"/>
                <a:ea typeface="Calibri (MS)"/>
                <a:cs typeface="Calibri (MS)"/>
                <a:sym typeface="Calibri (MS)"/>
              </a:rPr>
              <a:t>E.g. A protein bar company charging under €2.50 might be seen as lower quality.</a:t>
            </a:r>
          </a:p>
          <a:p>
            <a:pPr algn="l">
              <a:lnSpc>
                <a:spcPts val="5040"/>
              </a:lnSpc>
            </a:pPr>
            <a:r>
              <a:rPr lang="en-US" sz="3600" b="1">
                <a:solidFill>
                  <a:srgbClr val="203C48"/>
                </a:solidFill>
                <a:latin typeface="Calibri (MS) Bold"/>
                <a:ea typeface="Calibri (MS) Bold"/>
                <a:cs typeface="Calibri (MS) Bold"/>
                <a:sym typeface="Calibri (MS) Bold"/>
              </a:rPr>
              <a:t>3. Price Sensitivity</a:t>
            </a:r>
          </a:p>
          <a:p>
            <a:pPr algn="l">
              <a:lnSpc>
                <a:spcPts val="5040"/>
              </a:lnSpc>
            </a:pPr>
            <a:r>
              <a:rPr lang="en-US" sz="3600">
                <a:solidFill>
                  <a:srgbClr val="203C48"/>
                </a:solidFill>
                <a:latin typeface="Calibri (MS)"/>
                <a:ea typeface="Calibri (MS)"/>
                <a:cs typeface="Calibri (MS)"/>
                <a:sym typeface="Calibri (MS)"/>
              </a:rPr>
              <a:t>Some groups prioritise value (e.g. students), others pay for brand image.</a:t>
            </a:r>
          </a:p>
          <a:p>
            <a:pPr algn="l">
              <a:lnSpc>
                <a:spcPts val="5040"/>
              </a:lnSpc>
            </a:pPr>
            <a:r>
              <a:rPr lang="en-US" sz="3600">
                <a:solidFill>
                  <a:srgbClr val="203C48"/>
                </a:solidFill>
                <a:latin typeface="Calibri (MS)"/>
                <a:ea typeface="Calibri (MS)"/>
                <a:cs typeface="Calibri (MS)"/>
                <a:sym typeface="Calibri (MS)"/>
              </a:rPr>
              <a:t>E.g. Teens might pay more for a White Fox hoodie than a similar Penneys one.</a:t>
            </a:r>
          </a:p>
        </p:txBody>
      </p:sp>
      <p:sp>
        <p:nvSpPr>
          <p:cNvPr id="3" name="TextBox 3"/>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4" name="Group 4"/>
          <p:cNvGrpSpPr/>
          <p:nvPr/>
        </p:nvGrpSpPr>
        <p:grpSpPr>
          <a:xfrm>
            <a:off x="0" y="0"/>
            <a:ext cx="18288000" cy="1903084"/>
            <a:chOff x="0" y="0"/>
            <a:chExt cx="4816593" cy="501224"/>
          </a:xfrm>
        </p:grpSpPr>
        <p:sp>
          <p:nvSpPr>
            <p:cNvPr id="5" name="Freeform 5"/>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6" name="TextBox 6"/>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8" name="Freeform 8"/>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1028706" y="956769"/>
            <a:ext cx="14834087"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How the target market can influence the price charged</a:t>
            </a:r>
          </a:p>
        </p:txBody>
      </p:sp>
      <p:sp>
        <p:nvSpPr>
          <p:cNvPr id="11" name="AutoShape 6">
            <a:extLst>
              <a:ext uri="{FF2B5EF4-FFF2-40B4-BE49-F238E27FC236}">
                <a16:creationId xmlns:a16="http://schemas.microsoft.com/office/drawing/2014/main" id="{4B449866-C6F3-639B-C6A9-E63068D8F1DD}"/>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69073" y="2119245"/>
            <a:ext cx="15890227" cy="8338185"/>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What is it?</a:t>
            </a:r>
            <a:r>
              <a:rPr lang="en-US" sz="3600">
                <a:solidFill>
                  <a:srgbClr val="203C48"/>
                </a:solidFill>
                <a:latin typeface="Calibri (MS)"/>
                <a:ea typeface="Calibri (MS)"/>
                <a:cs typeface="Calibri (MS)"/>
                <a:sym typeface="Calibri (MS)"/>
              </a:rPr>
              <a:t> Paid messages through media like TV, social media, radio, or billboards.</a:t>
            </a:r>
          </a:p>
          <a:p>
            <a:pPr algn="l">
              <a:lnSpc>
                <a:spcPts val="5040"/>
              </a:lnSpc>
            </a:pPr>
            <a:r>
              <a:rPr lang="en-US" sz="3600" b="1">
                <a:solidFill>
                  <a:srgbClr val="203C48"/>
                </a:solidFill>
                <a:latin typeface="Calibri (MS) Bold"/>
                <a:ea typeface="Calibri (MS) Bold"/>
                <a:cs typeface="Calibri (MS) Bold"/>
                <a:sym typeface="Calibri (MS) Bold"/>
              </a:rPr>
              <a:t>Types of Advertising:</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Informative – </a:t>
            </a:r>
            <a:r>
              <a:rPr lang="en-US" sz="3600">
                <a:solidFill>
                  <a:srgbClr val="203C48"/>
                </a:solidFill>
                <a:latin typeface="Calibri (MS)"/>
                <a:ea typeface="Calibri (MS)"/>
                <a:cs typeface="Calibri (MS)"/>
                <a:sym typeface="Calibri (MS)"/>
              </a:rPr>
              <a:t>Gives facts, not designed to persuade.</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E.g. Cereal recall notice due to peanut risk.</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Persuasive – </a:t>
            </a:r>
            <a:r>
              <a:rPr lang="en-US" sz="3600">
                <a:solidFill>
                  <a:srgbClr val="203C48"/>
                </a:solidFill>
                <a:latin typeface="Calibri (MS)"/>
                <a:ea typeface="Calibri (MS)"/>
                <a:cs typeface="Calibri (MS)"/>
                <a:sym typeface="Calibri (MS)"/>
              </a:rPr>
              <a:t>Highlights how a product improves your life.</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E.g. Actimel ads showing health benefits.</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Generic – </a:t>
            </a:r>
            <a:r>
              <a:rPr lang="en-US" sz="3600">
                <a:solidFill>
                  <a:srgbClr val="203C48"/>
                </a:solidFill>
                <a:latin typeface="Calibri (MS)"/>
                <a:ea typeface="Calibri (MS)"/>
                <a:cs typeface="Calibri (MS)"/>
                <a:sym typeface="Calibri (MS)"/>
              </a:rPr>
              <a:t>Promotes an entire product type, not one brand.</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E.g. National Dairy Council milk/cheese campaigns.</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Competitive – </a:t>
            </a:r>
            <a:r>
              <a:rPr lang="en-US" sz="3600">
                <a:solidFill>
                  <a:srgbClr val="203C48"/>
                </a:solidFill>
                <a:latin typeface="Calibri (MS)"/>
                <a:ea typeface="Calibri (MS)"/>
                <a:cs typeface="Calibri (MS)"/>
                <a:sym typeface="Calibri (MS)"/>
              </a:rPr>
              <a:t>Compares to rival products.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E.g. Lidl comparing prices to SuperValu.</a:t>
            </a:r>
          </a:p>
          <a:p>
            <a:pPr algn="l">
              <a:lnSpc>
                <a:spcPts val="5040"/>
              </a:lnSpc>
            </a:pPr>
            <a:r>
              <a:rPr lang="en-US" sz="3600" b="1">
                <a:solidFill>
                  <a:srgbClr val="203C48"/>
                </a:solidFill>
                <a:latin typeface="Calibri (MS) Bold"/>
                <a:ea typeface="Calibri (MS) Bold"/>
                <a:cs typeface="Calibri (MS) Bold"/>
                <a:sym typeface="Calibri (MS) Bold"/>
              </a:rPr>
              <a:t>Who regulates it? </a:t>
            </a:r>
            <a:r>
              <a:rPr lang="en-US" sz="3600">
                <a:solidFill>
                  <a:srgbClr val="203C48"/>
                </a:solidFill>
                <a:latin typeface="Calibri (MS)"/>
                <a:ea typeface="Calibri (MS)"/>
                <a:cs typeface="Calibri (MS)"/>
                <a:sym typeface="Calibri (MS)"/>
              </a:rPr>
              <a:t>The ASAI (Advertising Standards Authority of Ireland) ensures all ads in Ireland are legal, decent, honest, and truthful.</a:t>
            </a:r>
          </a:p>
          <a:p>
            <a:pPr algn="l">
              <a:lnSpc>
                <a:spcPts val="5040"/>
              </a:lnSpc>
            </a:pPr>
            <a:endParaRPr lang="en-US" sz="3600">
              <a:solidFill>
                <a:srgbClr val="203C48"/>
              </a:solidFill>
              <a:latin typeface="Calibri (MS)"/>
              <a:ea typeface="Calibri (MS)"/>
              <a:cs typeface="Calibri (MS)"/>
              <a:sym typeface="Calibri (MS)"/>
            </a:endParaRPr>
          </a:p>
        </p:txBody>
      </p:sp>
      <p:sp>
        <p:nvSpPr>
          <p:cNvPr id="3" name="Freeform 3"/>
          <p:cNvSpPr/>
          <p:nvPr/>
        </p:nvSpPr>
        <p:spPr>
          <a:xfrm>
            <a:off x="13836211" y="3039382"/>
            <a:ext cx="2724833" cy="4208236"/>
          </a:xfrm>
          <a:custGeom>
            <a:avLst/>
            <a:gdLst/>
            <a:ahLst/>
            <a:cxnLst/>
            <a:rect l="l" t="t" r="r" b="b"/>
            <a:pathLst>
              <a:path w="2724833" h="4208236">
                <a:moveTo>
                  <a:pt x="0" y="0"/>
                </a:moveTo>
                <a:lnTo>
                  <a:pt x="2724833" y="0"/>
                </a:lnTo>
                <a:lnTo>
                  <a:pt x="2724833" y="4208236"/>
                </a:lnTo>
                <a:lnTo>
                  <a:pt x="0" y="4208236"/>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5" name="Group 5"/>
          <p:cNvGrpSpPr/>
          <p:nvPr/>
        </p:nvGrpSpPr>
        <p:grpSpPr>
          <a:xfrm>
            <a:off x="0" y="0"/>
            <a:ext cx="18288000" cy="1903084"/>
            <a:chOff x="0" y="0"/>
            <a:chExt cx="4816593" cy="501224"/>
          </a:xfrm>
        </p:grpSpPr>
        <p:sp>
          <p:nvSpPr>
            <p:cNvPr id="6" name="Freeform 6"/>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7" name="TextBox 7"/>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9" name="Freeform 9"/>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1028706" y="992506"/>
            <a:ext cx="14834087"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Promotion Strategies - Advertising</a:t>
            </a:r>
          </a:p>
        </p:txBody>
      </p:sp>
      <p:sp>
        <p:nvSpPr>
          <p:cNvPr id="12" name="AutoShape 6">
            <a:extLst>
              <a:ext uri="{FF2B5EF4-FFF2-40B4-BE49-F238E27FC236}">
                <a16:creationId xmlns:a16="http://schemas.microsoft.com/office/drawing/2014/main" id="{BD4E76E5-7958-C7A0-35F2-3428F87D1ABF}"/>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69073" y="2196465"/>
            <a:ext cx="15890227" cy="7061835"/>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What is it?</a:t>
            </a:r>
            <a:r>
              <a:rPr lang="en-US" sz="3600">
                <a:solidFill>
                  <a:srgbClr val="203C48"/>
                </a:solidFill>
                <a:latin typeface="Calibri (MS)"/>
                <a:ea typeface="Calibri (MS)"/>
                <a:cs typeface="Calibri (MS)"/>
                <a:sym typeface="Calibri (MS)"/>
              </a:rPr>
              <a:t> Managing a brand’s image and public relationship to build trust and reputation.</a:t>
            </a:r>
          </a:p>
          <a:p>
            <a:pPr algn="l">
              <a:lnSpc>
                <a:spcPts val="5040"/>
              </a:lnSpc>
            </a:pPr>
            <a:r>
              <a:rPr lang="en-US" sz="3600" b="1">
                <a:solidFill>
                  <a:srgbClr val="203C48"/>
                </a:solidFill>
                <a:latin typeface="Calibri (MS) Bold"/>
                <a:ea typeface="Calibri (MS) Bold"/>
                <a:cs typeface="Calibri (MS) Bold"/>
                <a:sym typeface="Calibri (MS) Bold"/>
              </a:rPr>
              <a:t>Types of PR Strategies:</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Press Releases – </a:t>
            </a:r>
            <a:r>
              <a:rPr lang="en-US" sz="3600">
                <a:solidFill>
                  <a:srgbClr val="203C48"/>
                </a:solidFill>
                <a:latin typeface="Calibri (MS)"/>
                <a:ea typeface="Calibri (MS)"/>
                <a:cs typeface="Calibri (MS)"/>
                <a:sym typeface="Calibri (MS)"/>
              </a:rPr>
              <a:t>Announce new products or events to media.</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Sponsorships – </a:t>
            </a:r>
            <a:r>
              <a:rPr lang="en-US" sz="3600">
                <a:solidFill>
                  <a:srgbClr val="203C48"/>
                </a:solidFill>
                <a:latin typeface="Calibri (MS)"/>
                <a:ea typeface="Calibri (MS)"/>
                <a:cs typeface="Calibri (MS)"/>
                <a:sym typeface="Calibri (MS)"/>
              </a:rPr>
              <a:t>Link the brand to a team/event. E.g. Kingspan Stadium</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Community Initiatives – </a:t>
            </a:r>
            <a:r>
              <a:rPr lang="en-US" sz="3600">
                <a:solidFill>
                  <a:srgbClr val="203C48"/>
                </a:solidFill>
                <a:latin typeface="Calibri (MS)"/>
                <a:ea typeface="Calibri (MS)"/>
                <a:cs typeface="Calibri (MS)"/>
                <a:sym typeface="Calibri (MS)"/>
              </a:rPr>
              <a:t>Fundraisers or clean-ups.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E.g. Olympian Gymnastics raising €100k for Barnardo’s.</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Crisis Response – </a:t>
            </a:r>
            <a:r>
              <a:rPr lang="en-US" sz="3600">
                <a:solidFill>
                  <a:srgbClr val="203C48"/>
                </a:solidFill>
                <a:latin typeface="Calibri (MS)"/>
                <a:ea typeface="Calibri (MS)"/>
                <a:cs typeface="Calibri (MS)"/>
                <a:sym typeface="Calibri (MS)"/>
              </a:rPr>
              <a:t>Manage negative publicity or complaints.</a:t>
            </a:r>
          </a:p>
          <a:p>
            <a:pPr algn="l">
              <a:lnSpc>
                <a:spcPts val="5040"/>
              </a:lnSpc>
            </a:pPr>
            <a:r>
              <a:rPr lang="en-US" sz="3600" b="1">
                <a:solidFill>
                  <a:srgbClr val="203C48"/>
                </a:solidFill>
                <a:latin typeface="Calibri (MS) Bold"/>
                <a:ea typeface="Calibri (MS) Bold"/>
                <a:cs typeface="Calibri (MS) Bold"/>
                <a:sym typeface="Calibri (MS) Bold"/>
              </a:rPr>
              <a:t>Tech Update:</a:t>
            </a:r>
          </a:p>
          <a:p>
            <a:pPr algn="l">
              <a:lnSpc>
                <a:spcPts val="5040"/>
              </a:lnSpc>
            </a:pPr>
            <a:r>
              <a:rPr lang="en-US" sz="3600">
                <a:solidFill>
                  <a:srgbClr val="203C48"/>
                </a:solidFill>
                <a:latin typeface="Calibri (MS)"/>
                <a:ea typeface="Calibri (MS)"/>
                <a:cs typeface="Calibri (MS)"/>
                <a:sym typeface="Calibri (MS)"/>
              </a:rPr>
              <a:t>PR now includes instant updates via email or social media. E.g. real-time customer updates during service issues.</a:t>
            </a:r>
          </a:p>
        </p:txBody>
      </p:sp>
      <p:sp>
        <p:nvSpPr>
          <p:cNvPr id="3" name="TextBox 3"/>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4" name="Group 4"/>
          <p:cNvGrpSpPr/>
          <p:nvPr/>
        </p:nvGrpSpPr>
        <p:grpSpPr>
          <a:xfrm>
            <a:off x="0" y="0"/>
            <a:ext cx="18288000" cy="1903084"/>
            <a:chOff x="0" y="0"/>
            <a:chExt cx="4816593" cy="501224"/>
          </a:xfrm>
        </p:grpSpPr>
        <p:sp>
          <p:nvSpPr>
            <p:cNvPr id="5" name="Freeform 5"/>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6" name="TextBox 6"/>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8" name="Freeform 8"/>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1028706" y="992506"/>
            <a:ext cx="14834087"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Promotion Strategies - Public Relations</a:t>
            </a:r>
          </a:p>
        </p:txBody>
      </p:sp>
      <p:sp>
        <p:nvSpPr>
          <p:cNvPr id="11" name="AutoShape 6">
            <a:extLst>
              <a:ext uri="{FF2B5EF4-FFF2-40B4-BE49-F238E27FC236}">
                <a16:creationId xmlns:a16="http://schemas.microsoft.com/office/drawing/2014/main" id="{3A17310F-6C42-AB9F-95D8-DAC3D9E71AAF}"/>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3"/>
          <p:cNvSpPr txBox="1"/>
          <p:nvPr/>
        </p:nvSpPr>
        <p:spPr>
          <a:xfrm>
            <a:off x="404412" y="2934903"/>
            <a:ext cx="4815908" cy="5671040"/>
          </a:xfrm>
          <a:prstGeom prst="rect">
            <a:avLst/>
          </a:prstGeom>
        </p:spPr>
        <p:txBody>
          <a:bodyPr wrap="square" lIns="0" tIns="0" rIns="0" bIns="0" rtlCol="0" anchor="t">
            <a:spAutoFit/>
          </a:bodyPr>
          <a:lstStyle/>
          <a:p>
            <a:pPr algn="l">
              <a:lnSpc>
                <a:spcPts val="6160"/>
              </a:lnSpc>
            </a:pPr>
            <a:r>
              <a:rPr lang="en-US" sz="4400" b="1" dirty="0">
                <a:solidFill>
                  <a:srgbClr val="24363D"/>
                </a:solidFill>
                <a:latin typeface="Montserrat Bold"/>
                <a:ea typeface="Montserrat Bold"/>
                <a:cs typeface="Montserrat Bold"/>
                <a:sym typeface="Montserrat Bold"/>
              </a:rPr>
              <a:t>Starter Activity</a:t>
            </a:r>
          </a:p>
          <a:p>
            <a:pPr algn="l">
              <a:lnSpc>
                <a:spcPts val="6160"/>
              </a:lnSpc>
            </a:pPr>
            <a:endParaRPr lang="en-US" sz="4400" b="1" dirty="0">
              <a:solidFill>
                <a:srgbClr val="24363D"/>
              </a:solidFill>
              <a:latin typeface="Montserrat Bold"/>
              <a:ea typeface="Montserrat Bold"/>
              <a:cs typeface="Montserrat Bold"/>
              <a:sym typeface="Montserrat Bold"/>
            </a:endParaRPr>
          </a:p>
          <a:p>
            <a:pPr algn="ctr">
              <a:lnSpc>
                <a:spcPts val="6160"/>
              </a:lnSpc>
            </a:pPr>
            <a:endParaRPr lang="en-US" sz="20000" b="1" dirty="0">
              <a:solidFill>
                <a:srgbClr val="24363D"/>
              </a:solidFill>
              <a:latin typeface="Montserrat Bold"/>
              <a:ea typeface="Montserrat Bold"/>
              <a:cs typeface="Montserrat Bold"/>
              <a:sym typeface="Montserrat Bold"/>
            </a:endParaRPr>
          </a:p>
          <a:p>
            <a:pPr algn="ctr">
              <a:lnSpc>
                <a:spcPts val="6160"/>
              </a:lnSpc>
            </a:pPr>
            <a:endParaRPr lang="en-US" sz="20000" b="1" dirty="0">
              <a:solidFill>
                <a:srgbClr val="24363D"/>
              </a:solidFill>
              <a:latin typeface="Montserrat Bold"/>
              <a:ea typeface="Montserrat Bold"/>
              <a:cs typeface="Montserrat Bold"/>
              <a:sym typeface="Montserrat Bold"/>
            </a:endParaRPr>
          </a:p>
          <a:p>
            <a:pPr algn="ctr">
              <a:lnSpc>
                <a:spcPts val="6160"/>
              </a:lnSpc>
            </a:pPr>
            <a:r>
              <a:rPr lang="en-US" sz="20000" b="1" dirty="0">
                <a:solidFill>
                  <a:srgbClr val="24363D"/>
                </a:solidFill>
                <a:latin typeface="Montserrat Bold"/>
                <a:ea typeface="Montserrat Bold"/>
                <a:cs typeface="Montserrat Bold"/>
                <a:sym typeface="Montserrat Bold"/>
              </a:rPr>
              <a:t>2</a:t>
            </a:r>
          </a:p>
          <a:p>
            <a:pPr algn="ctr">
              <a:lnSpc>
                <a:spcPts val="6160"/>
              </a:lnSpc>
            </a:pPr>
            <a:endParaRPr lang="en-US" sz="20000" b="1" dirty="0">
              <a:solidFill>
                <a:srgbClr val="24363D"/>
              </a:solidFill>
              <a:latin typeface="Montserrat Bold"/>
              <a:ea typeface="Montserrat Bold"/>
              <a:cs typeface="Montserrat Bold"/>
              <a:sym typeface="Montserrat Bold"/>
            </a:endParaRPr>
          </a:p>
          <a:p>
            <a:pPr algn="ctr">
              <a:lnSpc>
                <a:spcPts val="6160"/>
              </a:lnSpc>
            </a:pPr>
            <a:r>
              <a:rPr lang="en-US" sz="4400" b="1" dirty="0" err="1">
                <a:solidFill>
                  <a:srgbClr val="24363D"/>
                </a:solidFill>
                <a:latin typeface="Montserrat Bold"/>
                <a:ea typeface="Montserrat Bold"/>
                <a:cs typeface="Montserrat Bold"/>
                <a:sym typeface="Montserrat Bold"/>
              </a:rPr>
              <a:t>Penneys</a:t>
            </a:r>
            <a:endParaRPr lang="en-US" sz="4400" b="1" dirty="0">
              <a:solidFill>
                <a:srgbClr val="24363D"/>
              </a:solidFill>
              <a:latin typeface="Montserrat Bold"/>
              <a:ea typeface="Montserrat Bold"/>
              <a:cs typeface="Montserrat Bold"/>
              <a:sym typeface="Montserrat Bold"/>
            </a:endParaRPr>
          </a:p>
        </p:txBody>
      </p:sp>
      <p:pic>
        <p:nvPicPr>
          <p:cNvPr id="4" name="Picture 3" descr="A group of black and white shoes&#10;&#10;AI-generated content may be incorrect.">
            <a:extLst>
              <a:ext uri="{FF2B5EF4-FFF2-40B4-BE49-F238E27FC236}">
                <a16:creationId xmlns:a16="http://schemas.microsoft.com/office/drawing/2014/main" id="{34D80B8A-11E4-3059-00A9-0F2C92B12A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0320" y="11103"/>
            <a:ext cx="8229600" cy="10297955"/>
          </a:xfrm>
          <a:prstGeom prst="rect">
            <a:avLst/>
          </a:prstGeom>
        </p:spPr>
      </p:pic>
      <p:sp>
        <p:nvSpPr>
          <p:cNvPr id="7" name="TextBox 6">
            <a:extLst>
              <a:ext uri="{FF2B5EF4-FFF2-40B4-BE49-F238E27FC236}">
                <a16:creationId xmlns:a16="http://schemas.microsoft.com/office/drawing/2014/main" id="{C737C57E-E32D-F963-240C-F2DF32438488}"/>
              </a:ext>
            </a:extLst>
          </p:cNvPr>
          <p:cNvSpPr txBox="1"/>
          <p:nvPr/>
        </p:nvSpPr>
        <p:spPr>
          <a:xfrm>
            <a:off x="13716000" y="9639300"/>
            <a:ext cx="2851102" cy="369332"/>
          </a:xfrm>
          <a:prstGeom prst="rect">
            <a:avLst/>
          </a:prstGeom>
          <a:noFill/>
        </p:spPr>
        <p:txBody>
          <a:bodyPr wrap="none" rtlCol="0">
            <a:spAutoFit/>
          </a:bodyPr>
          <a:lstStyle/>
          <a:p>
            <a:r>
              <a:rPr lang="en-IE" b="1" dirty="0"/>
              <a:t>Credit: Social Media Collect</a:t>
            </a:r>
            <a:r>
              <a:rPr lang="en-IE" dirty="0"/>
              <a:t> </a:t>
            </a:r>
            <a:endParaRPr lang="en-US" dirty="0"/>
          </a:p>
        </p:txBody>
      </p:sp>
    </p:spTree>
    <p:extLst>
      <p:ext uri="{BB962C8B-B14F-4D97-AF65-F5344CB8AC3E}">
        <p14:creationId xmlns:p14="http://schemas.microsoft.com/office/powerpoint/2010/main" val="12981487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98886" y="2196465"/>
            <a:ext cx="15890227" cy="7061835"/>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What is it?</a:t>
            </a:r>
            <a:r>
              <a:rPr lang="en-US" sz="3600">
                <a:solidFill>
                  <a:srgbClr val="203C48"/>
                </a:solidFill>
                <a:latin typeface="Calibri (MS)"/>
                <a:ea typeface="Calibri (MS)"/>
                <a:cs typeface="Calibri (MS)"/>
                <a:sym typeface="Calibri (MS)"/>
              </a:rPr>
              <a:t> Short-term gimmicks/offers to boost immediate sales and attract new or returning customers.</a:t>
            </a:r>
          </a:p>
          <a:p>
            <a:pPr algn="l">
              <a:lnSpc>
                <a:spcPts val="5040"/>
              </a:lnSpc>
            </a:pPr>
            <a:r>
              <a:rPr lang="en-US" sz="3600" b="1">
                <a:solidFill>
                  <a:srgbClr val="203C48"/>
                </a:solidFill>
                <a:latin typeface="Calibri (MS) Bold"/>
                <a:ea typeface="Calibri (MS) Bold"/>
                <a:cs typeface="Calibri (MS) Bold"/>
                <a:sym typeface="Calibri (MS) Bold"/>
              </a:rPr>
              <a:t>Types of Sales Promotion Techniques:</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Discounts – </a:t>
            </a:r>
            <a:r>
              <a:rPr lang="en-US" sz="3600">
                <a:solidFill>
                  <a:srgbClr val="203C48"/>
                </a:solidFill>
                <a:latin typeface="Calibri (MS)"/>
                <a:ea typeface="Calibri (MS)"/>
                <a:cs typeface="Calibri (MS)"/>
                <a:sym typeface="Calibri (MS)"/>
              </a:rPr>
              <a:t>Limited time price cuts.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E.g. Dunnes: €10 off €50 spent.</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Buy One Get One Free – </a:t>
            </a:r>
            <a:r>
              <a:rPr lang="en-US" sz="3600">
                <a:solidFill>
                  <a:srgbClr val="203C48"/>
                </a:solidFill>
                <a:latin typeface="Calibri (MS)"/>
                <a:ea typeface="Calibri (MS)"/>
                <a:cs typeface="Calibri (MS)"/>
                <a:sym typeface="Calibri (MS)"/>
              </a:rPr>
              <a:t>Common in food and personal care.</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Loyalty Cards – </a:t>
            </a:r>
            <a:r>
              <a:rPr lang="en-US" sz="3600">
                <a:solidFill>
                  <a:srgbClr val="203C48"/>
                </a:solidFill>
                <a:latin typeface="Calibri (MS)"/>
                <a:ea typeface="Calibri (MS)"/>
                <a:cs typeface="Calibri (MS)"/>
                <a:sym typeface="Calibri (MS)"/>
              </a:rPr>
              <a:t>Earn points/stamps toward rewards.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E.g. Free coffee after 6 purchases.</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Competitions – </a:t>
            </a:r>
            <a:r>
              <a:rPr lang="en-US" sz="3600">
                <a:solidFill>
                  <a:srgbClr val="203C48"/>
                </a:solidFill>
                <a:latin typeface="Calibri (MS)"/>
                <a:ea typeface="Calibri (MS)"/>
                <a:cs typeface="Calibri (MS)"/>
                <a:sym typeface="Calibri (MS)"/>
              </a:rPr>
              <a:t>Win prizes by buying or engaging online.</a:t>
            </a:r>
          </a:p>
          <a:p>
            <a:pPr algn="l">
              <a:lnSpc>
                <a:spcPts val="5040"/>
              </a:lnSpc>
            </a:pPr>
            <a:r>
              <a:rPr lang="en-US" sz="3600" b="1">
                <a:solidFill>
                  <a:srgbClr val="203C48"/>
                </a:solidFill>
                <a:latin typeface="Calibri (MS) Bold"/>
                <a:ea typeface="Calibri (MS) Bold"/>
                <a:cs typeface="Calibri (MS) Bold"/>
                <a:sym typeface="Calibri (MS) Bold"/>
              </a:rPr>
              <a:t>Tech Update:</a:t>
            </a:r>
          </a:p>
          <a:p>
            <a:pPr algn="l">
              <a:lnSpc>
                <a:spcPts val="5040"/>
              </a:lnSpc>
            </a:pPr>
            <a:r>
              <a:rPr lang="en-US" sz="3600">
                <a:solidFill>
                  <a:srgbClr val="203C48"/>
                </a:solidFill>
                <a:latin typeface="Calibri (MS)"/>
                <a:ea typeface="Calibri (MS)"/>
                <a:cs typeface="Calibri (MS)"/>
                <a:sym typeface="Calibri (MS)"/>
              </a:rPr>
              <a:t>Promo codes &amp; social media partnerships often amplify impact.</a:t>
            </a:r>
          </a:p>
        </p:txBody>
      </p:sp>
      <p:sp>
        <p:nvSpPr>
          <p:cNvPr id="3" name="Freeform 3"/>
          <p:cNvSpPr/>
          <p:nvPr/>
        </p:nvSpPr>
        <p:spPr>
          <a:xfrm>
            <a:off x="13761446" y="3463286"/>
            <a:ext cx="3802288" cy="3802288"/>
          </a:xfrm>
          <a:custGeom>
            <a:avLst/>
            <a:gdLst/>
            <a:ahLst/>
            <a:cxnLst/>
            <a:rect l="l" t="t" r="r" b="b"/>
            <a:pathLst>
              <a:path w="3802288" h="3802288">
                <a:moveTo>
                  <a:pt x="0" y="0"/>
                </a:moveTo>
                <a:lnTo>
                  <a:pt x="3802288" y="0"/>
                </a:lnTo>
                <a:lnTo>
                  <a:pt x="3802288" y="3802288"/>
                </a:lnTo>
                <a:lnTo>
                  <a:pt x="0" y="3802288"/>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5" name="Group 5"/>
          <p:cNvGrpSpPr/>
          <p:nvPr/>
        </p:nvGrpSpPr>
        <p:grpSpPr>
          <a:xfrm>
            <a:off x="0" y="0"/>
            <a:ext cx="18288000" cy="1903084"/>
            <a:chOff x="0" y="0"/>
            <a:chExt cx="4816593" cy="501224"/>
          </a:xfrm>
        </p:grpSpPr>
        <p:sp>
          <p:nvSpPr>
            <p:cNvPr id="6" name="Freeform 6"/>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7" name="TextBox 7"/>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9" name="Freeform 9"/>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1028706" y="939667"/>
            <a:ext cx="14834087"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Promotion Strategies - Sales Promotions</a:t>
            </a:r>
          </a:p>
        </p:txBody>
      </p:sp>
      <p:sp>
        <p:nvSpPr>
          <p:cNvPr id="12" name="AutoShape 6">
            <a:extLst>
              <a:ext uri="{FF2B5EF4-FFF2-40B4-BE49-F238E27FC236}">
                <a16:creationId xmlns:a16="http://schemas.microsoft.com/office/drawing/2014/main" id="{7B284918-221A-B377-77BB-BC0CD5BC19B1}"/>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69073" y="2399684"/>
            <a:ext cx="15890227" cy="6423660"/>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What is it?</a:t>
            </a:r>
            <a:r>
              <a:rPr lang="en-US" sz="3600">
                <a:solidFill>
                  <a:srgbClr val="203C48"/>
                </a:solidFill>
                <a:latin typeface="Calibri (MS)"/>
                <a:ea typeface="Calibri (MS)"/>
                <a:cs typeface="Calibri (MS)"/>
                <a:sym typeface="Calibri (MS)"/>
              </a:rPr>
              <a:t> One-to-one communication with customers by email, SMS, post, or app.</a:t>
            </a:r>
          </a:p>
          <a:p>
            <a:pPr algn="l">
              <a:lnSpc>
                <a:spcPts val="5040"/>
              </a:lnSpc>
            </a:pPr>
            <a:r>
              <a:rPr lang="en-US" sz="3600" b="1">
                <a:solidFill>
                  <a:srgbClr val="203C48"/>
                </a:solidFill>
                <a:latin typeface="Calibri (MS) Bold"/>
                <a:ea typeface="Calibri (MS) Bold"/>
                <a:cs typeface="Calibri (MS) Bold"/>
                <a:sym typeface="Calibri (MS) Bold"/>
              </a:rPr>
              <a:t>Types of Direct Marketing</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Email platforms like Mailchimp/Klaviyo</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Customer segmentation – Different messages for different audiences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A/B Testing – See which version of a message works best</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Push notifications – App alerts when a sale starts</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a:solidFill>
                  <a:srgbClr val="203C48"/>
                </a:solidFill>
                <a:latin typeface="Calibri (MS) Bold"/>
                <a:ea typeface="Calibri (MS) Bold"/>
                <a:cs typeface="Calibri (MS) Bold"/>
                <a:sym typeface="Calibri (MS) Bold"/>
              </a:rPr>
              <a:t>Tech Update:</a:t>
            </a:r>
          </a:p>
          <a:p>
            <a:pPr algn="l">
              <a:lnSpc>
                <a:spcPts val="5040"/>
              </a:lnSpc>
            </a:pPr>
            <a:r>
              <a:rPr lang="en-US" sz="3600">
                <a:solidFill>
                  <a:srgbClr val="203C48"/>
                </a:solidFill>
                <a:latin typeface="Calibri (MS)"/>
                <a:ea typeface="Calibri (MS)"/>
                <a:cs typeface="Calibri (MS)"/>
                <a:sym typeface="Calibri (MS)"/>
              </a:rPr>
              <a:t>Build relationships and encourage direct purchases. Can reach target market directly and quickly and track success rates of campaigns with data.</a:t>
            </a:r>
          </a:p>
        </p:txBody>
      </p:sp>
      <p:sp>
        <p:nvSpPr>
          <p:cNvPr id="3" name="Freeform 3"/>
          <p:cNvSpPr/>
          <p:nvPr/>
        </p:nvSpPr>
        <p:spPr>
          <a:xfrm>
            <a:off x="15007477" y="3457957"/>
            <a:ext cx="3107133" cy="3158458"/>
          </a:xfrm>
          <a:custGeom>
            <a:avLst/>
            <a:gdLst/>
            <a:ahLst/>
            <a:cxnLst/>
            <a:rect l="l" t="t" r="r" b="b"/>
            <a:pathLst>
              <a:path w="3107133" h="3158458">
                <a:moveTo>
                  <a:pt x="0" y="0"/>
                </a:moveTo>
                <a:lnTo>
                  <a:pt x="3107133" y="0"/>
                </a:lnTo>
                <a:lnTo>
                  <a:pt x="3107133" y="3158458"/>
                </a:lnTo>
                <a:lnTo>
                  <a:pt x="0" y="3158458"/>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5" name="Group 5"/>
          <p:cNvGrpSpPr/>
          <p:nvPr/>
        </p:nvGrpSpPr>
        <p:grpSpPr>
          <a:xfrm>
            <a:off x="0" y="0"/>
            <a:ext cx="18288000" cy="1903084"/>
            <a:chOff x="0" y="0"/>
            <a:chExt cx="4816593" cy="501224"/>
          </a:xfrm>
        </p:grpSpPr>
        <p:sp>
          <p:nvSpPr>
            <p:cNvPr id="6" name="Freeform 6"/>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7" name="TextBox 7"/>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9" name="Freeform 9"/>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1028706" y="958985"/>
            <a:ext cx="14834087"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Promotion Strategies - Direct Marketing</a:t>
            </a:r>
          </a:p>
        </p:txBody>
      </p:sp>
      <p:sp>
        <p:nvSpPr>
          <p:cNvPr id="12" name="AutoShape 6">
            <a:extLst>
              <a:ext uri="{FF2B5EF4-FFF2-40B4-BE49-F238E27FC236}">
                <a16:creationId xmlns:a16="http://schemas.microsoft.com/office/drawing/2014/main" id="{FCA6E361-6257-69F9-4C99-F53253467B13}"/>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351136"/>
            <a:ext cx="5903108" cy="7061835"/>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What is it?</a:t>
            </a:r>
            <a:r>
              <a:rPr lang="en-US" sz="3600">
                <a:solidFill>
                  <a:srgbClr val="203C48"/>
                </a:solidFill>
                <a:latin typeface="Calibri (MS)"/>
                <a:ea typeface="Calibri (MS)"/>
                <a:cs typeface="Calibri (MS)"/>
                <a:sym typeface="Calibri (MS)"/>
              </a:rPr>
              <a:t> Using digital influencers and content creators to promote products.</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a:solidFill>
                  <a:srgbClr val="203C48"/>
                </a:solidFill>
                <a:latin typeface="Calibri (MS) Bold"/>
                <a:ea typeface="Calibri (MS) Bold"/>
                <a:cs typeface="Calibri (MS) Bold"/>
                <a:sym typeface="Calibri (MS) Bold"/>
              </a:rPr>
              <a:t>Why it works: </a:t>
            </a:r>
            <a:r>
              <a:rPr lang="en-US" sz="3600">
                <a:solidFill>
                  <a:srgbClr val="203C48"/>
                </a:solidFill>
                <a:latin typeface="Calibri (MS)"/>
                <a:ea typeface="Calibri (MS)"/>
                <a:cs typeface="Calibri (MS)"/>
                <a:sym typeface="Calibri (MS)"/>
              </a:rPr>
              <a:t>Emotional storytelling + mass exposure = stronger brand engagement.</a:t>
            </a:r>
          </a:p>
          <a:p>
            <a:pPr algn="l">
              <a:lnSpc>
                <a:spcPts val="5040"/>
              </a:lnSpc>
            </a:pPr>
            <a:r>
              <a:rPr lang="en-US" sz="3600">
                <a:solidFill>
                  <a:srgbClr val="203C48"/>
                </a:solidFill>
                <a:latin typeface="Calibri (MS)"/>
                <a:ea typeface="Calibri (MS)"/>
                <a:cs typeface="Calibri (MS)"/>
                <a:sym typeface="Calibri (MS)"/>
              </a:rPr>
              <a:t>Works best with influencers who match the brand’s image and values.</a:t>
            </a:r>
          </a:p>
          <a:p>
            <a:pPr algn="l">
              <a:lnSpc>
                <a:spcPts val="5040"/>
              </a:lnSpc>
            </a:pPr>
            <a:endParaRPr lang="en-US" sz="3600">
              <a:solidFill>
                <a:srgbClr val="203C48"/>
              </a:solidFill>
              <a:latin typeface="Calibri (MS)"/>
              <a:ea typeface="Calibri (MS)"/>
              <a:cs typeface="Calibri (MS)"/>
              <a:sym typeface="Calibri (MS)"/>
            </a:endParaRPr>
          </a:p>
        </p:txBody>
      </p:sp>
      <p:pic>
        <p:nvPicPr>
          <p:cNvPr id="3" name="Picture 3"/>
          <p:cNvPicPr>
            <a:picLocks noChangeAspect="1"/>
          </p:cNvPicPr>
          <p:nvPr>
            <a:videoFile r:link="rId1"/>
          </p:nvPr>
        </p:nvPicPr>
        <p:blipFill>
          <a:blip r:embed="rId3"/>
          <a:stretch>
            <a:fillRect/>
          </a:stretch>
        </p:blipFill>
        <p:spPr>
          <a:xfrm>
            <a:off x="7069440" y="2344267"/>
            <a:ext cx="10870247" cy="6109741"/>
          </a:xfrm>
          <a:prstGeom prst="rect">
            <a:avLst/>
          </a:prstGeom>
        </p:spPr>
      </p:pic>
      <p:sp>
        <p:nvSpPr>
          <p:cNvPr id="4" name="TextBox 4"/>
          <p:cNvSpPr txBox="1"/>
          <p:nvPr/>
        </p:nvSpPr>
        <p:spPr>
          <a:xfrm>
            <a:off x="7069440" y="8492936"/>
            <a:ext cx="10189860" cy="1114425"/>
          </a:xfrm>
          <a:prstGeom prst="rect">
            <a:avLst/>
          </a:prstGeom>
        </p:spPr>
        <p:txBody>
          <a:bodyPr lIns="0" tIns="0" rIns="0" bIns="0" rtlCol="0" anchor="t">
            <a:spAutoFit/>
          </a:bodyPr>
          <a:lstStyle/>
          <a:p>
            <a:pPr algn="l">
              <a:lnSpc>
                <a:spcPts val="4200"/>
              </a:lnSpc>
            </a:pPr>
            <a:r>
              <a:rPr lang="en-US" sz="3000" dirty="0">
                <a:solidFill>
                  <a:srgbClr val="203C48"/>
                </a:solidFill>
                <a:latin typeface="Calibri (MS)"/>
                <a:ea typeface="Calibri (MS)"/>
                <a:cs typeface="Calibri (MS)"/>
                <a:sym typeface="Calibri (MS)"/>
              </a:rPr>
              <a:t>Casey </a:t>
            </a:r>
            <a:r>
              <a:rPr lang="en-US" sz="3000" dirty="0" err="1">
                <a:solidFill>
                  <a:srgbClr val="203C48"/>
                </a:solidFill>
                <a:latin typeface="Calibri (MS)"/>
                <a:ea typeface="Calibri (MS)"/>
                <a:cs typeface="Calibri (MS)"/>
                <a:sym typeface="Calibri (MS)"/>
              </a:rPr>
              <a:t>Neistat’s</a:t>
            </a:r>
            <a:r>
              <a:rPr lang="en-US" sz="3000" dirty="0">
                <a:solidFill>
                  <a:srgbClr val="203C48"/>
                </a:solidFill>
                <a:latin typeface="Calibri (MS)"/>
                <a:ea typeface="Calibri (MS)"/>
                <a:cs typeface="Calibri (MS)"/>
                <a:sym typeface="Calibri (MS)"/>
              </a:rPr>
              <a:t> </a:t>
            </a:r>
            <a:r>
              <a:rPr lang="en-US" sz="3000" u="sng" dirty="0">
                <a:solidFill>
                  <a:srgbClr val="203C48"/>
                </a:solidFill>
                <a:latin typeface="Calibri (MS)"/>
                <a:ea typeface="Calibri (MS)"/>
                <a:cs typeface="Calibri (MS)"/>
                <a:sym typeface="Calibri (MS)"/>
                <a:hlinkClick r:id="rId4" tooltip="https://www.youtube.com/watch?v=WxfZkMm3wcg"/>
              </a:rPr>
              <a:t>viral video</a:t>
            </a:r>
            <a:r>
              <a:rPr lang="en-US" sz="3000" dirty="0">
                <a:solidFill>
                  <a:srgbClr val="203C48"/>
                </a:solidFill>
                <a:latin typeface="Calibri (MS)"/>
                <a:ea typeface="Calibri (MS)"/>
                <a:cs typeface="Calibri (MS)"/>
                <a:sym typeface="Calibri (MS)"/>
              </a:rPr>
              <a:t> for Nike’s #Makeitcount campaign was a big success for Nike to  help drive their values and brand image</a:t>
            </a:r>
          </a:p>
        </p:txBody>
      </p:sp>
      <p:sp>
        <p:nvSpPr>
          <p:cNvPr id="5" name="TextBox 5"/>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6" name="Group 6"/>
          <p:cNvGrpSpPr/>
          <p:nvPr/>
        </p:nvGrpSpPr>
        <p:grpSpPr>
          <a:xfrm>
            <a:off x="0" y="0"/>
            <a:ext cx="18288000" cy="1903084"/>
            <a:chOff x="0" y="0"/>
            <a:chExt cx="4816593" cy="501224"/>
          </a:xfrm>
        </p:grpSpPr>
        <p:sp>
          <p:nvSpPr>
            <p:cNvPr id="7" name="Freeform 7"/>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8" name="TextBox 8"/>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0" name="Freeform 10"/>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2" name="TextBox 12"/>
          <p:cNvSpPr txBox="1"/>
          <p:nvPr/>
        </p:nvSpPr>
        <p:spPr>
          <a:xfrm>
            <a:off x="1028700" y="951587"/>
            <a:ext cx="14834087"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Promotion Strategies - Digital Marketing</a:t>
            </a:r>
          </a:p>
        </p:txBody>
      </p:sp>
      <p:sp>
        <p:nvSpPr>
          <p:cNvPr id="13" name="AutoShape 6">
            <a:extLst>
              <a:ext uri="{FF2B5EF4-FFF2-40B4-BE49-F238E27FC236}">
                <a16:creationId xmlns:a16="http://schemas.microsoft.com/office/drawing/2014/main" id="{A9CB07B2-D70F-09EB-A74D-05FDE0931B50}"/>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77828" y="2196465"/>
            <a:ext cx="15532344" cy="7061835"/>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What is it?</a:t>
            </a:r>
            <a:r>
              <a:rPr lang="en-US" sz="3600">
                <a:solidFill>
                  <a:srgbClr val="203C48"/>
                </a:solidFill>
                <a:latin typeface="Calibri (MS)"/>
                <a:ea typeface="Calibri (MS)"/>
                <a:cs typeface="Calibri (MS)"/>
                <a:sym typeface="Calibri (MS)"/>
              </a:rPr>
              <a:t> Face-to-face or online guidance from a salesperson to help the customer decide.</a:t>
            </a:r>
          </a:p>
          <a:p>
            <a:pPr algn="l">
              <a:lnSpc>
                <a:spcPts val="5040"/>
              </a:lnSpc>
            </a:pPr>
            <a:r>
              <a:rPr lang="en-US" sz="3600">
                <a:solidFill>
                  <a:srgbClr val="203C48"/>
                </a:solidFill>
                <a:latin typeface="Calibri (MS)"/>
                <a:ea typeface="Calibri (MS)"/>
                <a:cs typeface="Calibri (MS)"/>
                <a:sym typeface="Calibri (MS)"/>
              </a:rPr>
              <a:t> E.g. Staff in Currys help choose a laptop for Leaving Cert students by explaining features.</a:t>
            </a:r>
          </a:p>
          <a:p>
            <a:pPr algn="l">
              <a:lnSpc>
                <a:spcPts val="5040"/>
              </a:lnSpc>
            </a:pPr>
            <a:r>
              <a:rPr lang="en-US" sz="3600" b="1">
                <a:solidFill>
                  <a:srgbClr val="203C48"/>
                </a:solidFill>
                <a:latin typeface="Calibri (MS) Bold"/>
                <a:ea typeface="Calibri (MS) Bold"/>
                <a:cs typeface="Calibri (MS) Bold"/>
                <a:sym typeface="Calibri (MS) Bold"/>
              </a:rPr>
              <a:t>Why it works: </a:t>
            </a:r>
            <a:r>
              <a:rPr lang="en-US" sz="3600">
                <a:solidFill>
                  <a:srgbClr val="203C48"/>
                </a:solidFill>
                <a:latin typeface="Calibri (MS)"/>
                <a:ea typeface="Calibri (MS)"/>
                <a:cs typeface="Calibri (MS)"/>
                <a:sym typeface="Calibri (MS)"/>
              </a:rPr>
              <a:t>Builds trust, especially for expensive or complex purchases.</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a:solidFill>
                  <a:srgbClr val="203C48"/>
                </a:solidFill>
                <a:latin typeface="Calibri (MS) Bold"/>
                <a:ea typeface="Calibri (MS) Bold"/>
                <a:cs typeface="Calibri (MS) Bold"/>
                <a:sym typeface="Calibri (MS) Bold"/>
              </a:rPr>
              <a:t>Tech Update:</a:t>
            </a:r>
          </a:p>
          <a:p>
            <a:pPr algn="l">
              <a:lnSpc>
                <a:spcPts val="5040"/>
              </a:lnSpc>
            </a:pPr>
            <a:r>
              <a:rPr lang="en-US" sz="3600">
                <a:solidFill>
                  <a:srgbClr val="203C48"/>
                </a:solidFill>
                <a:latin typeface="Calibri (MS)"/>
                <a:ea typeface="Calibri (MS)"/>
                <a:cs typeface="Calibri (MS)"/>
                <a:sym typeface="Calibri (MS)"/>
              </a:rPr>
              <a:t>AI-powered chatbots and live video consultations now allow businesses to deliver personal selling online.</a:t>
            </a:r>
          </a:p>
          <a:p>
            <a:pPr algn="l">
              <a:lnSpc>
                <a:spcPts val="5040"/>
              </a:lnSpc>
            </a:pPr>
            <a:r>
              <a:rPr lang="en-US" sz="3600">
                <a:solidFill>
                  <a:srgbClr val="203C48"/>
                </a:solidFill>
                <a:latin typeface="Calibri (MS)"/>
                <a:ea typeface="Calibri (MS)"/>
                <a:cs typeface="Calibri (MS)"/>
                <a:sym typeface="Calibri (MS)"/>
              </a:rPr>
              <a:t>E.g. Dell offers real-time chat with tech advisors to help customers choose laptops tailored to their needs.</a:t>
            </a:r>
          </a:p>
        </p:txBody>
      </p:sp>
      <p:sp>
        <p:nvSpPr>
          <p:cNvPr id="3" name="TextBox 3"/>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4" name="Group 4"/>
          <p:cNvGrpSpPr/>
          <p:nvPr/>
        </p:nvGrpSpPr>
        <p:grpSpPr>
          <a:xfrm>
            <a:off x="0" y="0"/>
            <a:ext cx="18288000" cy="1903084"/>
            <a:chOff x="0" y="0"/>
            <a:chExt cx="4816593" cy="501224"/>
          </a:xfrm>
        </p:grpSpPr>
        <p:sp>
          <p:nvSpPr>
            <p:cNvPr id="5" name="Freeform 5"/>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6" name="TextBox 6"/>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8" name="Freeform 8"/>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1028706" y="926289"/>
            <a:ext cx="14834087"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Promotion Strategies - Personal Selling</a:t>
            </a:r>
          </a:p>
        </p:txBody>
      </p:sp>
      <p:sp>
        <p:nvSpPr>
          <p:cNvPr id="11" name="AutoShape 6">
            <a:extLst>
              <a:ext uri="{FF2B5EF4-FFF2-40B4-BE49-F238E27FC236}">
                <a16:creationId xmlns:a16="http://schemas.microsoft.com/office/drawing/2014/main" id="{BE9C9C1A-917F-500D-2AFF-616BEDBF02BE}"/>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179339"/>
            <a:ext cx="15532344" cy="7061835"/>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Advertising</a:t>
            </a:r>
          </a:p>
          <a:p>
            <a:pPr algn="l">
              <a:lnSpc>
                <a:spcPts val="5040"/>
              </a:lnSpc>
            </a:pPr>
            <a:r>
              <a:rPr lang="en-US" sz="3600">
                <a:solidFill>
                  <a:srgbClr val="203C48"/>
                </a:solidFill>
                <a:latin typeface="Calibri (MS)"/>
                <a:ea typeface="Calibri (MS)"/>
                <a:cs typeface="Calibri (MS)"/>
                <a:sym typeface="Calibri (MS)"/>
              </a:rPr>
              <a:t>Businesses select media platforms and ad styles based on where their target market spends time/their habits and behaviours.</a:t>
            </a:r>
          </a:p>
          <a:p>
            <a:pPr algn="l">
              <a:lnSpc>
                <a:spcPts val="5040"/>
              </a:lnSpc>
            </a:pPr>
            <a:r>
              <a:rPr lang="en-US" sz="3600">
                <a:solidFill>
                  <a:srgbClr val="203C48"/>
                </a:solidFill>
                <a:latin typeface="Calibri (MS)"/>
                <a:ea typeface="Calibri (MS)"/>
                <a:cs typeface="Calibri (MS)"/>
                <a:sym typeface="Calibri (MS)"/>
              </a:rPr>
              <a:t>E.g. A skincare brand targeting Gen Z might use Snapchat ads and short-form video tutorials over print or radio.</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a:solidFill>
                  <a:srgbClr val="203C48"/>
                </a:solidFill>
                <a:latin typeface="Calibri (MS) Bold"/>
                <a:ea typeface="Calibri (MS) Bold"/>
                <a:cs typeface="Calibri (MS) Bold"/>
                <a:sym typeface="Calibri (MS) Bold"/>
              </a:rPr>
              <a:t>Public Relations</a:t>
            </a:r>
          </a:p>
          <a:p>
            <a:pPr algn="l">
              <a:lnSpc>
                <a:spcPts val="5040"/>
              </a:lnSpc>
            </a:pPr>
            <a:r>
              <a:rPr lang="en-US" sz="3600">
                <a:solidFill>
                  <a:srgbClr val="203C48"/>
                </a:solidFill>
                <a:latin typeface="Calibri (MS)"/>
                <a:ea typeface="Calibri (MS)"/>
                <a:cs typeface="Calibri (MS)"/>
                <a:sym typeface="Calibri (MS)"/>
              </a:rPr>
              <a:t>PR activities are chosen to match the values and lifestyle of the intended audience.</a:t>
            </a:r>
          </a:p>
          <a:p>
            <a:pPr algn="l">
              <a:lnSpc>
                <a:spcPts val="5040"/>
              </a:lnSpc>
            </a:pPr>
            <a:r>
              <a:rPr lang="en-US" sz="3600">
                <a:solidFill>
                  <a:srgbClr val="203C48"/>
                </a:solidFill>
                <a:latin typeface="Calibri (MS)"/>
                <a:ea typeface="Calibri (MS)"/>
                <a:cs typeface="Calibri (MS)"/>
                <a:sym typeface="Calibri (MS)"/>
              </a:rPr>
              <a:t>E.g. A fitness-focused brand might sponsor charity runs </a:t>
            </a:r>
          </a:p>
          <a:p>
            <a:pPr algn="l">
              <a:lnSpc>
                <a:spcPts val="5040"/>
              </a:lnSpc>
            </a:pPr>
            <a:r>
              <a:rPr lang="en-US" sz="3600">
                <a:solidFill>
                  <a:srgbClr val="203C48"/>
                </a:solidFill>
                <a:latin typeface="Calibri (MS)"/>
                <a:ea typeface="Calibri (MS)"/>
                <a:cs typeface="Calibri (MS)"/>
                <a:sym typeface="Calibri (MS)"/>
              </a:rPr>
              <a:t>or mental health events to connect with </a:t>
            </a:r>
          </a:p>
          <a:p>
            <a:pPr algn="l">
              <a:lnSpc>
                <a:spcPts val="5040"/>
              </a:lnSpc>
            </a:pPr>
            <a:r>
              <a:rPr lang="en-US" sz="3600">
                <a:solidFill>
                  <a:srgbClr val="203C48"/>
                </a:solidFill>
                <a:latin typeface="Calibri (MS)"/>
                <a:ea typeface="Calibri (MS)"/>
                <a:cs typeface="Calibri (MS)"/>
                <a:sym typeface="Calibri (MS)"/>
              </a:rPr>
              <a:t>wellness-conscious consumers.</a:t>
            </a:r>
          </a:p>
        </p:txBody>
      </p:sp>
      <p:sp>
        <p:nvSpPr>
          <p:cNvPr id="3" name="Freeform 3"/>
          <p:cNvSpPr/>
          <p:nvPr/>
        </p:nvSpPr>
        <p:spPr>
          <a:xfrm>
            <a:off x="12561648" y="7322800"/>
            <a:ext cx="3834625" cy="2554819"/>
          </a:xfrm>
          <a:custGeom>
            <a:avLst/>
            <a:gdLst/>
            <a:ahLst/>
            <a:cxnLst/>
            <a:rect l="l" t="t" r="r" b="b"/>
            <a:pathLst>
              <a:path w="3834625" h="2554819">
                <a:moveTo>
                  <a:pt x="0" y="0"/>
                </a:moveTo>
                <a:lnTo>
                  <a:pt x="3834625" y="0"/>
                </a:lnTo>
                <a:lnTo>
                  <a:pt x="3834625" y="2554819"/>
                </a:lnTo>
                <a:lnTo>
                  <a:pt x="0" y="2554819"/>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5" name="Group 5"/>
          <p:cNvGrpSpPr/>
          <p:nvPr/>
        </p:nvGrpSpPr>
        <p:grpSpPr>
          <a:xfrm>
            <a:off x="0" y="0"/>
            <a:ext cx="18288000" cy="1903084"/>
            <a:chOff x="0" y="0"/>
            <a:chExt cx="4816593" cy="501224"/>
          </a:xfrm>
        </p:grpSpPr>
        <p:sp>
          <p:nvSpPr>
            <p:cNvPr id="6" name="Freeform 6"/>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7" name="TextBox 7"/>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9" name="Freeform 9"/>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1028700" y="1007746"/>
            <a:ext cx="14834087" cy="765174"/>
          </a:xfrm>
          <a:prstGeom prst="rect">
            <a:avLst/>
          </a:prstGeom>
        </p:spPr>
        <p:txBody>
          <a:bodyPr lIns="0" tIns="0" rIns="0" bIns="0" rtlCol="0" anchor="t">
            <a:spAutoFit/>
          </a:bodyPr>
          <a:lstStyle/>
          <a:p>
            <a:pPr algn="l">
              <a:lnSpc>
                <a:spcPts val="5600"/>
              </a:lnSpc>
            </a:pPr>
            <a:r>
              <a:rPr lang="en-US" sz="4000" b="1" dirty="0">
                <a:solidFill>
                  <a:srgbClr val="91D1DB"/>
                </a:solidFill>
                <a:latin typeface="Tabarra Sans Heavy"/>
                <a:ea typeface="Tabarra Sans Heavy"/>
                <a:cs typeface="Tabarra Sans Heavy"/>
                <a:sym typeface="Tabarra Sans Heavy"/>
              </a:rPr>
              <a:t>How the target market can influence the promotion used</a:t>
            </a:r>
          </a:p>
        </p:txBody>
      </p:sp>
      <p:sp>
        <p:nvSpPr>
          <p:cNvPr id="12" name="AutoShape 6">
            <a:extLst>
              <a:ext uri="{FF2B5EF4-FFF2-40B4-BE49-F238E27FC236}">
                <a16:creationId xmlns:a16="http://schemas.microsoft.com/office/drawing/2014/main" id="{4ED77F77-E40A-A1E9-8BE0-BBBF86DCDC03}"/>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48885" y="2119245"/>
            <a:ext cx="15532344" cy="7061835"/>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Sales Promotions</a:t>
            </a:r>
          </a:p>
          <a:p>
            <a:pPr algn="l">
              <a:lnSpc>
                <a:spcPts val="5040"/>
              </a:lnSpc>
            </a:pPr>
            <a:r>
              <a:rPr lang="en-US" sz="3600">
                <a:solidFill>
                  <a:srgbClr val="203C48"/>
                </a:solidFill>
                <a:latin typeface="Calibri (MS)"/>
                <a:ea typeface="Calibri (MS)"/>
                <a:cs typeface="Calibri (MS)"/>
                <a:sym typeface="Calibri (MS)"/>
              </a:rPr>
              <a:t>Promotions used should reflect what drives that target market to act fast, such as urgency or value.</a:t>
            </a:r>
          </a:p>
          <a:p>
            <a:pPr algn="l">
              <a:lnSpc>
                <a:spcPts val="5040"/>
              </a:lnSpc>
            </a:pPr>
            <a:r>
              <a:rPr lang="en-US" sz="3600">
                <a:solidFill>
                  <a:srgbClr val="203C48"/>
                </a:solidFill>
                <a:latin typeface="Calibri (MS)"/>
                <a:ea typeface="Calibri (MS)"/>
                <a:cs typeface="Calibri (MS)"/>
                <a:sym typeface="Calibri (MS)"/>
              </a:rPr>
              <a:t>E.g. Students might be attracted to flash sales with 20% off shared on student discount apps, while parents look for multi-buy savings in supermarkets.</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a:solidFill>
                  <a:srgbClr val="203C48"/>
                </a:solidFill>
                <a:latin typeface="Calibri (MS) Bold"/>
                <a:ea typeface="Calibri (MS) Bold"/>
                <a:cs typeface="Calibri (MS) Bold"/>
                <a:sym typeface="Calibri (MS) Bold"/>
              </a:rPr>
              <a:t>Direct Marketing</a:t>
            </a:r>
          </a:p>
          <a:p>
            <a:pPr algn="l">
              <a:lnSpc>
                <a:spcPts val="5040"/>
              </a:lnSpc>
            </a:pPr>
            <a:r>
              <a:rPr lang="en-US" sz="3600">
                <a:solidFill>
                  <a:srgbClr val="203C48"/>
                </a:solidFill>
                <a:latin typeface="Calibri (MS)"/>
                <a:ea typeface="Calibri (MS)"/>
                <a:cs typeface="Calibri (MS)"/>
                <a:sym typeface="Calibri (MS)"/>
              </a:rPr>
              <a:t>The format and tone of direct messages are tailored to audience preferences and habits.</a:t>
            </a:r>
          </a:p>
          <a:p>
            <a:pPr algn="l">
              <a:lnSpc>
                <a:spcPts val="5040"/>
              </a:lnSpc>
            </a:pPr>
            <a:r>
              <a:rPr lang="en-US" sz="3600">
                <a:solidFill>
                  <a:srgbClr val="203C48"/>
                </a:solidFill>
                <a:latin typeface="Calibri (MS)"/>
                <a:ea typeface="Calibri (MS)"/>
                <a:cs typeface="Calibri (MS)"/>
                <a:sym typeface="Calibri (MS)"/>
              </a:rPr>
              <a:t>E.g. A retirement investment firm may post brochures to older adults, while a fashion brand targets young adults via stylised email campaigns.</a:t>
            </a:r>
          </a:p>
        </p:txBody>
      </p:sp>
      <p:sp>
        <p:nvSpPr>
          <p:cNvPr id="3" name="Freeform 3"/>
          <p:cNvSpPr/>
          <p:nvPr/>
        </p:nvSpPr>
        <p:spPr>
          <a:xfrm>
            <a:off x="15795346" y="4191369"/>
            <a:ext cx="2308197" cy="1904263"/>
          </a:xfrm>
          <a:custGeom>
            <a:avLst/>
            <a:gdLst/>
            <a:ahLst/>
            <a:cxnLst/>
            <a:rect l="l" t="t" r="r" b="b"/>
            <a:pathLst>
              <a:path w="2308197" h="1904263">
                <a:moveTo>
                  <a:pt x="0" y="0"/>
                </a:moveTo>
                <a:lnTo>
                  <a:pt x="2308197" y="0"/>
                </a:lnTo>
                <a:lnTo>
                  <a:pt x="2308197" y="1904262"/>
                </a:lnTo>
                <a:lnTo>
                  <a:pt x="0" y="1904262"/>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5" name="Group 5"/>
          <p:cNvGrpSpPr/>
          <p:nvPr/>
        </p:nvGrpSpPr>
        <p:grpSpPr>
          <a:xfrm>
            <a:off x="0" y="0"/>
            <a:ext cx="18288000" cy="1903084"/>
            <a:chOff x="0" y="0"/>
            <a:chExt cx="4816593" cy="501224"/>
          </a:xfrm>
        </p:grpSpPr>
        <p:sp>
          <p:nvSpPr>
            <p:cNvPr id="6" name="Freeform 6"/>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7" name="TextBox 7"/>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9" name="Freeform 9"/>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1028706" y="1021303"/>
            <a:ext cx="14834087" cy="765174"/>
          </a:xfrm>
          <a:prstGeom prst="rect">
            <a:avLst/>
          </a:prstGeom>
        </p:spPr>
        <p:txBody>
          <a:bodyPr lIns="0" tIns="0" rIns="0" bIns="0" rtlCol="0" anchor="t">
            <a:spAutoFit/>
          </a:bodyPr>
          <a:lstStyle/>
          <a:p>
            <a:pPr algn="l">
              <a:lnSpc>
                <a:spcPts val="5600"/>
              </a:lnSpc>
            </a:pPr>
            <a:r>
              <a:rPr lang="en-US" sz="4000" b="1" dirty="0">
                <a:solidFill>
                  <a:srgbClr val="91D1DB"/>
                </a:solidFill>
                <a:latin typeface="Tabarra Sans Heavy"/>
                <a:ea typeface="Tabarra Sans Heavy"/>
                <a:cs typeface="Tabarra Sans Heavy"/>
                <a:sym typeface="Tabarra Sans Heavy"/>
              </a:rPr>
              <a:t>How the target market can influence the promotion used</a:t>
            </a:r>
          </a:p>
        </p:txBody>
      </p:sp>
      <p:sp>
        <p:nvSpPr>
          <p:cNvPr id="12" name="AutoShape 6">
            <a:extLst>
              <a:ext uri="{FF2B5EF4-FFF2-40B4-BE49-F238E27FC236}">
                <a16:creationId xmlns:a16="http://schemas.microsoft.com/office/drawing/2014/main" id="{7D62F5EE-46B8-3DC3-BADB-D2FDC86D9C7A}"/>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77828" y="2059151"/>
            <a:ext cx="15532344" cy="7700010"/>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Digital Promotion</a:t>
            </a:r>
          </a:p>
          <a:p>
            <a:pPr algn="l">
              <a:lnSpc>
                <a:spcPts val="5040"/>
              </a:lnSpc>
            </a:pPr>
            <a:r>
              <a:rPr lang="en-US" sz="3600">
                <a:solidFill>
                  <a:srgbClr val="203C48"/>
                </a:solidFill>
                <a:latin typeface="Calibri (MS)"/>
                <a:ea typeface="Calibri (MS)"/>
                <a:cs typeface="Calibri (MS)"/>
                <a:sym typeface="Calibri (MS)"/>
              </a:rPr>
              <a:t>Online engagement tools are shaped by how and where the audience interacts digitally.</a:t>
            </a:r>
          </a:p>
          <a:p>
            <a:pPr algn="l">
              <a:lnSpc>
                <a:spcPts val="5040"/>
              </a:lnSpc>
            </a:pPr>
            <a:r>
              <a:rPr lang="en-US" sz="3600">
                <a:solidFill>
                  <a:srgbClr val="203C48"/>
                </a:solidFill>
                <a:latin typeface="Calibri (MS)"/>
                <a:ea typeface="Calibri (MS)"/>
                <a:cs typeface="Calibri (MS)"/>
                <a:sym typeface="Calibri (MS)"/>
              </a:rPr>
              <a:t>E.g. A surf brand might use TikTok videos from popular coastal </a:t>
            </a:r>
          </a:p>
          <a:p>
            <a:pPr algn="l">
              <a:lnSpc>
                <a:spcPts val="5040"/>
              </a:lnSpc>
            </a:pPr>
            <a:r>
              <a:rPr lang="en-US" sz="3600">
                <a:solidFill>
                  <a:srgbClr val="203C48"/>
                </a:solidFill>
                <a:latin typeface="Calibri (MS)"/>
                <a:ea typeface="Calibri (MS)"/>
                <a:cs typeface="Calibri (MS)"/>
                <a:sym typeface="Calibri (MS)"/>
              </a:rPr>
              <a:t>influencers to appeal to adventure-seeking teens.</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a:solidFill>
                  <a:srgbClr val="203C48"/>
                </a:solidFill>
                <a:latin typeface="Calibri (MS) Bold"/>
                <a:ea typeface="Calibri (MS) Bold"/>
                <a:cs typeface="Calibri (MS) Bold"/>
                <a:sym typeface="Calibri (MS) Bold"/>
              </a:rPr>
              <a:t>Personal Selling</a:t>
            </a:r>
          </a:p>
          <a:p>
            <a:pPr algn="l">
              <a:lnSpc>
                <a:spcPts val="5040"/>
              </a:lnSpc>
            </a:pPr>
            <a:r>
              <a:rPr lang="en-US" sz="3600">
                <a:solidFill>
                  <a:srgbClr val="203C48"/>
                </a:solidFill>
                <a:latin typeface="Calibri (MS)"/>
                <a:ea typeface="Calibri (MS)"/>
                <a:cs typeface="Calibri (MS)"/>
                <a:sym typeface="Calibri (MS)"/>
              </a:rPr>
              <a:t>Tailored advice is used where buyers expect expert help or reassurance before purchasing.</a:t>
            </a:r>
          </a:p>
          <a:p>
            <a:pPr algn="l">
              <a:lnSpc>
                <a:spcPts val="5040"/>
              </a:lnSpc>
            </a:pPr>
            <a:r>
              <a:rPr lang="en-US" sz="3600">
                <a:solidFill>
                  <a:srgbClr val="203C48"/>
                </a:solidFill>
                <a:latin typeface="Calibri (MS)"/>
                <a:ea typeface="Calibri (MS)"/>
                <a:cs typeface="Calibri (MS)"/>
                <a:sym typeface="Calibri (MS)"/>
              </a:rPr>
              <a:t>E.g. A kitchen design company offers virtual consultations to help homeowners pick layouts, based on space and lifestyle needs and often offer 3D visuals of designs.</a:t>
            </a:r>
          </a:p>
          <a:p>
            <a:pPr algn="l">
              <a:lnSpc>
                <a:spcPts val="5040"/>
              </a:lnSpc>
            </a:pPr>
            <a:endParaRPr lang="en-US" sz="3600">
              <a:solidFill>
                <a:srgbClr val="203C48"/>
              </a:solidFill>
              <a:latin typeface="Calibri (MS)"/>
              <a:ea typeface="Calibri (MS)"/>
              <a:cs typeface="Calibri (MS)"/>
              <a:sym typeface="Calibri (MS)"/>
            </a:endParaRPr>
          </a:p>
        </p:txBody>
      </p:sp>
      <p:sp>
        <p:nvSpPr>
          <p:cNvPr id="3" name="Freeform 3"/>
          <p:cNvSpPr/>
          <p:nvPr/>
        </p:nvSpPr>
        <p:spPr>
          <a:xfrm>
            <a:off x="13752228" y="3604727"/>
            <a:ext cx="3919671" cy="2611481"/>
          </a:xfrm>
          <a:custGeom>
            <a:avLst/>
            <a:gdLst/>
            <a:ahLst/>
            <a:cxnLst/>
            <a:rect l="l" t="t" r="r" b="b"/>
            <a:pathLst>
              <a:path w="3919671" h="2611481">
                <a:moveTo>
                  <a:pt x="0" y="0"/>
                </a:moveTo>
                <a:lnTo>
                  <a:pt x="3919671" y="0"/>
                </a:lnTo>
                <a:lnTo>
                  <a:pt x="3919671" y="2611481"/>
                </a:lnTo>
                <a:lnTo>
                  <a:pt x="0" y="2611481"/>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5" name="Group 5"/>
          <p:cNvGrpSpPr/>
          <p:nvPr/>
        </p:nvGrpSpPr>
        <p:grpSpPr>
          <a:xfrm>
            <a:off x="0" y="0"/>
            <a:ext cx="18288000" cy="1903084"/>
            <a:chOff x="0" y="0"/>
            <a:chExt cx="4816593" cy="501224"/>
          </a:xfrm>
        </p:grpSpPr>
        <p:sp>
          <p:nvSpPr>
            <p:cNvPr id="6" name="Freeform 6"/>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7" name="TextBox 7"/>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9" name="Freeform 9"/>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1028706" y="1007746"/>
            <a:ext cx="14834087" cy="765174"/>
          </a:xfrm>
          <a:prstGeom prst="rect">
            <a:avLst/>
          </a:prstGeom>
        </p:spPr>
        <p:txBody>
          <a:bodyPr lIns="0" tIns="0" rIns="0" bIns="0" rtlCol="0" anchor="t">
            <a:spAutoFit/>
          </a:bodyPr>
          <a:lstStyle/>
          <a:p>
            <a:pPr algn="l">
              <a:lnSpc>
                <a:spcPts val="5600"/>
              </a:lnSpc>
            </a:pPr>
            <a:r>
              <a:rPr lang="en-US" sz="4000" b="1" dirty="0">
                <a:solidFill>
                  <a:srgbClr val="91D1DB"/>
                </a:solidFill>
                <a:latin typeface="Tabarra Sans Heavy"/>
                <a:ea typeface="Tabarra Sans Heavy"/>
                <a:cs typeface="Tabarra Sans Heavy"/>
                <a:sym typeface="Tabarra Sans Heavy"/>
              </a:rPr>
              <a:t>How the target market can influence the promotion used</a:t>
            </a:r>
          </a:p>
        </p:txBody>
      </p:sp>
      <p:sp>
        <p:nvSpPr>
          <p:cNvPr id="12" name="AutoShape 6">
            <a:extLst>
              <a:ext uri="{FF2B5EF4-FFF2-40B4-BE49-F238E27FC236}">
                <a16:creationId xmlns:a16="http://schemas.microsoft.com/office/drawing/2014/main" id="{25C8F0C4-3C69-13F5-CE67-0393C3BE51BB}"/>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26956" y="1948815"/>
            <a:ext cx="15532344" cy="8338185"/>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Who are 'People' in the Marketing Mix?</a:t>
            </a:r>
          </a:p>
          <a:p>
            <a:pPr algn="l">
              <a:lnSpc>
                <a:spcPts val="5040"/>
              </a:lnSpc>
            </a:pPr>
            <a:r>
              <a:rPr lang="en-US" sz="3600">
                <a:solidFill>
                  <a:srgbClr val="203C48"/>
                </a:solidFill>
                <a:latin typeface="Calibri (MS)"/>
                <a:ea typeface="Calibri (MS)"/>
                <a:cs typeface="Calibri (MS)"/>
                <a:sym typeface="Calibri (MS)"/>
              </a:rPr>
              <a:t>Everyone involved in delivering the product/service - store staff, delivery drivers, online support, customer care, influencers, etc.</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a:solidFill>
                  <a:srgbClr val="203C48"/>
                </a:solidFill>
                <a:latin typeface="Calibri (MS) Bold"/>
                <a:ea typeface="Calibri (MS) Bold"/>
                <a:cs typeface="Calibri (MS) Bold"/>
                <a:sym typeface="Calibri (MS) Bold"/>
              </a:rPr>
              <a:t>Why they matter:</a:t>
            </a:r>
          </a:p>
          <a:p>
            <a:pPr algn="l">
              <a:lnSpc>
                <a:spcPts val="5040"/>
              </a:lnSpc>
            </a:pPr>
            <a:r>
              <a:rPr lang="en-US" sz="3600">
                <a:solidFill>
                  <a:srgbClr val="203C48"/>
                </a:solidFill>
                <a:latin typeface="Calibri (MS)"/>
                <a:ea typeface="Calibri (MS)"/>
                <a:cs typeface="Calibri (MS)"/>
                <a:sym typeface="Calibri (MS)"/>
              </a:rPr>
              <a:t>People shape the customer experience. For service </a:t>
            </a:r>
          </a:p>
          <a:p>
            <a:pPr algn="l">
              <a:lnSpc>
                <a:spcPts val="5040"/>
              </a:lnSpc>
            </a:pPr>
            <a:r>
              <a:rPr lang="en-US" sz="3600">
                <a:solidFill>
                  <a:srgbClr val="203C48"/>
                </a:solidFill>
                <a:latin typeface="Calibri (MS)"/>
                <a:ea typeface="Calibri (MS)"/>
                <a:cs typeface="Calibri (MS)"/>
                <a:sym typeface="Calibri (MS)"/>
              </a:rPr>
              <a:t>businesses especially, the staff are the product.</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a:solidFill>
                  <a:srgbClr val="203C48"/>
                </a:solidFill>
                <a:latin typeface="Calibri (MS) Bold"/>
                <a:ea typeface="Calibri (MS) Bold"/>
                <a:cs typeface="Calibri (MS) Bold"/>
                <a:sym typeface="Calibri (MS) Bold"/>
              </a:rPr>
              <a:t>Target Market Influence:</a:t>
            </a:r>
          </a:p>
          <a:p>
            <a:pPr algn="l">
              <a:lnSpc>
                <a:spcPts val="5040"/>
              </a:lnSpc>
            </a:pPr>
            <a:r>
              <a:rPr lang="en-US" sz="3600">
                <a:solidFill>
                  <a:srgbClr val="203C48"/>
                </a:solidFill>
                <a:latin typeface="Calibri (MS)"/>
                <a:ea typeface="Calibri (MS)"/>
                <a:cs typeface="Calibri (MS)"/>
                <a:sym typeface="Calibri (MS)"/>
              </a:rPr>
              <a:t>Businesses recruit and train staff to suit their audience.</a:t>
            </a:r>
          </a:p>
          <a:p>
            <a:pPr algn="l">
              <a:lnSpc>
                <a:spcPts val="5040"/>
              </a:lnSpc>
            </a:pPr>
            <a:r>
              <a:rPr lang="en-US" sz="3600">
                <a:solidFill>
                  <a:srgbClr val="203C48"/>
                </a:solidFill>
                <a:latin typeface="Calibri (MS)"/>
                <a:ea typeface="Calibri (MS)"/>
                <a:cs typeface="Calibri (MS)"/>
                <a:sym typeface="Calibri (MS)"/>
              </a:rPr>
              <a:t>E.g. A youth fashion brand may hire relatable, TikTok-savvy staff, while a luxury hotel trains staff to be formal and discreet.</a:t>
            </a:r>
          </a:p>
          <a:p>
            <a:pPr algn="l">
              <a:lnSpc>
                <a:spcPts val="5040"/>
              </a:lnSpc>
            </a:pPr>
            <a:endParaRPr lang="en-US" sz="3600">
              <a:solidFill>
                <a:srgbClr val="203C48"/>
              </a:solidFill>
              <a:latin typeface="Calibri (MS)"/>
              <a:ea typeface="Calibri (MS)"/>
              <a:cs typeface="Calibri (MS)"/>
              <a:sym typeface="Calibri (MS)"/>
            </a:endParaRPr>
          </a:p>
        </p:txBody>
      </p:sp>
      <p:sp>
        <p:nvSpPr>
          <p:cNvPr id="3" name="Freeform 3"/>
          <p:cNvSpPr/>
          <p:nvPr/>
        </p:nvSpPr>
        <p:spPr>
          <a:xfrm>
            <a:off x="12446244" y="30861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People</a:t>
            </a:r>
          </a:p>
        </p:txBody>
      </p:sp>
      <p:sp>
        <p:nvSpPr>
          <p:cNvPr id="5" name="TextBox 5"/>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6" name="Group 6"/>
          <p:cNvGrpSpPr/>
          <p:nvPr/>
        </p:nvGrpSpPr>
        <p:grpSpPr>
          <a:xfrm>
            <a:off x="0" y="0"/>
            <a:ext cx="18288000" cy="1903084"/>
            <a:chOff x="0" y="0"/>
            <a:chExt cx="4816593" cy="501224"/>
          </a:xfrm>
        </p:grpSpPr>
        <p:sp>
          <p:nvSpPr>
            <p:cNvPr id="7" name="Freeform 7"/>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8" name="TextBox 8"/>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0" name="Freeform 10"/>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p:nvPr/>
        </p:nvSpPr>
        <p:spPr>
          <a:xfrm>
            <a:off x="1028706" y="988154"/>
            <a:ext cx="14834087" cy="765174"/>
          </a:xfrm>
          <a:prstGeom prst="rect">
            <a:avLst/>
          </a:prstGeom>
        </p:spPr>
        <p:txBody>
          <a:bodyPr lIns="0" tIns="0" rIns="0" bIns="0" rtlCol="0" anchor="t">
            <a:spAutoFit/>
          </a:bodyPr>
          <a:lstStyle/>
          <a:p>
            <a:pPr algn="l">
              <a:lnSpc>
                <a:spcPts val="5600"/>
              </a:lnSpc>
            </a:pPr>
            <a:r>
              <a:rPr lang="en-US" sz="4000" b="1" dirty="0">
                <a:solidFill>
                  <a:srgbClr val="91D1DB"/>
                </a:solidFill>
                <a:latin typeface="Tabarra Sans Heavy"/>
                <a:ea typeface="Tabarra Sans Heavy"/>
                <a:cs typeface="Tabarra Sans Heavy"/>
                <a:sym typeface="Tabarra Sans Heavy"/>
              </a:rPr>
              <a:t>People</a:t>
            </a:r>
          </a:p>
        </p:txBody>
      </p:sp>
      <p:sp>
        <p:nvSpPr>
          <p:cNvPr id="13" name="AutoShape 6">
            <a:extLst>
              <a:ext uri="{FF2B5EF4-FFF2-40B4-BE49-F238E27FC236}">
                <a16:creationId xmlns:a16="http://schemas.microsoft.com/office/drawing/2014/main" id="{C175D19D-2C33-6866-556B-E77C06A1B61A}"/>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6" y="1948815"/>
            <a:ext cx="15532344" cy="8338185"/>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Customer Experience</a:t>
            </a:r>
          </a:p>
          <a:p>
            <a:pPr algn="l">
              <a:lnSpc>
                <a:spcPts val="5040"/>
              </a:lnSpc>
            </a:pPr>
            <a:r>
              <a:rPr lang="en-US" sz="3600">
                <a:solidFill>
                  <a:srgbClr val="203C48"/>
                </a:solidFill>
                <a:latin typeface="Calibri (MS)"/>
                <a:ea typeface="Calibri (MS)"/>
                <a:cs typeface="Calibri (MS)"/>
                <a:sym typeface="Calibri (MS)"/>
              </a:rPr>
              <a:t>Must match what the customer expects - casual or formal, fun or refined.</a:t>
            </a:r>
          </a:p>
          <a:p>
            <a:pPr algn="l">
              <a:lnSpc>
                <a:spcPts val="5040"/>
              </a:lnSpc>
            </a:pPr>
            <a:r>
              <a:rPr lang="en-US" sz="3600">
                <a:solidFill>
                  <a:srgbClr val="203C48"/>
                </a:solidFill>
                <a:latin typeface="Calibri (MS)"/>
                <a:ea typeface="Calibri (MS)"/>
                <a:cs typeface="Calibri (MS)"/>
                <a:sym typeface="Calibri (MS)"/>
              </a:rPr>
              <a:t>E.g. A Bundoran beach ice cream shop hires outgoing, friendly staff to create a holiday vibe.</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a:solidFill>
                  <a:srgbClr val="203C48"/>
                </a:solidFill>
                <a:latin typeface="Calibri (MS) Bold"/>
                <a:ea typeface="Calibri (MS) Bold"/>
                <a:cs typeface="Calibri (MS) Bold"/>
                <a:sym typeface="Calibri (MS) Bold"/>
              </a:rPr>
              <a:t>Knowledge and Skills</a:t>
            </a:r>
          </a:p>
          <a:p>
            <a:pPr algn="l">
              <a:lnSpc>
                <a:spcPts val="5040"/>
              </a:lnSpc>
            </a:pPr>
            <a:r>
              <a:rPr lang="en-US" sz="3600">
                <a:solidFill>
                  <a:srgbClr val="203C48"/>
                </a:solidFill>
                <a:latin typeface="Calibri (MS)"/>
                <a:ea typeface="Calibri (MS)"/>
                <a:cs typeface="Calibri (MS)"/>
                <a:sym typeface="Calibri (MS)"/>
              </a:rPr>
              <a:t>Staff must understand and support customers appropriately.</a:t>
            </a:r>
          </a:p>
          <a:p>
            <a:pPr algn="l">
              <a:lnSpc>
                <a:spcPts val="5040"/>
              </a:lnSpc>
            </a:pPr>
            <a:r>
              <a:rPr lang="en-US" sz="3600">
                <a:solidFill>
                  <a:srgbClr val="203C48"/>
                </a:solidFill>
                <a:latin typeface="Calibri (MS)"/>
                <a:ea typeface="Calibri (MS)"/>
                <a:cs typeface="Calibri (MS)"/>
                <a:sym typeface="Calibri (MS)"/>
              </a:rPr>
              <a:t>E.g. Pharmacy staff trained in empathy for discussing personal health concerns.</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a:solidFill>
                  <a:srgbClr val="203C48"/>
                </a:solidFill>
                <a:latin typeface="Calibri (MS) Bold"/>
                <a:ea typeface="Calibri (MS) Bold"/>
                <a:cs typeface="Calibri (MS) Bold"/>
                <a:sym typeface="Calibri (MS) Bold"/>
              </a:rPr>
              <a:t>Appearance and Behaviour</a:t>
            </a:r>
          </a:p>
          <a:p>
            <a:pPr algn="l">
              <a:lnSpc>
                <a:spcPts val="5040"/>
              </a:lnSpc>
            </a:pPr>
            <a:r>
              <a:rPr lang="en-US" sz="3600">
                <a:solidFill>
                  <a:srgbClr val="203C48"/>
                </a:solidFill>
                <a:latin typeface="Calibri (MS)"/>
                <a:ea typeface="Calibri (MS)"/>
                <a:cs typeface="Calibri (MS)"/>
                <a:sym typeface="Calibri (MS)"/>
              </a:rPr>
              <a:t>Staff should reflect the brand and appeal to the audience.</a:t>
            </a:r>
          </a:p>
          <a:p>
            <a:pPr algn="l">
              <a:lnSpc>
                <a:spcPts val="5040"/>
              </a:lnSpc>
            </a:pPr>
            <a:r>
              <a:rPr lang="en-US" sz="3600">
                <a:solidFill>
                  <a:srgbClr val="203C48"/>
                </a:solidFill>
                <a:latin typeface="Calibri (MS)"/>
                <a:ea typeface="Calibri (MS)"/>
                <a:cs typeface="Calibri (MS)"/>
                <a:sym typeface="Calibri (MS)"/>
              </a:rPr>
              <a:t>E.g. Trendy clothing store staff should wear fashionable outfits and express their personality.</a:t>
            </a:r>
          </a:p>
        </p:txBody>
      </p:sp>
      <p:sp>
        <p:nvSpPr>
          <p:cNvPr id="3" name="Freeform 3"/>
          <p:cNvSpPr/>
          <p:nvPr/>
        </p:nvSpPr>
        <p:spPr>
          <a:xfrm>
            <a:off x="13934482" y="4129849"/>
            <a:ext cx="3449739" cy="2298388"/>
          </a:xfrm>
          <a:custGeom>
            <a:avLst/>
            <a:gdLst/>
            <a:ahLst/>
            <a:cxnLst/>
            <a:rect l="l" t="t" r="r" b="b"/>
            <a:pathLst>
              <a:path w="3449739" h="2298388">
                <a:moveTo>
                  <a:pt x="0" y="0"/>
                </a:moveTo>
                <a:lnTo>
                  <a:pt x="3449739" y="0"/>
                </a:lnTo>
                <a:lnTo>
                  <a:pt x="3449739" y="2298388"/>
                </a:lnTo>
                <a:lnTo>
                  <a:pt x="0" y="2298388"/>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5" name="Group 5"/>
          <p:cNvGrpSpPr/>
          <p:nvPr/>
        </p:nvGrpSpPr>
        <p:grpSpPr>
          <a:xfrm>
            <a:off x="0" y="0"/>
            <a:ext cx="18288000" cy="1903084"/>
            <a:chOff x="0" y="0"/>
            <a:chExt cx="4816593" cy="501224"/>
          </a:xfrm>
        </p:grpSpPr>
        <p:sp>
          <p:nvSpPr>
            <p:cNvPr id="6" name="Freeform 6"/>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7" name="TextBox 7"/>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9" name="Freeform 9"/>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1028706" y="990823"/>
            <a:ext cx="14834087" cy="765174"/>
          </a:xfrm>
          <a:prstGeom prst="rect">
            <a:avLst/>
          </a:prstGeom>
        </p:spPr>
        <p:txBody>
          <a:bodyPr lIns="0" tIns="0" rIns="0" bIns="0" rtlCol="0" anchor="t">
            <a:spAutoFit/>
          </a:bodyPr>
          <a:lstStyle/>
          <a:p>
            <a:pPr algn="l">
              <a:lnSpc>
                <a:spcPts val="5600"/>
              </a:lnSpc>
            </a:pPr>
            <a:r>
              <a:rPr lang="en-US" sz="4000" b="1" dirty="0">
                <a:solidFill>
                  <a:srgbClr val="91D1DB"/>
                </a:solidFill>
                <a:latin typeface="Tabarra Sans Heavy"/>
                <a:ea typeface="Tabarra Sans Heavy"/>
                <a:cs typeface="Tabarra Sans Heavy"/>
                <a:sym typeface="Tabarra Sans Heavy"/>
              </a:rPr>
              <a:t>People - How the target market impacts People </a:t>
            </a:r>
          </a:p>
        </p:txBody>
      </p:sp>
      <p:sp>
        <p:nvSpPr>
          <p:cNvPr id="12" name="AutoShape 6">
            <a:extLst>
              <a:ext uri="{FF2B5EF4-FFF2-40B4-BE49-F238E27FC236}">
                <a16:creationId xmlns:a16="http://schemas.microsoft.com/office/drawing/2014/main" id="{BCE44D31-138B-5E12-9FBA-CFEEC03A512C}"/>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274166"/>
        </a:solidFill>
        <a:effectLst/>
      </p:bgPr>
    </p:bg>
    <p:spTree>
      <p:nvGrpSpPr>
        <p:cNvPr id="1" name=""/>
        <p:cNvGrpSpPr/>
        <p:nvPr/>
      </p:nvGrpSpPr>
      <p:grpSpPr>
        <a:xfrm>
          <a:off x="0" y="0"/>
          <a:ext cx="0" cy="0"/>
          <a:chOff x="0" y="0"/>
          <a:chExt cx="0" cy="0"/>
        </a:xfrm>
      </p:grpSpPr>
      <p:pic>
        <p:nvPicPr>
          <p:cNvPr id="2" name="Picture 2"/>
          <p:cNvPicPr>
            <a:picLocks noChangeAspect="1"/>
          </p:cNvPicPr>
          <p:nvPr>
            <a:videoFile r:link="rId1"/>
          </p:nvPr>
        </p:nvPicPr>
        <p:blipFill>
          <a:blip r:embed="rId3"/>
          <a:stretch>
            <a:fillRect/>
          </a:stretch>
        </p:blipFill>
        <p:spPr>
          <a:xfrm>
            <a:off x="526224" y="2057400"/>
            <a:ext cx="11483848" cy="6454622"/>
          </a:xfrm>
          <a:prstGeom prst="rect">
            <a:avLst/>
          </a:prstGeom>
        </p:spPr>
      </p:pic>
      <p:sp>
        <p:nvSpPr>
          <p:cNvPr id="3" name="TextBox 3"/>
          <p:cNvSpPr txBox="1"/>
          <p:nvPr/>
        </p:nvSpPr>
        <p:spPr>
          <a:xfrm>
            <a:off x="12270833" y="2071217"/>
            <a:ext cx="5654822" cy="6440805"/>
          </a:xfrm>
          <a:prstGeom prst="rect">
            <a:avLst/>
          </a:prstGeom>
        </p:spPr>
        <p:txBody>
          <a:bodyPr lIns="0" tIns="0" rIns="0" bIns="0" rtlCol="0" anchor="t">
            <a:spAutoFit/>
          </a:bodyPr>
          <a:lstStyle/>
          <a:p>
            <a:pPr algn="l">
              <a:lnSpc>
                <a:spcPts val="4619"/>
              </a:lnSpc>
            </a:pPr>
            <a:r>
              <a:rPr lang="en-US" sz="3299" b="1">
                <a:solidFill>
                  <a:srgbClr val="FFFFFF"/>
                </a:solidFill>
                <a:latin typeface="Calibri (MS) Bold"/>
                <a:ea typeface="Calibri (MS) Bold"/>
                <a:cs typeface="Calibri (MS) Bold"/>
                <a:sym typeface="Calibri (MS) Bold"/>
              </a:rPr>
              <a:t>BikeRowSki</a:t>
            </a:r>
          </a:p>
          <a:p>
            <a:pPr algn="l">
              <a:lnSpc>
                <a:spcPts val="4619"/>
              </a:lnSpc>
            </a:pPr>
            <a:r>
              <a:rPr lang="en-US" sz="3299">
                <a:solidFill>
                  <a:srgbClr val="FFFFFF"/>
                </a:solidFill>
                <a:latin typeface="Calibri (MS)"/>
                <a:ea typeface="Calibri (MS)"/>
                <a:cs typeface="Calibri (MS)"/>
                <a:sym typeface="Calibri (MS)"/>
              </a:rPr>
              <a:t>After watching the video, describe how the ‘People’ suit the brand and product. What values do they reflect for the brand?</a:t>
            </a:r>
          </a:p>
          <a:p>
            <a:pPr algn="l">
              <a:lnSpc>
                <a:spcPts val="4619"/>
              </a:lnSpc>
            </a:pPr>
            <a:endParaRPr lang="en-US" sz="3299">
              <a:solidFill>
                <a:srgbClr val="FFFFFF"/>
              </a:solidFill>
              <a:latin typeface="Calibri (MS)"/>
              <a:ea typeface="Calibri (MS)"/>
              <a:cs typeface="Calibri (MS)"/>
              <a:sym typeface="Calibri (MS)"/>
            </a:endParaRPr>
          </a:p>
          <a:p>
            <a:pPr algn="l">
              <a:lnSpc>
                <a:spcPts val="4619"/>
              </a:lnSpc>
            </a:pPr>
            <a:r>
              <a:rPr lang="en-US" sz="3299">
                <a:solidFill>
                  <a:srgbClr val="FFFFFF"/>
                </a:solidFill>
                <a:latin typeface="Calibri (MS)"/>
                <a:ea typeface="Calibri (MS)"/>
                <a:cs typeface="Calibri (MS)"/>
                <a:sym typeface="Calibri (MS)"/>
              </a:rPr>
              <a:t>What other elements of the marketing mix do you notice in the video for BikeRowSki?</a:t>
            </a:r>
          </a:p>
          <a:p>
            <a:pPr algn="l">
              <a:lnSpc>
                <a:spcPts val="4619"/>
              </a:lnSpc>
            </a:pPr>
            <a:endParaRPr lang="en-US" sz="3299">
              <a:solidFill>
                <a:srgbClr val="FFFFFF"/>
              </a:solidFill>
              <a:latin typeface="Calibri (MS)"/>
              <a:ea typeface="Calibri (MS)"/>
              <a:cs typeface="Calibri (MS)"/>
              <a:sym typeface="Calibri (MS)"/>
            </a:endParaRPr>
          </a:p>
        </p:txBody>
      </p:sp>
      <p:sp>
        <p:nvSpPr>
          <p:cNvPr id="4" name="TextBox 4"/>
          <p:cNvSpPr txBox="1"/>
          <p:nvPr/>
        </p:nvSpPr>
        <p:spPr>
          <a:xfrm>
            <a:off x="1239178" y="449263"/>
            <a:ext cx="16020122" cy="958850"/>
          </a:xfrm>
          <a:prstGeom prst="rect">
            <a:avLst/>
          </a:prstGeom>
        </p:spPr>
        <p:txBody>
          <a:bodyPr lIns="0" tIns="0" rIns="0" bIns="0" rtlCol="0" anchor="t">
            <a:spAutoFit/>
          </a:bodyPr>
          <a:lstStyle/>
          <a:p>
            <a:pPr algn="l">
              <a:lnSpc>
                <a:spcPts val="7000"/>
              </a:lnSpc>
            </a:pPr>
            <a:r>
              <a:rPr lang="en-US" sz="5000" b="1">
                <a:solidFill>
                  <a:srgbClr val="F4D969"/>
                </a:solidFill>
                <a:latin typeface="Tabarra Sans Bold"/>
                <a:ea typeface="Tabarra Sans Bold"/>
                <a:cs typeface="Tabarra Sans Bold"/>
                <a:sym typeface="Tabarra Sans Bold"/>
              </a:rPr>
              <a:t>Reflect &amp; Research (Pg 160)</a:t>
            </a:r>
          </a:p>
        </p:txBody>
      </p:sp>
      <p:sp>
        <p:nvSpPr>
          <p:cNvPr id="5" name="TextBox 4">
            <a:extLst>
              <a:ext uri="{FF2B5EF4-FFF2-40B4-BE49-F238E27FC236}">
                <a16:creationId xmlns:a16="http://schemas.microsoft.com/office/drawing/2014/main" id="{A65DA076-8827-D7CB-8A87-1E144B79E2F7}"/>
              </a:ext>
            </a:extLst>
          </p:cNvPr>
          <p:cNvSpPr txBox="1"/>
          <p:nvPr/>
        </p:nvSpPr>
        <p:spPr>
          <a:xfrm>
            <a:off x="3905948" y="8648700"/>
            <a:ext cx="4724400" cy="369332"/>
          </a:xfrm>
          <a:prstGeom prst="rect">
            <a:avLst/>
          </a:prstGeom>
          <a:noFill/>
        </p:spPr>
        <p:txBody>
          <a:bodyPr wrap="square" rtlCol="0">
            <a:spAutoFit/>
          </a:bodyPr>
          <a:lstStyle/>
          <a:p>
            <a:r>
              <a:rPr lang="en-US" dirty="0">
                <a:solidFill>
                  <a:schemeClr val="bg1"/>
                </a:solidFill>
              </a:rPr>
              <a:t>https://</a:t>
            </a:r>
            <a:r>
              <a:rPr lang="en-US" dirty="0" err="1">
                <a:solidFill>
                  <a:schemeClr val="bg1"/>
                </a:solidFill>
              </a:rPr>
              <a:t>www.youtube.com</a:t>
            </a:r>
            <a:r>
              <a:rPr lang="en-US" dirty="0">
                <a:solidFill>
                  <a:schemeClr val="bg1"/>
                </a:solidFill>
              </a:rPr>
              <a:t>/</a:t>
            </a:r>
            <a:r>
              <a:rPr lang="en-US" dirty="0" err="1">
                <a:solidFill>
                  <a:schemeClr val="bg1"/>
                </a:solidFill>
              </a:rPr>
              <a:t>watch?v</a:t>
            </a:r>
            <a:r>
              <a:rPr lang="en-US" dirty="0">
                <a:solidFill>
                  <a:schemeClr val="bg1"/>
                </a:solidFill>
              </a:rPr>
              <a:t>=285siIS8Kr4</a:t>
            </a:r>
          </a:p>
        </p:txBody>
      </p:sp>
    </p:spTree>
  </p:cSld>
  <p:clrMapOvr>
    <a:masterClrMapping/>
  </p:clrMapOvr>
  <p:transition>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6BCB8-B609-36F0-548E-FA3F1AA565B9}"/>
            </a:ext>
          </a:extLst>
        </p:cNvPr>
        <p:cNvGrpSpPr/>
        <p:nvPr/>
      </p:nvGrpSpPr>
      <p:grpSpPr>
        <a:xfrm>
          <a:off x="0" y="0"/>
          <a:ext cx="0" cy="0"/>
          <a:chOff x="0" y="0"/>
          <a:chExt cx="0" cy="0"/>
        </a:xfrm>
      </p:grpSpPr>
      <p:sp>
        <p:nvSpPr>
          <p:cNvPr id="13" name="TextBox 13">
            <a:extLst>
              <a:ext uri="{FF2B5EF4-FFF2-40B4-BE49-F238E27FC236}">
                <a16:creationId xmlns:a16="http://schemas.microsoft.com/office/drawing/2014/main" id="{6AE3DFED-8A39-A301-6F66-33136C2BB925}"/>
              </a:ext>
            </a:extLst>
          </p:cNvPr>
          <p:cNvSpPr txBox="1"/>
          <p:nvPr/>
        </p:nvSpPr>
        <p:spPr>
          <a:xfrm>
            <a:off x="404412" y="2307980"/>
            <a:ext cx="4815908" cy="5671040"/>
          </a:xfrm>
          <a:prstGeom prst="rect">
            <a:avLst/>
          </a:prstGeom>
        </p:spPr>
        <p:txBody>
          <a:bodyPr wrap="square" lIns="0" tIns="0" rIns="0" bIns="0" rtlCol="0" anchor="t">
            <a:spAutoFit/>
          </a:bodyPr>
          <a:lstStyle/>
          <a:p>
            <a:pPr algn="l">
              <a:lnSpc>
                <a:spcPts val="6160"/>
              </a:lnSpc>
            </a:pPr>
            <a:r>
              <a:rPr lang="en-US" sz="4400" b="1" dirty="0">
                <a:solidFill>
                  <a:srgbClr val="24363D"/>
                </a:solidFill>
                <a:latin typeface="Montserrat Bold"/>
                <a:ea typeface="Montserrat Bold"/>
                <a:cs typeface="Montserrat Bold"/>
                <a:sym typeface="Montserrat Bold"/>
              </a:rPr>
              <a:t>Starter Activity</a:t>
            </a:r>
          </a:p>
          <a:p>
            <a:pPr algn="l">
              <a:lnSpc>
                <a:spcPts val="6160"/>
              </a:lnSpc>
            </a:pPr>
            <a:endParaRPr lang="en-US" sz="4400" b="1" dirty="0">
              <a:solidFill>
                <a:srgbClr val="24363D"/>
              </a:solidFill>
              <a:latin typeface="Montserrat Bold"/>
              <a:ea typeface="Montserrat Bold"/>
              <a:cs typeface="Montserrat Bold"/>
              <a:sym typeface="Montserrat Bold"/>
            </a:endParaRPr>
          </a:p>
          <a:p>
            <a:pPr algn="ctr">
              <a:lnSpc>
                <a:spcPts val="6160"/>
              </a:lnSpc>
            </a:pPr>
            <a:endParaRPr lang="en-US" sz="20000" b="1" dirty="0">
              <a:solidFill>
                <a:srgbClr val="24363D"/>
              </a:solidFill>
              <a:latin typeface="Montserrat Bold"/>
              <a:ea typeface="Montserrat Bold"/>
              <a:cs typeface="Montserrat Bold"/>
              <a:sym typeface="Montserrat Bold"/>
            </a:endParaRPr>
          </a:p>
          <a:p>
            <a:pPr algn="ctr">
              <a:lnSpc>
                <a:spcPts val="6160"/>
              </a:lnSpc>
            </a:pPr>
            <a:endParaRPr lang="en-US" sz="20000" b="1" dirty="0">
              <a:solidFill>
                <a:srgbClr val="24363D"/>
              </a:solidFill>
              <a:latin typeface="Montserrat Bold"/>
              <a:ea typeface="Montserrat Bold"/>
              <a:cs typeface="Montserrat Bold"/>
              <a:sym typeface="Montserrat Bold"/>
            </a:endParaRPr>
          </a:p>
          <a:p>
            <a:pPr algn="ctr">
              <a:lnSpc>
                <a:spcPts val="6160"/>
              </a:lnSpc>
            </a:pPr>
            <a:r>
              <a:rPr lang="en-US" sz="20000" b="1" dirty="0">
                <a:solidFill>
                  <a:srgbClr val="24363D"/>
                </a:solidFill>
                <a:latin typeface="Montserrat Bold"/>
                <a:ea typeface="Montserrat Bold"/>
                <a:cs typeface="Montserrat Bold"/>
                <a:sym typeface="Montserrat Bold"/>
              </a:rPr>
              <a:t>3</a:t>
            </a:r>
          </a:p>
          <a:p>
            <a:pPr algn="ctr">
              <a:lnSpc>
                <a:spcPts val="6160"/>
              </a:lnSpc>
            </a:pPr>
            <a:endParaRPr lang="en-US" sz="20000" b="1" dirty="0">
              <a:solidFill>
                <a:srgbClr val="24363D"/>
              </a:solidFill>
              <a:latin typeface="Montserrat Bold"/>
              <a:ea typeface="Montserrat Bold"/>
              <a:cs typeface="Montserrat Bold"/>
              <a:sym typeface="Montserrat Bold"/>
            </a:endParaRPr>
          </a:p>
          <a:p>
            <a:pPr algn="ctr">
              <a:lnSpc>
                <a:spcPts val="6160"/>
              </a:lnSpc>
            </a:pPr>
            <a:r>
              <a:rPr lang="en-US" sz="4400" b="1" dirty="0">
                <a:solidFill>
                  <a:srgbClr val="24363D"/>
                </a:solidFill>
                <a:latin typeface="Montserrat Bold"/>
                <a:ea typeface="Montserrat Bold"/>
                <a:cs typeface="Montserrat Bold"/>
                <a:sym typeface="Montserrat Bold"/>
              </a:rPr>
              <a:t>McDonalds</a:t>
            </a:r>
          </a:p>
        </p:txBody>
      </p:sp>
      <p:pic>
        <p:nvPicPr>
          <p:cNvPr id="5" name="Online Media 4" descr="McDonalds Eurosaver Menu Hamburger">
            <a:hlinkClick r:id="" action="ppaction://media"/>
            <a:extLst>
              <a:ext uri="{FF2B5EF4-FFF2-40B4-BE49-F238E27FC236}">
                <a16:creationId xmlns:a16="http://schemas.microsoft.com/office/drawing/2014/main" id="{46225090-ED83-4EA3-3BE5-29004F3AB7F4}"/>
              </a:ext>
            </a:extLst>
          </p:cNvPr>
          <p:cNvPicPr>
            <a:picLocks noRot="1" noChangeAspect="1"/>
          </p:cNvPicPr>
          <p:nvPr>
            <a:videoFile r:link="rId1"/>
          </p:nvPr>
        </p:nvPicPr>
        <p:blipFill>
          <a:blip r:embed="rId3"/>
          <a:stretch>
            <a:fillRect/>
          </a:stretch>
        </p:blipFill>
        <p:spPr>
          <a:xfrm>
            <a:off x="5220320" y="1821972"/>
            <a:ext cx="11757621" cy="6643056"/>
          </a:xfrm>
          <a:prstGeom prst="rect">
            <a:avLst/>
          </a:prstGeom>
        </p:spPr>
      </p:pic>
      <p:sp>
        <p:nvSpPr>
          <p:cNvPr id="2" name="TextBox 1">
            <a:extLst>
              <a:ext uri="{FF2B5EF4-FFF2-40B4-BE49-F238E27FC236}">
                <a16:creationId xmlns:a16="http://schemas.microsoft.com/office/drawing/2014/main" id="{02F388DC-EDE7-9ACB-5927-C31A6E3263D4}"/>
              </a:ext>
            </a:extLst>
          </p:cNvPr>
          <p:cNvSpPr txBox="1"/>
          <p:nvPr/>
        </p:nvSpPr>
        <p:spPr>
          <a:xfrm>
            <a:off x="8839200" y="8520035"/>
            <a:ext cx="5060168" cy="369332"/>
          </a:xfrm>
          <a:prstGeom prst="rect">
            <a:avLst/>
          </a:prstGeom>
          <a:noFill/>
        </p:spPr>
        <p:txBody>
          <a:bodyPr wrap="none" rtlCol="0">
            <a:spAutoFit/>
          </a:bodyPr>
          <a:lstStyle/>
          <a:p>
            <a:r>
              <a:rPr lang="en-US" b="1" dirty="0"/>
              <a:t>https://</a:t>
            </a:r>
            <a:r>
              <a:rPr lang="en-US" b="1" dirty="0" err="1"/>
              <a:t>www.youtube.com</a:t>
            </a:r>
            <a:r>
              <a:rPr lang="en-US" b="1" dirty="0"/>
              <a:t>/</a:t>
            </a:r>
            <a:r>
              <a:rPr lang="en-US" b="1" dirty="0" err="1"/>
              <a:t>watch?v</a:t>
            </a:r>
            <a:r>
              <a:rPr lang="en-US" b="1" dirty="0"/>
              <a:t>=WVHbtqyJ2IE</a:t>
            </a:r>
          </a:p>
        </p:txBody>
      </p:sp>
    </p:spTree>
    <p:extLst>
      <p:ext uri="{BB962C8B-B14F-4D97-AF65-F5344CB8AC3E}">
        <p14:creationId xmlns:p14="http://schemas.microsoft.com/office/powerpoint/2010/main" val="72165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274166"/>
        </a:solidFill>
        <a:effectLst/>
      </p:bgPr>
    </p:bg>
    <p:spTree>
      <p:nvGrpSpPr>
        <p:cNvPr id="1" name=""/>
        <p:cNvGrpSpPr/>
        <p:nvPr/>
      </p:nvGrpSpPr>
      <p:grpSpPr>
        <a:xfrm>
          <a:off x="0" y="0"/>
          <a:ext cx="0" cy="0"/>
          <a:chOff x="0" y="0"/>
          <a:chExt cx="0" cy="0"/>
        </a:xfrm>
      </p:grpSpPr>
      <p:grpSp>
        <p:nvGrpSpPr>
          <p:cNvPr id="2" name="Group 2"/>
          <p:cNvGrpSpPr/>
          <p:nvPr/>
        </p:nvGrpSpPr>
        <p:grpSpPr>
          <a:xfrm>
            <a:off x="1570130" y="1028700"/>
            <a:ext cx="15062067" cy="8229600"/>
            <a:chOff x="0" y="0"/>
            <a:chExt cx="3966964" cy="2167467"/>
          </a:xfrm>
        </p:grpSpPr>
        <p:sp>
          <p:nvSpPr>
            <p:cNvPr id="3" name="Freeform 3"/>
            <p:cNvSpPr/>
            <p:nvPr/>
          </p:nvSpPr>
          <p:spPr>
            <a:xfrm>
              <a:off x="0" y="0"/>
              <a:ext cx="3966964" cy="2167467"/>
            </a:xfrm>
            <a:custGeom>
              <a:avLst/>
              <a:gdLst/>
              <a:ahLst/>
              <a:cxnLst/>
              <a:rect l="l" t="t" r="r" b="b"/>
              <a:pathLst>
                <a:path w="3966964" h="2167467">
                  <a:moveTo>
                    <a:pt x="26214" y="0"/>
                  </a:moveTo>
                  <a:lnTo>
                    <a:pt x="3940751" y="0"/>
                  </a:lnTo>
                  <a:cubicBezTo>
                    <a:pt x="3955228" y="0"/>
                    <a:pt x="3966964" y="11736"/>
                    <a:pt x="3966964" y="26214"/>
                  </a:cubicBezTo>
                  <a:lnTo>
                    <a:pt x="3966964" y="2141253"/>
                  </a:lnTo>
                  <a:cubicBezTo>
                    <a:pt x="3966964" y="2155730"/>
                    <a:pt x="3955228" y="2167467"/>
                    <a:pt x="3940751" y="2167467"/>
                  </a:cubicBezTo>
                  <a:lnTo>
                    <a:pt x="26214" y="2167467"/>
                  </a:lnTo>
                  <a:cubicBezTo>
                    <a:pt x="11736" y="2167467"/>
                    <a:pt x="0" y="2155730"/>
                    <a:pt x="0" y="2141253"/>
                  </a:cubicBezTo>
                  <a:lnTo>
                    <a:pt x="0" y="26214"/>
                  </a:lnTo>
                  <a:cubicBezTo>
                    <a:pt x="0" y="11736"/>
                    <a:pt x="11736" y="0"/>
                    <a:pt x="26214" y="0"/>
                  </a:cubicBezTo>
                  <a:close/>
                </a:path>
              </a:pathLst>
            </a:custGeom>
            <a:solidFill>
              <a:srgbClr val="274166"/>
            </a:solidFill>
          </p:spPr>
          <p:txBody>
            <a:bodyPr/>
            <a:lstStyle/>
            <a:p>
              <a:endParaRPr lang="en-US"/>
            </a:p>
          </p:txBody>
        </p:sp>
        <p:sp>
          <p:nvSpPr>
            <p:cNvPr id="4" name="TextBox 4"/>
            <p:cNvSpPr txBox="1"/>
            <p:nvPr/>
          </p:nvSpPr>
          <p:spPr>
            <a:xfrm>
              <a:off x="0" y="-38100"/>
              <a:ext cx="3966964" cy="2205567"/>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4719947" y="757459"/>
            <a:ext cx="8848110" cy="1461511"/>
            <a:chOff x="0" y="-71438"/>
            <a:chExt cx="2330366" cy="384925"/>
          </a:xfrm>
        </p:grpSpPr>
        <p:sp>
          <p:nvSpPr>
            <p:cNvPr id="6" name="Freeform 6"/>
            <p:cNvSpPr/>
            <p:nvPr/>
          </p:nvSpPr>
          <p:spPr>
            <a:xfrm>
              <a:off x="0" y="0"/>
              <a:ext cx="2330366" cy="242050"/>
            </a:xfrm>
            <a:custGeom>
              <a:avLst/>
              <a:gdLst/>
              <a:ahLst/>
              <a:cxnLst/>
              <a:rect l="l" t="t" r="r" b="b"/>
              <a:pathLst>
                <a:path w="2330366" h="242050">
                  <a:moveTo>
                    <a:pt x="44624" y="0"/>
                  </a:moveTo>
                  <a:lnTo>
                    <a:pt x="2285741" y="0"/>
                  </a:lnTo>
                  <a:cubicBezTo>
                    <a:pt x="2297577" y="0"/>
                    <a:pt x="2308927" y="4701"/>
                    <a:pt x="2317295" y="13070"/>
                  </a:cubicBezTo>
                  <a:cubicBezTo>
                    <a:pt x="2325664" y="21439"/>
                    <a:pt x="2330366" y="32789"/>
                    <a:pt x="2330366" y="44624"/>
                  </a:cubicBezTo>
                  <a:lnTo>
                    <a:pt x="2330366" y="197426"/>
                  </a:lnTo>
                  <a:cubicBezTo>
                    <a:pt x="2330366" y="222071"/>
                    <a:pt x="2310387" y="242050"/>
                    <a:pt x="2285741" y="242050"/>
                  </a:cubicBezTo>
                  <a:lnTo>
                    <a:pt x="44624" y="242050"/>
                  </a:lnTo>
                  <a:cubicBezTo>
                    <a:pt x="32789" y="242050"/>
                    <a:pt x="21439" y="237348"/>
                    <a:pt x="13070" y="228980"/>
                  </a:cubicBezTo>
                  <a:cubicBezTo>
                    <a:pt x="4701" y="220611"/>
                    <a:pt x="0" y="209261"/>
                    <a:pt x="0" y="197426"/>
                  </a:cubicBezTo>
                  <a:lnTo>
                    <a:pt x="0" y="44624"/>
                  </a:lnTo>
                  <a:cubicBezTo>
                    <a:pt x="0" y="19979"/>
                    <a:pt x="19979" y="0"/>
                    <a:pt x="44624" y="0"/>
                  </a:cubicBezTo>
                  <a:close/>
                </a:path>
              </a:pathLst>
            </a:custGeom>
            <a:solidFill>
              <a:srgbClr val="F4D969"/>
            </a:solidFill>
          </p:spPr>
          <p:txBody>
            <a:bodyPr/>
            <a:lstStyle/>
            <a:p>
              <a:endParaRPr lang="en-US"/>
            </a:p>
          </p:txBody>
        </p:sp>
        <p:sp>
          <p:nvSpPr>
            <p:cNvPr id="7" name="TextBox 7"/>
            <p:cNvSpPr txBox="1"/>
            <p:nvPr/>
          </p:nvSpPr>
          <p:spPr>
            <a:xfrm>
              <a:off x="0" y="-71438"/>
              <a:ext cx="2330365" cy="384925"/>
            </a:xfrm>
            <a:prstGeom prst="rect">
              <a:avLst/>
            </a:prstGeom>
          </p:spPr>
          <p:txBody>
            <a:bodyPr lIns="50800" tIns="50800" rIns="50800" bIns="50800" rtlCol="0" anchor="ctr"/>
            <a:lstStyle/>
            <a:p>
              <a:pPr algn="ctr">
                <a:lnSpc>
                  <a:spcPts val="5179"/>
                </a:lnSpc>
              </a:pPr>
              <a:r>
                <a:rPr lang="en-US" sz="3699" b="1" dirty="0">
                  <a:solidFill>
                    <a:srgbClr val="274166"/>
                  </a:solidFill>
                  <a:latin typeface="Tabarra Sans Bold"/>
                  <a:ea typeface="Tabarra Sans Bold"/>
                  <a:cs typeface="Tabarra Sans Bold"/>
                  <a:sym typeface="Tabarra Sans Bold"/>
                </a:rPr>
                <a:t>REFLECT &amp; RESEARCH Pg 160</a:t>
              </a:r>
            </a:p>
          </p:txBody>
        </p:sp>
      </p:grpSp>
      <p:sp>
        <p:nvSpPr>
          <p:cNvPr id="8" name="TextBox 8"/>
          <p:cNvSpPr txBox="1"/>
          <p:nvPr/>
        </p:nvSpPr>
        <p:spPr>
          <a:xfrm>
            <a:off x="3067946" y="2573838"/>
            <a:ext cx="12152109" cy="6864350"/>
          </a:xfrm>
          <a:prstGeom prst="rect">
            <a:avLst/>
          </a:prstGeom>
        </p:spPr>
        <p:txBody>
          <a:bodyPr lIns="0" tIns="0" rIns="0" bIns="0" rtlCol="0" anchor="t">
            <a:spAutoFit/>
          </a:bodyPr>
          <a:lstStyle/>
          <a:p>
            <a:pPr algn="l">
              <a:lnSpc>
                <a:spcPts val="4900"/>
              </a:lnSpc>
            </a:pPr>
            <a:r>
              <a:rPr lang="en-US" sz="3500">
                <a:solidFill>
                  <a:srgbClr val="FFFFFF"/>
                </a:solidFill>
                <a:latin typeface="Calibri (MS)"/>
                <a:ea typeface="Calibri (MS)"/>
                <a:cs typeface="Calibri (MS)"/>
                <a:sym typeface="Calibri (MS)"/>
              </a:rPr>
              <a:t>1. What store did you visit where the staff did not match your expectation? Why?</a:t>
            </a:r>
          </a:p>
          <a:p>
            <a:pPr algn="l">
              <a:lnSpc>
                <a:spcPts val="4900"/>
              </a:lnSpc>
            </a:pPr>
            <a:endParaRPr lang="en-US" sz="3500">
              <a:solidFill>
                <a:srgbClr val="FFFFFF"/>
              </a:solidFill>
              <a:latin typeface="Calibri (MS)"/>
              <a:ea typeface="Calibri (MS)"/>
              <a:cs typeface="Calibri (MS)"/>
              <a:sym typeface="Calibri (MS)"/>
            </a:endParaRPr>
          </a:p>
          <a:p>
            <a:pPr algn="l">
              <a:lnSpc>
                <a:spcPts val="4900"/>
              </a:lnSpc>
            </a:pPr>
            <a:r>
              <a:rPr lang="en-US" sz="3500">
                <a:solidFill>
                  <a:srgbClr val="FFFFFF"/>
                </a:solidFill>
                <a:latin typeface="Calibri (MS)"/>
                <a:ea typeface="Calibri (MS)"/>
                <a:cs typeface="Calibri (MS)"/>
                <a:sym typeface="Calibri (MS)"/>
              </a:rPr>
              <a:t>2. Research articles online to identify a business that has faced reputational issues for their hiring policies or treatment of the people working for them. How did the business respond?</a:t>
            </a:r>
          </a:p>
          <a:p>
            <a:pPr algn="l">
              <a:lnSpc>
                <a:spcPts val="4900"/>
              </a:lnSpc>
            </a:pPr>
            <a:endParaRPr lang="en-US" sz="3500">
              <a:solidFill>
                <a:srgbClr val="FFFFFF"/>
              </a:solidFill>
              <a:latin typeface="Calibri (MS)"/>
              <a:ea typeface="Calibri (MS)"/>
              <a:cs typeface="Calibri (MS)"/>
              <a:sym typeface="Calibri (MS)"/>
            </a:endParaRPr>
          </a:p>
          <a:p>
            <a:pPr algn="l">
              <a:lnSpc>
                <a:spcPts val="4900"/>
              </a:lnSpc>
            </a:pPr>
            <a:r>
              <a:rPr lang="en-US" sz="3500">
                <a:solidFill>
                  <a:srgbClr val="FFFFFF"/>
                </a:solidFill>
                <a:latin typeface="Calibri (MS)"/>
                <a:ea typeface="Calibri (MS)"/>
                <a:cs typeface="Calibri (MS)"/>
                <a:sym typeface="Calibri (MS)"/>
              </a:rPr>
              <a:t>3. You are opening a luxury supermarket. Create a concept for what type of people you would hire, what they would wear, and how they would interact. Justify your choices. </a:t>
            </a:r>
          </a:p>
          <a:p>
            <a:pPr algn="l">
              <a:lnSpc>
                <a:spcPts val="4900"/>
              </a:lnSpc>
            </a:pPr>
            <a:endParaRPr lang="en-US" sz="3500">
              <a:solidFill>
                <a:srgbClr val="FFFFFF"/>
              </a:solidFill>
              <a:latin typeface="Calibri (MS)"/>
              <a:ea typeface="Calibri (MS)"/>
              <a:cs typeface="Calibri (MS)"/>
              <a:sym typeface="Calibri (MS)"/>
            </a:endParaRPr>
          </a:p>
        </p:txBody>
      </p:sp>
    </p:spTree>
  </p:cSld>
  <p:clrMapOvr>
    <a:masterClrMapping/>
  </p:clrMapOvr>
  <p:transition>
    <p:push/>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940709" y="3670560"/>
            <a:ext cx="6318591" cy="4209761"/>
          </a:xfrm>
          <a:custGeom>
            <a:avLst/>
            <a:gdLst/>
            <a:ahLst/>
            <a:cxnLst/>
            <a:rect l="l" t="t" r="r" b="b"/>
            <a:pathLst>
              <a:path w="6318591" h="4209761">
                <a:moveTo>
                  <a:pt x="0" y="0"/>
                </a:moveTo>
                <a:lnTo>
                  <a:pt x="6318591" y="0"/>
                </a:lnTo>
                <a:lnTo>
                  <a:pt x="6318591" y="4209761"/>
                </a:lnTo>
                <a:lnTo>
                  <a:pt x="0" y="4209761"/>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235692" y="2279419"/>
            <a:ext cx="9417562" cy="7700010"/>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For products, packaging creates a first impression and helps attract customers.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It also shapes how the product is perceived compared to competitors.</a:t>
            </a:r>
          </a:p>
          <a:p>
            <a:pPr algn="l">
              <a:lnSpc>
                <a:spcPts val="5040"/>
              </a:lnSpc>
            </a:pPr>
            <a:endParaRPr lang="en-US" sz="3600">
              <a:solidFill>
                <a:srgbClr val="203C48"/>
              </a:solidFill>
              <a:latin typeface="Calibri (MS)"/>
              <a:ea typeface="Calibri (MS)"/>
              <a:cs typeface="Calibri (MS)"/>
              <a:sym typeface="Calibri (MS)"/>
            </a:endParaRP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For services, where nothing physical is sold, businesses use physical evidence to build trust.</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E.g. A restaurant’s stylish interior or a spotless taxi give customers instant confidence in service quality.</a:t>
            </a:r>
          </a:p>
          <a:p>
            <a:pPr algn="l">
              <a:lnSpc>
                <a:spcPts val="5040"/>
              </a:lnSpc>
            </a:pPr>
            <a:endParaRPr lang="en-US" sz="3600">
              <a:solidFill>
                <a:srgbClr val="203C48"/>
              </a:solidFill>
              <a:latin typeface="Calibri (MS)"/>
              <a:ea typeface="Calibri (MS)"/>
              <a:cs typeface="Calibri (MS)"/>
              <a:sym typeface="Calibri (MS)"/>
            </a:endParaRPr>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5" name="Group 5"/>
          <p:cNvGrpSpPr/>
          <p:nvPr/>
        </p:nvGrpSpPr>
        <p:grpSpPr>
          <a:xfrm>
            <a:off x="0" y="0"/>
            <a:ext cx="18288000" cy="1903084"/>
            <a:chOff x="0" y="0"/>
            <a:chExt cx="4816593" cy="501224"/>
          </a:xfrm>
        </p:grpSpPr>
        <p:sp>
          <p:nvSpPr>
            <p:cNvPr id="6" name="Freeform 6"/>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7" name="TextBox 7"/>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9" name="Freeform 9"/>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1066800" y="985603"/>
            <a:ext cx="14834087" cy="765174"/>
          </a:xfrm>
          <a:prstGeom prst="rect">
            <a:avLst/>
          </a:prstGeom>
        </p:spPr>
        <p:txBody>
          <a:bodyPr lIns="0" tIns="0" rIns="0" bIns="0" rtlCol="0" anchor="t">
            <a:spAutoFit/>
          </a:bodyPr>
          <a:lstStyle/>
          <a:p>
            <a:pPr algn="l">
              <a:lnSpc>
                <a:spcPts val="5600"/>
              </a:lnSpc>
            </a:pPr>
            <a:r>
              <a:rPr lang="en-US" sz="4000" b="1" dirty="0">
                <a:solidFill>
                  <a:srgbClr val="91D1DB"/>
                </a:solidFill>
                <a:latin typeface="Tabarra Sans Heavy"/>
                <a:ea typeface="Tabarra Sans Heavy"/>
                <a:cs typeface="Tabarra Sans Heavy"/>
                <a:sym typeface="Tabarra Sans Heavy"/>
              </a:rPr>
              <a:t>5. Packaging / Physical Evidence</a:t>
            </a:r>
          </a:p>
        </p:txBody>
      </p:sp>
      <p:sp>
        <p:nvSpPr>
          <p:cNvPr id="12" name="AutoShape 6">
            <a:extLst>
              <a:ext uri="{FF2B5EF4-FFF2-40B4-BE49-F238E27FC236}">
                <a16:creationId xmlns:a16="http://schemas.microsoft.com/office/drawing/2014/main" id="{A117CE3D-A260-4950-2F5E-EEE63D9D0011}"/>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304705" y="2472923"/>
            <a:ext cx="4385989" cy="6583098"/>
          </a:xfrm>
          <a:custGeom>
            <a:avLst/>
            <a:gdLst/>
            <a:ahLst/>
            <a:cxnLst/>
            <a:rect l="l" t="t" r="r" b="b"/>
            <a:pathLst>
              <a:path w="4385989" h="6583098">
                <a:moveTo>
                  <a:pt x="0" y="0"/>
                </a:moveTo>
                <a:lnTo>
                  <a:pt x="4385988" y="0"/>
                </a:lnTo>
                <a:lnTo>
                  <a:pt x="4385988" y="6583098"/>
                </a:lnTo>
                <a:lnTo>
                  <a:pt x="0" y="6583098"/>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028700" y="2026909"/>
            <a:ext cx="15963514" cy="7700010"/>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Protection</a:t>
            </a:r>
          </a:p>
          <a:p>
            <a:pPr algn="l">
              <a:lnSpc>
                <a:spcPts val="5040"/>
              </a:lnSpc>
            </a:pPr>
            <a:r>
              <a:rPr lang="en-US" sz="3600">
                <a:solidFill>
                  <a:srgbClr val="203C48"/>
                </a:solidFill>
                <a:latin typeface="Calibri (MS)"/>
                <a:ea typeface="Calibri (MS)"/>
                <a:cs typeface="Calibri (MS)"/>
                <a:sym typeface="Calibri (MS)"/>
              </a:rPr>
              <a:t>Protects the product during delivery and storage.</a:t>
            </a:r>
          </a:p>
          <a:p>
            <a:pPr algn="l">
              <a:lnSpc>
                <a:spcPts val="5040"/>
              </a:lnSpc>
            </a:pPr>
            <a:r>
              <a:rPr lang="en-US" sz="3600">
                <a:solidFill>
                  <a:srgbClr val="203C48"/>
                </a:solidFill>
                <a:latin typeface="Calibri (MS)"/>
                <a:ea typeface="Calibri (MS)"/>
                <a:cs typeface="Calibri (MS)"/>
                <a:sym typeface="Calibri (MS)"/>
              </a:rPr>
              <a:t>E.g. Childproof lids on medicine bottles prevent accidents.</a:t>
            </a:r>
          </a:p>
          <a:p>
            <a:pPr algn="l">
              <a:lnSpc>
                <a:spcPts val="5040"/>
              </a:lnSpc>
            </a:pPr>
            <a:r>
              <a:rPr lang="en-US" sz="3600" b="1">
                <a:solidFill>
                  <a:srgbClr val="203C48"/>
                </a:solidFill>
                <a:latin typeface="Calibri (MS) Bold"/>
                <a:ea typeface="Calibri (MS) Bold"/>
                <a:cs typeface="Calibri (MS) Bold"/>
                <a:sym typeface="Calibri (MS) Bold"/>
              </a:rPr>
              <a:t>Information</a:t>
            </a:r>
          </a:p>
          <a:p>
            <a:pPr algn="l">
              <a:lnSpc>
                <a:spcPts val="5040"/>
              </a:lnSpc>
            </a:pPr>
            <a:r>
              <a:rPr lang="en-US" sz="3600">
                <a:solidFill>
                  <a:srgbClr val="203C48"/>
                </a:solidFill>
                <a:latin typeface="Calibri (MS)"/>
                <a:ea typeface="Calibri (MS)"/>
                <a:cs typeface="Calibri (MS)"/>
                <a:sym typeface="Calibri (MS)"/>
              </a:rPr>
              <a:t>Includes essential product info like use-by dates or allergens.</a:t>
            </a:r>
          </a:p>
          <a:p>
            <a:pPr algn="l">
              <a:lnSpc>
                <a:spcPts val="5040"/>
              </a:lnSpc>
            </a:pPr>
            <a:r>
              <a:rPr lang="en-US" sz="3600">
                <a:solidFill>
                  <a:srgbClr val="203C48"/>
                </a:solidFill>
                <a:latin typeface="Calibri (MS)"/>
                <a:ea typeface="Calibri (MS)"/>
                <a:cs typeface="Calibri (MS)"/>
                <a:sym typeface="Calibri (MS)"/>
              </a:rPr>
              <a:t>E.g. Energy drinks show caffeine content clearly.</a:t>
            </a:r>
          </a:p>
          <a:p>
            <a:pPr algn="l">
              <a:lnSpc>
                <a:spcPts val="5040"/>
              </a:lnSpc>
            </a:pPr>
            <a:r>
              <a:rPr lang="en-US" sz="3600" b="1">
                <a:solidFill>
                  <a:srgbClr val="203C48"/>
                </a:solidFill>
                <a:latin typeface="Calibri (MS) Bold"/>
                <a:ea typeface="Calibri (MS) Bold"/>
                <a:cs typeface="Calibri (MS) Bold"/>
                <a:sym typeface="Calibri (MS) Bold"/>
              </a:rPr>
              <a:t>Point of Differentiation</a:t>
            </a:r>
          </a:p>
          <a:p>
            <a:pPr algn="l">
              <a:lnSpc>
                <a:spcPts val="5040"/>
              </a:lnSpc>
            </a:pPr>
            <a:r>
              <a:rPr lang="en-US" sz="3600">
                <a:solidFill>
                  <a:srgbClr val="203C48"/>
                </a:solidFill>
                <a:latin typeface="Calibri (MS)"/>
                <a:ea typeface="Calibri (MS)"/>
                <a:cs typeface="Calibri (MS)"/>
                <a:sym typeface="Calibri (MS)"/>
              </a:rPr>
              <a:t>Helps the product stand out and become brand-recognisable.</a:t>
            </a:r>
          </a:p>
          <a:p>
            <a:pPr algn="l">
              <a:lnSpc>
                <a:spcPts val="5040"/>
              </a:lnSpc>
            </a:pPr>
            <a:r>
              <a:rPr lang="en-US" sz="3600">
                <a:solidFill>
                  <a:srgbClr val="203C48"/>
                </a:solidFill>
                <a:latin typeface="Calibri (MS)"/>
                <a:ea typeface="Calibri (MS)"/>
                <a:cs typeface="Calibri (MS)"/>
                <a:sym typeface="Calibri (MS)"/>
              </a:rPr>
              <a:t>E.g. Pringles’ tube is instantly identifiable.</a:t>
            </a:r>
          </a:p>
          <a:p>
            <a:pPr algn="l">
              <a:lnSpc>
                <a:spcPts val="5040"/>
              </a:lnSpc>
            </a:pPr>
            <a:r>
              <a:rPr lang="en-US" sz="3600" b="1">
                <a:solidFill>
                  <a:srgbClr val="203C48"/>
                </a:solidFill>
                <a:latin typeface="Calibri (MS) Bold"/>
                <a:ea typeface="Calibri (MS) Bold"/>
                <a:cs typeface="Calibri (MS) Bold"/>
                <a:sym typeface="Calibri (MS) Bold"/>
              </a:rPr>
              <a:t>Ethics and Sustainability</a:t>
            </a:r>
          </a:p>
          <a:p>
            <a:pPr algn="l">
              <a:lnSpc>
                <a:spcPts val="5040"/>
              </a:lnSpc>
            </a:pPr>
            <a:r>
              <a:rPr lang="en-US" sz="3600">
                <a:solidFill>
                  <a:srgbClr val="203C48"/>
                </a:solidFill>
                <a:latin typeface="Calibri (MS)"/>
                <a:ea typeface="Calibri (MS)"/>
                <a:cs typeface="Calibri (MS)"/>
                <a:sym typeface="Calibri (MS)"/>
              </a:rPr>
              <a:t>Recyclable or ethically sourced packaging can boost appeal.</a:t>
            </a:r>
          </a:p>
          <a:p>
            <a:pPr algn="l">
              <a:lnSpc>
                <a:spcPts val="5040"/>
              </a:lnSpc>
            </a:pPr>
            <a:r>
              <a:rPr lang="en-US" sz="3600">
                <a:solidFill>
                  <a:srgbClr val="203C48"/>
                </a:solidFill>
                <a:latin typeface="Calibri (MS)"/>
                <a:ea typeface="Calibri (MS)"/>
                <a:cs typeface="Calibri (MS)"/>
                <a:sym typeface="Calibri (MS)"/>
              </a:rPr>
              <a:t>E.g. Ballygowan bottles now made from 100% recycled plastic.</a:t>
            </a:r>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5" name="TextBox 5"/>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6" name="Group 6"/>
          <p:cNvGrpSpPr/>
          <p:nvPr/>
        </p:nvGrpSpPr>
        <p:grpSpPr>
          <a:xfrm>
            <a:off x="0" y="0"/>
            <a:ext cx="18288000" cy="1903084"/>
            <a:chOff x="0" y="0"/>
            <a:chExt cx="4816593" cy="501224"/>
          </a:xfrm>
        </p:grpSpPr>
        <p:sp>
          <p:nvSpPr>
            <p:cNvPr id="7" name="Freeform 7"/>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8" name="TextBox 8"/>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028700" y="1024344"/>
            <a:ext cx="14834087" cy="765174"/>
          </a:xfrm>
          <a:prstGeom prst="rect">
            <a:avLst/>
          </a:prstGeom>
        </p:spPr>
        <p:txBody>
          <a:bodyPr lIns="0" tIns="0" rIns="0" bIns="0" rtlCol="0" anchor="t">
            <a:spAutoFit/>
          </a:bodyPr>
          <a:lstStyle/>
          <a:p>
            <a:pPr algn="l">
              <a:lnSpc>
                <a:spcPts val="5600"/>
              </a:lnSpc>
            </a:pPr>
            <a:r>
              <a:rPr lang="en-US" sz="4000" b="1" dirty="0">
                <a:solidFill>
                  <a:srgbClr val="91D1DB"/>
                </a:solidFill>
                <a:latin typeface="Tabarra Sans Heavy"/>
                <a:ea typeface="Tabarra Sans Heavy"/>
                <a:cs typeface="Tabarra Sans Heavy"/>
                <a:sym typeface="Tabarra Sans Heavy"/>
              </a:rPr>
              <a:t>5. Functions of Packaging</a:t>
            </a:r>
          </a:p>
        </p:txBody>
      </p:sp>
      <p:sp>
        <p:nvSpPr>
          <p:cNvPr id="11" name="TextBox 11"/>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2" name="Freeform 12"/>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3" name="AutoShape 6">
            <a:extLst>
              <a:ext uri="{FF2B5EF4-FFF2-40B4-BE49-F238E27FC236}">
                <a16:creationId xmlns:a16="http://schemas.microsoft.com/office/drawing/2014/main" id="{FB33FAA4-E505-EC4D-4BBA-2F23C290AEEF}"/>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6" y="2026909"/>
            <a:ext cx="10750271" cy="7700010"/>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Design and Style Match</a:t>
            </a:r>
          </a:p>
          <a:p>
            <a:pPr algn="l">
              <a:lnSpc>
                <a:spcPts val="5040"/>
              </a:lnSpc>
            </a:pPr>
            <a:r>
              <a:rPr lang="en-US" sz="3600">
                <a:solidFill>
                  <a:srgbClr val="203C48"/>
                </a:solidFill>
                <a:latin typeface="Calibri (MS)"/>
                <a:ea typeface="Calibri (MS)"/>
                <a:cs typeface="Calibri (MS)"/>
                <a:sym typeface="Calibri (MS)"/>
              </a:rPr>
              <a:t>Kids’ products use fun colours; luxury brands go for clean, elegant looks.</a:t>
            </a:r>
          </a:p>
          <a:p>
            <a:pPr algn="l">
              <a:lnSpc>
                <a:spcPts val="5040"/>
              </a:lnSpc>
            </a:pPr>
            <a:r>
              <a:rPr lang="en-US" sz="3600" b="1">
                <a:solidFill>
                  <a:srgbClr val="203C48"/>
                </a:solidFill>
                <a:latin typeface="Calibri (MS) Bold"/>
                <a:ea typeface="Calibri (MS) Bold"/>
                <a:cs typeface="Calibri (MS) Bold"/>
                <a:sym typeface="Calibri (MS) Bold"/>
              </a:rPr>
              <a:t>Relevant Messaging</a:t>
            </a:r>
          </a:p>
          <a:p>
            <a:pPr algn="l">
              <a:lnSpc>
                <a:spcPts val="5040"/>
              </a:lnSpc>
            </a:pPr>
            <a:r>
              <a:rPr lang="en-US" sz="3600">
                <a:solidFill>
                  <a:srgbClr val="203C48"/>
                </a:solidFill>
                <a:latin typeface="Calibri (MS)"/>
                <a:ea typeface="Calibri (MS)"/>
                <a:cs typeface="Calibri (MS)"/>
                <a:sym typeface="Calibri (MS)"/>
              </a:rPr>
              <a:t>Fitness products use bold text like “Fuel Your Goals” with nutritional details and benefits clearly shown.</a:t>
            </a:r>
          </a:p>
          <a:p>
            <a:pPr algn="l">
              <a:lnSpc>
                <a:spcPts val="5040"/>
              </a:lnSpc>
            </a:pPr>
            <a:r>
              <a:rPr lang="en-US" sz="3600" b="1">
                <a:solidFill>
                  <a:srgbClr val="203C48"/>
                </a:solidFill>
                <a:latin typeface="Calibri (MS) Bold"/>
                <a:ea typeface="Calibri (MS) Bold"/>
                <a:cs typeface="Calibri (MS) Bold"/>
                <a:sym typeface="Calibri (MS) Bold"/>
              </a:rPr>
              <a:t>Convenience and Functionality</a:t>
            </a:r>
          </a:p>
          <a:p>
            <a:pPr algn="l">
              <a:lnSpc>
                <a:spcPts val="5040"/>
              </a:lnSpc>
            </a:pPr>
            <a:r>
              <a:rPr lang="en-US" sz="3600">
                <a:solidFill>
                  <a:srgbClr val="203C48"/>
                </a:solidFill>
                <a:latin typeface="Calibri (MS)"/>
                <a:ea typeface="Calibri (MS)"/>
                <a:cs typeface="Calibri (MS)"/>
                <a:sym typeface="Calibri (MS)"/>
              </a:rPr>
              <a:t>Busy parents want resealable, time-saving packaging options.</a:t>
            </a:r>
          </a:p>
          <a:p>
            <a:pPr algn="l">
              <a:lnSpc>
                <a:spcPts val="5040"/>
              </a:lnSpc>
            </a:pPr>
            <a:r>
              <a:rPr lang="en-US" sz="3600" b="1">
                <a:solidFill>
                  <a:srgbClr val="203C48"/>
                </a:solidFill>
                <a:latin typeface="Calibri (MS) Bold"/>
                <a:ea typeface="Calibri (MS) Bold"/>
                <a:cs typeface="Calibri (MS) Bold"/>
                <a:sym typeface="Calibri (MS) Bold"/>
              </a:rPr>
              <a:t>Ethics and Environment</a:t>
            </a:r>
          </a:p>
          <a:p>
            <a:pPr algn="l">
              <a:lnSpc>
                <a:spcPts val="5040"/>
              </a:lnSpc>
            </a:pPr>
            <a:r>
              <a:rPr lang="en-US" sz="3600">
                <a:solidFill>
                  <a:srgbClr val="203C48"/>
                </a:solidFill>
                <a:latin typeface="Calibri (MS)"/>
                <a:ea typeface="Calibri (MS)"/>
                <a:cs typeface="Calibri (MS)"/>
                <a:sym typeface="Calibri (MS)"/>
              </a:rPr>
              <a:t>Eco-aware customers look for recycled or compostable packaging, clearly labelled.</a:t>
            </a:r>
          </a:p>
        </p:txBody>
      </p:sp>
      <p:sp>
        <p:nvSpPr>
          <p:cNvPr id="3" name="Freeform 3"/>
          <p:cNvSpPr/>
          <p:nvPr/>
        </p:nvSpPr>
        <p:spPr>
          <a:xfrm>
            <a:off x="12460784" y="2638298"/>
            <a:ext cx="5085567" cy="6356958"/>
          </a:xfrm>
          <a:custGeom>
            <a:avLst/>
            <a:gdLst/>
            <a:ahLst/>
            <a:cxnLst/>
            <a:rect l="l" t="t" r="r" b="b"/>
            <a:pathLst>
              <a:path w="5085567" h="6356958">
                <a:moveTo>
                  <a:pt x="0" y="0"/>
                </a:moveTo>
                <a:lnTo>
                  <a:pt x="5085566" y="0"/>
                </a:lnTo>
                <a:lnTo>
                  <a:pt x="5085566" y="6356959"/>
                </a:lnTo>
                <a:lnTo>
                  <a:pt x="0" y="6356959"/>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5" name="TextBox 5"/>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6" name="Group 6"/>
          <p:cNvGrpSpPr/>
          <p:nvPr/>
        </p:nvGrpSpPr>
        <p:grpSpPr>
          <a:xfrm>
            <a:off x="0" y="0"/>
            <a:ext cx="18288000" cy="1903084"/>
            <a:chOff x="0" y="0"/>
            <a:chExt cx="4816593" cy="501224"/>
          </a:xfrm>
        </p:grpSpPr>
        <p:sp>
          <p:nvSpPr>
            <p:cNvPr id="7" name="Freeform 7"/>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8" name="TextBox 8"/>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1" name="Freeform 11"/>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2" name="TextBox 12"/>
          <p:cNvSpPr txBox="1"/>
          <p:nvPr/>
        </p:nvSpPr>
        <p:spPr>
          <a:xfrm>
            <a:off x="1028706" y="1014557"/>
            <a:ext cx="14834087"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How the Target Market Influences Packaging</a:t>
            </a:r>
          </a:p>
        </p:txBody>
      </p:sp>
      <p:sp>
        <p:nvSpPr>
          <p:cNvPr id="13" name="AutoShape 6">
            <a:extLst>
              <a:ext uri="{FF2B5EF4-FFF2-40B4-BE49-F238E27FC236}">
                <a16:creationId xmlns:a16="http://schemas.microsoft.com/office/drawing/2014/main" id="{B08D3A2F-952E-7ABD-FDE9-C96260EFE631}"/>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046056" y="5807281"/>
            <a:ext cx="5501066" cy="3250705"/>
          </a:xfrm>
          <a:custGeom>
            <a:avLst/>
            <a:gdLst/>
            <a:ahLst/>
            <a:cxnLst/>
            <a:rect l="l" t="t" r="r" b="b"/>
            <a:pathLst>
              <a:path w="5501066" h="3250705">
                <a:moveTo>
                  <a:pt x="0" y="0"/>
                </a:moveTo>
                <a:lnTo>
                  <a:pt x="5501066" y="0"/>
                </a:lnTo>
                <a:lnTo>
                  <a:pt x="5501066" y="3250705"/>
                </a:lnTo>
                <a:lnTo>
                  <a:pt x="0" y="3250705"/>
                </a:lnTo>
                <a:lnTo>
                  <a:pt x="0" y="0"/>
                </a:lnTo>
                <a:close/>
              </a:path>
            </a:pathLst>
          </a:custGeom>
          <a:blipFill>
            <a:blip r:embed="rId2"/>
            <a:stretch>
              <a:fillRect t="-6162" b="-6162"/>
            </a:stretch>
          </a:blipFill>
        </p:spPr>
        <p:txBody>
          <a:bodyPr/>
          <a:lstStyle/>
          <a:p>
            <a:endParaRPr lang="en-US"/>
          </a:p>
        </p:txBody>
      </p:sp>
      <p:sp>
        <p:nvSpPr>
          <p:cNvPr id="3" name="TextBox 3"/>
          <p:cNvSpPr txBox="1"/>
          <p:nvPr/>
        </p:nvSpPr>
        <p:spPr>
          <a:xfrm>
            <a:off x="1295786" y="2119168"/>
            <a:ext cx="10750271" cy="7700010"/>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The process refers to every step the customer goes through, from first contact with the business to after-sales service.</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A smooth, efficient process builds trust, saves time, and encourages repeat purchases.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A slow or confusing process leads to frustration, poor reviews, and lost sales.</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a:solidFill>
                  <a:srgbClr val="203C48"/>
                </a:solidFill>
                <a:latin typeface="Calibri (MS) Bold"/>
                <a:ea typeface="Calibri (MS) Bold"/>
                <a:cs typeface="Calibri (MS) Bold"/>
                <a:sym typeface="Calibri (MS) Bold"/>
              </a:rPr>
              <a:t>Example Flow (Online Shopping):</a:t>
            </a:r>
          </a:p>
          <a:p>
            <a:pPr algn="l">
              <a:lnSpc>
                <a:spcPts val="5040"/>
              </a:lnSpc>
            </a:pPr>
            <a:r>
              <a:rPr lang="en-US" sz="3600">
                <a:solidFill>
                  <a:srgbClr val="203C48"/>
                </a:solidFill>
                <a:latin typeface="Calibri (MS)"/>
                <a:ea typeface="Calibri (MS)"/>
                <a:cs typeface="Calibri (MS)"/>
                <a:sym typeface="Calibri (MS)"/>
              </a:rPr>
              <a:t>Browsing → Add to Cart → Checkout → Payment → Delivery Updates → Returns Support</a:t>
            </a:r>
          </a:p>
          <a:p>
            <a:pPr algn="l">
              <a:lnSpc>
                <a:spcPts val="5040"/>
              </a:lnSpc>
            </a:pPr>
            <a:endParaRPr lang="en-US" sz="3600">
              <a:solidFill>
                <a:srgbClr val="203C48"/>
              </a:solidFill>
              <a:latin typeface="Calibri (MS)"/>
              <a:ea typeface="Calibri (MS)"/>
              <a:cs typeface="Calibri (MS)"/>
              <a:sym typeface="Calibri (MS)"/>
            </a:endParaRPr>
          </a:p>
        </p:txBody>
      </p:sp>
      <p:sp>
        <p:nvSpPr>
          <p:cNvPr id="4" name="Freeform 4"/>
          <p:cNvSpPr/>
          <p:nvPr/>
        </p:nvSpPr>
        <p:spPr>
          <a:xfrm>
            <a:off x="13556681" y="1884915"/>
            <a:ext cx="2479817" cy="3261331"/>
          </a:xfrm>
          <a:custGeom>
            <a:avLst/>
            <a:gdLst/>
            <a:ahLst/>
            <a:cxnLst/>
            <a:rect l="l" t="t" r="r" b="b"/>
            <a:pathLst>
              <a:path w="2479817" h="3261331">
                <a:moveTo>
                  <a:pt x="0" y="0"/>
                </a:moveTo>
                <a:lnTo>
                  <a:pt x="2479817" y="0"/>
                </a:lnTo>
                <a:lnTo>
                  <a:pt x="2479817" y="3261331"/>
                </a:lnTo>
                <a:lnTo>
                  <a:pt x="0" y="3261331"/>
                </a:lnTo>
                <a:lnTo>
                  <a:pt x="0" y="0"/>
                </a:lnTo>
                <a:close/>
              </a:path>
            </a:pathLst>
          </a:custGeom>
          <a:blipFill>
            <a:blip r:embed="rId3"/>
            <a:stretch>
              <a:fillRect b="-14126"/>
            </a:stretch>
          </a:blipFill>
        </p:spPr>
        <p:txBody>
          <a:bodyPr/>
          <a:lstStyle/>
          <a:p>
            <a:endParaRPr lang="en-US"/>
          </a:p>
        </p:txBody>
      </p:sp>
      <p:sp>
        <p:nvSpPr>
          <p:cNvPr id="5" name="TextBox 5"/>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6" name="TextBox 6"/>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7" name="Group 7"/>
          <p:cNvGrpSpPr/>
          <p:nvPr/>
        </p:nvGrpSpPr>
        <p:grpSpPr>
          <a:xfrm>
            <a:off x="0" y="0"/>
            <a:ext cx="18288000" cy="1903084"/>
            <a:chOff x="0" y="0"/>
            <a:chExt cx="4816593" cy="501224"/>
          </a:xfrm>
        </p:grpSpPr>
        <p:sp>
          <p:nvSpPr>
            <p:cNvPr id="8" name="Freeform 8"/>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9" name="TextBox 9"/>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066800" y="1036311"/>
            <a:ext cx="14834087"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Process - What is the ‘Process’ in the Marketing Mix?</a:t>
            </a:r>
          </a:p>
        </p:txBody>
      </p:sp>
      <p:sp>
        <p:nvSpPr>
          <p:cNvPr id="12" name="TextBox 12"/>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3" name="Freeform 13"/>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6" name="AutoShape 6">
            <a:extLst>
              <a:ext uri="{FF2B5EF4-FFF2-40B4-BE49-F238E27FC236}">
                <a16:creationId xmlns:a16="http://schemas.microsoft.com/office/drawing/2014/main" id="{2DC1E2B8-1EF8-B95D-FF0B-511C909DAD06}"/>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6" y="2074534"/>
            <a:ext cx="6203381" cy="7700010"/>
          </a:xfrm>
          <a:prstGeom prst="rect">
            <a:avLst/>
          </a:prstGeom>
        </p:spPr>
        <p:txBody>
          <a:bodyPr lIns="0" tIns="0" rIns="0" bIns="0" rtlCol="0" anchor="t">
            <a:spAutoFit/>
          </a:bodyPr>
          <a:lstStyle/>
          <a:p>
            <a:pPr algn="l">
              <a:lnSpc>
                <a:spcPts val="5040"/>
              </a:lnSpc>
            </a:pPr>
            <a:r>
              <a:rPr lang="en-US" sz="3600" b="1" dirty="0">
                <a:solidFill>
                  <a:srgbClr val="203C48"/>
                </a:solidFill>
                <a:latin typeface="Calibri (MS) Bold"/>
                <a:ea typeface="Calibri (MS) Bold"/>
                <a:cs typeface="Calibri (MS) Bold"/>
                <a:sym typeface="Calibri (MS) Bold"/>
              </a:rPr>
              <a:t>Speed and Convenience</a:t>
            </a:r>
          </a:p>
          <a:p>
            <a:pPr algn="l">
              <a:lnSpc>
                <a:spcPts val="5040"/>
              </a:lnSpc>
            </a:pPr>
            <a:r>
              <a:rPr lang="en-US" sz="3600" dirty="0">
                <a:solidFill>
                  <a:srgbClr val="203C48"/>
                </a:solidFill>
                <a:latin typeface="Calibri (MS)"/>
                <a:ea typeface="Calibri (MS)"/>
                <a:cs typeface="Calibri (MS)"/>
                <a:sym typeface="Calibri (MS)"/>
              </a:rPr>
              <a:t>Fast food chains like McDonald’s use order kiosks and streamlined systems to serve busy customers quickly.</a:t>
            </a:r>
          </a:p>
          <a:p>
            <a:pPr algn="l">
              <a:lnSpc>
                <a:spcPts val="5040"/>
              </a:lnSpc>
            </a:pPr>
            <a:endParaRPr lang="en-US" sz="3600" dirty="0">
              <a:solidFill>
                <a:srgbClr val="203C48"/>
              </a:solidFill>
              <a:latin typeface="Calibri (MS)"/>
              <a:ea typeface="Calibri (MS)"/>
              <a:cs typeface="Calibri (MS)"/>
              <a:sym typeface="Calibri (MS)"/>
            </a:endParaRPr>
          </a:p>
          <a:p>
            <a:pPr algn="l">
              <a:lnSpc>
                <a:spcPts val="5040"/>
              </a:lnSpc>
            </a:pPr>
            <a:r>
              <a:rPr lang="en-US" sz="3600" b="1" dirty="0">
                <a:solidFill>
                  <a:srgbClr val="203C48"/>
                </a:solidFill>
                <a:latin typeface="Calibri (MS) Bold"/>
                <a:ea typeface="Calibri (MS) Bold"/>
                <a:cs typeface="Calibri (MS) Bold"/>
                <a:sym typeface="Calibri (MS) Bold"/>
              </a:rPr>
              <a:t>Ease of Use</a:t>
            </a:r>
          </a:p>
          <a:p>
            <a:pPr algn="l">
              <a:lnSpc>
                <a:spcPts val="5040"/>
              </a:lnSpc>
            </a:pPr>
            <a:r>
              <a:rPr lang="en-US" sz="3600" dirty="0">
                <a:solidFill>
                  <a:srgbClr val="203C48"/>
                </a:solidFill>
                <a:latin typeface="Calibri (MS)"/>
                <a:ea typeface="Calibri (MS)"/>
                <a:cs typeface="Calibri (MS)"/>
                <a:sym typeface="Calibri (MS)"/>
              </a:rPr>
              <a:t>Less tech-savvy customers need a clear, guided experience.</a:t>
            </a:r>
          </a:p>
          <a:p>
            <a:pPr algn="l">
              <a:lnSpc>
                <a:spcPts val="5040"/>
              </a:lnSpc>
            </a:pPr>
            <a:r>
              <a:rPr lang="en-US" sz="3600" dirty="0">
                <a:solidFill>
                  <a:srgbClr val="203C48"/>
                </a:solidFill>
                <a:latin typeface="Calibri (MS)"/>
                <a:ea typeface="Calibri (MS)"/>
                <a:cs typeface="Calibri (MS)"/>
                <a:sym typeface="Calibri (MS)"/>
              </a:rPr>
              <a:t>E.g. Clothing stores may include return labels to simplify sending items back.</a:t>
            </a:r>
          </a:p>
        </p:txBody>
      </p:sp>
      <p:sp>
        <p:nvSpPr>
          <p:cNvPr id="3" name="TextBox 3"/>
          <p:cNvSpPr txBox="1"/>
          <p:nvPr/>
        </p:nvSpPr>
        <p:spPr>
          <a:xfrm>
            <a:off x="7849123" y="8358890"/>
            <a:ext cx="9810534" cy="1243995"/>
          </a:xfrm>
          <a:prstGeom prst="rect">
            <a:avLst/>
          </a:prstGeom>
        </p:spPr>
        <p:txBody>
          <a:bodyPr lIns="0" tIns="0" rIns="0" bIns="0" rtlCol="0" anchor="t">
            <a:spAutoFit/>
          </a:bodyPr>
          <a:lstStyle/>
          <a:p>
            <a:pPr algn="l">
              <a:lnSpc>
                <a:spcPts val="5040"/>
              </a:lnSpc>
            </a:pPr>
            <a:r>
              <a:rPr lang="en-US" sz="3600" dirty="0">
                <a:solidFill>
                  <a:srgbClr val="203C48"/>
                </a:solidFill>
                <a:latin typeface="Calibri (MS)"/>
                <a:ea typeface="Calibri (MS)"/>
                <a:cs typeface="Calibri (MS)"/>
                <a:sym typeface="Calibri (MS)"/>
              </a:rPr>
              <a:t>Research the impact the introduction of these kiosks have had on McDonald’s revenues. </a:t>
            </a:r>
            <a:r>
              <a:rPr lang="en-US" sz="3600" dirty="0">
                <a:solidFill>
                  <a:srgbClr val="203C48"/>
                </a:solidFill>
                <a:latin typeface="Calibri (MS)"/>
                <a:ea typeface="Calibri (MS)"/>
                <a:cs typeface="Calibri (MS)"/>
                <a:sym typeface="Calibri (MS)"/>
                <a:hlinkClick r:id="rId3"/>
              </a:rPr>
              <a:t>VIEW VIDEO.</a:t>
            </a:r>
            <a:endParaRPr lang="en-US" sz="3600" dirty="0">
              <a:solidFill>
                <a:srgbClr val="203C48"/>
              </a:solidFill>
              <a:latin typeface="Calibri (MS)"/>
              <a:ea typeface="Calibri (MS)"/>
              <a:cs typeface="Calibri (MS)"/>
              <a:sym typeface="Calibri (MS)"/>
            </a:endParaRPr>
          </a:p>
        </p:txBody>
      </p:sp>
      <p:pic>
        <p:nvPicPr>
          <p:cNvPr id="4" name="Picture 4"/>
          <p:cNvPicPr>
            <a:picLocks noChangeAspect="1"/>
          </p:cNvPicPr>
          <p:nvPr>
            <a:videoFile r:link="rId1"/>
          </p:nvPr>
        </p:nvPicPr>
        <p:blipFill>
          <a:blip r:embed="rId4"/>
          <a:stretch>
            <a:fillRect/>
          </a:stretch>
        </p:blipFill>
        <p:spPr>
          <a:xfrm>
            <a:off x="7849123" y="2440603"/>
            <a:ext cx="9810534" cy="5514117"/>
          </a:xfrm>
          <a:prstGeom prst="rect">
            <a:avLst/>
          </a:prstGeom>
        </p:spPr>
      </p:pic>
      <p:sp>
        <p:nvSpPr>
          <p:cNvPr id="5" name="TextBox 5"/>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6" name="TextBox 6"/>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7" name="Group 7"/>
          <p:cNvGrpSpPr/>
          <p:nvPr/>
        </p:nvGrpSpPr>
        <p:grpSpPr>
          <a:xfrm>
            <a:off x="0" y="0"/>
            <a:ext cx="18288000" cy="1903084"/>
            <a:chOff x="0" y="0"/>
            <a:chExt cx="4816593" cy="501224"/>
          </a:xfrm>
        </p:grpSpPr>
        <p:sp>
          <p:nvSpPr>
            <p:cNvPr id="8" name="Freeform 8"/>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9" name="TextBox 9"/>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028706" y="1015915"/>
            <a:ext cx="14834087"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How the Target Market Influences the Process</a:t>
            </a:r>
          </a:p>
        </p:txBody>
      </p:sp>
      <p:sp>
        <p:nvSpPr>
          <p:cNvPr id="12" name="TextBox 12"/>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3" name="Freeform 13"/>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AutoShape 6">
            <a:extLst>
              <a:ext uri="{FF2B5EF4-FFF2-40B4-BE49-F238E27FC236}">
                <a16:creationId xmlns:a16="http://schemas.microsoft.com/office/drawing/2014/main" id="{20700F3F-D8F6-AEE9-C659-EC3A35D34DB1}"/>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257122" y="2188834"/>
            <a:ext cx="10692323" cy="7727912"/>
          </a:xfrm>
          <a:custGeom>
            <a:avLst/>
            <a:gdLst/>
            <a:ahLst/>
            <a:cxnLst/>
            <a:rect l="l" t="t" r="r" b="b"/>
            <a:pathLst>
              <a:path w="10692323" h="7727912">
                <a:moveTo>
                  <a:pt x="0" y="0"/>
                </a:moveTo>
                <a:lnTo>
                  <a:pt x="10692323" y="0"/>
                </a:lnTo>
                <a:lnTo>
                  <a:pt x="10692323" y="7727912"/>
                </a:lnTo>
                <a:lnTo>
                  <a:pt x="0" y="7727912"/>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743517" y="2164056"/>
            <a:ext cx="4255359" cy="7061835"/>
          </a:xfrm>
          <a:prstGeom prst="rect">
            <a:avLst/>
          </a:prstGeom>
        </p:spPr>
        <p:txBody>
          <a:bodyPr lIns="0" tIns="0" rIns="0" bIns="0" rtlCol="0" anchor="t">
            <a:spAutoFit/>
          </a:bodyPr>
          <a:lstStyle/>
          <a:p>
            <a:pPr algn="ctr">
              <a:lnSpc>
                <a:spcPts val="5040"/>
              </a:lnSpc>
              <a:spcBef>
                <a:spcPct val="0"/>
              </a:spcBef>
            </a:pPr>
            <a:r>
              <a:rPr lang="en-US" sz="3600">
                <a:solidFill>
                  <a:srgbClr val="203C48"/>
                </a:solidFill>
                <a:latin typeface="Calibri (MS)"/>
                <a:ea typeface="Calibri (MS)"/>
                <a:cs typeface="Calibri (MS)"/>
                <a:sym typeface="Calibri (MS)"/>
              </a:rPr>
              <a:t>Place refers to how a product or service reaches the customer. It includes the channels of distribution, sales platforms, and both physical and digital locations where customers can access the product.</a:t>
            </a:r>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5" name="TextBox 5"/>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6" name="Group 6"/>
          <p:cNvGrpSpPr/>
          <p:nvPr/>
        </p:nvGrpSpPr>
        <p:grpSpPr>
          <a:xfrm>
            <a:off x="0" y="0"/>
            <a:ext cx="18288000" cy="1903084"/>
            <a:chOff x="0" y="0"/>
            <a:chExt cx="4816593" cy="501224"/>
          </a:xfrm>
        </p:grpSpPr>
        <p:sp>
          <p:nvSpPr>
            <p:cNvPr id="7" name="Freeform 7"/>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8" name="TextBox 8"/>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66800" y="1016946"/>
            <a:ext cx="14834087"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Place</a:t>
            </a:r>
          </a:p>
        </p:txBody>
      </p:sp>
      <p:sp>
        <p:nvSpPr>
          <p:cNvPr id="11" name="TextBox 11"/>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2" name="Freeform 12"/>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3" name="AutoShape 6">
            <a:extLst>
              <a:ext uri="{FF2B5EF4-FFF2-40B4-BE49-F238E27FC236}">
                <a16:creationId xmlns:a16="http://schemas.microsoft.com/office/drawing/2014/main" id="{66C80336-152C-57F8-F19B-C4ACDC68013B}"/>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59871" y="2074534"/>
            <a:ext cx="15101173" cy="7700010"/>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Cost</a:t>
            </a:r>
          </a:p>
          <a:p>
            <a:pPr algn="l">
              <a:lnSpc>
                <a:spcPts val="5040"/>
              </a:lnSpc>
              <a:spcBef>
                <a:spcPct val="0"/>
              </a:spcBef>
            </a:pPr>
            <a:r>
              <a:rPr lang="en-US" sz="3600">
                <a:solidFill>
                  <a:srgbClr val="203C48"/>
                </a:solidFill>
                <a:latin typeface="Calibri (MS)"/>
                <a:ea typeface="Calibri (MS)"/>
                <a:cs typeface="Calibri (MS)"/>
                <a:sym typeface="Calibri (MS)"/>
              </a:rPr>
              <a:t>Each intermediary adds a markup, so items with bigger profit margins allow for more intermediaries.</a:t>
            </a:r>
          </a:p>
          <a:p>
            <a:pPr algn="l">
              <a:lnSpc>
                <a:spcPts val="5040"/>
              </a:lnSpc>
              <a:spcBef>
                <a:spcPct val="0"/>
              </a:spcBef>
            </a:pPr>
            <a:r>
              <a:rPr lang="en-US" sz="3600">
                <a:solidFill>
                  <a:srgbClr val="203C48"/>
                </a:solidFill>
                <a:latin typeface="Calibri (MS)"/>
                <a:ea typeface="Calibri (MS)"/>
                <a:cs typeface="Calibri (MS)"/>
                <a:sym typeface="Calibri (MS)"/>
              </a:rPr>
              <a:t>E.g. Adidas try to sell more items directly to consumers on their site and app to boost profit and control pricing.</a:t>
            </a:r>
          </a:p>
          <a:p>
            <a:pPr algn="l">
              <a:lnSpc>
                <a:spcPts val="5040"/>
              </a:lnSpc>
              <a:spcBef>
                <a:spcPct val="0"/>
              </a:spcBef>
            </a:pPr>
            <a:r>
              <a:rPr lang="en-US" sz="3600" b="1">
                <a:solidFill>
                  <a:srgbClr val="203C48"/>
                </a:solidFill>
                <a:latin typeface="Calibri (MS) Bold"/>
                <a:ea typeface="Calibri (MS) Bold"/>
                <a:cs typeface="Calibri (MS) Bold"/>
                <a:sym typeface="Calibri (MS) Bold"/>
              </a:rPr>
              <a:t>Nature of the Product</a:t>
            </a:r>
          </a:p>
          <a:p>
            <a:pPr algn="l">
              <a:lnSpc>
                <a:spcPts val="5040"/>
              </a:lnSpc>
              <a:spcBef>
                <a:spcPct val="0"/>
              </a:spcBef>
            </a:pPr>
            <a:r>
              <a:rPr lang="en-US" sz="3600">
                <a:solidFill>
                  <a:srgbClr val="203C48"/>
                </a:solidFill>
                <a:latin typeface="Calibri (MS)"/>
                <a:ea typeface="Calibri (MS)"/>
                <a:cs typeface="Calibri (MS)"/>
                <a:sym typeface="Calibri (MS)"/>
              </a:rPr>
              <a:t>Perishable goods need fast delivery; luxury brands value exclusivity.</a:t>
            </a:r>
          </a:p>
          <a:p>
            <a:pPr algn="l">
              <a:lnSpc>
                <a:spcPts val="5040"/>
              </a:lnSpc>
              <a:spcBef>
                <a:spcPct val="0"/>
              </a:spcBef>
            </a:pPr>
            <a:r>
              <a:rPr lang="en-US" sz="3600">
                <a:solidFill>
                  <a:srgbClr val="203C48"/>
                </a:solidFill>
                <a:latin typeface="Calibri (MS)"/>
                <a:ea typeface="Calibri (MS)"/>
                <a:cs typeface="Calibri (MS)"/>
                <a:sym typeface="Calibri (MS)"/>
              </a:rPr>
              <a:t>E.g. Fresh flowers go straight to retailers; Rolex sells through exclusive stores.</a:t>
            </a:r>
          </a:p>
          <a:p>
            <a:pPr algn="l">
              <a:lnSpc>
                <a:spcPts val="5040"/>
              </a:lnSpc>
              <a:spcBef>
                <a:spcPct val="0"/>
              </a:spcBef>
            </a:pPr>
            <a:r>
              <a:rPr lang="en-US" sz="3600" b="1">
                <a:solidFill>
                  <a:srgbClr val="203C48"/>
                </a:solidFill>
                <a:latin typeface="Calibri (MS) Bold"/>
                <a:ea typeface="Calibri (MS) Bold"/>
                <a:cs typeface="Calibri (MS) Bold"/>
                <a:sym typeface="Calibri (MS) Bold"/>
              </a:rPr>
              <a:t>Market Reach</a:t>
            </a:r>
          </a:p>
          <a:p>
            <a:pPr algn="l">
              <a:lnSpc>
                <a:spcPts val="5040"/>
              </a:lnSpc>
              <a:spcBef>
                <a:spcPct val="0"/>
              </a:spcBef>
            </a:pPr>
            <a:r>
              <a:rPr lang="en-US" sz="3600">
                <a:solidFill>
                  <a:srgbClr val="203C48"/>
                </a:solidFill>
                <a:latin typeface="Calibri (MS)"/>
                <a:ea typeface="Calibri (MS)"/>
                <a:cs typeface="Calibri (MS)"/>
                <a:sym typeface="Calibri (MS)"/>
              </a:rPr>
              <a:t>Smaller brands often sell directly online; mass-market goods need retail partners.</a:t>
            </a:r>
          </a:p>
          <a:p>
            <a:pPr algn="l">
              <a:lnSpc>
                <a:spcPts val="5040"/>
              </a:lnSpc>
              <a:spcBef>
                <a:spcPct val="0"/>
              </a:spcBef>
            </a:pPr>
            <a:r>
              <a:rPr lang="en-US" sz="3600">
                <a:solidFill>
                  <a:srgbClr val="203C48"/>
                </a:solidFill>
                <a:latin typeface="Calibri (MS)"/>
                <a:ea typeface="Calibri (MS)"/>
                <a:cs typeface="Calibri (MS)"/>
                <a:sym typeface="Calibri (MS)"/>
              </a:rPr>
              <a:t>E.g. Niche skincare brands use Instagram Shops; Coca-Cola uses supermarkets for scale.</a:t>
            </a:r>
          </a:p>
        </p:txBody>
      </p:sp>
      <p:sp>
        <p:nvSpPr>
          <p:cNvPr id="3" name="TextBox 3"/>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5" name="Group 5"/>
          <p:cNvGrpSpPr/>
          <p:nvPr/>
        </p:nvGrpSpPr>
        <p:grpSpPr>
          <a:xfrm>
            <a:off x="0" y="0"/>
            <a:ext cx="18288000" cy="1903084"/>
            <a:chOff x="0" y="0"/>
            <a:chExt cx="4816593" cy="501224"/>
          </a:xfrm>
        </p:grpSpPr>
        <p:sp>
          <p:nvSpPr>
            <p:cNvPr id="6" name="Freeform 6"/>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7" name="TextBox 7"/>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087181" y="998305"/>
            <a:ext cx="14834087"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Place - Factors Impacting Distribution Channels</a:t>
            </a:r>
          </a:p>
        </p:txBody>
      </p:sp>
      <p:sp>
        <p:nvSpPr>
          <p:cNvPr id="10" name="TextBox 10"/>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1" name="Freeform 11"/>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AutoShape 6">
            <a:extLst>
              <a:ext uri="{FF2B5EF4-FFF2-40B4-BE49-F238E27FC236}">
                <a16:creationId xmlns:a16="http://schemas.microsoft.com/office/drawing/2014/main" id="{D4FAD926-2C63-2D7E-892B-923C9149A6AA}"/>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3" name="TextBox 3"/>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4" name="Group 4"/>
          <p:cNvGrpSpPr/>
          <p:nvPr/>
        </p:nvGrpSpPr>
        <p:grpSpPr>
          <a:xfrm>
            <a:off x="0" y="0"/>
            <a:ext cx="18288000" cy="1903084"/>
            <a:chOff x="0" y="0"/>
            <a:chExt cx="4816593" cy="501224"/>
          </a:xfrm>
        </p:grpSpPr>
        <p:sp>
          <p:nvSpPr>
            <p:cNvPr id="5" name="Freeform 5"/>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6" name="TextBox 6"/>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9" name="Freeform 9"/>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1028706" y="1041848"/>
            <a:ext cx="14834087" cy="588009"/>
          </a:xfrm>
          <a:prstGeom prst="rect">
            <a:avLst/>
          </a:prstGeom>
        </p:spPr>
        <p:txBody>
          <a:bodyPr lIns="0" tIns="0" rIns="0" bIns="0" rtlCol="0" anchor="t">
            <a:spAutoFit/>
          </a:bodyPr>
          <a:lstStyle/>
          <a:p>
            <a:pPr algn="l">
              <a:lnSpc>
                <a:spcPts val="4340"/>
              </a:lnSpc>
            </a:pPr>
            <a:r>
              <a:rPr lang="en-US" sz="3100" b="1" dirty="0">
                <a:solidFill>
                  <a:srgbClr val="91D1DB"/>
                </a:solidFill>
                <a:latin typeface="Tabarra Sans Heavy"/>
                <a:ea typeface="Tabarra Sans Heavy"/>
                <a:cs typeface="Tabarra Sans Heavy"/>
                <a:sym typeface="Tabarra Sans Heavy"/>
              </a:rPr>
              <a:t>Place - Benefits and Challenges of Selling Directly for a Start-Up Business</a:t>
            </a:r>
          </a:p>
        </p:txBody>
      </p:sp>
      <p:sp>
        <p:nvSpPr>
          <p:cNvPr id="11" name="TextBox 11"/>
          <p:cNvSpPr txBox="1"/>
          <p:nvPr/>
        </p:nvSpPr>
        <p:spPr>
          <a:xfrm>
            <a:off x="861191" y="2076103"/>
            <a:ext cx="8785665" cy="7061835"/>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Benefits</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Higher profit margins: </a:t>
            </a:r>
            <a:r>
              <a:rPr lang="en-US" sz="3600">
                <a:solidFill>
                  <a:srgbClr val="203C48"/>
                </a:solidFill>
                <a:latin typeface="Calibri (MS)"/>
                <a:ea typeface="Calibri (MS)"/>
                <a:cs typeface="Calibri (MS)"/>
                <a:sym typeface="Calibri (MS)"/>
              </a:rPr>
              <a:t>No retailer or platform taking a cut so the full sale goes to the business.</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Lower overheads: </a:t>
            </a:r>
            <a:r>
              <a:rPr lang="en-US" sz="3600">
                <a:solidFill>
                  <a:srgbClr val="203C48"/>
                </a:solidFill>
                <a:latin typeface="Calibri (MS)"/>
                <a:ea typeface="Calibri (MS)"/>
                <a:cs typeface="Calibri (MS)"/>
                <a:sym typeface="Calibri (MS)"/>
              </a:rPr>
              <a:t>An e-commerce website or Instagram Shop is cheap to run.</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Full control: </a:t>
            </a:r>
            <a:r>
              <a:rPr lang="en-US" sz="3600">
                <a:solidFill>
                  <a:srgbClr val="203C48"/>
                </a:solidFill>
                <a:latin typeface="Calibri (MS)"/>
                <a:ea typeface="Calibri (MS)"/>
                <a:cs typeface="Calibri (MS)"/>
                <a:sym typeface="Calibri (MS)"/>
              </a:rPr>
              <a:t>The business controls pricing, branding, and customer experience.</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Access to customer data: </a:t>
            </a:r>
            <a:r>
              <a:rPr lang="en-US" sz="3600">
                <a:solidFill>
                  <a:srgbClr val="203C48"/>
                </a:solidFill>
                <a:latin typeface="Calibri (MS)"/>
                <a:ea typeface="Calibri (MS)"/>
                <a:cs typeface="Calibri (MS)"/>
                <a:sym typeface="Calibri (MS)"/>
              </a:rPr>
              <a:t>Helps build a loyal customer base through targeted promotions with online data.</a:t>
            </a:r>
          </a:p>
        </p:txBody>
      </p:sp>
      <p:sp>
        <p:nvSpPr>
          <p:cNvPr id="12" name="TextBox 12"/>
          <p:cNvSpPr txBox="1"/>
          <p:nvPr/>
        </p:nvSpPr>
        <p:spPr>
          <a:xfrm>
            <a:off x="9857477" y="2076103"/>
            <a:ext cx="8264850" cy="5785485"/>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Challenges</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Limited reach: </a:t>
            </a:r>
            <a:r>
              <a:rPr lang="en-US" sz="3600">
                <a:solidFill>
                  <a:srgbClr val="203C48"/>
                </a:solidFill>
                <a:latin typeface="Calibri (MS)"/>
                <a:ea typeface="Calibri (MS)"/>
                <a:cs typeface="Calibri (MS)"/>
                <a:sym typeface="Calibri (MS)"/>
              </a:rPr>
              <a:t>Harder to get noticed without a big marketing budget.</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Logistics burden:</a:t>
            </a:r>
            <a:r>
              <a:rPr lang="en-US" sz="3600">
                <a:solidFill>
                  <a:srgbClr val="203C48"/>
                </a:solidFill>
                <a:latin typeface="Calibri (MS)"/>
                <a:ea typeface="Calibri (MS)"/>
                <a:cs typeface="Calibri (MS)"/>
                <a:sym typeface="Calibri (MS)"/>
              </a:rPr>
              <a:t> The business must manage payments, delivery, and customer service.</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Lack of credibility: </a:t>
            </a:r>
            <a:r>
              <a:rPr lang="en-US" sz="3600">
                <a:solidFill>
                  <a:srgbClr val="203C48"/>
                </a:solidFill>
                <a:latin typeface="Calibri (MS)"/>
                <a:ea typeface="Calibri (MS)"/>
                <a:cs typeface="Calibri (MS)"/>
                <a:sym typeface="Calibri (MS)"/>
              </a:rPr>
              <a:t>Customers may hesitate to buy from unknown or new brands or shops.</a:t>
            </a:r>
          </a:p>
        </p:txBody>
      </p:sp>
      <p:sp>
        <p:nvSpPr>
          <p:cNvPr id="13" name="Freeform 13"/>
          <p:cNvSpPr/>
          <p:nvPr/>
        </p:nvSpPr>
        <p:spPr>
          <a:xfrm>
            <a:off x="13300005" y="7861588"/>
            <a:ext cx="4987995" cy="2425412"/>
          </a:xfrm>
          <a:custGeom>
            <a:avLst/>
            <a:gdLst/>
            <a:ahLst/>
            <a:cxnLst/>
            <a:rect l="l" t="t" r="r" b="b"/>
            <a:pathLst>
              <a:path w="4987995" h="2425412">
                <a:moveTo>
                  <a:pt x="0" y="0"/>
                </a:moveTo>
                <a:lnTo>
                  <a:pt x="4987995" y="0"/>
                </a:lnTo>
                <a:lnTo>
                  <a:pt x="4987995" y="2425412"/>
                </a:lnTo>
                <a:lnTo>
                  <a:pt x="0" y="2425412"/>
                </a:lnTo>
                <a:lnTo>
                  <a:pt x="0" y="0"/>
                </a:lnTo>
                <a:close/>
              </a:path>
            </a:pathLst>
          </a:custGeom>
          <a:blipFill>
            <a:blip r:embed="rId4"/>
            <a:stretch>
              <a:fillRect/>
            </a:stretch>
          </a:blipFill>
        </p:spPr>
        <p:txBody>
          <a:bodyPr/>
          <a:lstStyle/>
          <a:p>
            <a:endParaRPr lang="en-US"/>
          </a:p>
        </p:txBody>
      </p:sp>
      <p:sp>
        <p:nvSpPr>
          <p:cNvPr id="14" name="AutoShape 6">
            <a:extLst>
              <a:ext uri="{FF2B5EF4-FFF2-40B4-BE49-F238E27FC236}">
                <a16:creationId xmlns:a16="http://schemas.microsoft.com/office/drawing/2014/main" id="{E41090C6-8F88-8590-4549-4EDCD17692FC}"/>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482616" y="6901716"/>
            <a:ext cx="5322767" cy="2661384"/>
          </a:xfrm>
          <a:custGeom>
            <a:avLst/>
            <a:gdLst/>
            <a:ahLst/>
            <a:cxnLst/>
            <a:rect l="l" t="t" r="r" b="b"/>
            <a:pathLst>
              <a:path w="5322767" h="2661384">
                <a:moveTo>
                  <a:pt x="0" y="0"/>
                </a:moveTo>
                <a:lnTo>
                  <a:pt x="5322768" y="0"/>
                </a:lnTo>
                <a:lnTo>
                  <a:pt x="5322768" y="2661384"/>
                </a:lnTo>
                <a:lnTo>
                  <a:pt x="0" y="2661384"/>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5" name="Group 5"/>
          <p:cNvGrpSpPr/>
          <p:nvPr/>
        </p:nvGrpSpPr>
        <p:grpSpPr>
          <a:xfrm>
            <a:off x="0" y="0"/>
            <a:ext cx="18288000" cy="1903084"/>
            <a:chOff x="0" y="0"/>
            <a:chExt cx="4816593" cy="501224"/>
          </a:xfrm>
        </p:grpSpPr>
        <p:sp>
          <p:nvSpPr>
            <p:cNvPr id="6" name="Freeform 6"/>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7" name="TextBox 7"/>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0" name="Freeform 10"/>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1028700" y="1076275"/>
            <a:ext cx="14834087" cy="588009"/>
          </a:xfrm>
          <a:prstGeom prst="rect">
            <a:avLst/>
          </a:prstGeom>
        </p:spPr>
        <p:txBody>
          <a:bodyPr lIns="0" tIns="0" rIns="0" bIns="0" rtlCol="0" anchor="t">
            <a:spAutoFit/>
          </a:bodyPr>
          <a:lstStyle/>
          <a:p>
            <a:pPr algn="l">
              <a:lnSpc>
                <a:spcPts val="4340"/>
              </a:lnSpc>
            </a:pPr>
            <a:r>
              <a:rPr lang="en-US" sz="3100" b="1" dirty="0">
                <a:solidFill>
                  <a:srgbClr val="91D1DB"/>
                </a:solidFill>
                <a:latin typeface="Tabarra Sans Heavy"/>
                <a:ea typeface="Tabarra Sans Heavy"/>
                <a:cs typeface="Tabarra Sans Heavy"/>
                <a:sym typeface="Tabarra Sans Heavy"/>
              </a:rPr>
              <a:t>Selling Through a Marketplace or Retailer – Benefits and Challenges</a:t>
            </a:r>
          </a:p>
        </p:txBody>
      </p:sp>
      <p:sp>
        <p:nvSpPr>
          <p:cNvPr id="12" name="TextBox 12"/>
          <p:cNvSpPr txBox="1"/>
          <p:nvPr/>
        </p:nvSpPr>
        <p:spPr>
          <a:xfrm>
            <a:off x="1028700" y="2074534"/>
            <a:ext cx="8264850" cy="5147310"/>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Benefits</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Large reach: </a:t>
            </a:r>
            <a:r>
              <a:rPr lang="en-US" sz="3600">
                <a:solidFill>
                  <a:srgbClr val="203C48"/>
                </a:solidFill>
                <a:latin typeface="Calibri (MS)"/>
                <a:ea typeface="Calibri (MS)"/>
                <a:cs typeface="Calibri (MS)"/>
                <a:sym typeface="Calibri (MS)"/>
              </a:rPr>
              <a:t>Marketplaces and retailers already have loyal customers, increasing exposure.</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No need for own store: </a:t>
            </a:r>
            <a:r>
              <a:rPr lang="en-US" sz="3600">
                <a:solidFill>
                  <a:srgbClr val="203C48"/>
                </a:solidFill>
                <a:latin typeface="Calibri (MS)"/>
                <a:ea typeface="Calibri (MS)"/>
                <a:cs typeface="Calibri (MS)"/>
                <a:sym typeface="Calibri (MS)"/>
              </a:rPr>
              <a:t>Sales, payments, and delivery are handled by the platform or retailer.</a:t>
            </a:r>
          </a:p>
          <a:p>
            <a:pPr algn="l">
              <a:lnSpc>
                <a:spcPts val="5040"/>
              </a:lnSpc>
            </a:pPr>
            <a:endParaRPr lang="en-US" sz="3600">
              <a:solidFill>
                <a:srgbClr val="203C48"/>
              </a:solidFill>
              <a:latin typeface="Calibri (MS)"/>
              <a:ea typeface="Calibri (MS)"/>
              <a:cs typeface="Calibri (MS)"/>
              <a:sym typeface="Calibri (MS)"/>
            </a:endParaRPr>
          </a:p>
        </p:txBody>
      </p:sp>
      <p:sp>
        <p:nvSpPr>
          <p:cNvPr id="13" name="TextBox 13"/>
          <p:cNvSpPr txBox="1"/>
          <p:nvPr/>
        </p:nvSpPr>
        <p:spPr>
          <a:xfrm>
            <a:off x="9666887" y="2087781"/>
            <a:ext cx="8264850" cy="4509135"/>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Challenges</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Lower profit margins: </a:t>
            </a:r>
            <a:r>
              <a:rPr lang="en-US" sz="3600">
                <a:solidFill>
                  <a:srgbClr val="203C48"/>
                </a:solidFill>
                <a:latin typeface="Calibri (MS)"/>
                <a:ea typeface="Calibri (MS)"/>
                <a:cs typeface="Calibri (MS)"/>
                <a:sym typeface="Calibri (MS)"/>
              </a:rPr>
              <a:t>A percentage of each sale goes to the retailer or platform.</a:t>
            </a:r>
          </a:p>
          <a:p>
            <a:pPr marL="777240" lvl="1" indent="-388620" algn="l">
              <a:lnSpc>
                <a:spcPts val="5040"/>
              </a:lnSpc>
              <a:buFont typeface="Arial"/>
              <a:buChar char="•"/>
            </a:pPr>
            <a:r>
              <a:rPr lang="en-US" sz="3600" b="1">
                <a:solidFill>
                  <a:srgbClr val="203C48"/>
                </a:solidFill>
                <a:latin typeface="Calibri (MS) Bold"/>
                <a:ea typeface="Calibri (MS) Bold"/>
                <a:cs typeface="Calibri (MS) Bold"/>
                <a:sym typeface="Calibri (MS) Bold"/>
              </a:rPr>
              <a:t>Competition risk: </a:t>
            </a:r>
            <a:r>
              <a:rPr lang="en-US" sz="3600">
                <a:solidFill>
                  <a:srgbClr val="203C48"/>
                </a:solidFill>
                <a:latin typeface="Calibri (MS)"/>
                <a:ea typeface="Calibri (MS)"/>
                <a:cs typeface="Calibri (MS)"/>
                <a:sym typeface="Calibri (MS)"/>
              </a:rPr>
              <a:t>Popular products may be copied as own-brand alternatives by the retailer.</a:t>
            </a:r>
          </a:p>
        </p:txBody>
      </p:sp>
      <p:sp>
        <p:nvSpPr>
          <p:cNvPr id="14" name="AutoShape 6">
            <a:extLst>
              <a:ext uri="{FF2B5EF4-FFF2-40B4-BE49-F238E27FC236}">
                <a16:creationId xmlns:a16="http://schemas.microsoft.com/office/drawing/2014/main" id="{0ED73CD4-F527-E587-0EC6-8F2F567683D4}"/>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6BCB8-B609-36F0-548E-FA3F1AA565B9}"/>
            </a:ext>
          </a:extLst>
        </p:cNvPr>
        <p:cNvGrpSpPr/>
        <p:nvPr/>
      </p:nvGrpSpPr>
      <p:grpSpPr>
        <a:xfrm>
          <a:off x="0" y="0"/>
          <a:ext cx="0" cy="0"/>
          <a:chOff x="0" y="0"/>
          <a:chExt cx="0" cy="0"/>
        </a:xfrm>
      </p:grpSpPr>
      <p:sp>
        <p:nvSpPr>
          <p:cNvPr id="13" name="TextBox 13">
            <a:extLst>
              <a:ext uri="{FF2B5EF4-FFF2-40B4-BE49-F238E27FC236}">
                <a16:creationId xmlns:a16="http://schemas.microsoft.com/office/drawing/2014/main" id="{6AE3DFED-8A39-A301-6F66-33136C2BB925}"/>
              </a:ext>
            </a:extLst>
          </p:cNvPr>
          <p:cNvSpPr txBox="1"/>
          <p:nvPr/>
        </p:nvSpPr>
        <p:spPr>
          <a:xfrm>
            <a:off x="404412" y="2307980"/>
            <a:ext cx="4815908" cy="5671040"/>
          </a:xfrm>
          <a:prstGeom prst="rect">
            <a:avLst/>
          </a:prstGeom>
        </p:spPr>
        <p:txBody>
          <a:bodyPr wrap="square" lIns="0" tIns="0" rIns="0" bIns="0" rtlCol="0" anchor="t">
            <a:spAutoFit/>
          </a:bodyPr>
          <a:lstStyle/>
          <a:p>
            <a:pPr algn="l">
              <a:lnSpc>
                <a:spcPts val="6160"/>
              </a:lnSpc>
            </a:pPr>
            <a:r>
              <a:rPr lang="en-US" sz="4400" b="1" dirty="0">
                <a:solidFill>
                  <a:srgbClr val="24363D"/>
                </a:solidFill>
                <a:latin typeface="Montserrat Bold"/>
                <a:ea typeface="Montserrat Bold"/>
                <a:cs typeface="Montserrat Bold"/>
                <a:sym typeface="Montserrat Bold"/>
              </a:rPr>
              <a:t>Starter Activity</a:t>
            </a:r>
          </a:p>
          <a:p>
            <a:pPr algn="l">
              <a:lnSpc>
                <a:spcPts val="6160"/>
              </a:lnSpc>
            </a:pPr>
            <a:endParaRPr lang="en-US" sz="4400" b="1" dirty="0">
              <a:solidFill>
                <a:srgbClr val="24363D"/>
              </a:solidFill>
              <a:latin typeface="Montserrat Bold"/>
              <a:ea typeface="Montserrat Bold"/>
              <a:cs typeface="Montserrat Bold"/>
              <a:sym typeface="Montserrat Bold"/>
            </a:endParaRPr>
          </a:p>
          <a:p>
            <a:pPr algn="ctr">
              <a:lnSpc>
                <a:spcPts val="6160"/>
              </a:lnSpc>
            </a:pPr>
            <a:endParaRPr lang="en-US" sz="20000" b="1" dirty="0">
              <a:solidFill>
                <a:srgbClr val="24363D"/>
              </a:solidFill>
              <a:latin typeface="Montserrat Bold"/>
              <a:ea typeface="Montserrat Bold"/>
              <a:cs typeface="Montserrat Bold"/>
              <a:sym typeface="Montserrat Bold"/>
            </a:endParaRPr>
          </a:p>
          <a:p>
            <a:pPr algn="ctr">
              <a:lnSpc>
                <a:spcPts val="6160"/>
              </a:lnSpc>
            </a:pPr>
            <a:endParaRPr lang="en-US" sz="20000" b="1" dirty="0">
              <a:solidFill>
                <a:srgbClr val="24363D"/>
              </a:solidFill>
              <a:latin typeface="Montserrat Bold"/>
              <a:ea typeface="Montserrat Bold"/>
              <a:cs typeface="Montserrat Bold"/>
              <a:sym typeface="Montserrat Bold"/>
            </a:endParaRPr>
          </a:p>
          <a:p>
            <a:pPr algn="ctr">
              <a:lnSpc>
                <a:spcPts val="6160"/>
              </a:lnSpc>
            </a:pPr>
            <a:r>
              <a:rPr lang="en-US" sz="20000" b="1" dirty="0">
                <a:solidFill>
                  <a:srgbClr val="24363D"/>
                </a:solidFill>
                <a:latin typeface="Montserrat Bold"/>
                <a:ea typeface="Montserrat Bold"/>
                <a:cs typeface="Montserrat Bold"/>
                <a:sym typeface="Montserrat Bold"/>
              </a:rPr>
              <a:t>4</a:t>
            </a:r>
          </a:p>
          <a:p>
            <a:pPr algn="ctr">
              <a:lnSpc>
                <a:spcPts val="6160"/>
              </a:lnSpc>
            </a:pPr>
            <a:endParaRPr lang="en-US" sz="20000" b="1" dirty="0">
              <a:solidFill>
                <a:srgbClr val="24363D"/>
              </a:solidFill>
              <a:latin typeface="Montserrat Bold"/>
              <a:ea typeface="Montserrat Bold"/>
              <a:cs typeface="Montserrat Bold"/>
              <a:sym typeface="Montserrat Bold"/>
            </a:endParaRPr>
          </a:p>
          <a:p>
            <a:pPr algn="ctr">
              <a:lnSpc>
                <a:spcPts val="6160"/>
              </a:lnSpc>
            </a:pPr>
            <a:r>
              <a:rPr lang="en-US" sz="4400" b="1" dirty="0">
                <a:solidFill>
                  <a:srgbClr val="24363D"/>
                </a:solidFill>
                <a:latin typeface="Montserrat Bold"/>
                <a:ea typeface="Montserrat Bold"/>
                <a:cs typeface="Montserrat Bold"/>
                <a:sym typeface="Montserrat Bold"/>
              </a:rPr>
              <a:t>GYMSHARK</a:t>
            </a:r>
          </a:p>
        </p:txBody>
      </p:sp>
      <p:pic>
        <p:nvPicPr>
          <p:cNvPr id="2" name="Online Media 1" descr="GymShark Commercial | Be A Visionary">
            <a:hlinkClick r:id="" action="ppaction://media"/>
            <a:extLst>
              <a:ext uri="{FF2B5EF4-FFF2-40B4-BE49-F238E27FC236}">
                <a16:creationId xmlns:a16="http://schemas.microsoft.com/office/drawing/2014/main" id="{6D885D38-D066-74D1-E787-087071826921}"/>
              </a:ext>
            </a:extLst>
          </p:cNvPr>
          <p:cNvPicPr>
            <a:picLocks noRot="1" noChangeAspect="1"/>
          </p:cNvPicPr>
          <p:nvPr>
            <a:videoFile r:link="rId1"/>
          </p:nvPr>
        </p:nvPicPr>
        <p:blipFill>
          <a:blip r:embed="rId3"/>
          <a:stretch>
            <a:fillRect/>
          </a:stretch>
        </p:blipFill>
        <p:spPr>
          <a:xfrm>
            <a:off x="5220320" y="1570268"/>
            <a:ext cx="12648609" cy="7146464"/>
          </a:xfrm>
          <a:prstGeom prst="rect">
            <a:avLst/>
          </a:prstGeom>
        </p:spPr>
      </p:pic>
      <p:sp>
        <p:nvSpPr>
          <p:cNvPr id="3" name="TextBox 2">
            <a:extLst>
              <a:ext uri="{FF2B5EF4-FFF2-40B4-BE49-F238E27FC236}">
                <a16:creationId xmlns:a16="http://schemas.microsoft.com/office/drawing/2014/main" id="{D0277AEA-5048-7BB0-0DD6-CD334C37A399}"/>
              </a:ext>
            </a:extLst>
          </p:cNvPr>
          <p:cNvSpPr txBox="1"/>
          <p:nvPr/>
        </p:nvSpPr>
        <p:spPr>
          <a:xfrm>
            <a:off x="9172575" y="8716732"/>
            <a:ext cx="4993034" cy="369332"/>
          </a:xfrm>
          <a:prstGeom prst="rect">
            <a:avLst/>
          </a:prstGeom>
          <a:noFill/>
        </p:spPr>
        <p:txBody>
          <a:bodyPr wrap="none" rtlCol="0">
            <a:spAutoFit/>
          </a:bodyPr>
          <a:lstStyle/>
          <a:p>
            <a:r>
              <a:rPr lang="en-IE" sz="1800" b="1">
                <a:solidFill>
                  <a:srgbClr val="000000"/>
                </a:solidFill>
                <a:effectLst/>
                <a:latin typeface="Calibri" panose="020F0502020204030204" pitchFamily="34" charset="0"/>
                <a:hlinkClick r:id="rId4"/>
              </a:rPr>
              <a:t>https://www.youtube.com/watch?v=YXXa9oYrPCI</a:t>
            </a:r>
            <a:endParaRPr lang="en-US" b="1" dirty="0"/>
          </a:p>
        </p:txBody>
      </p:sp>
    </p:spTree>
    <p:extLst>
      <p:ext uri="{BB962C8B-B14F-4D97-AF65-F5344CB8AC3E}">
        <p14:creationId xmlns:p14="http://schemas.microsoft.com/office/powerpoint/2010/main" val="842485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150543"/>
            <a:ext cx="16613879" cy="7700010"/>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Convenience and Speed</a:t>
            </a:r>
          </a:p>
          <a:p>
            <a:pPr algn="l">
              <a:lnSpc>
                <a:spcPts val="5040"/>
              </a:lnSpc>
            </a:pPr>
            <a:r>
              <a:rPr lang="en-US" sz="3600">
                <a:solidFill>
                  <a:srgbClr val="203C48"/>
                </a:solidFill>
                <a:latin typeface="Calibri (MS)"/>
                <a:ea typeface="Calibri (MS)"/>
                <a:cs typeface="Calibri (MS)"/>
                <a:sym typeface="Calibri (MS)"/>
              </a:rPr>
              <a:t>Gen Z expects instant access via apps or online platforms with fast delivery and easy returns. Direct channels allow businesses to manage relationships more efficiently.</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a:solidFill>
                  <a:srgbClr val="203C48"/>
                </a:solidFill>
                <a:latin typeface="Calibri (MS) Bold"/>
                <a:ea typeface="Calibri (MS) Bold"/>
                <a:cs typeface="Calibri (MS) Bold"/>
                <a:sym typeface="Calibri (MS) Bold"/>
              </a:rPr>
              <a:t>Buying Habits and Preferences</a:t>
            </a:r>
          </a:p>
          <a:p>
            <a:pPr algn="l">
              <a:lnSpc>
                <a:spcPts val="5040"/>
              </a:lnSpc>
            </a:pPr>
            <a:r>
              <a:rPr lang="en-US" sz="3600">
                <a:solidFill>
                  <a:srgbClr val="203C48"/>
                </a:solidFill>
                <a:latin typeface="Calibri (MS)"/>
                <a:ea typeface="Calibri (MS)"/>
                <a:cs typeface="Calibri (MS)"/>
                <a:sym typeface="Calibri (MS)"/>
              </a:rPr>
              <a:t>Consumers looking to buy new furniture may prefer visiting a store like Harvey Norman to physically see, test, and handle the furniture before making a purchase.</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a:solidFill>
                  <a:srgbClr val="203C48"/>
                </a:solidFill>
                <a:latin typeface="Calibri (MS) Bold"/>
                <a:ea typeface="Calibri (MS) Bold"/>
                <a:cs typeface="Calibri (MS) Bold"/>
                <a:sym typeface="Calibri (MS) Bold"/>
              </a:rPr>
              <a:t>Type of Product and Brand Experience</a:t>
            </a:r>
          </a:p>
          <a:p>
            <a:pPr algn="l">
              <a:lnSpc>
                <a:spcPts val="5040"/>
              </a:lnSpc>
            </a:pPr>
            <a:r>
              <a:rPr lang="en-US" sz="3600">
                <a:solidFill>
                  <a:srgbClr val="203C48"/>
                </a:solidFill>
                <a:latin typeface="Calibri (MS)"/>
                <a:ea typeface="Calibri (MS)"/>
                <a:cs typeface="Calibri (MS)"/>
                <a:sym typeface="Calibri (MS)"/>
              </a:rPr>
              <a:t>Luxury brands often sell directly to maintain brand control and exclusivity, appealing to customers who value personalised service and premium experiences.</a:t>
            </a:r>
          </a:p>
          <a:p>
            <a:pPr algn="l">
              <a:lnSpc>
                <a:spcPts val="5040"/>
              </a:lnSpc>
            </a:pPr>
            <a:endParaRPr lang="en-US" sz="3600">
              <a:solidFill>
                <a:srgbClr val="203C48"/>
              </a:solidFill>
              <a:latin typeface="Calibri (MS)"/>
              <a:ea typeface="Calibri (MS)"/>
              <a:cs typeface="Calibri (MS)"/>
              <a:sym typeface="Calibri (MS)"/>
            </a:endParaRPr>
          </a:p>
        </p:txBody>
      </p:sp>
      <p:sp>
        <p:nvSpPr>
          <p:cNvPr id="3" name="Freeform 3"/>
          <p:cNvSpPr/>
          <p:nvPr/>
        </p:nvSpPr>
        <p:spPr>
          <a:xfrm>
            <a:off x="14691284" y="6451257"/>
            <a:ext cx="3304092" cy="1205994"/>
          </a:xfrm>
          <a:custGeom>
            <a:avLst/>
            <a:gdLst/>
            <a:ahLst/>
            <a:cxnLst/>
            <a:rect l="l" t="t" r="r" b="b"/>
            <a:pathLst>
              <a:path w="3304092" h="1205994">
                <a:moveTo>
                  <a:pt x="0" y="0"/>
                </a:moveTo>
                <a:lnTo>
                  <a:pt x="3304092" y="0"/>
                </a:lnTo>
                <a:lnTo>
                  <a:pt x="3304092" y="1205994"/>
                </a:lnTo>
                <a:lnTo>
                  <a:pt x="0" y="1205994"/>
                </a:lnTo>
                <a:lnTo>
                  <a:pt x="0" y="0"/>
                </a:lnTo>
                <a:close/>
              </a:path>
            </a:pathLst>
          </a:custGeom>
          <a:blipFill>
            <a:blip r:embed="rId2"/>
            <a:stretch>
              <a:fillRect/>
            </a:stretch>
          </a:blipFill>
        </p:spPr>
        <p:txBody>
          <a:bodyPr/>
          <a:lstStyle/>
          <a:p>
            <a:endParaRPr lang="en-US"/>
          </a:p>
        </p:txBody>
      </p:sp>
      <p:sp>
        <p:nvSpPr>
          <p:cNvPr id="4" name="Freeform 4"/>
          <p:cNvSpPr/>
          <p:nvPr/>
        </p:nvSpPr>
        <p:spPr>
          <a:xfrm>
            <a:off x="13854507" y="4038086"/>
            <a:ext cx="1673554" cy="1165212"/>
          </a:xfrm>
          <a:custGeom>
            <a:avLst/>
            <a:gdLst/>
            <a:ahLst/>
            <a:cxnLst/>
            <a:rect l="l" t="t" r="r" b="b"/>
            <a:pathLst>
              <a:path w="1673554" h="1165212">
                <a:moveTo>
                  <a:pt x="0" y="0"/>
                </a:moveTo>
                <a:lnTo>
                  <a:pt x="1673553" y="0"/>
                </a:lnTo>
                <a:lnTo>
                  <a:pt x="1673553" y="1165212"/>
                </a:lnTo>
                <a:lnTo>
                  <a:pt x="0" y="11652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6" name="TextBox 6"/>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7" name="Group 7"/>
          <p:cNvGrpSpPr/>
          <p:nvPr/>
        </p:nvGrpSpPr>
        <p:grpSpPr>
          <a:xfrm>
            <a:off x="0" y="0"/>
            <a:ext cx="18288000" cy="1903084"/>
            <a:chOff x="0" y="0"/>
            <a:chExt cx="4816593" cy="501224"/>
          </a:xfrm>
        </p:grpSpPr>
        <p:sp>
          <p:nvSpPr>
            <p:cNvPr id="8" name="Freeform 8"/>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9" name="TextBox 9"/>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2" name="Freeform 12"/>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3" name="TextBox 13"/>
          <p:cNvSpPr txBox="1"/>
          <p:nvPr/>
        </p:nvSpPr>
        <p:spPr>
          <a:xfrm>
            <a:off x="1028700" y="937902"/>
            <a:ext cx="15147666" cy="958850"/>
          </a:xfrm>
          <a:prstGeom prst="rect">
            <a:avLst/>
          </a:prstGeom>
        </p:spPr>
        <p:txBody>
          <a:bodyPr lIns="0" tIns="0" rIns="0" bIns="0" rtlCol="0" anchor="t">
            <a:spAutoFit/>
          </a:bodyPr>
          <a:lstStyle/>
          <a:p>
            <a:pPr algn="l">
              <a:lnSpc>
                <a:spcPts val="7000"/>
              </a:lnSpc>
            </a:pPr>
            <a:r>
              <a:rPr lang="en-US" sz="5000" b="1" dirty="0">
                <a:solidFill>
                  <a:srgbClr val="91D1DB"/>
                </a:solidFill>
                <a:latin typeface="Tabarra Sans Heavy"/>
                <a:ea typeface="Tabarra Sans Heavy"/>
                <a:cs typeface="Tabarra Sans Heavy"/>
                <a:sym typeface="Tabarra Sans Heavy"/>
              </a:rPr>
              <a:t>How the Target Market Influences Place</a:t>
            </a:r>
          </a:p>
        </p:txBody>
      </p:sp>
      <p:sp>
        <p:nvSpPr>
          <p:cNvPr id="14" name="AutoShape 6">
            <a:extLst>
              <a:ext uri="{FF2B5EF4-FFF2-40B4-BE49-F238E27FC236}">
                <a16:creationId xmlns:a16="http://schemas.microsoft.com/office/drawing/2014/main" id="{A0DC939F-AE17-F084-0E3B-6ACF8C568B3A}"/>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134579" y="471948"/>
            <a:ext cx="17124721" cy="1113503"/>
            <a:chOff x="0" y="0"/>
            <a:chExt cx="4510215" cy="293268"/>
          </a:xfrm>
        </p:grpSpPr>
        <p:sp>
          <p:nvSpPr>
            <p:cNvPr id="3" name="Freeform 3"/>
            <p:cNvSpPr/>
            <p:nvPr/>
          </p:nvSpPr>
          <p:spPr>
            <a:xfrm>
              <a:off x="0" y="0"/>
              <a:ext cx="4510215" cy="293268"/>
            </a:xfrm>
            <a:custGeom>
              <a:avLst/>
              <a:gdLst/>
              <a:ahLst/>
              <a:cxnLst/>
              <a:rect l="l" t="t" r="r" b="b"/>
              <a:pathLst>
                <a:path w="4510215" h="293268">
                  <a:moveTo>
                    <a:pt x="23057" y="0"/>
                  </a:moveTo>
                  <a:lnTo>
                    <a:pt x="4487158" y="0"/>
                  </a:lnTo>
                  <a:cubicBezTo>
                    <a:pt x="4493273" y="0"/>
                    <a:pt x="4499137" y="2429"/>
                    <a:pt x="4503462" y="6753"/>
                  </a:cubicBezTo>
                  <a:cubicBezTo>
                    <a:pt x="4507785" y="11077"/>
                    <a:pt x="4510215" y="16942"/>
                    <a:pt x="4510215" y="23057"/>
                  </a:cubicBezTo>
                  <a:lnTo>
                    <a:pt x="4510215" y="270212"/>
                  </a:lnTo>
                  <a:cubicBezTo>
                    <a:pt x="4510215" y="282946"/>
                    <a:pt x="4499892" y="293268"/>
                    <a:pt x="4487158" y="293268"/>
                  </a:cubicBezTo>
                  <a:lnTo>
                    <a:pt x="23057" y="293268"/>
                  </a:lnTo>
                  <a:cubicBezTo>
                    <a:pt x="10323" y="293268"/>
                    <a:pt x="0" y="282946"/>
                    <a:pt x="0" y="270212"/>
                  </a:cubicBezTo>
                  <a:lnTo>
                    <a:pt x="0" y="23057"/>
                  </a:lnTo>
                  <a:cubicBezTo>
                    <a:pt x="0" y="10323"/>
                    <a:pt x="10323" y="0"/>
                    <a:pt x="23057"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06389"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9.2</a:t>
            </a:r>
          </a:p>
        </p:txBody>
      </p:sp>
      <p:grpSp>
        <p:nvGrpSpPr>
          <p:cNvPr id="6" name="Group 6"/>
          <p:cNvGrpSpPr/>
          <p:nvPr/>
        </p:nvGrpSpPr>
        <p:grpSpPr>
          <a:xfrm>
            <a:off x="3104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1917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342385" y="6725573"/>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849705" y="6871479"/>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835973" y="4069934"/>
            <a:ext cx="16782842" cy="2114549"/>
          </a:xfrm>
          <a:prstGeom prst="rect">
            <a:avLst/>
          </a:prstGeom>
        </p:spPr>
        <p:txBody>
          <a:bodyPr lIns="0" tIns="0" rIns="0" bIns="0" rtlCol="0" anchor="t">
            <a:spAutoFit/>
          </a:bodyPr>
          <a:lstStyle/>
          <a:p>
            <a:pPr algn="l">
              <a:lnSpc>
                <a:spcPts val="4200"/>
              </a:lnSpc>
            </a:pPr>
            <a:r>
              <a:rPr lang="en-US" sz="3000" b="1">
                <a:solidFill>
                  <a:srgbClr val="FFFFFF"/>
                </a:solidFill>
                <a:latin typeface="Montserrat Bold"/>
                <a:ea typeface="Montserrat Bold"/>
                <a:cs typeface="Montserrat Bold"/>
                <a:sym typeface="Montserrat Bold"/>
              </a:rPr>
              <a:t>OL1 Q4 (e) Explain two promotion strategies used by businesses.</a:t>
            </a:r>
          </a:p>
          <a:p>
            <a:pPr algn="l">
              <a:lnSpc>
                <a:spcPts val="4200"/>
              </a:lnSpc>
            </a:pPr>
            <a:r>
              <a:rPr lang="en-US" sz="3000" b="1">
                <a:solidFill>
                  <a:srgbClr val="FFFFFF"/>
                </a:solidFill>
                <a:latin typeface="Montserrat Bold"/>
                <a:ea typeface="Montserrat Bold"/>
                <a:cs typeface="Montserrat Bold"/>
                <a:sym typeface="Montserrat Bold"/>
              </a:rPr>
              <a:t>OL2 Q2 (g) (ii) Outline two ways the target market for a product or service might influence the promotion element of the marketing mix.</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OL2 Q3 (a) Fill in the remaining Five P’s of the marketing mix.</a:t>
            </a:r>
          </a:p>
        </p:txBody>
      </p:sp>
      <p:sp>
        <p:nvSpPr>
          <p:cNvPr id="15" name="TextBox 15"/>
          <p:cNvSpPr txBox="1"/>
          <p:nvPr/>
        </p:nvSpPr>
        <p:spPr>
          <a:xfrm>
            <a:off x="666504" y="8210551"/>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Q2, Q3</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Q3, Q4, Q5</a:t>
            </a:r>
          </a:p>
        </p:txBody>
      </p:sp>
    </p:spTree>
  </p:cSld>
  <p:clrMapOvr>
    <a:masterClrMapping/>
  </p:clrMapOvr>
  <p:transition>
    <p:push/>
  </p:transition>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9.3</a:t>
            </a:r>
          </a:p>
        </p:txBody>
      </p:sp>
      <p:sp>
        <p:nvSpPr>
          <p:cNvPr id="3" name="TextBox 3"/>
          <p:cNvSpPr txBox="1"/>
          <p:nvPr/>
        </p:nvSpPr>
        <p:spPr>
          <a:xfrm>
            <a:off x="1028507" y="5086350"/>
            <a:ext cx="16230697" cy="2901950"/>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9.3 Develop a marketing mix for a product and a service of choice and provide a USP analysis for each. </a:t>
            </a:r>
          </a:p>
          <a:p>
            <a:pPr algn="l">
              <a:lnSpc>
                <a:spcPts val="5500"/>
              </a:lnSpc>
            </a:pPr>
            <a:endParaRPr lang="en-US" sz="5000" i="1">
              <a:solidFill>
                <a:srgbClr val="91D1DB"/>
              </a:solidFill>
              <a:latin typeface="Tabarra Sans Italics"/>
              <a:ea typeface="Tabarra Sans Italics"/>
              <a:cs typeface="Tabarra Sans Italics"/>
              <a:sym typeface="Tabarra Sans Italics"/>
            </a:endParaRPr>
          </a:p>
        </p:txBody>
      </p:sp>
      <p:sp>
        <p:nvSpPr>
          <p:cNvPr id="4" name="Freeform 4"/>
          <p:cNvSpPr/>
          <p:nvPr/>
        </p:nvSpPr>
        <p:spPr>
          <a:xfrm>
            <a:off x="14843329" y="1028700"/>
            <a:ext cx="2415874" cy="2346418"/>
          </a:xfrm>
          <a:custGeom>
            <a:avLst/>
            <a:gdLst/>
            <a:ahLst/>
            <a:cxnLst/>
            <a:rect l="l" t="t" r="r" b="b"/>
            <a:pathLst>
              <a:path w="2415874" h="2346418">
                <a:moveTo>
                  <a:pt x="0" y="0"/>
                </a:moveTo>
                <a:lnTo>
                  <a:pt x="2415874" y="0"/>
                </a:lnTo>
                <a:lnTo>
                  <a:pt x="2415874" y="2346418"/>
                </a:lnTo>
                <a:lnTo>
                  <a:pt x="0" y="23464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transition>
    <p:push/>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196465"/>
            <a:ext cx="16613879" cy="7061835"/>
          </a:xfrm>
          <a:prstGeom prst="rect">
            <a:avLst/>
          </a:prstGeom>
        </p:spPr>
        <p:txBody>
          <a:bodyPr lIns="0" tIns="0" rIns="0" bIns="0" rtlCol="0" anchor="t">
            <a:spAutoFit/>
          </a:bodyPr>
          <a:lstStyle/>
          <a:p>
            <a:pPr algn="l">
              <a:lnSpc>
                <a:spcPts val="5040"/>
              </a:lnSpc>
            </a:pPr>
            <a:r>
              <a:rPr lang="en-US" sz="3600">
                <a:solidFill>
                  <a:srgbClr val="203C48"/>
                </a:solidFill>
                <a:latin typeface="Calibri (MS)"/>
                <a:ea typeface="Calibri (MS)"/>
                <a:cs typeface="Calibri (MS)"/>
                <a:sym typeface="Calibri (MS)"/>
              </a:rPr>
              <a:t>A Unique Selling Point Analysis helps a business to identify and highlight the unique benefits and features that it can offer its consumers, that they desire, and that their competitors don’t do as well as them.</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a:solidFill>
                  <a:srgbClr val="203C48"/>
                </a:solidFill>
                <a:latin typeface="Calibri (MS)"/>
                <a:ea typeface="Calibri (MS)"/>
                <a:cs typeface="Calibri (MS)"/>
                <a:sym typeface="Calibri (MS)"/>
              </a:rPr>
              <a:t>To create a USP analysis for a product or service, a business needs to clarify three things:</a:t>
            </a:r>
          </a:p>
          <a:p>
            <a:pPr algn="l">
              <a:lnSpc>
                <a:spcPts val="5040"/>
              </a:lnSpc>
            </a:pPr>
            <a:r>
              <a:rPr lang="en-US" sz="3600">
                <a:solidFill>
                  <a:srgbClr val="203C48"/>
                </a:solidFill>
                <a:latin typeface="Calibri (MS)"/>
                <a:ea typeface="Calibri (MS)"/>
                <a:cs typeface="Calibri (MS)"/>
                <a:sym typeface="Calibri (MS)"/>
              </a:rPr>
              <a:t>1.    What they do well - using analysis and feedback.</a:t>
            </a:r>
          </a:p>
          <a:p>
            <a:pPr algn="l">
              <a:lnSpc>
                <a:spcPts val="5040"/>
              </a:lnSpc>
            </a:pPr>
            <a:r>
              <a:rPr lang="en-US" sz="3600">
                <a:solidFill>
                  <a:srgbClr val="203C48"/>
                </a:solidFill>
                <a:latin typeface="Calibri (MS)"/>
                <a:ea typeface="Calibri (MS)"/>
                <a:cs typeface="Calibri (MS)"/>
                <a:sym typeface="Calibri (MS)"/>
              </a:rPr>
              <a:t>2.    What the customer wants - using market research (sales data, surveys...)</a:t>
            </a:r>
          </a:p>
          <a:p>
            <a:pPr algn="l">
              <a:lnSpc>
                <a:spcPts val="5040"/>
              </a:lnSpc>
            </a:pPr>
            <a:r>
              <a:rPr lang="en-US" sz="3600">
                <a:solidFill>
                  <a:srgbClr val="203C48"/>
                </a:solidFill>
                <a:latin typeface="Calibri (MS)"/>
                <a:ea typeface="Calibri (MS)"/>
                <a:cs typeface="Calibri (MS)"/>
                <a:sym typeface="Calibri (MS)"/>
              </a:rPr>
              <a:t>3.    What their competition does well - (surveys, online threads, user boards, ratings...)</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a:solidFill>
                  <a:srgbClr val="203C48"/>
                </a:solidFill>
                <a:latin typeface="Calibri (MS)"/>
                <a:ea typeface="Calibri (MS)"/>
                <a:cs typeface="Calibri (MS)"/>
                <a:sym typeface="Calibri (MS)"/>
              </a:rPr>
              <a:t>A business should build their marketing mix to focus on the features/benefits they offer that their target market want, and their competitors don’t offer.</a:t>
            </a:r>
          </a:p>
        </p:txBody>
      </p:sp>
      <p:sp>
        <p:nvSpPr>
          <p:cNvPr id="3" name="TextBox 3"/>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5" name="Group 5"/>
          <p:cNvGrpSpPr/>
          <p:nvPr/>
        </p:nvGrpSpPr>
        <p:grpSpPr>
          <a:xfrm>
            <a:off x="0" y="0"/>
            <a:ext cx="18288000" cy="1903084"/>
            <a:chOff x="0" y="0"/>
            <a:chExt cx="4816593" cy="501224"/>
          </a:xfrm>
        </p:grpSpPr>
        <p:sp>
          <p:nvSpPr>
            <p:cNvPr id="6" name="Freeform 6"/>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7" name="TextBox 7"/>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0" name="Freeform 10"/>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TextBox 11"/>
          <p:cNvSpPr txBox="1"/>
          <p:nvPr/>
        </p:nvSpPr>
        <p:spPr>
          <a:xfrm>
            <a:off x="1028700" y="982334"/>
            <a:ext cx="15147666" cy="958850"/>
          </a:xfrm>
          <a:prstGeom prst="rect">
            <a:avLst/>
          </a:prstGeom>
        </p:spPr>
        <p:txBody>
          <a:bodyPr lIns="0" tIns="0" rIns="0" bIns="0" rtlCol="0" anchor="t">
            <a:spAutoFit/>
          </a:bodyPr>
          <a:lstStyle/>
          <a:p>
            <a:pPr algn="l">
              <a:lnSpc>
                <a:spcPts val="7000"/>
              </a:lnSpc>
            </a:pPr>
            <a:r>
              <a:rPr lang="en-US" sz="5000" b="1" dirty="0">
                <a:solidFill>
                  <a:srgbClr val="91D1DB"/>
                </a:solidFill>
                <a:latin typeface="Tabarra Sans Heavy"/>
                <a:ea typeface="Tabarra Sans Heavy"/>
                <a:cs typeface="Tabarra Sans Heavy"/>
                <a:sym typeface="Tabarra Sans Heavy"/>
              </a:rPr>
              <a:t>USP analysis</a:t>
            </a:r>
          </a:p>
        </p:txBody>
      </p:sp>
      <p:sp>
        <p:nvSpPr>
          <p:cNvPr id="12" name="AutoShape 6">
            <a:extLst>
              <a:ext uri="{FF2B5EF4-FFF2-40B4-BE49-F238E27FC236}">
                <a16:creationId xmlns:a16="http://schemas.microsoft.com/office/drawing/2014/main" id="{C2D1A6D7-FC80-7248-FD56-F24EA759F8A0}"/>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2C57BD-A6D8-8182-2D05-B37A78649D1A}"/>
              </a:ext>
            </a:extLst>
          </p:cNvPr>
          <p:cNvPicPr>
            <a:picLocks noChangeAspect="1"/>
          </p:cNvPicPr>
          <p:nvPr/>
        </p:nvPicPr>
        <p:blipFill>
          <a:blip r:embed="rId2"/>
          <a:stretch>
            <a:fillRect/>
          </a:stretch>
        </p:blipFill>
        <p:spPr>
          <a:xfrm>
            <a:off x="1143000" y="424160"/>
            <a:ext cx="16002000" cy="9438680"/>
          </a:xfrm>
          <a:prstGeom prst="rect">
            <a:avLst/>
          </a:prstGeom>
        </p:spPr>
      </p:pic>
    </p:spTree>
  </p:cSld>
  <p:clrMapOvr>
    <a:masterClrMapping/>
  </p:clrMapOvr>
  <p:transition>
    <p:push/>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487663" y="2464175"/>
            <a:ext cx="4120592" cy="3296474"/>
          </a:xfrm>
          <a:custGeom>
            <a:avLst/>
            <a:gdLst/>
            <a:ahLst/>
            <a:cxnLst/>
            <a:rect l="l" t="t" r="r" b="b"/>
            <a:pathLst>
              <a:path w="4120592" h="3296474">
                <a:moveTo>
                  <a:pt x="0" y="0"/>
                </a:moveTo>
                <a:lnTo>
                  <a:pt x="4120593" y="0"/>
                </a:lnTo>
                <a:lnTo>
                  <a:pt x="4120593" y="3296474"/>
                </a:lnTo>
                <a:lnTo>
                  <a:pt x="0" y="3296474"/>
                </a:lnTo>
                <a:lnTo>
                  <a:pt x="0" y="0"/>
                </a:lnTo>
                <a:close/>
              </a:path>
            </a:pathLst>
          </a:custGeom>
          <a:blipFill>
            <a:blip r:embed="rId2"/>
            <a:stretch>
              <a:fillRect/>
            </a:stretch>
          </a:blipFill>
        </p:spPr>
        <p:txBody>
          <a:bodyPr/>
          <a:lstStyle/>
          <a:p>
            <a:endParaRPr lang="en-US"/>
          </a:p>
        </p:txBody>
      </p:sp>
      <p:sp>
        <p:nvSpPr>
          <p:cNvPr id="3" name="Freeform 3"/>
          <p:cNvSpPr/>
          <p:nvPr/>
        </p:nvSpPr>
        <p:spPr>
          <a:xfrm>
            <a:off x="13487663" y="6512955"/>
            <a:ext cx="4120592" cy="2745345"/>
          </a:xfrm>
          <a:custGeom>
            <a:avLst/>
            <a:gdLst/>
            <a:ahLst/>
            <a:cxnLst/>
            <a:rect l="l" t="t" r="r" b="b"/>
            <a:pathLst>
              <a:path w="4120592" h="2745345">
                <a:moveTo>
                  <a:pt x="0" y="0"/>
                </a:moveTo>
                <a:lnTo>
                  <a:pt x="4120593" y="0"/>
                </a:lnTo>
                <a:lnTo>
                  <a:pt x="4120593" y="2745345"/>
                </a:lnTo>
                <a:lnTo>
                  <a:pt x="0" y="2745345"/>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330825"/>
            <a:ext cx="12458963" cy="7061835"/>
          </a:xfrm>
          <a:prstGeom prst="rect">
            <a:avLst/>
          </a:prstGeom>
        </p:spPr>
        <p:txBody>
          <a:bodyPr lIns="0" tIns="0" rIns="0" bIns="0" rtlCol="0" anchor="t">
            <a:spAutoFit/>
          </a:bodyPr>
          <a:lstStyle/>
          <a:p>
            <a:pPr algn="l">
              <a:lnSpc>
                <a:spcPts val="5040"/>
              </a:lnSpc>
            </a:pPr>
            <a:r>
              <a:rPr lang="en-US" sz="3600">
                <a:solidFill>
                  <a:srgbClr val="203C48"/>
                </a:solidFill>
                <a:latin typeface="Calibri (MS)"/>
                <a:ea typeface="Calibri (MS)"/>
                <a:cs typeface="Calibri (MS)"/>
                <a:sym typeface="Calibri (MS)"/>
              </a:rPr>
              <a:t>(What Netflix does well + what the target market wants – and Disney+ doesn’t do well)</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Strong global slate of original content across genres and cultures (e.g. Squid Game, The Crown, Stranger Things).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Binge-watching model – entire seasons released at once.</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Sophisticated recommendation algorithm to personalise user experience.</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Broad content appeal for teens and adults, not limited to family-focused entertainment.</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a:solidFill>
                  <a:srgbClr val="203C48"/>
                </a:solidFill>
                <a:latin typeface="Calibri (MS)"/>
                <a:ea typeface="Calibri (MS)"/>
                <a:cs typeface="Calibri (MS)"/>
                <a:sym typeface="Calibri (MS)"/>
              </a:rPr>
              <a:t>Netflix should focus their marketing on these features.</a:t>
            </a:r>
          </a:p>
        </p:txBody>
      </p:sp>
      <p:sp>
        <p:nvSpPr>
          <p:cNvPr id="14" name="TextBox 5">
            <a:extLst>
              <a:ext uri="{FF2B5EF4-FFF2-40B4-BE49-F238E27FC236}">
                <a16:creationId xmlns:a16="http://schemas.microsoft.com/office/drawing/2014/main" id="{7887CB48-71B5-DDC4-30E9-5835157ED1D3}"/>
              </a:ext>
            </a:extLst>
          </p:cNvPr>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15" name="TextBox 6">
            <a:extLst>
              <a:ext uri="{FF2B5EF4-FFF2-40B4-BE49-F238E27FC236}">
                <a16:creationId xmlns:a16="http://schemas.microsoft.com/office/drawing/2014/main" id="{0AE3CE8F-B194-5B91-3343-B9494D12BD1B}"/>
              </a:ext>
            </a:extLst>
          </p:cNvPr>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16" name="Group 7">
            <a:extLst>
              <a:ext uri="{FF2B5EF4-FFF2-40B4-BE49-F238E27FC236}">
                <a16:creationId xmlns:a16="http://schemas.microsoft.com/office/drawing/2014/main" id="{D7ED8749-A0BE-D84D-1B53-901FDBA7A6B5}"/>
              </a:ext>
            </a:extLst>
          </p:cNvPr>
          <p:cNvGrpSpPr/>
          <p:nvPr/>
        </p:nvGrpSpPr>
        <p:grpSpPr>
          <a:xfrm>
            <a:off x="0" y="0"/>
            <a:ext cx="18288000" cy="1903084"/>
            <a:chOff x="0" y="0"/>
            <a:chExt cx="4816593" cy="501224"/>
          </a:xfrm>
        </p:grpSpPr>
        <p:sp>
          <p:nvSpPr>
            <p:cNvPr id="17" name="Freeform 8">
              <a:extLst>
                <a:ext uri="{FF2B5EF4-FFF2-40B4-BE49-F238E27FC236}">
                  <a16:creationId xmlns:a16="http://schemas.microsoft.com/office/drawing/2014/main" id="{6528FB84-2590-1C19-EA2E-5910FC8AE214}"/>
                </a:ext>
              </a:extLst>
            </p:cNvPr>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18" name="TextBox 9">
              <a:extLst>
                <a:ext uri="{FF2B5EF4-FFF2-40B4-BE49-F238E27FC236}">
                  <a16:creationId xmlns:a16="http://schemas.microsoft.com/office/drawing/2014/main" id="{0898FFD3-C17C-6E73-5EE0-079851526E5A}"/>
                </a:ext>
              </a:extLst>
            </p:cNvPr>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9" name="TextBox 11">
            <a:extLst>
              <a:ext uri="{FF2B5EF4-FFF2-40B4-BE49-F238E27FC236}">
                <a16:creationId xmlns:a16="http://schemas.microsoft.com/office/drawing/2014/main" id="{60AF9B87-3C1B-888A-C21A-870663A43F22}"/>
              </a:ext>
            </a:extLst>
          </p:cNvPr>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20" name="Freeform 12">
            <a:extLst>
              <a:ext uri="{FF2B5EF4-FFF2-40B4-BE49-F238E27FC236}">
                <a16:creationId xmlns:a16="http://schemas.microsoft.com/office/drawing/2014/main" id="{8408F7D2-A27A-D786-B6CE-5D71C98ED0B9}"/>
              </a:ext>
            </a:extLst>
          </p:cNvPr>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1" name="TextBox 13">
            <a:extLst>
              <a:ext uri="{FF2B5EF4-FFF2-40B4-BE49-F238E27FC236}">
                <a16:creationId xmlns:a16="http://schemas.microsoft.com/office/drawing/2014/main" id="{1C952484-E575-5FBC-CF2A-DB572B4866BB}"/>
              </a:ext>
            </a:extLst>
          </p:cNvPr>
          <p:cNvSpPr txBox="1"/>
          <p:nvPr/>
        </p:nvSpPr>
        <p:spPr>
          <a:xfrm>
            <a:off x="1028700" y="918834"/>
            <a:ext cx="15147666" cy="958850"/>
          </a:xfrm>
          <a:prstGeom prst="rect">
            <a:avLst/>
          </a:prstGeom>
        </p:spPr>
        <p:txBody>
          <a:bodyPr lIns="0" tIns="0" rIns="0" bIns="0" rtlCol="0" anchor="t">
            <a:spAutoFit/>
          </a:bodyPr>
          <a:lstStyle/>
          <a:p>
            <a:pPr algn="l">
              <a:lnSpc>
                <a:spcPts val="7000"/>
              </a:lnSpc>
            </a:pPr>
            <a:r>
              <a:rPr lang="en-US" sz="5000" b="1" dirty="0">
                <a:solidFill>
                  <a:srgbClr val="91D1DB"/>
                </a:solidFill>
                <a:latin typeface="Tabarra Sans Heavy"/>
                <a:ea typeface="Tabarra Sans Heavy"/>
                <a:cs typeface="Tabarra Sans Heavy"/>
                <a:sym typeface="Tabarra Sans Heavy"/>
              </a:rPr>
              <a:t>USP analysis - Netflix vs Disney Plus</a:t>
            </a:r>
          </a:p>
        </p:txBody>
      </p:sp>
      <p:sp>
        <p:nvSpPr>
          <p:cNvPr id="22" name="AutoShape 6">
            <a:extLst>
              <a:ext uri="{FF2B5EF4-FFF2-40B4-BE49-F238E27FC236}">
                <a16:creationId xmlns:a16="http://schemas.microsoft.com/office/drawing/2014/main" id="{E97301A0-60D6-BF71-FF8A-BD69CE21C8E2}"/>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487663" y="2329815"/>
            <a:ext cx="4120592" cy="3296474"/>
          </a:xfrm>
          <a:custGeom>
            <a:avLst/>
            <a:gdLst/>
            <a:ahLst/>
            <a:cxnLst/>
            <a:rect l="l" t="t" r="r" b="b"/>
            <a:pathLst>
              <a:path w="4120592" h="3296474">
                <a:moveTo>
                  <a:pt x="0" y="0"/>
                </a:moveTo>
                <a:lnTo>
                  <a:pt x="4120593" y="0"/>
                </a:lnTo>
                <a:lnTo>
                  <a:pt x="4120593" y="3296474"/>
                </a:lnTo>
                <a:lnTo>
                  <a:pt x="0" y="3296474"/>
                </a:lnTo>
                <a:lnTo>
                  <a:pt x="0" y="0"/>
                </a:lnTo>
                <a:close/>
              </a:path>
            </a:pathLst>
          </a:custGeom>
          <a:blipFill>
            <a:blip r:embed="rId2"/>
            <a:stretch>
              <a:fillRect/>
            </a:stretch>
          </a:blipFill>
        </p:spPr>
        <p:txBody>
          <a:bodyPr/>
          <a:lstStyle/>
          <a:p>
            <a:endParaRPr lang="en-US"/>
          </a:p>
        </p:txBody>
      </p:sp>
      <p:sp>
        <p:nvSpPr>
          <p:cNvPr id="3" name="Freeform 3"/>
          <p:cNvSpPr/>
          <p:nvPr/>
        </p:nvSpPr>
        <p:spPr>
          <a:xfrm>
            <a:off x="13487663" y="6138862"/>
            <a:ext cx="4120592" cy="2745345"/>
          </a:xfrm>
          <a:custGeom>
            <a:avLst/>
            <a:gdLst/>
            <a:ahLst/>
            <a:cxnLst/>
            <a:rect l="l" t="t" r="r" b="b"/>
            <a:pathLst>
              <a:path w="4120592" h="2745345">
                <a:moveTo>
                  <a:pt x="0" y="0"/>
                </a:moveTo>
                <a:lnTo>
                  <a:pt x="4120593" y="0"/>
                </a:lnTo>
                <a:lnTo>
                  <a:pt x="4120593" y="2745345"/>
                </a:lnTo>
                <a:lnTo>
                  <a:pt x="0" y="2745345"/>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196465"/>
            <a:ext cx="12458963" cy="7061835"/>
          </a:xfrm>
          <a:prstGeom prst="rect">
            <a:avLst/>
          </a:prstGeom>
        </p:spPr>
        <p:txBody>
          <a:bodyPr lIns="0" tIns="0" rIns="0" bIns="0" rtlCol="0" anchor="t">
            <a:spAutoFit/>
          </a:bodyPr>
          <a:lstStyle/>
          <a:p>
            <a:pPr algn="l">
              <a:lnSpc>
                <a:spcPts val="5040"/>
              </a:lnSpc>
            </a:pPr>
            <a:r>
              <a:rPr lang="en-US" sz="3600">
                <a:solidFill>
                  <a:srgbClr val="203C48"/>
                </a:solidFill>
                <a:latin typeface="Calibri (MS)"/>
                <a:ea typeface="Calibri (MS)"/>
                <a:cs typeface="Calibri (MS)"/>
                <a:sym typeface="Calibri (MS)"/>
              </a:rPr>
              <a:t>It’s hard to stand out by marketing these features</a:t>
            </a:r>
          </a:p>
          <a:p>
            <a:pPr algn="l">
              <a:lnSpc>
                <a:spcPts val="5040"/>
              </a:lnSpc>
            </a:pPr>
            <a:r>
              <a:rPr lang="en-US" sz="3600">
                <a:solidFill>
                  <a:srgbClr val="203C48"/>
                </a:solidFill>
                <a:latin typeface="Calibri (MS)"/>
                <a:ea typeface="Calibri (MS)"/>
                <a:cs typeface="Calibri (MS)"/>
                <a:sym typeface="Calibri (MS)"/>
              </a:rPr>
              <a:t>(What both Netflix &amp; Disney+ do well + what the target market wants)</a:t>
            </a:r>
          </a:p>
          <a:p>
            <a:pPr algn="l">
              <a:lnSpc>
                <a:spcPts val="5040"/>
              </a:lnSpc>
            </a:pPr>
            <a:endParaRPr lang="en-US" sz="3600">
              <a:solidFill>
                <a:srgbClr val="203C48"/>
              </a:solidFill>
              <a:latin typeface="Calibri (MS)"/>
              <a:ea typeface="Calibri (MS)"/>
              <a:cs typeface="Calibri (MS)"/>
              <a:sym typeface="Calibri (MS)"/>
            </a:endParaRP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High-definition and 4K streaming across multiple devices.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Offline downloads for watching content on the go.</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Multiple user profiles and parental controls.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Mobile and Smart TV compatibility.</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a:solidFill>
                  <a:srgbClr val="203C48"/>
                </a:solidFill>
                <a:latin typeface="Calibri (MS)"/>
                <a:ea typeface="Calibri (MS)"/>
                <a:cs typeface="Calibri (MS)"/>
                <a:sym typeface="Calibri (MS)"/>
              </a:rPr>
              <a:t>Important features for their target market but not a differentiator against competition so not that useful in marketing.</a:t>
            </a:r>
          </a:p>
        </p:txBody>
      </p:sp>
      <p:sp>
        <p:nvSpPr>
          <p:cNvPr id="5" name="TextBox 5"/>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6" name="TextBox 6"/>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7" name="Group 7"/>
          <p:cNvGrpSpPr/>
          <p:nvPr/>
        </p:nvGrpSpPr>
        <p:grpSpPr>
          <a:xfrm>
            <a:off x="0" y="0"/>
            <a:ext cx="18288000" cy="1903084"/>
            <a:chOff x="0" y="0"/>
            <a:chExt cx="4816593" cy="501224"/>
          </a:xfrm>
        </p:grpSpPr>
        <p:sp>
          <p:nvSpPr>
            <p:cNvPr id="8" name="Freeform 8"/>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9" name="TextBox 9"/>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2" name="Freeform 12"/>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TextBox 13"/>
          <p:cNvSpPr txBox="1"/>
          <p:nvPr/>
        </p:nvSpPr>
        <p:spPr>
          <a:xfrm>
            <a:off x="1028700" y="918834"/>
            <a:ext cx="15147666" cy="958850"/>
          </a:xfrm>
          <a:prstGeom prst="rect">
            <a:avLst/>
          </a:prstGeom>
        </p:spPr>
        <p:txBody>
          <a:bodyPr lIns="0" tIns="0" rIns="0" bIns="0" rtlCol="0" anchor="t">
            <a:spAutoFit/>
          </a:bodyPr>
          <a:lstStyle/>
          <a:p>
            <a:pPr algn="l">
              <a:lnSpc>
                <a:spcPts val="7000"/>
              </a:lnSpc>
            </a:pPr>
            <a:r>
              <a:rPr lang="en-US" sz="5000" b="1" dirty="0">
                <a:solidFill>
                  <a:srgbClr val="91D1DB"/>
                </a:solidFill>
                <a:latin typeface="Tabarra Sans Heavy"/>
                <a:ea typeface="Tabarra Sans Heavy"/>
                <a:cs typeface="Tabarra Sans Heavy"/>
                <a:sym typeface="Tabarra Sans Heavy"/>
              </a:rPr>
              <a:t>USP analysis - Netflix vs Disney Plus</a:t>
            </a:r>
          </a:p>
        </p:txBody>
      </p:sp>
      <p:sp>
        <p:nvSpPr>
          <p:cNvPr id="14" name="AutoShape 6">
            <a:extLst>
              <a:ext uri="{FF2B5EF4-FFF2-40B4-BE49-F238E27FC236}">
                <a16:creationId xmlns:a16="http://schemas.microsoft.com/office/drawing/2014/main" id="{D673B260-5F1C-330B-AAD3-0837D0CFF0DA}"/>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487663" y="2155889"/>
            <a:ext cx="4120592" cy="3296474"/>
          </a:xfrm>
          <a:custGeom>
            <a:avLst/>
            <a:gdLst/>
            <a:ahLst/>
            <a:cxnLst/>
            <a:rect l="l" t="t" r="r" b="b"/>
            <a:pathLst>
              <a:path w="4120592" h="3296474">
                <a:moveTo>
                  <a:pt x="0" y="0"/>
                </a:moveTo>
                <a:lnTo>
                  <a:pt x="4120593" y="0"/>
                </a:lnTo>
                <a:lnTo>
                  <a:pt x="4120593" y="3296474"/>
                </a:lnTo>
                <a:lnTo>
                  <a:pt x="0" y="3296474"/>
                </a:lnTo>
                <a:lnTo>
                  <a:pt x="0" y="0"/>
                </a:lnTo>
                <a:close/>
              </a:path>
            </a:pathLst>
          </a:custGeom>
          <a:blipFill>
            <a:blip r:embed="rId2"/>
            <a:stretch>
              <a:fillRect/>
            </a:stretch>
          </a:blipFill>
        </p:spPr>
        <p:txBody>
          <a:bodyPr/>
          <a:lstStyle/>
          <a:p>
            <a:endParaRPr lang="en-US"/>
          </a:p>
        </p:txBody>
      </p:sp>
      <p:sp>
        <p:nvSpPr>
          <p:cNvPr id="3" name="Freeform 3"/>
          <p:cNvSpPr/>
          <p:nvPr/>
        </p:nvSpPr>
        <p:spPr>
          <a:xfrm>
            <a:off x="13487663" y="6138862"/>
            <a:ext cx="4120592" cy="2745345"/>
          </a:xfrm>
          <a:custGeom>
            <a:avLst/>
            <a:gdLst/>
            <a:ahLst/>
            <a:cxnLst/>
            <a:rect l="l" t="t" r="r" b="b"/>
            <a:pathLst>
              <a:path w="4120592" h="2745345">
                <a:moveTo>
                  <a:pt x="0" y="0"/>
                </a:moveTo>
                <a:lnTo>
                  <a:pt x="4120593" y="0"/>
                </a:lnTo>
                <a:lnTo>
                  <a:pt x="4120593" y="2745345"/>
                </a:lnTo>
                <a:lnTo>
                  <a:pt x="0" y="2745345"/>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28700" y="2196465"/>
            <a:ext cx="12458963" cy="7061835"/>
          </a:xfrm>
          <a:prstGeom prst="rect">
            <a:avLst/>
          </a:prstGeom>
        </p:spPr>
        <p:txBody>
          <a:bodyPr lIns="0" tIns="0" rIns="0" bIns="0" rtlCol="0" anchor="t">
            <a:spAutoFit/>
          </a:bodyPr>
          <a:lstStyle/>
          <a:p>
            <a:pPr algn="l">
              <a:lnSpc>
                <a:spcPts val="5040"/>
              </a:lnSpc>
            </a:pPr>
            <a:r>
              <a:rPr lang="en-US" sz="3600">
                <a:solidFill>
                  <a:srgbClr val="203C48"/>
                </a:solidFill>
                <a:latin typeface="Calibri (MS)"/>
                <a:ea typeface="Calibri (MS)"/>
                <a:cs typeface="Calibri (MS)"/>
                <a:sym typeface="Calibri (MS)"/>
              </a:rPr>
              <a:t>Avoid marketing these features</a:t>
            </a:r>
          </a:p>
          <a:p>
            <a:pPr algn="l">
              <a:lnSpc>
                <a:spcPts val="5040"/>
              </a:lnSpc>
            </a:pPr>
            <a:r>
              <a:rPr lang="en-US" sz="3600">
                <a:solidFill>
                  <a:srgbClr val="203C48"/>
                </a:solidFill>
                <a:latin typeface="Calibri (MS)"/>
                <a:ea typeface="Calibri (MS)"/>
                <a:cs typeface="Calibri (MS)"/>
                <a:sym typeface="Calibri (MS)"/>
              </a:rPr>
              <a:t>(What Disney+ does well + what the target market wants – but Netflix doesn’t do well)</a:t>
            </a:r>
          </a:p>
          <a:p>
            <a:pPr algn="l">
              <a:lnSpc>
                <a:spcPts val="5040"/>
              </a:lnSpc>
            </a:pPr>
            <a:endParaRPr lang="en-US" sz="3600">
              <a:solidFill>
                <a:srgbClr val="203C48"/>
              </a:solidFill>
              <a:latin typeface="Calibri (MS)"/>
              <a:ea typeface="Calibri (MS)"/>
              <a:cs typeface="Calibri (MS)"/>
              <a:sym typeface="Calibri (MS)"/>
            </a:endParaRP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Exclusive access to iconic franchises (e.g. Marvel, Star Wars, Pixar) – a key Disney+ advantage.</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Strong appeal to families with young children due to recognisable characters and safe content.</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Lower entry price point in some markets.</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a:solidFill>
                  <a:srgbClr val="203C48"/>
                </a:solidFill>
                <a:latin typeface="Calibri (MS)"/>
                <a:ea typeface="Calibri (MS)"/>
                <a:cs typeface="Calibri (MS)"/>
                <a:sym typeface="Calibri (MS)"/>
              </a:rPr>
              <a:t>Avoid referencing any of these features in marketing.</a:t>
            </a:r>
          </a:p>
        </p:txBody>
      </p:sp>
      <p:sp>
        <p:nvSpPr>
          <p:cNvPr id="14" name="TextBox 5">
            <a:extLst>
              <a:ext uri="{FF2B5EF4-FFF2-40B4-BE49-F238E27FC236}">
                <a16:creationId xmlns:a16="http://schemas.microsoft.com/office/drawing/2014/main" id="{39C85E50-201D-1528-2299-E0835ECE5E54}"/>
              </a:ext>
            </a:extLst>
          </p:cNvPr>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15" name="TextBox 6">
            <a:extLst>
              <a:ext uri="{FF2B5EF4-FFF2-40B4-BE49-F238E27FC236}">
                <a16:creationId xmlns:a16="http://schemas.microsoft.com/office/drawing/2014/main" id="{C0219157-6218-A85B-3255-FC9703E614CA}"/>
              </a:ext>
            </a:extLst>
          </p:cNvPr>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16" name="Group 7">
            <a:extLst>
              <a:ext uri="{FF2B5EF4-FFF2-40B4-BE49-F238E27FC236}">
                <a16:creationId xmlns:a16="http://schemas.microsoft.com/office/drawing/2014/main" id="{8F9AC6B1-2ECD-7E44-DC6C-4EA3BDED7533}"/>
              </a:ext>
            </a:extLst>
          </p:cNvPr>
          <p:cNvGrpSpPr/>
          <p:nvPr/>
        </p:nvGrpSpPr>
        <p:grpSpPr>
          <a:xfrm>
            <a:off x="0" y="0"/>
            <a:ext cx="18288000" cy="1903084"/>
            <a:chOff x="0" y="0"/>
            <a:chExt cx="4816593" cy="501224"/>
          </a:xfrm>
        </p:grpSpPr>
        <p:sp>
          <p:nvSpPr>
            <p:cNvPr id="17" name="Freeform 8">
              <a:extLst>
                <a:ext uri="{FF2B5EF4-FFF2-40B4-BE49-F238E27FC236}">
                  <a16:creationId xmlns:a16="http://schemas.microsoft.com/office/drawing/2014/main" id="{3BBE74A2-12D1-A059-5B4F-445427BFC4F5}"/>
                </a:ext>
              </a:extLst>
            </p:cNvPr>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18" name="TextBox 9">
              <a:extLst>
                <a:ext uri="{FF2B5EF4-FFF2-40B4-BE49-F238E27FC236}">
                  <a16:creationId xmlns:a16="http://schemas.microsoft.com/office/drawing/2014/main" id="{54990926-F0D9-8F39-4D5F-C88B9BEC7AA3}"/>
                </a:ext>
              </a:extLst>
            </p:cNvPr>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9" name="TextBox 11">
            <a:extLst>
              <a:ext uri="{FF2B5EF4-FFF2-40B4-BE49-F238E27FC236}">
                <a16:creationId xmlns:a16="http://schemas.microsoft.com/office/drawing/2014/main" id="{60190AD4-8261-13BA-04F1-A13341F8B44E}"/>
              </a:ext>
            </a:extLst>
          </p:cNvPr>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20" name="Freeform 12">
            <a:extLst>
              <a:ext uri="{FF2B5EF4-FFF2-40B4-BE49-F238E27FC236}">
                <a16:creationId xmlns:a16="http://schemas.microsoft.com/office/drawing/2014/main" id="{81C957DB-2557-20D8-9F8D-BD86934CD4F6}"/>
              </a:ext>
            </a:extLst>
          </p:cNvPr>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1" name="TextBox 13">
            <a:extLst>
              <a:ext uri="{FF2B5EF4-FFF2-40B4-BE49-F238E27FC236}">
                <a16:creationId xmlns:a16="http://schemas.microsoft.com/office/drawing/2014/main" id="{CDE64355-9524-C40F-C4C6-3D6157FEE186}"/>
              </a:ext>
            </a:extLst>
          </p:cNvPr>
          <p:cNvSpPr txBox="1"/>
          <p:nvPr/>
        </p:nvSpPr>
        <p:spPr>
          <a:xfrm>
            <a:off x="1028700" y="918834"/>
            <a:ext cx="15147666" cy="958850"/>
          </a:xfrm>
          <a:prstGeom prst="rect">
            <a:avLst/>
          </a:prstGeom>
        </p:spPr>
        <p:txBody>
          <a:bodyPr lIns="0" tIns="0" rIns="0" bIns="0" rtlCol="0" anchor="t">
            <a:spAutoFit/>
          </a:bodyPr>
          <a:lstStyle/>
          <a:p>
            <a:pPr algn="l">
              <a:lnSpc>
                <a:spcPts val="7000"/>
              </a:lnSpc>
            </a:pPr>
            <a:r>
              <a:rPr lang="en-US" sz="5000" b="1" dirty="0">
                <a:solidFill>
                  <a:srgbClr val="91D1DB"/>
                </a:solidFill>
                <a:latin typeface="Tabarra Sans Heavy"/>
                <a:ea typeface="Tabarra Sans Heavy"/>
                <a:cs typeface="Tabarra Sans Heavy"/>
                <a:sym typeface="Tabarra Sans Heavy"/>
              </a:rPr>
              <a:t>USP analysis - Netflix vs Disney Plus</a:t>
            </a:r>
          </a:p>
        </p:txBody>
      </p:sp>
      <p:sp>
        <p:nvSpPr>
          <p:cNvPr id="22" name="AutoShape 6">
            <a:extLst>
              <a:ext uri="{FF2B5EF4-FFF2-40B4-BE49-F238E27FC236}">
                <a16:creationId xmlns:a16="http://schemas.microsoft.com/office/drawing/2014/main" id="{A66AA456-D631-3934-8305-E4E3821D944E}"/>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274166"/>
        </a:solidFill>
        <a:effectLst/>
      </p:bgPr>
    </p:bg>
    <p:spTree>
      <p:nvGrpSpPr>
        <p:cNvPr id="1" name=""/>
        <p:cNvGrpSpPr/>
        <p:nvPr/>
      </p:nvGrpSpPr>
      <p:grpSpPr>
        <a:xfrm>
          <a:off x="0" y="0"/>
          <a:ext cx="0" cy="0"/>
          <a:chOff x="0" y="0"/>
          <a:chExt cx="0" cy="0"/>
        </a:xfrm>
      </p:grpSpPr>
      <p:grpSp>
        <p:nvGrpSpPr>
          <p:cNvPr id="2" name="Group 2"/>
          <p:cNvGrpSpPr/>
          <p:nvPr/>
        </p:nvGrpSpPr>
        <p:grpSpPr>
          <a:xfrm>
            <a:off x="308155" y="1028700"/>
            <a:ext cx="16324043" cy="9030854"/>
            <a:chOff x="0" y="0"/>
            <a:chExt cx="4299336" cy="2378497"/>
          </a:xfrm>
        </p:grpSpPr>
        <p:sp>
          <p:nvSpPr>
            <p:cNvPr id="3" name="Freeform 3"/>
            <p:cNvSpPr/>
            <p:nvPr/>
          </p:nvSpPr>
          <p:spPr>
            <a:xfrm>
              <a:off x="0" y="0"/>
              <a:ext cx="4299336" cy="2378496"/>
            </a:xfrm>
            <a:custGeom>
              <a:avLst/>
              <a:gdLst/>
              <a:ahLst/>
              <a:cxnLst/>
              <a:rect l="l" t="t" r="r" b="b"/>
              <a:pathLst>
                <a:path w="4299336" h="2378496">
                  <a:moveTo>
                    <a:pt x="24188" y="0"/>
                  </a:moveTo>
                  <a:lnTo>
                    <a:pt x="4275149" y="0"/>
                  </a:lnTo>
                  <a:cubicBezTo>
                    <a:pt x="4281564" y="0"/>
                    <a:pt x="4287716" y="2548"/>
                    <a:pt x="4292252" y="7084"/>
                  </a:cubicBezTo>
                  <a:cubicBezTo>
                    <a:pt x="4296788" y="11620"/>
                    <a:pt x="4299336" y="17773"/>
                    <a:pt x="4299336" y="24188"/>
                  </a:cubicBezTo>
                  <a:lnTo>
                    <a:pt x="4299336" y="2354309"/>
                  </a:lnTo>
                  <a:cubicBezTo>
                    <a:pt x="4299336" y="2360724"/>
                    <a:pt x="4296788" y="2366876"/>
                    <a:pt x="4292252" y="2371412"/>
                  </a:cubicBezTo>
                  <a:cubicBezTo>
                    <a:pt x="4287716" y="2375948"/>
                    <a:pt x="4281564" y="2378496"/>
                    <a:pt x="4275149" y="2378496"/>
                  </a:cubicBezTo>
                  <a:lnTo>
                    <a:pt x="24188" y="2378496"/>
                  </a:lnTo>
                  <a:cubicBezTo>
                    <a:pt x="17773" y="2378496"/>
                    <a:pt x="11620" y="2375948"/>
                    <a:pt x="7084" y="2371412"/>
                  </a:cubicBezTo>
                  <a:cubicBezTo>
                    <a:pt x="2548" y="2366876"/>
                    <a:pt x="0" y="2360724"/>
                    <a:pt x="0" y="2354309"/>
                  </a:cubicBezTo>
                  <a:lnTo>
                    <a:pt x="0" y="24188"/>
                  </a:lnTo>
                  <a:cubicBezTo>
                    <a:pt x="0" y="17773"/>
                    <a:pt x="2548" y="11620"/>
                    <a:pt x="7084" y="7084"/>
                  </a:cubicBezTo>
                  <a:cubicBezTo>
                    <a:pt x="11620" y="2548"/>
                    <a:pt x="17773" y="0"/>
                    <a:pt x="24188" y="0"/>
                  </a:cubicBezTo>
                  <a:close/>
                </a:path>
              </a:pathLst>
            </a:custGeom>
            <a:solidFill>
              <a:srgbClr val="274166"/>
            </a:solidFill>
          </p:spPr>
          <p:txBody>
            <a:bodyPr/>
            <a:lstStyle/>
            <a:p>
              <a:endParaRPr lang="en-US"/>
            </a:p>
          </p:txBody>
        </p:sp>
        <p:sp>
          <p:nvSpPr>
            <p:cNvPr id="4" name="TextBox 4"/>
            <p:cNvSpPr txBox="1"/>
            <p:nvPr/>
          </p:nvSpPr>
          <p:spPr>
            <a:xfrm>
              <a:off x="0" y="-38100"/>
              <a:ext cx="4299336" cy="2416597"/>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4704706" y="757459"/>
            <a:ext cx="8863350" cy="1461511"/>
            <a:chOff x="-4014" y="-71438"/>
            <a:chExt cx="2334380" cy="384925"/>
          </a:xfrm>
        </p:grpSpPr>
        <p:sp>
          <p:nvSpPr>
            <p:cNvPr id="6" name="Freeform 6"/>
            <p:cNvSpPr/>
            <p:nvPr/>
          </p:nvSpPr>
          <p:spPr>
            <a:xfrm>
              <a:off x="0" y="0"/>
              <a:ext cx="2330366" cy="242050"/>
            </a:xfrm>
            <a:custGeom>
              <a:avLst/>
              <a:gdLst/>
              <a:ahLst/>
              <a:cxnLst/>
              <a:rect l="l" t="t" r="r" b="b"/>
              <a:pathLst>
                <a:path w="2330366" h="242050">
                  <a:moveTo>
                    <a:pt x="44624" y="0"/>
                  </a:moveTo>
                  <a:lnTo>
                    <a:pt x="2285741" y="0"/>
                  </a:lnTo>
                  <a:cubicBezTo>
                    <a:pt x="2297577" y="0"/>
                    <a:pt x="2308927" y="4701"/>
                    <a:pt x="2317295" y="13070"/>
                  </a:cubicBezTo>
                  <a:cubicBezTo>
                    <a:pt x="2325664" y="21439"/>
                    <a:pt x="2330366" y="32789"/>
                    <a:pt x="2330366" y="44624"/>
                  </a:cubicBezTo>
                  <a:lnTo>
                    <a:pt x="2330366" y="197426"/>
                  </a:lnTo>
                  <a:cubicBezTo>
                    <a:pt x="2330366" y="222071"/>
                    <a:pt x="2310387" y="242050"/>
                    <a:pt x="2285741" y="242050"/>
                  </a:cubicBezTo>
                  <a:lnTo>
                    <a:pt x="44624" y="242050"/>
                  </a:lnTo>
                  <a:cubicBezTo>
                    <a:pt x="32789" y="242050"/>
                    <a:pt x="21439" y="237348"/>
                    <a:pt x="13070" y="228980"/>
                  </a:cubicBezTo>
                  <a:cubicBezTo>
                    <a:pt x="4701" y="220611"/>
                    <a:pt x="0" y="209261"/>
                    <a:pt x="0" y="197426"/>
                  </a:cubicBezTo>
                  <a:lnTo>
                    <a:pt x="0" y="44624"/>
                  </a:lnTo>
                  <a:cubicBezTo>
                    <a:pt x="0" y="19979"/>
                    <a:pt x="19979" y="0"/>
                    <a:pt x="44624" y="0"/>
                  </a:cubicBezTo>
                  <a:close/>
                </a:path>
              </a:pathLst>
            </a:custGeom>
            <a:solidFill>
              <a:srgbClr val="F4D969"/>
            </a:solidFill>
          </p:spPr>
          <p:txBody>
            <a:bodyPr/>
            <a:lstStyle/>
            <a:p>
              <a:endParaRPr lang="en-US"/>
            </a:p>
          </p:txBody>
        </p:sp>
        <p:sp>
          <p:nvSpPr>
            <p:cNvPr id="7" name="TextBox 7"/>
            <p:cNvSpPr txBox="1"/>
            <p:nvPr/>
          </p:nvSpPr>
          <p:spPr>
            <a:xfrm>
              <a:off x="-4014" y="-71438"/>
              <a:ext cx="2330365" cy="384925"/>
            </a:xfrm>
            <a:prstGeom prst="rect">
              <a:avLst/>
            </a:prstGeom>
          </p:spPr>
          <p:txBody>
            <a:bodyPr lIns="50800" tIns="50800" rIns="50800" bIns="50800" rtlCol="0" anchor="ctr"/>
            <a:lstStyle/>
            <a:p>
              <a:pPr algn="ctr">
                <a:lnSpc>
                  <a:spcPts val="5179"/>
                </a:lnSpc>
              </a:pPr>
              <a:r>
                <a:rPr lang="en-US" sz="3699" b="1" dirty="0">
                  <a:solidFill>
                    <a:srgbClr val="24363D"/>
                  </a:solidFill>
                  <a:latin typeface="Tabarra Sans Bold"/>
                  <a:ea typeface="Tabarra Sans Bold"/>
                  <a:cs typeface="Tabarra Sans Bold"/>
                  <a:sym typeface="Tabarra Sans Bold"/>
                </a:rPr>
                <a:t>REFLECT &amp; RESEARCH</a:t>
              </a:r>
            </a:p>
          </p:txBody>
        </p:sp>
      </p:grpSp>
      <p:sp>
        <p:nvSpPr>
          <p:cNvPr id="8" name="TextBox 8"/>
          <p:cNvSpPr txBox="1"/>
          <p:nvPr/>
        </p:nvSpPr>
        <p:spPr>
          <a:xfrm>
            <a:off x="2316847" y="2239676"/>
            <a:ext cx="13654306" cy="7018624"/>
          </a:xfrm>
          <a:prstGeom prst="rect">
            <a:avLst/>
          </a:prstGeom>
        </p:spPr>
        <p:txBody>
          <a:bodyPr lIns="0" tIns="0" rIns="0" bIns="0" rtlCol="0" anchor="t">
            <a:spAutoFit/>
          </a:bodyPr>
          <a:lstStyle/>
          <a:p>
            <a:pPr algn="l">
              <a:lnSpc>
                <a:spcPts val="5505"/>
              </a:lnSpc>
            </a:pPr>
            <a:r>
              <a:rPr lang="en-US" sz="3932">
                <a:solidFill>
                  <a:srgbClr val="FFFFFF"/>
                </a:solidFill>
                <a:latin typeface="Calibri (MS)"/>
                <a:ea typeface="Calibri (MS)"/>
                <a:cs typeface="Calibri (MS)"/>
                <a:sym typeface="Calibri (MS)"/>
              </a:rPr>
              <a:t>1. Complete the marketing mix for a product of your choice.</a:t>
            </a:r>
          </a:p>
          <a:p>
            <a:pPr algn="l">
              <a:lnSpc>
                <a:spcPts val="5505"/>
              </a:lnSpc>
            </a:pPr>
            <a:r>
              <a:rPr lang="en-US" sz="3932">
                <a:solidFill>
                  <a:srgbClr val="FFFFFF"/>
                </a:solidFill>
                <a:latin typeface="Calibri (MS)"/>
                <a:ea typeface="Calibri (MS)"/>
                <a:cs typeface="Calibri (MS)"/>
                <a:sym typeface="Calibri (MS)"/>
              </a:rPr>
              <a:t>2. Conduct a USP analysis on them. </a:t>
            </a:r>
          </a:p>
          <a:p>
            <a:pPr algn="l">
              <a:lnSpc>
                <a:spcPts val="5505"/>
              </a:lnSpc>
            </a:pPr>
            <a:r>
              <a:rPr lang="en-US" sz="3932">
                <a:solidFill>
                  <a:srgbClr val="FFFFFF"/>
                </a:solidFill>
                <a:latin typeface="Calibri (MS)"/>
                <a:ea typeface="Calibri (MS)"/>
                <a:cs typeface="Calibri (MS)"/>
                <a:sym typeface="Calibri (MS)"/>
              </a:rPr>
              <a:t>Look at their core product, brand image, packaging, pricing strategies (e.g. premium vs budget ranges), where and how they sell (sales channels), and how they interact with customers during the sales process. Next, compare these features with their competitors to help identify what makes the product or service unique, that their target market cares about, to identify their Unique Selling Point (USP).</a:t>
            </a:r>
          </a:p>
          <a:p>
            <a:pPr algn="l">
              <a:lnSpc>
                <a:spcPts val="5505"/>
              </a:lnSpc>
            </a:pPr>
            <a:r>
              <a:rPr lang="en-US" sz="3932">
                <a:solidFill>
                  <a:srgbClr val="FFFFFF"/>
                </a:solidFill>
                <a:latin typeface="Calibri (MS)"/>
                <a:ea typeface="Calibri (MS)"/>
                <a:cs typeface="Calibri (MS)"/>
                <a:sym typeface="Calibri (MS)"/>
              </a:rPr>
              <a:t>3. Choose a service of your choice and repeat steps 1 and 2 above.</a:t>
            </a:r>
          </a:p>
        </p:txBody>
      </p:sp>
    </p:spTree>
  </p:cSld>
  <p:clrMapOvr>
    <a:masterClrMapping/>
  </p:clrMapOvr>
  <p:transition>
    <p:push/>
  </p:transition>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134579" y="471948"/>
            <a:ext cx="17124721" cy="1113503"/>
            <a:chOff x="0" y="0"/>
            <a:chExt cx="4510215" cy="293268"/>
          </a:xfrm>
        </p:grpSpPr>
        <p:sp>
          <p:nvSpPr>
            <p:cNvPr id="3" name="Freeform 3"/>
            <p:cNvSpPr/>
            <p:nvPr/>
          </p:nvSpPr>
          <p:spPr>
            <a:xfrm>
              <a:off x="0" y="0"/>
              <a:ext cx="4510215" cy="293268"/>
            </a:xfrm>
            <a:custGeom>
              <a:avLst/>
              <a:gdLst/>
              <a:ahLst/>
              <a:cxnLst/>
              <a:rect l="l" t="t" r="r" b="b"/>
              <a:pathLst>
                <a:path w="4510215" h="293268">
                  <a:moveTo>
                    <a:pt x="23057" y="0"/>
                  </a:moveTo>
                  <a:lnTo>
                    <a:pt x="4487158" y="0"/>
                  </a:lnTo>
                  <a:cubicBezTo>
                    <a:pt x="4493273" y="0"/>
                    <a:pt x="4499137" y="2429"/>
                    <a:pt x="4503462" y="6753"/>
                  </a:cubicBezTo>
                  <a:cubicBezTo>
                    <a:pt x="4507785" y="11077"/>
                    <a:pt x="4510215" y="16942"/>
                    <a:pt x="4510215" y="23057"/>
                  </a:cubicBezTo>
                  <a:lnTo>
                    <a:pt x="4510215" y="270212"/>
                  </a:lnTo>
                  <a:cubicBezTo>
                    <a:pt x="4510215" y="282946"/>
                    <a:pt x="4499892" y="293268"/>
                    <a:pt x="4487158" y="293268"/>
                  </a:cubicBezTo>
                  <a:lnTo>
                    <a:pt x="23057" y="293268"/>
                  </a:lnTo>
                  <a:cubicBezTo>
                    <a:pt x="10323" y="293268"/>
                    <a:pt x="0" y="282946"/>
                    <a:pt x="0" y="270212"/>
                  </a:cubicBezTo>
                  <a:lnTo>
                    <a:pt x="0" y="23057"/>
                  </a:lnTo>
                  <a:cubicBezTo>
                    <a:pt x="0" y="10323"/>
                    <a:pt x="10323" y="0"/>
                    <a:pt x="23057"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06389"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9.3</a:t>
            </a:r>
          </a:p>
        </p:txBody>
      </p:sp>
      <p:grpSp>
        <p:nvGrpSpPr>
          <p:cNvPr id="6" name="Group 6"/>
          <p:cNvGrpSpPr/>
          <p:nvPr/>
        </p:nvGrpSpPr>
        <p:grpSpPr>
          <a:xfrm>
            <a:off x="3104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1917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342385" y="6725573"/>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849705" y="6871479"/>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835973" y="4069934"/>
            <a:ext cx="16782842"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a:t>
            </a:r>
          </a:p>
        </p:txBody>
      </p:sp>
      <p:sp>
        <p:nvSpPr>
          <p:cNvPr id="15" name="TextBox 15"/>
          <p:cNvSpPr txBox="1"/>
          <p:nvPr/>
        </p:nvSpPr>
        <p:spPr>
          <a:xfrm>
            <a:off x="666504" y="8210551"/>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Q3 (ii)</a:t>
            </a:r>
          </a:p>
          <a:p>
            <a:pPr algn="l">
              <a:lnSpc>
                <a:spcPts val="4200"/>
              </a:lnSpc>
              <a:spcBef>
                <a:spcPct val="0"/>
              </a:spcBef>
            </a:pPr>
            <a:endParaRPr lang="en-US" sz="3000" b="1">
              <a:solidFill>
                <a:srgbClr val="FFFFFF"/>
              </a:solidFill>
              <a:latin typeface="Montserrat Bold"/>
              <a:ea typeface="Montserrat Bold"/>
              <a:cs typeface="Montserrat Bold"/>
              <a:sym typeface="Montserrat Bold"/>
            </a:endParaRPr>
          </a:p>
        </p:txBody>
      </p:sp>
    </p:spTree>
  </p:cSld>
  <p:clrMapOvr>
    <a:masterClrMapping/>
  </p:clrMapOvr>
  <p:transition>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6BCB8-B609-36F0-548E-FA3F1AA565B9}"/>
            </a:ext>
          </a:extLst>
        </p:cNvPr>
        <p:cNvGrpSpPr/>
        <p:nvPr/>
      </p:nvGrpSpPr>
      <p:grpSpPr>
        <a:xfrm>
          <a:off x="0" y="0"/>
          <a:ext cx="0" cy="0"/>
          <a:chOff x="0" y="0"/>
          <a:chExt cx="0" cy="0"/>
        </a:xfrm>
      </p:grpSpPr>
      <p:sp>
        <p:nvSpPr>
          <p:cNvPr id="13" name="TextBox 13">
            <a:extLst>
              <a:ext uri="{FF2B5EF4-FFF2-40B4-BE49-F238E27FC236}">
                <a16:creationId xmlns:a16="http://schemas.microsoft.com/office/drawing/2014/main" id="{6AE3DFED-8A39-A301-6F66-33136C2BB925}"/>
              </a:ext>
            </a:extLst>
          </p:cNvPr>
          <p:cNvSpPr txBox="1"/>
          <p:nvPr/>
        </p:nvSpPr>
        <p:spPr>
          <a:xfrm>
            <a:off x="381000" y="1741038"/>
            <a:ext cx="4815908" cy="5671040"/>
          </a:xfrm>
          <a:prstGeom prst="rect">
            <a:avLst/>
          </a:prstGeom>
        </p:spPr>
        <p:txBody>
          <a:bodyPr wrap="square" lIns="0" tIns="0" rIns="0" bIns="0" rtlCol="0" anchor="t">
            <a:spAutoFit/>
          </a:bodyPr>
          <a:lstStyle/>
          <a:p>
            <a:pPr algn="l">
              <a:lnSpc>
                <a:spcPts val="6160"/>
              </a:lnSpc>
            </a:pPr>
            <a:r>
              <a:rPr lang="en-US" sz="4400" b="1" dirty="0">
                <a:solidFill>
                  <a:srgbClr val="24363D"/>
                </a:solidFill>
                <a:latin typeface="Montserrat Bold"/>
                <a:ea typeface="Montserrat Bold"/>
                <a:cs typeface="Montserrat Bold"/>
                <a:sym typeface="Montserrat Bold"/>
              </a:rPr>
              <a:t>Starter Activity</a:t>
            </a:r>
          </a:p>
          <a:p>
            <a:pPr algn="l">
              <a:lnSpc>
                <a:spcPts val="6160"/>
              </a:lnSpc>
            </a:pPr>
            <a:endParaRPr lang="en-US" sz="4400" b="1" dirty="0">
              <a:solidFill>
                <a:srgbClr val="24363D"/>
              </a:solidFill>
              <a:latin typeface="Montserrat Bold"/>
              <a:ea typeface="Montserrat Bold"/>
              <a:cs typeface="Montserrat Bold"/>
              <a:sym typeface="Montserrat Bold"/>
            </a:endParaRPr>
          </a:p>
          <a:p>
            <a:pPr algn="ctr">
              <a:lnSpc>
                <a:spcPts val="6160"/>
              </a:lnSpc>
            </a:pPr>
            <a:endParaRPr lang="en-US" sz="20000" b="1" dirty="0">
              <a:solidFill>
                <a:srgbClr val="24363D"/>
              </a:solidFill>
              <a:latin typeface="Montserrat Bold"/>
              <a:ea typeface="Montserrat Bold"/>
              <a:cs typeface="Montserrat Bold"/>
              <a:sym typeface="Montserrat Bold"/>
            </a:endParaRPr>
          </a:p>
          <a:p>
            <a:pPr algn="ctr">
              <a:lnSpc>
                <a:spcPts val="6160"/>
              </a:lnSpc>
            </a:pPr>
            <a:endParaRPr lang="en-US" sz="20000" b="1" dirty="0">
              <a:solidFill>
                <a:srgbClr val="24363D"/>
              </a:solidFill>
              <a:latin typeface="Montserrat Bold"/>
              <a:ea typeface="Montserrat Bold"/>
              <a:cs typeface="Montserrat Bold"/>
              <a:sym typeface="Montserrat Bold"/>
            </a:endParaRPr>
          </a:p>
          <a:p>
            <a:pPr algn="ctr">
              <a:lnSpc>
                <a:spcPts val="6160"/>
              </a:lnSpc>
            </a:pPr>
            <a:r>
              <a:rPr lang="en-US" sz="20000" b="1" dirty="0">
                <a:solidFill>
                  <a:srgbClr val="24363D"/>
                </a:solidFill>
                <a:latin typeface="Montserrat Bold"/>
                <a:ea typeface="Montserrat Bold"/>
                <a:cs typeface="Montserrat Bold"/>
                <a:sym typeface="Montserrat Bold"/>
              </a:rPr>
              <a:t>5</a:t>
            </a:r>
          </a:p>
          <a:p>
            <a:pPr algn="ctr">
              <a:lnSpc>
                <a:spcPts val="6160"/>
              </a:lnSpc>
            </a:pPr>
            <a:endParaRPr lang="en-US" sz="20000" b="1" dirty="0">
              <a:solidFill>
                <a:srgbClr val="24363D"/>
              </a:solidFill>
              <a:latin typeface="Montserrat Bold"/>
              <a:ea typeface="Montserrat Bold"/>
              <a:cs typeface="Montserrat Bold"/>
              <a:sym typeface="Montserrat Bold"/>
            </a:endParaRPr>
          </a:p>
          <a:p>
            <a:pPr algn="ctr">
              <a:lnSpc>
                <a:spcPts val="6160"/>
              </a:lnSpc>
            </a:pPr>
            <a:r>
              <a:rPr lang="en-US" sz="4400" b="1" dirty="0">
                <a:solidFill>
                  <a:srgbClr val="24363D"/>
                </a:solidFill>
                <a:latin typeface="Montserrat Bold"/>
                <a:ea typeface="Montserrat Bold"/>
                <a:cs typeface="Montserrat Bold"/>
                <a:sym typeface="Montserrat Bold"/>
              </a:rPr>
              <a:t>REVOLUT</a:t>
            </a:r>
          </a:p>
        </p:txBody>
      </p:sp>
      <p:pic>
        <p:nvPicPr>
          <p:cNvPr id="4" name="Picture 3" descr="A screenshot of a phone&#10;&#10;AI-generated content may be incorrect.">
            <a:extLst>
              <a:ext uri="{FF2B5EF4-FFF2-40B4-BE49-F238E27FC236}">
                <a16:creationId xmlns:a16="http://schemas.microsoft.com/office/drawing/2014/main" id="{59433A0D-BE26-BFA6-309F-D5546650A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5033" y="1255997"/>
            <a:ext cx="3377871" cy="7315200"/>
          </a:xfrm>
          <a:prstGeom prst="rect">
            <a:avLst/>
          </a:prstGeom>
        </p:spPr>
      </p:pic>
      <p:pic>
        <p:nvPicPr>
          <p:cNvPr id="8" name="Picture 7" descr="A screenshot of a phone&#10;&#10;AI-generated content may be incorrect.">
            <a:extLst>
              <a:ext uri="{FF2B5EF4-FFF2-40B4-BE49-F238E27FC236}">
                <a16:creationId xmlns:a16="http://schemas.microsoft.com/office/drawing/2014/main" id="{F3F65E22-A50E-52E8-EF94-462A699886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2904" y="1773121"/>
            <a:ext cx="9545003" cy="6280952"/>
          </a:xfrm>
          <a:prstGeom prst="rect">
            <a:avLst/>
          </a:prstGeom>
        </p:spPr>
      </p:pic>
    </p:spTree>
    <p:extLst>
      <p:ext uri="{BB962C8B-B14F-4D97-AF65-F5344CB8AC3E}">
        <p14:creationId xmlns:p14="http://schemas.microsoft.com/office/powerpoint/2010/main" val="107566089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9.4</a:t>
            </a:r>
          </a:p>
        </p:txBody>
      </p:sp>
      <p:sp>
        <p:nvSpPr>
          <p:cNvPr id="3" name="TextBox 3"/>
          <p:cNvSpPr txBox="1"/>
          <p:nvPr/>
        </p:nvSpPr>
        <p:spPr>
          <a:xfrm>
            <a:off x="1028507" y="5086350"/>
            <a:ext cx="16230697" cy="2206625"/>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9.4 Evaluate and suggest ways of improving an existing marketing mix. </a:t>
            </a:r>
          </a:p>
          <a:p>
            <a:pPr algn="l">
              <a:lnSpc>
                <a:spcPts val="5500"/>
              </a:lnSpc>
            </a:pPr>
            <a:endParaRPr lang="en-US" sz="5000" i="1">
              <a:solidFill>
                <a:srgbClr val="91D1DB"/>
              </a:solidFill>
              <a:latin typeface="Tabarra Sans Italics"/>
              <a:ea typeface="Tabarra Sans Italics"/>
              <a:cs typeface="Tabarra Sans Italics"/>
              <a:sym typeface="Tabarra Sans Italics"/>
            </a:endParaRPr>
          </a:p>
        </p:txBody>
      </p:sp>
      <p:sp>
        <p:nvSpPr>
          <p:cNvPr id="4" name="Freeform 4"/>
          <p:cNvSpPr/>
          <p:nvPr/>
        </p:nvSpPr>
        <p:spPr>
          <a:xfrm>
            <a:off x="14843329" y="1028700"/>
            <a:ext cx="2415874" cy="2346418"/>
          </a:xfrm>
          <a:custGeom>
            <a:avLst/>
            <a:gdLst/>
            <a:ahLst/>
            <a:cxnLst/>
            <a:rect l="l" t="t" r="r" b="b"/>
            <a:pathLst>
              <a:path w="2415874" h="2346418">
                <a:moveTo>
                  <a:pt x="0" y="0"/>
                </a:moveTo>
                <a:lnTo>
                  <a:pt x="2415874" y="0"/>
                </a:lnTo>
                <a:lnTo>
                  <a:pt x="2415874" y="2346418"/>
                </a:lnTo>
                <a:lnTo>
                  <a:pt x="0" y="23464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transition>
    <p:push/>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390919"/>
            <a:ext cx="15736834" cy="7247890"/>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Don’t just say what to element to change, explain why that change would work.</a:t>
            </a:r>
          </a:p>
          <a:p>
            <a:pPr algn="l">
              <a:lnSpc>
                <a:spcPts val="5040"/>
              </a:lnSpc>
            </a:pPr>
            <a:r>
              <a:rPr lang="en-US" sz="3600">
                <a:solidFill>
                  <a:srgbClr val="203C48"/>
                </a:solidFill>
                <a:latin typeface="Calibri (MS)"/>
                <a:ea typeface="Calibri (MS)"/>
                <a:cs typeface="Calibri (MS)"/>
                <a:sym typeface="Calibri (MS)"/>
              </a:rPr>
              <a:t>Support your suggestion with clear reasoning. Use evidence like customer feedback, trends, or what competitors are doing.</a:t>
            </a:r>
          </a:p>
          <a:p>
            <a:pPr algn="l">
              <a:lnSpc>
                <a:spcPts val="5040"/>
              </a:lnSpc>
            </a:pPr>
            <a:r>
              <a:rPr lang="en-US" sz="3600">
                <a:solidFill>
                  <a:srgbClr val="203C48"/>
                </a:solidFill>
                <a:latin typeface="Calibri (MS)"/>
                <a:ea typeface="Calibri (MS)"/>
                <a:cs typeface="Calibri (MS)"/>
                <a:sym typeface="Calibri (MS)"/>
              </a:rPr>
              <a:t>Always link it back to the target market and the brand’s USP.</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u="sng">
                <a:solidFill>
                  <a:srgbClr val="203C48"/>
                </a:solidFill>
                <a:latin typeface="Calibri (MS) Bold"/>
                <a:ea typeface="Calibri (MS) Bold"/>
                <a:cs typeface="Calibri (MS) Bold"/>
                <a:sym typeface="Calibri (MS) Bold"/>
              </a:rPr>
              <a:t>You could build your suggestions to:</a:t>
            </a:r>
          </a:p>
          <a:p>
            <a:pPr algn="l">
              <a:lnSpc>
                <a:spcPts val="4480"/>
              </a:lnSpc>
            </a:pPr>
            <a:r>
              <a:rPr lang="en-US" sz="3200">
                <a:solidFill>
                  <a:srgbClr val="203C48"/>
                </a:solidFill>
                <a:latin typeface="Calibri (MS)"/>
                <a:ea typeface="Calibri (MS)"/>
                <a:cs typeface="Calibri (MS)"/>
                <a:sym typeface="Calibri (MS)"/>
              </a:rPr>
              <a:t>• Show clear understanding of the target market - match their needs, habits or preferences.</a:t>
            </a:r>
          </a:p>
          <a:p>
            <a:pPr algn="l">
              <a:lnSpc>
                <a:spcPts val="4480"/>
              </a:lnSpc>
            </a:pPr>
            <a:r>
              <a:rPr lang="en-US" sz="3200">
                <a:solidFill>
                  <a:srgbClr val="203C48"/>
                </a:solidFill>
                <a:latin typeface="Calibri (MS)"/>
                <a:ea typeface="Calibri (MS)"/>
                <a:cs typeface="Calibri (MS)"/>
                <a:sym typeface="Calibri (MS)"/>
              </a:rPr>
              <a:t>• Link to current trends such as high-protein products or sustainability, or to something that is working well for a competitor.</a:t>
            </a:r>
          </a:p>
          <a:p>
            <a:pPr algn="l">
              <a:lnSpc>
                <a:spcPts val="4480"/>
              </a:lnSpc>
            </a:pPr>
            <a:r>
              <a:rPr lang="en-US" sz="3200">
                <a:solidFill>
                  <a:srgbClr val="203C48"/>
                </a:solidFill>
                <a:latin typeface="Calibri (MS)"/>
                <a:ea typeface="Calibri (MS)"/>
                <a:cs typeface="Calibri (MS)"/>
                <a:sym typeface="Calibri (MS)"/>
              </a:rPr>
              <a:t>• Make a realistic suggestion that fits with the brand’s image and available resources.</a:t>
            </a:r>
          </a:p>
          <a:p>
            <a:pPr algn="l">
              <a:lnSpc>
                <a:spcPts val="4480"/>
              </a:lnSpc>
            </a:pPr>
            <a:r>
              <a:rPr lang="en-US" sz="3200">
                <a:solidFill>
                  <a:srgbClr val="203C48"/>
                </a:solidFill>
                <a:latin typeface="Calibri (MS)"/>
                <a:ea typeface="Calibri (MS)"/>
                <a:cs typeface="Calibri (MS)"/>
                <a:sym typeface="Calibri (MS)"/>
              </a:rPr>
              <a:t>• Explain how the suggestion would increase sales, improve customer loyalty, or build the brand’s reputation.</a:t>
            </a:r>
          </a:p>
        </p:txBody>
      </p:sp>
      <p:sp>
        <p:nvSpPr>
          <p:cNvPr id="3" name="TextBox 3"/>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5" name="Group 5"/>
          <p:cNvGrpSpPr/>
          <p:nvPr/>
        </p:nvGrpSpPr>
        <p:grpSpPr>
          <a:xfrm>
            <a:off x="0" y="0"/>
            <a:ext cx="18288000" cy="1903084"/>
            <a:chOff x="0" y="0"/>
            <a:chExt cx="4816593" cy="501224"/>
          </a:xfrm>
        </p:grpSpPr>
        <p:sp>
          <p:nvSpPr>
            <p:cNvPr id="6" name="Freeform 6"/>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7" name="TextBox 7"/>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0" name="Freeform 10"/>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TextBox 11"/>
          <p:cNvSpPr txBox="1"/>
          <p:nvPr/>
        </p:nvSpPr>
        <p:spPr>
          <a:xfrm>
            <a:off x="685800" y="866775"/>
            <a:ext cx="15490572" cy="713529"/>
          </a:xfrm>
          <a:prstGeom prst="rect">
            <a:avLst/>
          </a:prstGeom>
        </p:spPr>
        <p:txBody>
          <a:bodyPr wrap="square"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How to Evaluate and Improve a Business’s Marketing Mix</a:t>
            </a:r>
          </a:p>
        </p:txBody>
      </p:sp>
      <p:sp>
        <p:nvSpPr>
          <p:cNvPr id="21" name="AutoShape 6">
            <a:extLst>
              <a:ext uri="{FF2B5EF4-FFF2-40B4-BE49-F238E27FC236}">
                <a16:creationId xmlns:a16="http://schemas.microsoft.com/office/drawing/2014/main" id="{256475FC-B9BE-F27E-FD74-D97BE523EC18}"/>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196465"/>
            <a:ext cx="16691321" cy="7700010"/>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Let’s look at an example of evaluating McDonalds Marketing Mix and looking at ways to improve it</a:t>
            </a:r>
          </a:p>
          <a:p>
            <a:pPr algn="l">
              <a:lnSpc>
                <a:spcPts val="5040"/>
              </a:lnSpc>
            </a:pPr>
            <a:endParaRPr lang="en-US" sz="3600" b="1">
              <a:solidFill>
                <a:srgbClr val="203C48"/>
              </a:solidFill>
              <a:latin typeface="Calibri (MS) Bold"/>
              <a:ea typeface="Calibri (MS) Bold"/>
              <a:cs typeface="Calibri (MS) Bold"/>
              <a:sym typeface="Calibri (MS) Bold"/>
            </a:endParaRPr>
          </a:p>
          <a:p>
            <a:pPr algn="l">
              <a:lnSpc>
                <a:spcPts val="5040"/>
              </a:lnSpc>
            </a:pPr>
            <a:r>
              <a:rPr lang="en-US" sz="3600" b="1">
                <a:solidFill>
                  <a:srgbClr val="203C48"/>
                </a:solidFill>
                <a:latin typeface="Calibri (MS) Bold"/>
                <a:ea typeface="Calibri (MS) Bold"/>
                <a:cs typeface="Calibri (MS) Bold"/>
                <a:sym typeface="Calibri (MS) Bold"/>
              </a:rPr>
              <a:t>Evaluation of McDonald’s Current Marketing Mix</a:t>
            </a:r>
          </a:p>
          <a:p>
            <a:pPr algn="l">
              <a:lnSpc>
                <a:spcPts val="5040"/>
              </a:lnSpc>
            </a:pPr>
            <a:r>
              <a:rPr lang="en-US" sz="3600" b="1">
                <a:solidFill>
                  <a:srgbClr val="203C48"/>
                </a:solidFill>
                <a:latin typeface="Calibri (MS) Bold"/>
                <a:ea typeface="Calibri (MS) Bold"/>
                <a:cs typeface="Calibri (MS) Bold"/>
                <a:sym typeface="Calibri (MS) Bold"/>
              </a:rPr>
              <a:t>Product: </a:t>
            </a:r>
            <a:r>
              <a:rPr lang="en-US" sz="3600">
                <a:solidFill>
                  <a:srgbClr val="203C48"/>
                </a:solidFill>
                <a:latin typeface="Calibri (MS)"/>
                <a:ea typeface="Calibri (MS)"/>
                <a:cs typeface="Calibri (MS)"/>
                <a:sym typeface="Calibri (MS)"/>
              </a:rPr>
              <a:t>McDonald’s product range is heavily focused on more indulgent, high-calorie meals, with fewer options for health-conscious or fitness-oriented customers.  </a:t>
            </a:r>
            <a:r>
              <a:rPr lang="en-US" sz="3600" b="1">
                <a:solidFill>
                  <a:srgbClr val="203C48"/>
                </a:solidFill>
                <a:latin typeface="Calibri (MS) Bold"/>
                <a:ea typeface="Calibri (MS) Bold"/>
                <a:cs typeface="Calibri (MS) Bold"/>
                <a:sym typeface="Calibri (MS) Bold"/>
              </a:rPr>
              <a:t>Promotions:</a:t>
            </a:r>
            <a:r>
              <a:rPr lang="en-US" sz="3600">
                <a:solidFill>
                  <a:srgbClr val="203C48"/>
                </a:solidFill>
                <a:latin typeface="Calibri (MS)"/>
                <a:ea typeface="Calibri (MS)"/>
                <a:cs typeface="Calibri (MS)"/>
                <a:sym typeface="Calibri (MS)"/>
              </a:rPr>
              <a:t> still centre around value meals and family-friendly deals rather than nutrition or wellness trends. </a:t>
            </a:r>
          </a:p>
          <a:p>
            <a:pPr algn="l">
              <a:lnSpc>
                <a:spcPts val="5040"/>
              </a:lnSpc>
            </a:pPr>
            <a:r>
              <a:rPr lang="en-US" sz="3600" b="1">
                <a:solidFill>
                  <a:srgbClr val="203C48"/>
                </a:solidFill>
                <a:latin typeface="Calibri (MS) Bold"/>
                <a:ea typeface="Calibri (MS) Bold"/>
                <a:cs typeface="Calibri (MS) Bold"/>
                <a:sym typeface="Calibri (MS) Bold"/>
              </a:rPr>
              <a:t>Place: </a:t>
            </a:r>
            <a:r>
              <a:rPr lang="en-US" sz="3600">
                <a:solidFill>
                  <a:srgbClr val="203C48"/>
                </a:solidFill>
                <a:latin typeface="Calibri (MS)"/>
                <a:ea typeface="Calibri (MS)"/>
                <a:cs typeface="Calibri (MS)"/>
                <a:sym typeface="Calibri (MS)"/>
              </a:rPr>
              <a:t>While the McDelivery and app platform are strong</a:t>
            </a:r>
          </a:p>
          <a:p>
            <a:pPr algn="l">
              <a:lnSpc>
                <a:spcPts val="5040"/>
              </a:lnSpc>
            </a:pPr>
            <a:r>
              <a:rPr lang="en-US" sz="3600" b="1">
                <a:solidFill>
                  <a:srgbClr val="203C48"/>
                </a:solidFill>
                <a:latin typeface="Calibri (MS) Bold"/>
                <a:ea typeface="Calibri (MS) Bold"/>
                <a:cs typeface="Calibri (MS) Bold"/>
                <a:sym typeface="Calibri (MS) Bold"/>
              </a:rPr>
              <a:t>Overall: </a:t>
            </a:r>
            <a:r>
              <a:rPr lang="en-US" sz="3600">
                <a:solidFill>
                  <a:srgbClr val="203C48"/>
                </a:solidFill>
                <a:latin typeface="Calibri (MS)"/>
                <a:ea typeface="Calibri (MS)"/>
                <a:cs typeface="Calibri (MS)"/>
                <a:sym typeface="Calibri (MS)"/>
              </a:rPr>
              <a:t>The menu lacks targeted offerings for the growing segment of consumers seeking high-protein, lower-calorie options. This creates a clear opportunity to expand into a more health-aware market with clear branding aimed at fitness-oriented customers.</a:t>
            </a:r>
          </a:p>
        </p:txBody>
      </p:sp>
      <p:sp>
        <p:nvSpPr>
          <p:cNvPr id="12" name="TextBox 3">
            <a:extLst>
              <a:ext uri="{FF2B5EF4-FFF2-40B4-BE49-F238E27FC236}">
                <a16:creationId xmlns:a16="http://schemas.microsoft.com/office/drawing/2014/main" id="{2768D73D-5474-C66A-B553-58D8C2236C4D}"/>
              </a:ext>
            </a:extLst>
          </p:cNvPr>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13" name="TextBox 4">
            <a:extLst>
              <a:ext uri="{FF2B5EF4-FFF2-40B4-BE49-F238E27FC236}">
                <a16:creationId xmlns:a16="http://schemas.microsoft.com/office/drawing/2014/main" id="{9CFDDD34-6952-196B-274B-5AFF5D66A064}"/>
              </a:ext>
            </a:extLst>
          </p:cNvPr>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14" name="Group 5">
            <a:extLst>
              <a:ext uri="{FF2B5EF4-FFF2-40B4-BE49-F238E27FC236}">
                <a16:creationId xmlns:a16="http://schemas.microsoft.com/office/drawing/2014/main" id="{5B5687C2-DDE0-B7B1-32A2-A11C6C0B2741}"/>
              </a:ext>
            </a:extLst>
          </p:cNvPr>
          <p:cNvGrpSpPr/>
          <p:nvPr/>
        </p:nvGrpSpPr>
        <p:grpSpPr>
          <a:xfrm>
            <a:off x="0" y="0"/>
            <a:ext cx="18288000" cy="1903084"/>
            <a:chOff x="0" y="0"/>
            <a:chExt cx="4816593" cy="501224"/>
          </a:xfrm>
        </p:grpSpPr>
        <p:sp>
          <p:nvSpPr>
            <p:cNvPr id="15" name="Freeform 6">
              <a:extLst>
                <a:ext uri="{FF2B5EF4-FFF2-40B4-BE49-F238E27FC236}">
                  <a16:creationId xmlns:a16="http://schemas.microsoft.com/office/drawing/2014/main" id="{0BAA2A4F-E6F6-9DDD-50F2-85A85237826C}"/>
                </a:ext>
              </a:extLst>
            </p:cNvPr>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16" name="TextBox 7">
              <a:extLst>
                <a:ext uri="{FF2B5EF4-FFF2-40B4-BE49-F238E27FC236}">
                  <a16:creationId xmlns:a16="http://schemas.microsoft.com/office/drawing/2014/main" id="{85C4D52D-7985-83FC-1046-984375E48A67}"/>
                </a:ext>
              </a:extLst>
            </p:cNvPr>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7" name="TextBox 9">
            <a:extLst>
              <a:ext uri="{FF2B5EF4-FFF2-40B4-BE49-F238E27FC236}">
                <a16:creationId xmlns:a16="http://schemas.microsoft.com/office/drawing/2014/main" id="{1FD3644E-1651-72BC-B76E-7E4C22EC5787}"/>
              </a:ext>
            </a:extLst>
          </p:cNvPr>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8" name="Freeform 10">
            <a:extLst>
              <a:ext uri="{FF2B5EF4-FFF2-40B4-BE49-F238E27FC236}">
                <a16:creationId xmlns:a16="http://schemas.microsoft.com/office/drawing/2014/main" id="{42012707-B8FC-673C-1AE9-D0B329B6105D}"/>
              </a:ext>
            </a:extLst>
          </p:cNvPr>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9" name="TextBox 11">
            <a:extLst>
              <a:ext uri="{FF2B5EF4-FFF2-40B4-BE49-F238E27FC236}">
                <a16:creationId xmlns:a16="http://schemas.microsoft.com/office/drawing/2014/main" id="{2933FFF4-EAB0-B4E3-202E-722D8D886108}"/>
              </a:ext>
            </a:extLst>
          </p:cNvPr>
          <p:cNvSpPr txBox="1"/>
          <p:nvPr/>
        </p:nvSpPr>
        <p:spPr>
          <a:xfrm>
            <a:off x="685800" y="866775"/>
            <a:ext cx="15490572" cy="713529"/>
          </a:xfrm>
          <a:prstGeom prst="rect">
            <a:avLst/>
          </a:prstGeom>
        </p:spPr>
        <p:txBody>
          <a:bodyPr wrap="square"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How to Evaluate and Improve a Business’s Marketing Mix</a:t>
            </a:r>
          </a:p>
        </p:txBody>
      </p:sp>
      <p:sp>
        <p:nvSpPr>
          <p:cNvPr id="20" name="AutoShape 6">
            <a:extLst>
              <a:ext uri="{FF2B5EF4-FFF2-40B4-BE49-F238E27FC236}">
                <a16:creationId xmlns:a16="http://schemas.microsoft.com/office/drawing/2014/main" id="{231A9CA7-E342-F582-FD73-46E3E39EF220}"/>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055484"/>
            <a:ext cx="15736834" cy="7700010"/>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1. Product - </a:t>
            </a:r>
            <a:r>
              <a:rPr lang="en-US" sz="3600">
                <a:solidFill>
                  <a:srgbClr val="203C48"/>
                </a:solidFill>
                <a:latin typeface="Calibri (MS)"/>
                <a:ea typeface="Calibri (MS)"/>
                <a:cs typeface="Calibri (MS)"/>
                <a:sym typeface="Calibri (MS)"/>
              </a:rPr>
              <a:t>Introduce the MacroChicken Wrap – a grilled chicken wrap with added fibre, 35g+ protein, and under 500 calories. → Appeals to fitness-conscious and health-focused customers seeking a quick, nutritious option.</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a:solidFill>
                  <a:srgbClr val="203C48"/>
                </a:solidFill>
                <a:latin typeface="Calibri (MS) Bold"/>
                <a:ea typeface="Calibri (MS) Bold"/>
                <a:cs typeface="Calibri (MS) Bold"/>
                <a:sym typeface="Calibri (MS) Bold"/>
              </a:rPr>
              <a:t>2. Promotion - </a:t>
            </a:r>
            <a:r>
              <a:rPr lang="en-US" sz="3600">
                <a:solidFill>
                  <a:srgbClr val="203C48"/>
                </a:solidFill>
                <a:latin typeface="Calibri (MS)"/>
                <a:ea typeface="Calibri (MS)"/>
                <a:cs typeface="Calibri (MS)"/>
                <a:sym typeface="Calibri (MS)"/>
              </a:rPr>
              <a:t>Run targeted app and Instagram campaigns featuring fitness influencers trialling the MacroChicken Wrap. → Positions it as credible and desirable to health-minded Gen Z and millennial audiences.</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a:solidFill>
                  <a:srgbClr val="203C48"/>
                </a:solidFill>
                <a:latin typeface="Calibri (MS) Bold"/>
                <a:ea typeface="Calibri (MS) Bold"/>
                <a:cs typeface="Calibri (MS) Bold"/>
                <a:sym typeface="Calibri (MS) Bold"/>
              </a:rPr>
              <a:t>3. Packaging - </a:t>
            </a:r>
            <a:r>
              <a:rPr lang="en-US" sz="3600">
                <a:solidFill>
                  <a:srgbClr val="203C48"/>
                </a:solidFill>
                <a:latin typeface="Calibri (MS)"/>
                <a:ea typeface="Calibri (MS)"/>
                <a:cs typeface="Calibri (MS)"/>
                <a:sym typeface="Calibri (MS)"/>
              </a:rPr>
              <a:t>Use clean, eco-friendly packaging clearly labelled with calories, macros, and a QR code linking to sourcing and nutrition info. → Builds transparency and trust with health-conscious customers and supports McDonald’s sustainability goals.</a:t>
            </a:r>
          </a:p>
        </p:txBody>
      </p:sp>
      <p:sp>
        <p:nvSpPr>
          <p:cNvPr id="3" name="Freeform 3"/>
          <p:cNvSpPr/>
          <p:nvPr/>
        </p:nvSpPr>
        <p:spPr>
          <a:xfrm>
            <a:off x="15354197" y="5546408"/>
            <a:ext cx="2506679" cy="2024143"/>
          </a:xfrm>
          <a:custGeom>
            <a:avLst/>
            <a:gdLst/>
            <a:ahLst/>
            <a:cxnLst/>
            <a:rect l="l" t="t" r="r" b="b"/>
            <a:pathLst>
              <a:path w="2506679" h="2024143">
                <a:moveTo>
                  <a:pt x="0" y="0"/>
                </a:moveTo>
                <a:lnTo>
                  <a:pt x="2506679" y="0"/>
                </a:lnTo>
                <a:lnTo>
                  <a:pt x="2506679" y="2024143"/>
                </a:lnTo>
                <a:lnTo>
                  <a:pt x="0" y="2024143"/>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5" name="TextBox 5"/>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6" name="Group 6"/>
          <p:cNvGrpSpPr/>
          <p:nvPr/>
        </p:nvGrpSpPr>
        <p:grpSpPr>
          <a:xfrm>
            <a:off x="0" y="0"/>
            <a:ext cx="18288000" cy="1903084"/>
            <a:chOff x="0" y="0"/>
            <a:chExt cx="4816593" cy="501224"/>
          </a:xfrm>
        </p:grpSpPr>
        <p:sp>
          <p:nvSpPr>
            <p:cNvPr id="7" name="Freeform 7"/>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8" name="TextBox 8"/>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1" name="Freeform 11"/>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2" name="TextBox 12"/>
          <p:cNvSpPr txBox="1"/>
          <p:nvPr/>
        </p:nvSpPr>
        <p:spPr>
          <a:xfrm>
            <a:off x="1028706" y="866775"/>
            <a:ext cx="15147666"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Heavy"/>
                <a:ea typeface="Tabarra Sans Heavy"/>
                <a:cs typeface="Tabarra Sans Heavy"/>
                <a:sym typeface="Tabarra Sans Heavy"/>
              </a:rPr>
              <a:t>Ways to Improve McDonalds’s Marketing Mix</a:t>
            </a:r>
          </a:p>
        </p:txBody>
      </p:sp>
      <p:sp>
        <p:nvSpPr>
          <p:cNvPr id="13" name="AutoShape 6">
            <a:extLst>
              <a:ext uri="{FF2B5EF4-FFF2-40B4-BE49-F238E27FC236}">
                <a16:creationId xmlns:a16="http://schemas.microsoft.com/office/drawing/2014/main" id="{92A902A8-B0F9-EF99-D85F-D217CC6CFA98}"/>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134579" y="471948"/>
            <a:ext cx="17124721" cy="1113503"/>
            <a:chOff x="0" y="0"/>
            <a:chExt cx="4510215" cy="293268"/>
          </a:xfrm>
        </p:grpSpPr>
        <p:sp>
          <p:nvSpPr>
            <p:cNvPr id="3" name="Freeform 3"/>
            <p:cNvSpPr/>
            <p:nvPr/>
          </p:nvSpPr>
          <p:spPr>
            <a:xfrm>
              <a:off x="0" y="0"/>
              <a:ext cx="4510215" cy="293268"/>
            </a:xfrm>
            <a:custGeom>
              <a:avLst/>
              <a:gdLst/>
              <a:ahLst/>
              <a:cxnLst/>
              <a:rect l="l" t="t" r="r" b="b"/>
              <a:pathLst>
                <a:path w="4510215" h="293268">
                  <a:moveTo>
                    <a:pt x="23057" y="0"/>
                  </a:moveTo>
                  <a:lnTo>
                    <a:pt x="4487158" y="0"/>
                  </a:lnTo>
                  <a:cubicBezTo>
                    <a:pt x="4493273" y="0"/>
                    <a:pt x="4499137" y="2429"/>
                    <a:pt x="4503462" y="6753"/>
                  </a:cubicBezTo>
                  <a:cubicBezTo>
                    <a:pt x="4507785" y="11077"/>
                    <a:pt x="4510215" y="16942"/>
                    <a:pt x="4510215" y="23057"/>
                  </a:cubicBezTo>
                  <a:lnTo>
                    <a:pt x="4510215" y="270212"/>
                  </a:lnTo>
                  <a:cubicBezTo>
                    <a:pt x="4510215" y="282946"/>
                    <a:pt x="4499892" y="293268"/>
                    <a:pt x="4487158" y="293268"/>
                  </a:cubicBezTo>
                  <a:lnTo>
                    <a:pt x="23057" y="293268"/>
                  </a:lnTo>
                  <a:cubicBezTo>
                    <a:pt x="10323" y="293268"/>
                    <a:pt x="0" y="282946"/>
                    <a:pt x="0" y="270212"/>
                  </a:cubicBezTo>
                  <a:lnTo>
                    <a:pt x="0" y="23057"/>
                  </a:lnTo>
                  <a:cubicBezTo>
                    <a:pt x="0" y="10323"/>
                    <a:pt x="10323" y="0"/>
                    <a:pt x="23057"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06389"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9.4</a:t>
            </a:r>
          </a:p>
        </p:txBody>
      </p:sp>
      <p:grpSp>
        <p:nvGrpSpPr>
          <p:cNvPr id="6" name="Group 6"/>
          <p:cNvGrpSpPr/>
          <p:nvPr/>
        </p:nvGrpSpPr>
        <p:grpSpPr>
          <a:xfrm>
            <a:off x="3104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1917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342385" y="5708233"/>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849705" y="5854139"/>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835973" y="4069934"/>
            <a:ext cx="16782842"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9.4 Evaluate and suggest ways of improving an existing marketing mix. </a:t>
            </a:r>
          </a:p>
        </p:txBody>
      </p:sp>
      <p:sp>
        <p:nvSpPr>
          <p:cNvPr id="15" name="TextBox 15"/>
          <p:cNvSpPr txBox="1"/>
          <p:nvPr/>
        </p:nvSpPr>
        <p:spPr>
          <a:xfrm>
            <a:off x="835973" y="7288461"/>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Q4</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Q6</a:t>
            </a:r>
          </a:p>
        </p:txBody>
      </p:sp>
    </p:spTree>
  </p:cSld>
  <p:clrMapOvr>
    <a:masterClrMapping/>
  </p:clrMapOvr>
  <p:transition>
    <p:push/>
  </p:transition>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9.5</a:t>
            </a:r>
          </a:p>
        </p:txBody>
      </p:sp>
      <p:sp>
        <p:nvSpPr>
          <p:cNvPr id="3" name="TextBox 3"/>
          <p:cNvSpPr txBox="1"/>
          <p:nvPr/>
        </p:nvSpPr>
        <p:spPr>
          <a:xfrm>
            <a:off x="1028507" y="5086350"/>
            <a:ext cx="16230697" cy="2901950"/>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9.5 Demonstrate an understanding of the disruptive impact and influence of digital technology on market research and marketing. </a:t>
            </a:r>
          </a:p>
          <a:p>
            <a:pPr algn="l">
              <a:lnSpc>
                <a:spcPts val="5500"/>
              </a:lnSpc>
            </a:pPr>
            <a:endParaRPr lang="en-US" sz="5000" i="1">
              <a:solidFill>
                <a:srgbClr val="91D1DB"/>
              </a:solidFill>
              <a:latin typeface="Tabarra Sans Italics"/>
              <a:ea typeface="Tabarra Sans Italics"/>
              <a:cs typeface="Tabarra Sans Italics"/>
              <a:sym typeface="Tabarra Sans Italics"/>
            </a:endParaRPr>
          </a:p>
        </p:txBody>
      </p:sp>
      <p:sp>
        <p:nvSpPr>
          <p:cNvPr id="4" name="Freeform 4"/>
          <p:cNvSpPr/>
          <p:nvPr/>
        </p:nvSpPr>
        <p:spPr>
          <a:xfrm>
            <a:off x="14843329" y="1028700"/>
            <a:ext cx="2415874" cy="2346418"/>
          </a:xfrm>
          <a:custGeom>
            <a:avLst/>
            <a:gdLst/>
            <a:ahLst/>
            <a:cxnLst/>
            <a:rect l="l" t="t" r="r" b="b"/>
            <a:pathLst>
              <a:path w="2415874" h="2346418">
                <a:moveTo>
                  <a:pt x="0" y="0"/>
                </a:moveTo>
                <a:lnTo>
                  <a:pt x="2415874" y="0"/>
                </a:lnTo>
                <a:lnTo>
                  <a:pt x="2415874" y="2346418"/>
                </a:lnTo>
                <a:lnTo>
                  <a:pt x="0" y="23464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transition>
    <p:push/>
  </p:transition>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grpSp>
        <p:nvGrpSpPr>
          <p:cNvPr id="2" name="Group 2"/>
          <p:cNvGrpSpPr/>
          <p:nvPr/>
        </p:nvGrpSpPr>
        <p:grpSpPr>
          <a:xfrm>
            <a:off x="1879299" y="2684294"/>
            <a:ext cx="14529402" cy="4918411"/>
            <a:chOff x="0" y="0"/>
            <a:chExt cx="3826674" cy="1295384"/>
          </a:xfrm>
        </p:grpSpPr>
        <p:sp>
          <p:nvSpPr>
            <p:cNvPr id="3" name="Freeform 3"/>
            <p:cNvSpPr/>
            <p:nvPr/>
          </p:nvSpPr>
          <p:spPr>
            <a:xfrm>
              <a:off x="0" y="0"/>
              <a:ext cx="3826674" cy="1295384"/>
            </a:xfrm>
            <a:custGeom>
              <a:avLst/>
              <a:gdLst/>
              <a:ahLst/>
              <a:cxnLst/>
              <a:rect l="l" t="t" r="r" b="b"/>
              <a:pathLst>
                <a:path w="3826674" h="1295384">
                  <a:moveTo>
                    <a:pt x="27175" y="0"/>
                  </a:moveTo>
                  <a:lnTo>
                    <a:pt x="3799499" y="0"/>
                  </a:lnTo>
                  <a:cubicBezTo>
                    <a:pt x="3814507" y="0"/>
                    <a:pt x="3826674" y="12167"/>
                    <a:pt x="3826674" y="27175"/>
                  </a:cubicBezTo>
                  <a:lnTo>
                    <a:pt x="3826674" y="1268209"/>
                  </a:lnTo>
                  <a:cubicBezTo>
                    <a:pt x="3826674" y="1283217"/>
                    <a:pt x="3814507" y="1295384"/>
                    <a:pt x="3799499" y="1295384"/>
                  </a:cubicBezTo>
                  <a:lnTo>
                    <a:pt x="27175" y="1295384"/>
                  </a:lnTo>
                  <a:cubicBezTo>
                    <a:pt x="12167" y="1295384"/>
                    <a:pt x="0" y="1283217"/>
                    <a:pt x="0" y="1268209"/>
                  </a:cubicBezTo>
                  <a:lnTo>
                    <a:pt x="0" y="27175"/>
                  </a:lnTo>
                  <a:cubicBezTo>
                    <a:pt x="0" y="12167"/>
                    <a:pt x="12167" y="0"/>
                    <a:pt x="27175" y="0"/>
                  </a:cubicBezTo>
                  <a:close/>
                </a:path>
              </a:pathLst>
            </a:custGeom>
            <a:solidFill>
              <a:srgbClr val="7FD1E3"/>
            </a:solidFill>
          </p:spPr>
          <p:txBody>
            <a:bodyPr/>
            <a:lstStyle/>
            <a:p>
              <a:endParaRPr lang="en-US"/>
            </a:p>
          </p:txBody>
        </p:sp>
        <p:sp>
          <p:nvSpPr>
            <p:cNvPr id="4" name="TextBox 4"/>
            <p:cNvSpPr txBox="1"/>
            <p:nvPr/>
          </p:nvSpPr>
          <p:spPr>
            <a:xfrm>
              <a:off x="0" y="-161925"/>
              <a:ext cx="3826674" cy="1457309"/>
            </a:xfrm>
            <a:prstGeom prst="rect">
              <a:avLst/>
            </a:prstGeom>
          </p:spPr>
          <p:txBody>
            <a:bodyPr lIns="50800" tIns="50800" rIns="50800" bIns="50800" rtlCol="0" anchor="ctr"/>
            <a:lstStyle/>
            <a:p>
              <a:pPr algn="ctr">
                <a:lnSpc>
                  <a:spcPts val="5599"/>
                </a:lnSpc>
              </a:pPr>
              <a:r>
                <a:rPr lang="en-US" sz="3999" b="1">
                  <a:solidFill>
                    <a:srgbClr val="FFFFFF"/>
                  </a:solidFill>
                  <a:latin typeface="Calibri (MS) Bold"/>
                  <a:ea typeface="Calibri (MS) Bold"/>
                  <a:cs typeface="Calibri (MS) Bold"/>
                  <a:sym typeface="Calibri (MS) Bold"/>
                </a:rPr>
                <a:t>Disruptive impact refers to how digital technology changes the way businesses operate (including within the workplace) and how consumers interact with businesses. It can have both positive and negative effects. </a:t>
              </a:r>
            </a:p>
          </p:txBody>
        </p:sp>
      </p:grpSp>
    </p:spTree>
  </p:cSld>
  <p:clrMapOvr>
    <a:masterClrMapping/>
  </p:clrMapOvr>
  <p:transition>
    <p:push/>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6" y="2074534"/>
            <a:ext cx="15736834" cy="7700010"/>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Real-Time Feedback</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Online polls and social listening let businesses gather instant feedback from customers.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This allows quick reactions to trends and more agile decision-making.</a:t>
            </a:r>
          </a:p>
          <a:p>
            <a:pPr algn="l">
              <a:lnSpc>
                <a:spcPts val="5040"/>
              </a:lnSpc>
            </a:pPr>
            <a:r>
              <a:rPr lang="en-US" sz="3600" b="1">
                <a:solidFill>
                  <a:srgbClr val="203C48"/>
                </a:solidFill>
                <a:latin typeface="Calibri (MS) Bold"/>
                <a:ea typeface="Calibri (MS) Bold"/>
                <a:cs typeface="Calibri (MS) Bold"/>
                <a:sym typeface="Calibri (MS) Bold"/>
              </a:rPr>
              <a:t>Big Data &amp; AI Analysis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AI tools analyse huge volumes of data from searches, reviews, and behaviour patterns.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This has replaced slower, traditional research with faster, deeper insights.</a:t>
            </a:r>
          </a:p>
          <a:p>
            <a:pPr algn="l">
              <a:lnSpc>
                <a:spcPts val="5040"/>
              </a:lnSpc>
            </a:pPr>
            <a:r>
              <a:rPr lang="en-US" sz="3600" b="1">
                <a:solidFill>
                  <a:srgbClr val="203C48"/>
                </a:solidFill>
                <a:latin typeface="Calibri (MS) Bold"/>
                <a:ea typeface="Calibri (MS) Bold"/>
                <a:cs typeface="Calibri (MS) Bold"/>
                <a:sym typeface="Calibri (MS) Bold"/>
              </a:rPr>
              <a:t>More Affordable Tools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Platforms like Google Analytics and Meta Suite give small firms access to detailed data.</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This disrupts the old gap between large and small businesses in market insight.</a:t>
            </a:r>
          </a:p>
        </p:txBody>
      </p:sp>
      <p:sp>
        <p:nvSpPr>
          <p:cNvPr id="3" name="TextBox 3"/>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5" name="Group 5"/>
          <p:cNvGrpSpPr/>
          <p:nvPr/>
        </p:nvGrpSpPr>
        <p:grpSpPr>
          <a:xfrm>
            <a:off x="0" y="0"/>
            <a:ext cx="18288000" cy="1903084"/>
            <a:chOff x="0" y="0"/>
            <a:chExt cx="4816593" cy="501224"/>
          </a:xfrm>
        </p:grpSpPr>
        <p:sp>
          <p:nvSpPr>
            <p:cNvPr id="6" name="Freeform 6"/>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7" name="TextBox 7"/>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0" name="Freeform 10"/>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TextBox 11"/>
          <p:cNvSpPr txBox="1"/>
          <p:nvPr/>
        </p:nvSpPr>
        <p:spPr>
          <a:xfrm>
            <a:off x="1028706" y="974726"/>
            <a:ext cx="15147666"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Impact of Digital Technology on Market Research</a:t>
            </a:r>
          </a:p>
        </p:txBody>
      </p:sp>
      <p:sp>
        <p:nvSpPr>
          <p:cNvPr id="12" name="AutoShape 6">
            <a:extLst>
              <a:ext uri="{FF2B5EF4-FFF2-40B4-BE49-F238E27FC236}">
                <a16:creationId xmlns:a16="http://schemas.microsoft.com/office/drawing/2014/main" id="{487A9FC3-2D8A-49DD-EBEF-BBF0C2406960}"/>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249285"/>
            <a:ext cx="15736834" cy="7700010"/>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More Targeted Campaigns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Platforms like TikTok and Google Ads allow precise targeting by age, interests, and habits.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This makes marketing more personal and cost-effective.</a:t>
            </a:r>
          </a:p>
          <a:p>
            <a:pPr algn="l">
              <a:lnSpc>
                <a:spcPts val="5040"/>
              </a:lnSpc>
            </a:pPr>
            <a:r>
              <a:rPr lang="en-US" sz="3600" b="1">
                <a:solidFill>
                  <a:srgbClr val="203C48"/>
                </a:solidFill>
                <a:latin typeface="Calibri (MS) Bold"/>
                <a:ea typeface="Calibri (MS) Bold"/>
                <a:cs typeface="Calibri (MS) Bold"/>
                <a:sym typeface="Calibri (MS) Bold"/>
              </a:rPr>
              <a:t>Measurable Results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Digital tools show exact ad performance (clicks, sales, views). A/B testing compares versions.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This lets businesses refine campaigns based on real-time data.</a:t>
            </a:r>
          </a:p>
          <a:p>
            <a:pPr algn="l">
              <a:lnSpc>
                <a:spcPts val="5040"/>
              </a:lnSpc>
            </a:pPr>
            <a:r>
              <a:rPr lang="en-US" sz="3600" b="1">
                <a:solidFill>
                  <a:srgbClr val="203C48"/>
                </a:solidFill>
                <a:latin typeface="Calibri (MS) Bold"/>
                <a:ea typeface="Calibri (MS) Bold"/>
                <a:cs typeface="Calibri (MS) Bold"/>
                <a:sym typeface="Calibri (MS) Bold"/>
              </a:rPr>
              <a:t>Creative, Low-Cost Options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Memes, influencer content, and viral videos allow small brands to market widely on low budgets.</a:t>
            </a:r>
          </a:p>
          <a:p>
            <a:pPr marL="777240" lvl="1" indent="-388620" algn="l">
              <a:lnSpc>
                <a:spcPts val="5040"/>
              </a:lnSpc>
              <a:buFont typeface="Arial"/>
              <a:buChar char="•"/>
            </a:pPr>
            <a:r>
              <a:rPr lang="en-US" sz="3600">
                <a:solidFill>
                  <a:srgbClr val="203C48"/>
                </a:solidFill>
                <a:latin typeface="Calibri (MS)"/>
                <a:ea typeface="Calibri (MS)"/>
                <a:cs typeface="Calibri (MS)"/>
                <a:sym typeface="Calibri (MS)"/>
              </a:rPr>
              <a:t>This challenges the dominance of traditional big-budget advertising.</a:t>
            </a:r>
          </a:p>
        </p:txBody>
      </p:sp>
      <p:sp>
        <p:nvSpPr>
          <p:cNvPr id="3" name="TextBox 3"/>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5" name="Group 5"/>
          <p:cNvGrpSpPr/>
          <p:nvPr/>
        </p:nvGrpSpPr>
        <p:grpSpPr>
          <a:xfrm>
            <a:off x="0" y="0"/>
            <a:ext cx="18288000" cy="1903084"/>
            <a:chOff x="0" y="0"/>
            <a:chExt cx="4816593" cy="501224"/>
          </a:xfrm>
        </p:grpSpPr>
        <p:sp>
          <p:nvSpPr>
            <p:cNvPr id="6" name="Freeform 6"/>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7" name="TextBox 7"/>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0" name="Freeform 10"/>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TextBox 11"/>
          <p:cNvSpPr txBox="1"/>
          <p:nvPr/>
        </p:nvSpPr>
        <p:spPr>
          <a:xfrm>
            <a:off x="1028700" y="998305"/>
            <a:ext cx="15147666"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Impact of Digital Technology on Marketing</a:t>
            </a:r>
          </a:p>
        </p:txBody>
      </p:sp>
      <p:sp>
        <p:nvSpPr>
          <p:cNvPr id="12" name="AutoShape 6">
            <a:extLst>
              <a:ext uri="{FF2B5EF4-FFF2-40B4-BE49-F238E27FC236}">
                <a16:creationId xmlns:a16="http://schemas.microsoft.com/office/drawing/2014/main" id="{86733031-F491-B609-E7F3-A9BB3EE193CC}"/>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8750" y="407728"/>
            <a:ext cx="17025140" cy="9431481"/>
            <a:chOff x="0" y="0"/>
            <a:chExt cx="4483988" cy="2484012"/>
          </a:xfrm>
        </p:grpSpPr>
        <p:sp>
          <p:nvSpPr>
            <p:cNvPr id="3" name="Freeform 3"/>
            <p:cNvSpPr/>
            <p:nvPr/>
          </p:nvSpPr>
          <p:spPr>
            <a:xfrm>
              <a:off x="0" y="0"/>
              <a:ext cx="4483988" cy="2484012"/>
            </a:xfrm>
            <a:custGeom>
              <a:avLst/>
              <a:gdLst/>
              <a:ahLst/>
              <a:cxnLst/>
              <a:rect l="l" t="t" r="r" b="b"/>
              <a:pathLst>
                <a:path w="4483988" h="2484012">
                  <a:moveTo>
                    <a:pt x="23191" y="0"/>
                  </a:moveTo>
                  <a:lnTo>
                    <a:pt x="4460796" y="0"/>
                  </a:lnTo>
                  <a:cubicBezTo>
                    <a:pt x="4473604" y="0"/>
                    <a:pt x="4483988" y="10383"/>
                    <a:pt x="4483988" y="23191"/>
                  </a:cubicBezTo>
                  <a:lnTo>
                    <a:pt x="4483988" y="2460820"/>
                  </a:lnTo>
                  <a:cubicBezTo>
                    <a:pt x="4483988" y="2473628"/>
                    <a:pt x="4473604" y="2484012"/>
                    <a:pt x="4460796" y="2484012"/>
                  </a:cubicBezTo>
                  <a:lnTo>
                    <a:pt x="23191" y="2484012"/>
                  </a:lnTo>
                  <a:cubicBezTo>
                    <a:pt x="10383" y="2484012"/>
                    <a:pt x="0" y="2473628"/>
                    <a:pt x="0" y="2460820"/>
                  </a:cubicBezTo>
                  <a:lnTo>
                    <a:pt x="0" y="23191"/>
                  </a:lnTo>
                  <a:cubicBezTo>
                    <a:pt x="0" y="10383"/>
                    <a:pt x="10383" y="0"/>
                    <a:pt x="23191" y="0"/>
                  </a:cubicBezTo>
                  <a:close/>
                </a:path>
              </a:pathLst>
            </a:custGeom>
            <a:solidFill>
              <a:srgbClr val="274166"/>
            </a:solidFill>
          </p:spPr>
          <p:txBody>
            <a:bodyPr/>
            <a:lstStyle/>
            <a:p>
              <a:endParaRPr lang="en-US"/>
            </a:p>
          </p:txBody>
        </p:sp>
        <p:sp>
          <p:nvSpPr>
            <p:cNvPr id="4" name="TextBox 4"/>
            <p:cNvSpPr txBox="1"/>
            <p:nvPr/>
          </p:nvSpPr>
          <p:spPr>
            <a:xfrm>
              <a:off x="0" y="-38100"/>
              <a:ext cx="4483988" cy="2522112"/>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4719947" y="1271669"/>
            <a:ext cx="8848110" cy="1461511"/>
            <a:chOff x="0" y="-71438"/>
            <a:chExt cx="2330366" cy="384925"/>
          </a:xfrm>
        </p:grpSpPr>
        <p:sp>
          <p:nvSpPr>
            <p:cNvPr id="6" name="Freeform 6"/>
            <p:cNvSpPr/>
            <p:nvPr/>
          </p:nvSpPr>
          <p:spPr>
            <a:xfrm>
              <a:off x="0" y="0"/>
              <a:ext cx="2330366" cy="242050"/>
            </a:xfrm>
            <a:custGeom>
              <a:avLst/>
              <a:gdLst/>
              <a:ahLst/>
              <a:cxnLst/>
              <a:rect l="l" t="t" r="r" b="b"/>
              <a:pathLst>
                <a:path w="2330366" h="242050">
                  <a:moveTo>
                    <a:pt x="44624" y="0"/>
                  </a:moveTo>
                  <a:lnTo>
                    <a:pt x="2285741" y="0"/>
                  </a:lnTo>
                  <a:cubicBezTo>
                    <a:pt x="2297577" y="0"/>
                    <a:pt x="2308927" y="4701"/>
                    <a:pt x="2317295" y="13070"/>
                  </a:cubicBezTo>
                  <a:cubicBezTo>
                    <a:pt x="2325664" y="21439"/>
                    <a:pt x="2330366" y="32789"/>
                    <a:pt x="2330366" y="44624"/>
                  </a:cubicBezTo>
                  <a:lnTo>
                    <a:pt x="2330366" y="197426"/>
                  </a:lnTo>
                  <a:cubicBezTo>
                    <a:pt x="2330366" y="222071"/>
                    <a:pt x="2310387" y="242050"/>
                    <a:pt x="2285741" y="242050"/>
                  </a:cubicBezTo>
                  <a:lnTo>
                    <a:pt x="44624" y="242050"/>
                  </a:lnTo>
                  <a:cubicBezTo>
                    <a:pt x="32789" y="242050"/>
                    <a:pt x="21439" y="237348"/>
                    <a:pt x="13070" y="228980"/>
                  </a:cubicBezTo>
                  <a:cubicBezTo>
                    <a:pt x="4701" y="220611"/>
                    <a:pt x="0" y="209261"/>
                    <a:pt x="0" y="197426"/>
                  </a:cubicBezTo>
                  <a:lnTo>
                    <a:pt x="0" y="44624"/>
                  </a:lnTo>
                  <a:cubicBezTo>
                    <a:pt x="0" y="19979"/>
                    <a:pt x="19979" y="0"/>
                    <a:pt x="44624" y="0"/>
                  </a:cubicBezTo>
                  <a:close/>
                </a:path>
              </a:pathLst>
            </a:custGeom>
            <a:solidFill>
              <a:srgbClr val="F4D969"/>
            </a:solidFill>
          </p:spPr>
          <p:txBody>
            <a:bodyPr/>
            <a:lstStyle/>
            <a:p>
              <a:endParaRPr lang="en-US"/>
            </a:p>
          </p:txBody>
        </p:sp>
        <p:sp>
          <p:nvSpPr>
            <p:cNvPr id="7" name="TextBox 7"/>
            <p:cNvSpPr txBox="1"/>
            <p:nvPr/>
          </p:nvSpPr>
          <p:spPr>
            <a:xfrm>
              <a:off x="0" y="-71438"/>
              <a:ext cx="2330365" cy="384925"/>
            </a:xfrm>
            <a:prstGeom prst="rect">
              <a:avLst/>
            </a:prstGeom>
          </p:spPr>
          <p:txBody>
            <a:bodyPr lIns="50800" tIns="50800" rIns="50800" bIns="50800" rtlCol="0" anchor="ctr"/>
            <a:lstStyle/>
            <a:p>
              <a:pPr algn="ctr">
                <a:lnSpc>
                  <a:spcPts val="5179"/>
                </a:lnSpc>
              </a:pPr>
              <a:r>
                <a:rPr lang="en-US" sz="3699" b="1" dirty="0">
                  <a:solidFill>
                    <a:srgbClr val="24363D"/>
                  </a:solidFill>
                  <a:latin typeface="Tabarra Sans Bold"/>
                  <a:ea typeface="Tabarra Sans Bold"/>
                  <a:cs typeface="Tabarra Sans Bold"/>
                  <a:sym typeface="Tabarra Sans Bold"/>
                </a:rPr>
                <a:t>REFLECT &amp; RESEARCH</a:t>
              </a:r>
            </a:p>
          </p:txBody>
        </p:sp>
      </p:grpSp>
      <p:sp>
        <p:nvSpPr>
          <p:cNvPr id="8" name="TextBox 8"/>
          <p:cNvSpPr txBox="1"/>
          <p:nvPr/>
        </p:nvSpPr>
        <p:spPr>
          <a:xfrm>
            <a:off x="2105643" y="3148306"/>
            <a:ext cx="14191354" cy="5119249"/>
          </a:xfrm>
          <a:prstGeom prst="rect">
            <a:avLst/>
          </a:prstGeom>
        </p:spPr>
        <p:txBody>
          <a:bodyPr lIns="0" tIns="0" rIns="0" bIns="0" rtlCol="0" anchor="t">
            <a:spAutoFit/>
          </a:bodyPr>
          <a:lstStyle/>
          <a:p>
            <a:pPr algn="l">
              <a:lnSpc>
                <a:spcPts val="5722"/>
              </a:lnSpc>
            </a:pPr>
            <a:r>
              <a:rPr lang="en-US" sz="4087">
                <a:solidFill>
                  <a:srgbClr val="FFFFFF"/>
                </a:solidFill>
                <a:latin typeface="Calibri (MS)"/>
                <a:ea typeface="Calibri (MS)"/>
                <a:cs typeface="Calibri (MS)"/>
                <a:sym typeface="Calibri (MS)"/>
              </a:rPr>
              <a:t>1. Read through the Flexera case study on page xiv and xv. Describe three ways that Hannah used developments in technology to help her in both market research and marketing of her Pilates machines.</a:t>
            </a:r>
          </a:p>
          <a:p>
            <a:pPr algn="l">
              <a:lnSpc>
                <a:spcPts val="5722"/>
              </a:lnSpc>
            </a:pPr>
            <a:endParaRPr lang="en-US" sz="4087">
              <a:solidFill>
                <a:srgbClr val="FFFFFF"/>
              </a:solidFill>
              <a:latin typeface="Calibri (MS)"/>
              <a:ea typeface="Calibri (MS)"/>
              <a:cs typeface="Calibri (MS)"/>
              <a:sym typeface="Calibri (MS)"/>
            </a:endParaRPr>
          </a:p>
          <a:p>
            <a:pPr algn="l">
              <a:lnSpc>
                <a:spcPts val="5722"/>
              </a:lnSpc>
            </a:pPr>
            <a:r>
              <a:rPr lang="en-US" sz="4087">
                <a:solidFill>
                  <a:srgbClr val="FFFFFF"/>
                </a:solidFill>
                <a:latin typeface="Calibri (MS)"/>
                <a:ea typeface="Calibri (MS)"/>
                <a:cs typeface="Calibri (MS)"/>
                <a:sym typeface="Calibri (MS)"/>
              </a:rPr>
              <a:t>2. Outline two different methods that businesses you know have used technology in their marketing or market research. Or refer to the other case studies to spot examples.</a:t>
            </a:r>
          </a:p>
        </p:txBody>
      </p:sp>
    </p:spTree>
  </p:cSld>
  <p:clrMapOvr>
    <a:masterClrMapping/>
  </p:clrMapOvr>
  <p:transition>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236E2-1A30-4B7B-8B92-0E8C1B62BCAC}"/>
            </a:ext>
          </a:extLst>
        </p:cNvPr>
        <p:cNvGrpSpPr/>
        <p:nvPr/>
      </p:nvGrpSpPr>
      <p:grpSpPr>
        <a:xfrm>
          <a:off x="0" y="0"/>
          <a:ext cx="0" cy="0"/>
          <a:chOff x="0" y="0"/>
          <a:chExt cx="0" cy="0"/>
        </a:xfrm>
      </p:grpSpPr>
      <p:sp>
        <p:nvSpPr>
          <p:cNvPr id="13" name="TextBox 13">
            <a:extLst>
              <a:ext uri="{FF2B5EF4-FFF2-40B4-BE49-F238E27FC236}">
                <a16:creationId xmlns:a16="http://schemas.microsoft.com/office/drawing/2014/main" id="{F8B8556A-E49C-0F14-ECDC-A69B64CA6062}"/>
              </a:ext>
            </a:extLst>
          </p:cNvPr>
          <p:cNvSpPr txBox="1"/>
          <p:nvPr/>
        </p:nvSpPr>
        <p:spPr>
          <a:xfrm>
            <a:off x="300378" y="1998292"/>
            <a:ext cx="4815908" cy="5671040"/>
          </a:xfrm>
          <a:prstGeom prst="rect">
            <a:avLst/>
          </a:prstGeom>
        </p:spPr>
        <p:txBody>
          <a:bodyPr wrap="square" lIns="0" tIns="0" rIns="0" bIns="0" rtlCol="0" anchor="t">
            <a:spAutoFit/>
          </a:bodyPr>
          <a:lstStyle/>
          <a:p>
            <a:pPr algn="l">
              <a:lnSpc>
                <a:spcPts val="6160"/>
              </a:lnSpc>
            </a:pPr>
            <a:r>
              <a:rPr lang="en-US" sz="4400" b="1" dirty="0">
                <a:solidFill>
                  <a:srgbClr val="24363D"/>
                </a:solidFill>
                <a:latin typeface="Montserrat Bold"/>
                <a:ea typeface="Montserrat Bold"/>
                <a:cs typeface="Montserrat Bold"/>
                <a:sym typeface="Montserrat Bold"/>
              </a:rPr>
              <a:t>Starter Activity</a:t>
            </a:r>
          </a:p>
          <a:p>
            <a:pPr algn="l">
              <a:lnSpc>
                <a:spcPts val="6160"/>
              </a:lnSpc>
            </a:pPr>
            <a:endParaRPr lang="en-US" sz="4400" b="1" dirty="0">
              <a:solidFill>
                <a:srgbClr val="24363D"/>
              </a:solidFill>
              <a:latin typeface="Montserrat Bold"/>
              <a:ea typeface="Montserrat Bold"/>
              <a:cs typeface="Montserrat Bold"/>
              <a:sym typeface="Montserrat Bold"/>
            </a:endParaRPr>
          </a:p>
          <a:p>
            <a:pPr algn="ctr">
              <a:lnSpc>
                <a:spcPts val="6160"/>
              </a:lnSpc>
            </a:pPr>
            <a:endParaRPr lang="en-US" sz="20000" b="1" dirty="0">
              <a:solidFill>
                <a:srgbClr val="24363D"/>
              </a:solidFill>
              <a:latin typeface="Montserrat Bold"/>
              <a:ea typeface="Montserrat Bold"/>
              <a:cs typeface="Montserrat Bold"/>
              <a:sym typeface="Montserrat Bold"/>
            </a:endParaRPr>
          </a:p>
          <a:p>
            <a:pPr algn="ctr">
              <a:lnSpc>
                <a:spcPts val="6160"/>
              </a:lnSpc>
            </a:pPr>
            <a:endParaRPr lang="en-US" sz="20000" b="1" dirty="0">
              <a:solidFill>
                <a:srgbClr val="24363D"/>
              </a:solidFill>
              <a:latin typeface="Montserrat Bold"/>
              <a:ea typeface="Montserrat Bold"/>
              <a:cs typeface="Montserrat Bold"/>
              <a:sym typeface="Montserrat Bold"/>
            </a:endParaRPr>
          </a:p>
          <a:p>
            <a:pPr algn="ctr">
              <a:lnSpc>
                <a:spcPts val="6160"/>
              </a:lnSpc>
            </a:pPr>
            <a:r>
              <a:rPr lang="en-US" sz="20000" b="1" dirty="0">
                <a:solidFill>
                  <a:srgbClr val="24363D"/>
                </a:solidFill>
                <a:latin typeface="Montserrat Bold"/>
                <a:ea typeface="Montserrat Bold"/>
                <a:cs typeface="Montserrat Bold"/>
                <a:sym typeface="Montserrat Bold"/>
              </a:rPr>
              <a:t>6</a:t>
            </a:r>
          </a:p>
          <a:p>
            <a:pPr algn="ctr">
              <a:lnSpc>
                <a:spcPts val="6160"/>
              </a:lnSpc>
            </a:pPr>
            <a:endParaRPr lang="en-US" sz="20000" b="1" dirty="0">
              <a:solidFill>
                <a:srgbClr val="24363D"/>
              </a:solidFill>
              <a:latin typeface="Montserrat Bold"/>
              <a:ea typeface="Montserrat Bold"/>
              <a:cs typeface="Montserrat Bold"/>
              <a:sym typeface="Montserrat Bold"/>
            </a:endParaRPr>
          </a:p>
          <a:p>
            <a:pPr algn="ctr">
              <a:lnSpc>
                <a:spcPts val="6160"/>
              </a:lnSpc>
            </a:pPr>
            <a:r>
              <a:rPr lang="en-US" sz="4400" b="1" dirty="0">
                <a:solidFill>
                  <a:srgbClr val="24363D"/>
                </a:solidFill>
                <a:latin typeface="Montserrat Bold"/>
                <a:ea typeface="Montserrat Bold"/>
                <a:cs typeface="Montserrat Bold"/>
                <a:sym typeface="Montserrat Bold"/>
              </a:rPr>
              <a:t>CANVA</a:t>
            </a:r>
          </a:p>
        </p:txBody>
      </p:sp>
      <p:pic>
        <p:nvPicPr>
          <p:cNvPr id="3" name="Picture 2" descr="A large billboard on a brick wall&#10;&#10;AI-generated content may be incorrect.">
            <a:extLst>
              <a:ext uri="{FF2B5EF4-FFF2-40B4-BE49-F238E27FC236}">
                <a16:creationId xmlns:a16="http://schemas.microsoft.com/office/drawing/2014/main" id="{9375737B-95E5-F981-7D1B-D6D1A3B207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5400" y="331899"/>
            <a:ext cx="8077200" cy="5206007"/>
          </a:xfrm>
          <a:prstGeom prst="rect">
            <a:avLst/>
          </a:prstGeom>
        </p:spPr>
      </p:pic>
      <p:sp>
        <p:nvSpPr>
          <p:cNvPr id="5" name="TextBox 4">
            <a:extLst>
              <a:ext uri="{FF2B5EF4-FFF2-40B4-BE49-F238E27FC236}">
                <a16:creationId xmlns:a16="http://schemas.microsoft.com/office/drawing/2014/main" id="{69A37C7A-1FED-EA3C-EBF0-EE81E11EE36E}"/>
              </a:ext>
            </a:extLst>
          </p:cNvPr>
          <p:cNvSpPr txBox="1"/>
          <p:nvPr/>
        </p:nvSpPr>
        <p:spPr>
          <a:xfrm>
            <a:off x="0" y="9917668"/>
            <a:ext cx="10279481" cy="369332"/>
          </a:xfrm>
          <a:prstGeom prst="rect">
            <a:avLst/>
          </a:prstGeom>
          <a:noFill/>
        </p:spPr>
        <p:txBody>
          <a:bodyPr wrap="none" rtlCol="0">
            <a:spAutoFit/>
          </a:bodyPr>
          <a:lstStyle/>
          <a:p>
            <a:r>
              <a:rPr lang="en-US" dirty="0"/>
              <a:t>Source: https://</a:t>
            </a:r>
            <a:r>
              <a:rPr lang="en-US" dirty="0" err="1"/>
              <a:t>www.famouscampaigns.com</a:t>
            </a:r>
            <a:r>
              <a:rPr lang="en-US" dirty="0"/>
              <a:t>/2025/06/when-creative-chaos-meets-</a:t>
            </a:r>
            <a:r>
              <a:rPr lang="en-US" dirty="0" err="1"/>
              <a:t>canva</a:t>
            </a:r>
            <a:r>
              <a:rPr lang="en-US" dirty="0"/>
              <a:t>-in-ooh-campaign/</a:t>
            </a:r>
          </a:p>
        </p:txBody>
      </p:sp>
      <p:pic>
        <p:nvPicPr>
          <p:cNvPr id="9" name="Picture 8" descr="A person holding a tablet&#10;&#10;AI-generated content may be incorrect.">
            <a:extLst>
              <a:ext uri="{FF2B5EF4-FFF2-40B4-BE49-F238E27FC236}">
                <a16:creationId xmlns:a16="http://schemas.microsoft.com/office/drawing/2014/main" id="{3F771710-C8F2-EFBC-D8DE-921B19C250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5222" y="4935514"/>
            <a:ext cx="7772400" cy="4305732"/>
          </a:xfrm>
          <a:prstGeom prst="rect">
            <a:avLst/>
          </a:prstGeom>
        </p:spPr>
      </p:pic>
    </p:spTree>
    <p:extLst>
      <p:ext uri="{BB962C8B-B14F-4D97-AF65-F5344CB8AC3E}">
        <p14:creationId xmlns:p14="http://schemas.microsoft.com/office/powerpoint/2010/main" val="149786548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134579" y="471948"/>
            <a:ext cx="17124721" cy="1113503"/>
            <a:chOff x="0" y="0"/>
            <a:chExt cx="4510215" cy="293268"/>
          </a:xfrm>
        </p:grpSpPr>
        <p:sp>
          <p:nvSpPr>
            <p:cNvPr id="3" name="Freeform 3"/>
            <p:cNvSpPr/>
            <p:nvPr/>
          </p:nvSpPr>
          <p:spPr>
            <a:xfrm>
              <a:off x="0" y="0"/>
              <a:ext cx="4510215" cy="293268"/>
            </a:xfrm>
            <a:custGeom>
              <a:avLst/>
              <a:gdLst/>
              <a:ahLst/>
              <a:cxnLst/>
              <a:rect l="l" t="t" r="r" b="b"/>
              <a:pathLst>
                <a:path w="4510215" h="293268">
                  <a:moveTo>
                    <a:pt x="23057" y="0"/>
                  </a:moveTo>
                  <a:lnTo>
                    <a:pt x="4487158" y="0"/>
                  </a:lnTo>
                  <a:cubicBezTo>
                    <a:pt x="4493273" y="0"/>
                    <a:pt x="4499137" y="2429"/>
                    <a:pt x="4503462" y="6753"/>
                  </a:cubicBezTo>
                  <a:cubicBezTo>
                    <a:pt x="4507785" y="11077"/>
                    <a:pt x="4510215" y="16942"/>
                    <a:pt x="4510215" y="23057"/>
                  </a:cubicBezTo>
                  <a:lnTo>
                    <a:pt x="4510215" y="270212"/>
                  </a:lnTo>
                  <a:cubicBezTo>
                    <a:pt x="4510215" y="282946"/>
                    <a:pt x="4499892" y="293268"/>
                    <a:pt x="4487158" y="293268"/>
                  </a:cubicBezTo>
                  <a:lnTo>
                    <a:pt x="23057" y="293268"/>
                  </a:lnTo>
                  <a:cubicBezTo>
                    <a:pt x="10323" y="293268"/>
                    <a:pt x="0" y="282946"/>
                    <a:pt x="0" y="270212"/>
                  </a:cubicBezTo>
                  <a:lnTo>
                    <a:pt x="0" y="23057"/>
                  </a:lnTo>
                  <a:cubicBezTo>
                    <a:pt x="0" y="10323"/>
                    <a:pt x="10323" y="0"/>
                    <a:pt x="23057"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06389"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9.5</a:t>
            </a:r>
          </a:p>
        </p:txBody>
      </p:sp>
      <p:grpSp>
        <p:nvGrpSpPr>
          <p:cNvPr id="6" name="Group 6"/>
          <p:cNvGrpSpPr/>
          <p:nvPr/>
        </p:nvGrpSpPr>
        <p:grpSpPr>
          <a:xfrm>
            <a:off x="3104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1917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342385" y="5708233"/>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849705" y="5854139"/>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835973" y="4069934"/>
            <a:ext cx="16782842"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a:t>
            </a:r>
          </a:p>
        </p:txBody>
      </p:sp>
      <p:sp>
        <p:nvSpPr>
          <p:cNvPr id="15" name="TextBox 15"/>
          <p:cNvSpPr txBox="1"/>
          <p:nvPr/>
        </p:nvSpPr>
        <p:spPr>
          <a:xfrm>
            <a:off x="666504" y="7288461"/>
            <a:ext cx="15422701"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Q5</a:t>
            </a:r>
          </a:p>
        </p:txBody>
      </p:sp>
    </p:spTree>
  </p:cSld>
  <p:clrMapOvr>
    <a:masterClrMapping/>
  </p:clrMapOvr>
  <p:transition>
    <p:push/>
  </p:transition>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9.6</a:t>
            </a:r>
          </a:p>
        </p:txBody>
      </p:sp>
      <p:sp>
        <p:nvSpPr>
          <p:cNvPr id="3" name="TextBox 3"/>
          <p:cNvSpPr txBox="1"/>
          <p:nvPr/>
        </p:nvSpPr>
        <p:spPr>
          <a:xfrm>
            <a:off x="1028507" y="5086350"/>
            <a:ext cx="16230697" cy="2206625"/>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9.6 Evaluate the influence of ethics and sustainability on marketing. </a:t>
            </a:r>
          </a:p>
          <a:p>
            <a:pPr algn="l">
              <a:lnSpc>
                <a:spcPts val="5500"/>
              </a:lnSpc>
            </a:pPr>
            <a:endParaRPr lang="en-US" sz="5000" i="1">
              <a:solidFill>
                <a:srgbClr val="91D1DB"/>
              </a:solidFill>
              <a:latin typeface="Tabarra Sans Italics"/>
              <a:ea typeface="Tabarra Sans Italics"/>
              <a:cs typeface="Tabarra Sans Italics"/>
              <a:sym typeface="Tabarra Sans Italics"/>
            </a:endParaRPr>
          </a:p>
        </p:txBody>
      </p:sp>
      <p:sp>
        <p:nvSpPr>
          <p:cNvPr id="4" name="Freeform 4"/>
          <p:cNvSpPr/>
          <p:nvPr/>
        </p:nvSpPr>
        <p:spPr>
          <a:xfrm>
            <a:off x="14843329" y="1028700"/>
            <a:ext cx="2415874" cy="2346418"/>
          </a:xfrm>
          <a:custGeom>
            <a:avLst/>
            <a:gdLst/>
            <a:ahLst/>
            <a:cxnLst/>
            <a:rect l="l" t="t" r="r" b="b"/>
            <a:pathLst>
              <a:path w="2415874" h="2346418">
                <a:moveTo>
                  <a:pt x="0" y="0"/>
                </a:moveTo>
                <a:lnTo>
                  <a:pt x="2415874" y="0"/>
                </a:lnTo>
                <a:lnTo>
                  <a:pt x="2415874" y="2346418"/>
                </a:lnTo>
                <a:lnTo>
                  <a:pt x="0" y="23464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transition>
    <p:push/>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670328"/>
            <a:ext cx="4086100" cy="6423660"/>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Why It Matters</a:t>
            </a:r>
          </a:p>
          <a:p>
            <a:pPr algn="l">
              <a:lnSpc>
                <a:spcPts val="5040"/>
              </a:lnSpc>
            </a:pPr>
            <a:r>
              <a:rPr lang="en-US" sz="3600">
                <a:solidFill>
                  <a:srgbClr val="203C48"/>
                </a:solidFill>
                <a:latin typeface="Calibri (MS)"/>
                <a:ea typeface="Calibri (MS)"/>
                <a:cs typeface="Calibri (MS)"/>
                <a:sym typeface="Calibri (MS)"/>
              </a:rPr>
              <a:t>Customers increasingly expect businesses to be honest, fair, and eco-conscious. This shapes product design, packaging, advertising language, and brand reputation.</a:t>
            </a:r>
          </a:p>
        </p:txBody>
      </p:sp>
      <p:pic>
        <p:nvPicPr>
          <p:cNvPr id="3" name="Picture 3"/>
          <p:cNvPicPr>
            <a:picLocks noChangeAspect="1"/>
          </p:cNvPicPr>
          <p:nvPr>
            <a:videoFile r:link="rId1"/>
          </p:nvPr>
        </p:nvPicPr>
        <p:blipFill>
          <a:blip r:embed="rId3"/>
          <a:stretch>
            <a:fillRect/>
          </a:stretch>
        </p:blipFill>
        <p:spPr>
          <a:xfrm>
            <a:off x="5775452" y="2803678"/>
            <a:ext cx="10981372" cy="6172200"/>
          </a:xfrm>
          <a:prstGeom prst="rect">
            <a:avLst/>
          </a:prstGeom>
        </p:spPr>
      </p:pic>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5" name="TextBox 5"/>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6" name="Group 6"/>
          <p:cNvGrpSpPr/>
          <p:nvPr/>
        </p:nvGrpSpPr>
        <p:grpSpPr>
          <a:xfrm>
            <a:off x="0" y="0"/>
            <a:ext cx="18288000" cy="1903084"/>
            <a:chOff x="0" y="0"/>
            <a:chExt cx="4816593" cy="501224"/>
          </a:xfrm>
        </p:grpSpPr>
        <p:sp>
          <p:nvSpPr>
            <p:cNvPr id="7" name="Freeform 7"/>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8" name="TextBox 8"/>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1" name="Freeform 11"/>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p:nvPr/>
        </p:nvSpPr>
        <p:spPr>
          <a:xfrm>
            <a:off x="1028706" y="866775"/>
            <a:ext cx="15147666" cy="798194"/>
          </a:xfrm>
          <a:prstGeom prst="rect">
            <a:avLst/>
          </a:prstGeom>
        </p:spPr>
        <p:txBody>
          <a:bodyPr lIns="0" tIns="0" rIns="0" bIns="0" rtlCol="0" anchor="t">
            <a:spAutoFit/>
          </a:bodyPr>
          <a:lstStyle/>
          <a:p>
            <a:pPr algn="l">
              <a:lnSpc>
                <a:spcPts val="5880"/>
              </a:lnSpc>
            </a:pPr>
            <a:r>
              <a:rPr lang="en-US" sz="4200" b="1" dirty="0">
                <a:solidFill>
                  <a:srgbClr val="91D1DB"/>
                </a:solidFill>
                <a:latin typeface="Tabarra Sans Heavy"/>
                <a:ea typeface="Tabarra Sans Heavy"/>
                <a:cs typeface="Tabarra Sans Heavy"/>
                <a:sym typeface="Tabarra Sans Heavy"/>
              </a:rPr>
              <a:t>Ethics and Sustainability in Marketing</a:t>
            </a:r>
          </a:p>
        </p:txBody>
      </p:sp>
      <p:sp>
        <p:nvSpPr>
          <p:cNvPr id="13" name="TextBox 13"/>
          <p:cNvSpPr txBox="1"/>
          <p:nvPr/>
        </p:nvSpPr>
        <p:spPr>
          <a:xfrm>
            <a:off x="9584510" y="9233053"/>
            <a:ext cx="3674290" cy="471805"/>
          </a:xfrm>
          <a:prstGeom prst="rect">
            <a:avLst/>
          </a:prstGeom>
        </p:spPr>
        <p:txBody>
          <a:bodyPr wrap="square" lIns="0" tIns="0" rIns="0" bIns="0" rtlCol="0" anchor="t">
            <a:spAutoFit/>
          </a:bodyPr>
          <a:lstStyle/>
          <a:p>
            <a:pPr algn="ctr">
              <a:lnSpc>
                <a:spcPts val="3919"/>
              </a:lnSpc>
            </a:pPr>
            <a:r>
              <a:rPr lang="en-US" sz="2799" u="sng" dirty="0">
                <a:solidFill>
                  <a:srgbClr val="000000"/>
                </a:solidFill>
                <a:latin typeface="Montserrat"/>
                <a:ea typeface="Montserrat"/>
                <a:cs typeface="Montserrat"/>
                <a:sym typeface="Montserrat"/>
                <a:hlinkClick r:id="rId6" tooltip="https://youtu.be/EpEspQxlw8g"/>
              </a:rPr>
              <a:t>Watch the video</a:t>
            </a:r>
          </a:p>
        </p:txBody>
      </p:sp>
      <p:sp>
        <p:nvSpPr>
          <p:cNvPr id="14" name="AutoShape 6">
            <a:extLst>
              <a:ext uri="{FF2B5EF4-FFF2-40B4-BE49-F238E27FC236}">
                <a16:creationId xmlns:a16="http://schemas.microsoft.com/office/drawing/2014/main" id="{4503E551-4A5C-E880-13FE-29ACA7908A4F}"/>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99434" y="2565596"/>
            <a:ext cx="15689133" cy="7061835"/>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Builds Trust and Loyalty</a:t>
            </a:r>
          </a:p>
          <a:p>
            <a:pPr algn="l">
              <a:lnSpc>
                <a:spcPts val="5040"/>
              </a:lnSpc>
            </a:pPr>
            <a:r>
              <a:rPr lang="en-US" sz="3600">
                <a:solidFill>
                  <a:srgbClr val="203C48"/>
                </a:solidFill>
                <a:latin typeface="Calibri (MS)"/>
                <a:ea typeface="Calibri (MS)"/>
                <a:cs typeface="Calibri (MS)"/>
                <a:sym typeface="Calibri (MS)"/>
              </a:rPr>
              <a:t>Customers support brands that reflect their values.</a:t>
            </a:r>
          </a:p>
          <a:p>
            <a:pPr algn="l">
              <a:lnSpc>
                <a:spcPts val="5040"/>
              </a:lnSpc>
            </a:pPr>
            <a:r>
              <a:rPr lang="en-US" sz="3600">
                <a:solidFill>
                  <a:srgbClr val="203C48"/>
                </a:solidFill>
                <a:latin typeface="Calibri (MS)"/>
                <a:ea typeface="Calibri (MS)"/>
                <a:cs typeface="Calibri (MS)"/>
                <a:sym typeface="Calibri (MS)"/>
              </a:rPr>
              <a:t>E.g. Tony’s Chocolonely champions fair trade cocoa, building a loyal following.</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a:solidFill>
                  <a:srgbClr val="203C48"/>
                </a:solidFill>
                <a:latin typeface="Calibri (MS) Bold"/>
                <a:ea typeface="Calibri (MS) Bold"/>
                <a:cs typeface="Calibri (MS) Bold"/>
                <a:sym typeface="Calibri (MS) Bold"/>
              </a:rPr>
              <a:t>Creates Powerful Marketing Stories</a:t>
            </a:r>
          </a:p>
          <a:p>
            <a:pPr algn="l">
              <a:lnSpc>
                <a:spcPts val="5040"/>
              </a:lnSpc>
            </a:pPr>
            <a:r>
              <a:rPr lang="en-US" sz="3600">
                <a:solidFill>
                  <a:srgbClr val="203C48"/>
                </a:solidFill>
                <a:latin typeface="Calibri (MS)"/>
                <a:ea typeface="Calibri (MS)"/>
                <a:cs typeface="Calibri (MS)"/>
                <a:sym typeface="Calibri (MS)"/>
              </a:rPr>
              <a:t>Ethical actions give brands strong content.</a:t>
            </a:r>
          </a:p>
          <a:p>
            <a:pPr algn="l">
              <a:lnSpc>
                <a:spcPts val="5040"/>
              </a:lnSpc>
            </a:pPr>
            <a:r>
              <a:rPr lang="en-US" sz="3600">
                <a:solidFill>
                  <a:srgbClr val="203C48"/>
                </a:solidFill>
                <a:latin typeface="Calibri (MS)"/>
                <a:ea typeface="Calibri (MS)"/>
                <a:cs typeface="Calibri (MS)"/>
                <a:sym typeface="Calibri (MS)"/>
              </a:rPr>
              <a:t>E.g. SuperValu’s support of TidyTowns aligns with its sustainable message.</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b="1">
                <a:solidFill>
                  <a:srgbClr val="203C48"/>
                </a:solidFill>
                <a:latin typeface="Calibri (MS) Bold"/>
                <a:ea typeface="Calibri (MS) Bold"/>
                <a:cs typeface="Calibri (MS) Bold"/>
                <a:sym typeface="Calibri (MS) Bold"/>
              </a:rPr>
              <a:t>Can Be a Competitive Advantage</a:t>
            </a:r>
          </a:p>
          <a:p>
            <a:pPr algn="l">
              <a:lnSpc>
                <a:spcPts val="5040"/>
              </a:lnSpc>
            </a:pPr>
            <a:r>
              <a:rPr lang="en-US" sz="3600">
                <a:solidFill>
                  <a:srgbClr val="203C48"/>
                </a:solidFill>
                <a:latin typeface="Calibri (MS)"/>
                <a:ea typeface="Calibri (MS)"/>
                <a:cs typeface="Calibri (MS)"/>
                <a:sym typeface="Calibri (MS)"/>
              </a:rPr>
              <a:t>Eco-friendly efforts help brands stand out.</a:t>
            </a:r>
          </a:p>
          <a:p>
            <a:pPr algn="l">
              <a:lnSpc>
                <a:spcPts val="5040"/>
              </a:lnSpc>
            </a:pPr>
            <a:r>
              <a:rPr lang="en-US" sz="3600">
                <a:solidFill>
                  <a:srgbClr val="203C48"/>
                </a:solidFill>
                <a:latin typeface="Calibri (MS)"/>
                <a:ea typeface="Calibri (MS)"/>
                <a:cs typeface="Calibri (MS)"/>
                <a:sym typeface="Calibri (MS)"/>
              </a:rPr>
              <a:t>E.g. Ballygowan promotes its fully recycled bottle to win eco-conscious customers.</a:t>
            </a:r>
          </a:p>
        </p:txBody>
      </p:sp>
      <p:sp>
        <p:nvSpPr>
          <p:cNvPr id="3" name="TextBox 3"/>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5" name="Group 5"/>
          <p:cNvGrpSpPr/>
          <p:nvPr/>
        </p:nvGrpSpPr>
        <p:grpSpPr>
          <a:xfrm>
            <a:off x="0" y="0"/>
            <a:ext cx="18288000" cy="1903084"/>
            <a:chOff x="0" y="0"/>
            <a:chExt cx="4816593" cy="501224"/>
          </a:xfrm>
        </p:grpSpPr>
        <p:sp>
          <p:nvSpPr>
            <p:cNvPr id="6" name="Freeform 6"/>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7" name="TextBox 7"/>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0" name="Freeform 10"/>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TextBox 11"/>
          <p:cNvSpPr txBox="1"/>
          <p:nvPr/>
        </p:nvSpPr>
        <p:spPr>
          <a:xfrm>
            <a:off x="1028706" y="876300"/>
            <a:ext cx="15147666" cy="739139"/>
          </a:xfrm>
          <a:prstGeom prst="rect">
            <a:avLst/>
          </a:prstGeom>
        </p:spPr>
        <p:txBody>
          <a:bodyPr lIns="0" tIns="0" rIns="0" bIns="0" rtlCol="0" anchor="t">
            <a:spAutoFit/>
          </a:bodyPr>
          <a:lstStyle/>
          <a:p>
            <a:pPr algn="l">
              <a:lnSpc>
                <a:spcPts val="5460"/>
              </a:lnSpc>
            </a:pPr>
            <a:r>
              <a:rPr lang="en-US" sz="3900" b="1">
                <a:solidFill>
                  <a:srgbClr val="91D1DB"/>
                </a:solidFill>
                <a:latin typeface="Tabarra Sans Heavy"/>
                <a:ea typeface="Tabarra Sans Heavy"/>
                <a:cs typeface="Tabarra Sans Heavy"/>
                <a:sym typeface="Tabarra Sans Heavy"/>
              </a:rPr>
              <a:t>Positive Influence of Ethics and Sustainability on Marketing</a:t>
            </a:r>
          </a:p>
        </p:txBody>
      </p:sp>
      <p:sp>
        <p:nvSpPr>
          <p:cNvPr id="12" name="AutoShape 6">
            <a:extLst>
              <a:ext uri="{FF2B5EF4-FFF2-40B4-BE49-F238E27FC236}">
                <a16:creationId xmlns:a16="http://schemas.microsoft.com/office/drawing/2014/main" id="{CA7B7315-CFE5-C1FC-6BC1-2B35A184C3E9}"/>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99434" y="2375452"/>
            <a:ext cx="15689133" cy="4509135"/>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Increased Costs</a:t>
            </a:r>
          </a:p>
          <a:p>
            <a:pPr algn="l">
              <a:lnSpc>
                <a:spcPts val="5040"/>
              </a:lnSpc>
            </a:pPr>
            <a:r>
              <a:rPr lang="en-US" sz="3600">
                <a:solidFill>
                  <a:srgbClr val="203C48"/>
                </a:solidFill>
                <a:latin typeface="Calibri (MS)"/>
                <a:ea typeface="Calibri (MS)"/>
                <a:cs typeface="Calibri (MS)"/>
                <a:sym typeface="Calibri (MS)"/>
              </a:rPr>
              <a:t>Sustainable materials and ethical sourcing often cost more and can impact profit margins.</a:t>
            </a:r>
          </a:p>
          <a:p>
            <a:pPr algn="l">
              <a:lnSpc>
                <a:spcPts val="5040"/>
              </a:lnSpc>
            </a:pPr>
            <a:r>
              <a:rPr lang="en-US" sz="3600" b="1">
                <a:solidFill>
                  <a:srgbClr val="203C48"/>
                </a:solidFill>
                <a:latin typeface="Calibri (MS) Bold"/>
                <a:ea typeface="Calibri (MS) Bold"/>
                <a:cs typeface="Calibri (MS) Bold"/>
                <a:sym typeface="Calibri (MS) Bold"/>
              </a:rPr>
              <a:t>Risk of Greenwashing</a:t>
            </a:r>
          </a:p>
          <a:p>
            <a:pPr algn="l">
              <a:lnSpc>
                <a:spcPts val="5040"/>
              </a:lnSpc>
            </a:pPr>
            <a:r>
              <a:rPr lang="en-US" sz="3600">
                <a:solidFill>
                  <a:srgbClr val="203C48"/>
                </a:solidFill>
                <a:latin typeface="Calibri (MS)"/>
                <a:ea typeface="Calibri (MS)"/>
                <a:cs typeface="Calibri (MS)"/>
                <a:sym typeface="Calibri (MS)"/>
              </a:rPr>
              <a:t>Overstating eco-claims without real action can damage trust.</a:t>
            </a:r>
          </a:p>
          <a:p>
            <a:pPr algn="l">
              <a:lnSpc>
                <a:spcPts val="5040"/>
              </a:lnSpc>
            </a:pPr>
            <a:r>
              <a:rPr lang="en-US" sz="3600">
                <a:solidFill>
                  <a:srgbClr val="203C48"/>
                </a:solidFill>
                <a:latin typeface="Calibri (MS)"/>
                <a:ea typeface="Calibri (MS)"/>
                <a:cs typeface="Calibri (MS)"/>
                <a:sym typeface="Calibri (MS)"/>
              </a:rPr>
              <a:t>E.g. Some fast fashion brands were criticised for promoting ‘green’ lines while remaining unsustainable.</a:t>
            </a:r>
          </a:p>
        </p:txBody>
      </p:sp>
      <p:sp>
        <p:nvSpPr>
          <p:cNvPr id="3" name="TextBox 3"/>
          <p:cNvSpPr txBox="1"/>
          <p:nvPr/>
        </p:nvSpPr>
        <p:spPr>
          <a:xfrm>
            <a:off x="1299434" y="7301865"/>
            <a:ext cx="15689133" cy="1956435"/>
          </a:xfrm>
          <a:prstGeom prst="rect">
            <a:avLst/>
          </a:prstGeom>
        </p:spPr>
        <p:txBody>
          <a:bodyPr lIns="0" tIns="0" rIns="0" bIns="0" rtlCol="0" anchor="t">
            <a:spAutoFit/>
          </a:bodyPr>
          <a:lstStyle/>
          <a:p>
            <a:pPr algn="l">
              <a:lnSpc>
                <a:spcPts val="5040"/>
              </a:lnSpc>
            </a:pPr>
            <a:r>
              <a:rPr lang="en-US" sz="3600" b="1">
                <a:solidFill>
                  <a:srgbClr val="203C48"/>
                </a:solidFill>
                <a:latin typeface="Calibri (MS) Bold"/>
                <a:ea typeface="Calibri (MS) Bold"/>
                <a:cs typeface="Calibri (MS) Bold"/>
                <a:sym typeface="Calibri (MS) Bold"/>
              </a:rPr>
              <a:t>Evaluation: </a:t>
            </a:r>
            <a:r>
              <a:rPr lang="en-US" sz="3600">
                <a:solidFill>
                  <a:srgbClr val="203C48"/>
                </a:solidFill>
                <a:latin typeface="Calibri (MS)"/>
                <a:ea typeface="Calibri (MS)"/>
                <a:cs typeface="Calibri (MS)"/>
                <a:sym typeface="Calibri (MS)"/>
              </a:rPr>
              <a:t>Ethics and sustainability can build brand loyalty, trust, and competitive advantage, but only when its authentic. But customers are quick to spot dishonesty, so businesses must align their marketing with real actions and avoid greenwashing.</a:t>
            </a:r>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5" name="TextBox 5"/>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6" name="Group 6"/>
          <p:cNvGrpSpPr/>
          <p:nvPr/>
        </p:nvGrpSpPr>
        <p:grpSpPr>
          <a:xfrm>
            <a:off x="0" y="0"/>
            <a:ext cx="18288000" cy="1903084"/>
            <a:chOff x="0" y="0"/>
            <a:chExt cx="4816593" cy="501224"/>
          </a:xfrm>
        </p:grpSpPr>
        <p:sp>
          <p:nvSpPr>
            <p:cNvPr id="7" name="Freeform 7"/>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8" name="TextBox 8"/>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1" name="Freeform 11"/>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TextBox 12"/>
          <p:cNvSpPr txBox="1"/>
          <p:nvPr/>
        </p:nvSpPr>
        <p:spPr>
          <a:xfrm>
            <a:off x="1028706" y="876300"/>
            <a:ext cx="15147666" cy="739139"/>
          </a:xfrm>
          <a:prstGeom prst="rect">
            <a:avLst/>
          </a:prstGeom>
        </p:spPr>
        <p:txBody>
          <a:bodyPr lIns="0" tIns="0" rIns="0" bIns="0" rtlCol="0" anchor="t">
            <a:spAutoFit/>
          </a:bodyPr>
          <a:lstStyle/>
          <a:p>
            <a:pPr algn="l">
              <a:lnSpc>
                <a:spcPts val="5460"/>
              </a:lnSpc>
            </a:pPr>
            <a:r>
              <a:rPr lang="en-US" sz="3900" b="1">
                <a:solidFill>
                  <a:srgbClr val="91D1DB"/>
                </a:solidFill>
                <a:latin typeface="Tabarra Sans Heavy"/>
                <a:ea typeface="Tabarra Sans Heavy"/>
                <a:cs typeface="Tabarra Sans Heavy"/>
                <a:sym typeface="Tabarra Sans Heavy"/>
              </a:rPr>
              <a:t>Challenges of Ethics and Sustainability on Marketing</a:t>
            </a:r>
          </a:p>
        </p:txBody>
      </p:sp>
      <p:sp>
        <p:nvSpPr>
          <p:cNvPr id="13" name="AutoShape 6">
            <a:extLst>
              <a:ext uri="{FF2B5EF4-FFF2-40B4-BE49-F238E27FC236}">
                <a16:creationId xmlns:a16="http://schemas.microsoft.com/office/drawing/2014/main" id="{CEEA852E-76A3-3A2F-6D05-14898357A0C3}"/>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134579" y="471948"/>
            <a:ext cx="17124721" cy="1113503"/>
            <a:chOff x="0" y="0"/>
            <a:chExt cx="4510215" cy="293268"/>
          </a:xfrm>
        </p:grpSpPr>
        <p:sp>
          <p:nvSpPr>
            <p:cNvPr id="3" name="Freeform 3"/>
            <p:cNvSpPr/>
            <p:nvPr/>
          </p:nvSpPr>
          <p:spPr>
            <a:xfrm>
              <a:off x="0" y="0"/>
              <a:ext cx="4510215" cy="293268"/>
            </a:xfrm>
            <a:custGeom>
              <a:avLst/>
              <a:gdLst/>
              <a:ahLst/>
              <a:cxnLst/>
              <a:rect l="l" t="t" r="r" b="b"/>
              <a:pathLst>
                <a:path w="4510215" h="293268">
                  <a:moveTo>
                    <a:pt x="23057" y="0"/>
                  </a:moveTo>
                  <a:lnTo>
                    <a:pt x="4487158" y="0"/>
                  </a:lnTo>
                  <a:cubicBezTo>
                    <a:pt x="4493273" y="0"/>
                    <a:pt x="4499137" y="2429"/>
                    <a:pt x="4503462" y="6753"/>
                  </a:cubicBezTo>
                  <a:cubicBezTo>
                    <a:pt x="4507785" y="11077"/>
                    <a:pt x="4510215" y="16942"/>
                    <a:pt x="4510215" y="23057"/>
                  </a:cubicBezTo>
                  <a:lnTo>
                    <a:pt x="4510215" y="270212"/>
                  </a:lnTo>
                  <a:cubicBezTo>
                    <a:pt x="4510215" y="282946"/>
                    <a:pt x="4499892" y="293268"/>
                    <a:pt x="4487158" y="293268"/>
                  </a:cubicBezTo>
                  <a:lnTo>
                    <a:pt x="23057" y="293268"/>
                  </a:lnTo>
                  <a:cubicBezTo>
                    <a:pt x="10323" y="293268"/>
                    <a:pt x="0" y="282946"/>
                    <a:pt x="0" y="270212"/>
                  </a:cubicBezTo>
                  <a:lnTo>
                    <a:pt x="0" y="23057"/>
                  </a:lnTo>
                  <a:cubicBezTo>
                    <a:pt x="0" y="10323"/>
                    <a:pt x="10323" y="0"/>
                    <a:pt x="23057"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06389"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9.6</a:t>
            </a:r>
          </a:p>
        </p:txBody>
      </p:sp>
      <p:grpSp>
        <p:nvGrpSpPr>
          <p:cNvPr id="6" name="Group 6"/>
          <p:cNvGrpSpPr/>
          <p:nvPr/>
        </p:nvGrpSpPr>
        <p:grpSpPr>
          <a:xfrm>
            <a:off x="3104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1917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342385" y="5708233"/>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849705" y="5854139"/>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835973" y="4069934"/>
            <a:ext cx="16782842"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HL1 Q5 (b) Outline three ways ethics is an important consideration when designing a marketing strategy.</a:t>
            </a:r>
          </a:p>
        </p:txBody>
      </p:sp>
      <p:sp>
        <p:nvSpPr>
          <p:cNvPr id="15" name="TextBox 15"/>
          <p:cNvSpPr txBox="1"/>
          <p:nvPr/>
        </p:nvSpPr>
        <p:spPr>
          <a:xfrm>
            <a:off x="867959" y="7288461"/>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Q6 Q7</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Q7</a:t>
            </a:r>
          </a:p>
        </p:txBody>
      </p:sp>
    </p:spTree>
  </p:cSld>
  <p:clrMapOvr>
    <a:masterClrMapping/>
  </p:clrMapOvr>
  <p:transition>
    <p:push/>
  </p:transition>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9.7</a:t>
            </a:r>
          </a:p>
        </p:txBody>
      </p:sp>
      <p:sp>
        <p:nvSpPr>
          <p:cNvPr id="3" name="TextBox 3"/>
          <p:cNvSpPr txBox="1"/>
          <p:nvPr/>
        </p:nvSpPr>
        <p:spPr>
          <a:xfrm>
            <a:off x="1028507" y="5086350"/>
            <a:ext cx="16230697" cy="2206625"/>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9.7 Use a power-interest grid to analyse customer interest and adjust the marketing mix as necessary. </a:t>
            </a:r>
          </a:p>
          <a:p>
            <a:pPr algn="l">
              <a:lnSpc>
                <a:spcPts val="5500"/>
              </a:lnSpc>
            </a:pPr>
            <a:endParaRPr lang="en-US" sz="5000" i="1">
              <a:solidFill>
                <a:srgbClr val="91D1DB"/>
              </a:solidFill>
              <a:latin typeface="Tabarra Sans Italics"/>
              <a:ea typeface="Tabarra Sans Italics"/>
              <a:cs typeface="Tabarra Sans Italics"/>
              <a:sym typeface="Tabarra Sans Italics"/>
            </a:endParaRPr>
          </a:p>
        </p:txBody>
      </p:sp>
      <p:sp>
        <p:nvSpPr>
          <p:cNvPr id="4" name="Freeform 4"/>
          <p:cNvSpPr/>
          <p:nvPr/>
        </p:nvSpPr>
        <p:spPr>
          <a:xfrm>
            <a:off x="14843329" y="1028700"/>
            <a:ext cx="2415874" cy="2346418"/>
          </a:xfrm>
          <a:custGeom>
            <a:avLst/>
            <a:gdLst/>
            <a:ahLst/>
            <a:cxnLst/>
            <a:rect l="l" t="t" r="r" b="b"/>
            <a:pathLst>
              <a:path w="2415874" h="2346418">
                <a:moveTo>
                  <a:pt x="0" y="0"/>
                </a:moveTo>
                <a:lnTo>
                  <a:pt x="2415874" y="0"/>
                </a:lnTo>
                <a:lnTo>
                  <a:pt x="2415874" y="2346418"/>
                </a:lnTo>
                <a:lnTo>
                  <a:pt x="0" y="23464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transition>
    <p:push/>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348952" y="2280331"/>
            <a:ext cx="7253587" cy="7061835"/>
          </a:xfrm>
          <a:prstGeom prst="rect">
            <a:avLst/>
          </a:prstGeom>
        </p:spPr>
        <p:txBody>
          <a:bodyPr lIns="0" tIns="0" rIns="0" bIns="0" rtlCol="0" anchor="t">
            <a:spAutoFit/>
          </a:bodyPr>
          <a:lstStyle/>
          <a:p>
            <a:pPr algn="l">
              <a:lnSpc>
                <a:spcPts val="5040"/>
              </a:lnSpc>
            </a:pPr>
            <a:r>
              <a:rPr lang="en-US" sz="3600">
                <a:solidFill>
                  <a:srgbClr val="203C48"/>
                </a:solidFill>
                <a:latin typeface="Calibri (MS)"/>
                <a:ea typeface="Calibri (MS)"/>
                <a:cs typeface="Calibri (MS)"/>
                <a:sym typeface="Calibri (MS)"/>
              </a:rPr>
              <a:t>A business can use a power-interest grid to decide how to treat different segments or groups of their customers based on power (how much influence they have on the business) and interest (how much they care about the business).</a:t>
            </a:r>
          </a:p>
          <a:p>
            <a:pPr algn="l">
              <a:lnSpc>
                <a:spcPts val="5040"/>
              </a:lnSpc>
            </a:pPr>
            <a:endParaRPr lang="en-US" sz="3600">
              <a:solidFill>
                <a:srgbClr val="203C48"/>
              </a:solidFill>
              <a:latin typeface="Calibri (MS)"/>
              <a:ea typeface="Calibri (MS)"/>
              <a:cs typeface="Calibri (MS)"/>
              <a:sym typeface="Calibri (MS)"/>
            </a:endParaRPr>
          </a:p>
          <a:p>
            <a:pPr algn="l">
              <a:lnSpc>
                <a:spcPts val="5040"/>
              </a:lnSpc>
            </a:pPr>
            <a:r>
              <a:rPr lang="en-US" sz="3600">
                <a:solidFill>
                  <a:srgbClr val="203C48"/>
                </a:solidFill>
                <a:latin typeface="Calibri (MS)"/>
                <a:ea typeface="Calibri (MS)"/>
                <a:cs typeface="Calibri (MS)"/>
                <a:sym typeface="Calibri (MS)"/>
              </a:rPr>
              <a:t>They can then adjust their marketing mix to target the groups that need the most attention.</a:t>
            </a:r>
          </a:p>
        </p:txBody>
      </p:sp>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5" name="TextBox 5"/>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6" name="Group 6"/>
          <p:cNvGrpSpPr/>
          <p:nvPr/>
        </p:nvGrpSpPr>
        <p:grpSpPr>
          <a:xfrm>
            <a:off x="0" y="0"/>
            <a:ext cx="18288000" cy="1903084"/>
            <a:chOff x="0" y="0"/>
            <a:chExt cx="4816593" cy="501224"/>
          </a:xfrm>
        </p:grpSpPr>
        <p:sp>
          <p:nvSpPr>
            <p:cNvPr id="7" name="Freeform 7"/>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8" name="TextBox 8"/>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1" name="Freeform 11"/>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TextBox 12"/>
          <p:cNvSpPr txBox="1"/>
          <p:nvPr/>
        </p:nvSpPr>
        <p:spPr>
          <a:xfrm>
            <a:off x="1028706" y="876300"/>
            <a:ext cx="15147666" cy="739139"/>
          </a:xfrm>
          <a:prstGeom prst="rect">
            <a:avLst/>
          </a:prstGeom>
        </p:spPr>
        <p:txBody>
          <a:bodyPr lIns="0" tIns="0" rIns="0" bIns="0" rtlCol="0" anchor="t">
            <a:spAutoFit/>
          </a:bodyPr>
          <a:lstStyle/>
          <a:p>
            <a:pPr algn="l">
              <a:lnSpc>
                <a:spcPts val="5460"/>
              </a:lnSpc>
            </a:pPr>
            <a:r>
              <a:rPr lang="en-US" sz="3900" b="1">
                <a:solidFill>
                  <a:srgbClr val="91D1DB"/>
                </a:solidFill>
                <a:latin typeface="Tabarra Sans Heavy"/>
                <a:ea typeface="Tabarra Sans Heavy"/>
                <a:cs typeface="Tabarra Sans Heavy"/>
                <a:sym typeface="Tabarra Sans Heavy"/>
              </a:rPr>
              <a:t>Using a power-interest grid to analyse customer interest</a:t>
            </a:r>
          </a:p>
        </p:txBody>
      </p:sp>
      <p:pic>
        <p:nvPicPr>
          <p:cNvPr id="13" name="Picture 12" descr="A diagram of a power grid&#10;&#10;AI-generated content may be incorrect.">
            <a:extLst>
              <a:ext uri="{FF2B5EF4-FFF2-40B4-BE49-F238E27FC236}">
                <a16:creationId xmlns:a16="http://schemas.microsoft.com/office/drawing/2014/main" id="{88EB5D69-F85D-C7B2-3749-87CCA3A1B4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7436" y="2390447"/>
            <a:ext cx="6843607" cy="7342287"/>
          </a:xfrm>
          <a:prstGeom prst="rect">
            <a:avLst/>
          </a:prstGeom>
        </p:spPr>
      </p:pic>
      <p:sp>
        <p:nvSpPr>
          <p:cNvPr id="14" name="AutoShape 6">
            <a:extLst>
              <a:ext uri="{FF2B5EF4-FFF2-40B4-BE49-F238E27FC236}">
                <a16:creationId xmlns:a16="http://schemas.microsoft.com/office/drawing/2014/main" id="{51C36EBC-7FCC-D9CB-4B80-9E3206975411}"/>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3"/>
          <p:cNvGraphicFramePr/>
          <p:nvPr>
            <p:extLst>
              <p:ext uri="{D42A27DB-BD31-4B8C-83A1-F6EECF244321}">
                <p14:modId xmlns:p14="http://schemas.microsoft.com/office/powerpoint/2010/main" val="3396246295"/>
              </p:ext>
            </p:extLst>
          </p:nvPr>
        </p:nvGraphicFramePr>
        <p:xfrm>
          <a:off x="-96" y="885782"/>
          <a:ext cx="18287996" cy="8925239"/>
        </p:xfrm>
        <a:graphic>
          <a:graphicData uri="http://schemas.openxmlformats.org/presentationml/2006/ole">
            <mc:AlternateContent xmlns:mc="http://schemas.openxmlformats.org/markup-compatibility/2006">
              <mc:Choice xmlns:v="urn:schemas-microsoft-com:vml" Requires="v">
                <p:oleObj name="Worksheet" r:id="rId2" imgW="19138900" imgH="9372600" progId="Excel.Sheet.12">
                  <p:embed/>
                </p:oleObj>
              </mc:Choice>
              <mc:Fallback>
                <p:oleObj name="Worksheet" r:id="rId2" imgW="19138900" imgH="9372600" progId="Excel.Sheet.12">
                  <p:embed/>
                  <p:pic>
                    <p:nvPicPr>
                      <p:cNvPr id="0" name=""/>
                      <p:cNvPicPr/>
                      <p:nvPr/>
                    </p:nvPicPr>
                    <p:blipFill>
                      <a:blip r:embed="rId3"/>
                      <a:stretch>
                        <a:fillRect/>
                      </a:stretch>
                    </p:blipFill>
                    <p:spPr>
                      <a:xfrm>
                        <a:off x="-96" y="885782"/>
                        <a:ext cx="18287996" cy="8925239"/>
                      </a:xfrm>
                      <a:prstGeom prst="rect">
                        <a:avLst/>
                      </a:prstGeom>
                    </p:spPr>
                  </p:pic>
                </p:oleObj>
              </mc:Fallback>
            </mc:AlternateContent>
          </a:graphicData>
        </a:graphic>
      </p:graphicFrame>
      <p:sp>
        <p:nvSpPr>
          <p:cNvPr id="4" name="TextBox 4"/>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5. Packaging - Functions of packaging</a:t>
            </a:r>
          </a:p>
        </p:txBody>
      </p:sp>
      <p:sp>
        <p:nvSpPr>
          <p:cNvPr id="5" name="TextBox 5"/>
          <p:cNvSpPr txBox="1"/>
          <p:nvPr/>
        </p:nvSpPr>
        <p:spPr>
          <a:xfrm>
            <a:off x="1726956" y="487363"/>
            <a:ext cx="14834087" cy="798194"/>
          </a:xfrm>
          <a:prstGeom prst="rect">
            <a:avLst/>
          </a:prstGeom>
        </p:spPr>
        <p:txBody>
          <a:bodyPr lIns="0" tIns="0" rIns="0" bIns="0" rtlCol="0" anchor="t">
            <a:spAutoFit/>
          </a:bodyPr>
          <a:lstStyle/>
          <a:p>
            <a:pPr algn="l">
              <a:lnSpc>
                <a:spcPts val="5880"/>
              </a:lnSpc>
            </a:pPr>
            <a:r>
              <a:rPr lang="en-US" sz="4200" b="1">
                <a:solidFill>
                  <a:srgbClr val="91D1DB"/>
                </a:solidFill>
                <a:latin typeface="Tabarra Sans Bold"/>
                <a:ea typeface="Tabarra Sans Bold"/>
                <a:cs typeface="Tabarra Sans Bold"/>
                <a:sym typeface="Tabarra Sans Bold"/>
              </a:rPr>
              <a:t>Pricing - Types of pricing strategies</a:t>
            </a:r>
          </a:p>
        </p:txBody>
      </p:sp>
      <p:grpSp>
        <p:nvGrpSpPr>
          <p:cNvPr id="6" name="Group 6"/>
          <p:cNvGrpSpPr/>
          <p:nvPr/>
        </p:nvGrpSpPr>
        <p:grpSpPr>
          <a:xfrm>
            <a:off x="0" y="0"/>
            <a:ext cx="18288000" cy="1903084"/>
            <a:chOff x="0" y="0"/>
            <a:chExt cx="4816593" cy="501224"/>
          </a:xfrm>
        </p:grpSpPr>
        <p:sp>
          <p:nvSpPr>
            <p:cNvPr id="7" name="Freeform 7"/>
            <p:cNvSpPr/>
            <p:nvPr/>
          </p:nvSpPr>
          <p:spPr>
            <a:xfrm>
              <a:off x="0" y="0"/>
              <a:ext cx="4816592" cy="501224"/>
            </a:xfrm>
            <a:custGeom>
              <a:avLst/>
              <a:gdLst/>
              <a:ahLst/>
              <a:cxnLst/>
              <a:rect l="l" t="t" r="r" b="b"/>
              <a:pathLst>
                <a:path w="4816592" h="501224">
                  <a:moveTo>
                    <a:pt x="0" y="0"/>
                  </a:moveTo>
                  <a:lnTo>
                    <a:pt x="4816592" y="0"/>
                  </a:lnTo>
                  <a:lnTo>
                    <a:pt x="4816592" y="501224"/>
                  </a:lnTo>
                  <a:lnTo>
                    <a:pt x="0" y="501224"/>
                  </a:lnTo>
                  <a:close/>
                </a:path>
              </a:pathLst>
            </a:custGeom>
            <a:solidFill>
              <a:srgbClr val="24363D"/>
            </a:solidFill>
          </p:spPr>
          <p:txBody>
            <a:bodyPr/>
            <a:lstStyle/>
            <a:p>
              <a:endParaRPr lang="en-US"/>
            </a:p>
          </p:txBody>
        </p:sp>
        <p:sp>
          <p:nvSpPr>
            <p:cNvPr id="8" name="TextBox 8"/>
            <p:cNvSpPr txBox="1"/>
            <p:nvPr/>
          </p:nvSpPr>
          <p:spPr>
            <a:xfrm>
              <a:off x="0" y="-38100"/>
              <a:ext cx="4816593" cy="539324"/>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2296557" y="144284"/>
            <a:ext cx="4652887" cy="597214"/>
          </a:xfrm>
          <a:prstGeom prst="rect">
            <a:avLst/>
          </a:prstGeom>
        </p:spPr>
        <p:txBody>
          <a:bodyPr lIns="0" tIns="0" rIns="0" bIns="0" rtlCol="0" anchor="t">
            <a:spAutoFit/>
          </a:bodyPr>
          <a:lstStyle/>
          <a:p>
            <a:pPr algn="ctr">
              <a:lnSpc>
                <a:spcPts val="4990"/>
              </a:lnSpc>
            </a:pPr>
            <a:r>
              <a:rPr lang="en-US" sz="3564">
                <a:solidFill>
                  <a:srgbClr val="91D1DB"/>
                </a:solidFill>
                <a:latin typeface="League Spartan"/>
                <a:ea typeface="League Spartan"/>
                <a:cs typeface="League Spartan"/>
                <a:sym typeface="League Spartan"/>
              </a:rPr>
              <a:t>Back In Business</a:t>
            </a:r>
          </a:p>
        </p:txBody>
      </p:sp>
      <p:sp>
        <p:nvSpPr>
          <p:cNvPr id="11" name="Freeform 11"/>
          <p:cNvSpPr/>
          <p:nvPr/>
        </p:nvSpPr>
        <p:spPr>
          <a:xfrm>
            <a:off x="16396273" y="201434"/>
            <a:ext cx="1726053" cy="1415364"/>
          </a:xfrm>
          <a:custGeom>
            <a:avLst/>
            <a:gdLst/>
            <a:ahLst/>
            <a:cxnLst/>
            <a:rect l="l" t="t" r="r" b="b"/>
            <a:pathLst>
              <a:path w="1726053" h="1415364">
                <a:moveTo>
                  <a:pt x="0" y="0"/>
                </a:moveTo>
                <a:lnTo>
                  <a:pt x="1726054" y="0"/>
                </a:lnTo>
                <a:lnTo>
                  <a:pt x="1726054" y="1415364"/>
                </a:lnTo>
                <a:lnTo>
                  <a:pt x="0" y="14153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p:nvPr/>
        </p:nvSpPr>
        <p:spPr>
          <a:xfrm>
            <a:off x="1028706" y="876300"/>
            <a:ext cx="15147666" cy="739139"/>
          </a:xfrm>
          <a:prstGeom prst="rect">
            <a:avLst/>
          </a:prstGeom>
        </p:spPr>
        <p:txBody>
          <a:bodyPr lIns="0" tIns="0" rIns="0" bIns="0" rtlCol="0" anchor="t">
            <a:spAutoFit/>
          </a:bodyPr>
          <a:lstStyle/>
          <a:p>
            <a:pPr algn="l">
              <a:lnSpc>
                <a:spcPts val="5460"/>
              </a:lnSpc>
            </a:pPr>
            <a:r>
              <a:rPr lang="en-US" sz="3900" b="1">
                <a:solidFill>
                  <a:srgbClr val="91D1DB"/>
                </a:solidFill>
                <a:latin typeface="Tabarra Sans Heavy"/>
                <a:ea typeface="Tabarra Sans Heavy"/>
                <a:cs typeface="Tabarra Sans Heavy"/>
                <a:sym typeface="Tabarra Sans Heavy"/>
              </a:rPr>
              <a:t>Using a power-interest grid to analyse customer interest</a:t>
            </a:r>
          </a:p>
        </p:txBody>
      </p:sp>
      <p:sp>
        <p:nvSpPr>
          <p:cNvPr id="13" name="AutoShape 6">
            <a:extLst>
              <a:ext uri="{FF2B5EF4-FFF2-40B4-BE49-F238E27FC236}">
                <a16:creationId xmlns:a16="http://schemas.microsoft.com/office/drawing/2014/main" id="{979AA916-5905-F4EB-D353-B49102988036}"/>
              </a:ext>
            </a:extLst>
          </p:cNvPr>
          <p:cNvSpPr/>
          <p:nvPr/>
        </p:nvSpPr>
        <p:spPr>
          <a:xfrm flipV="1">
            <a:off x="-97" y="800100"/>
            <a:ext cx="16230697" cy="0"/>
          </a:xfrm>
          <a:prstGeom prst="line">
            <a:avLst/>
          </a:prstGeom>
          <a:ln w="19050" cap="flat">
            <a:solidFill>
              <a:srgbClr val="91D1DB"/>
            </a:solidFill>
            <a:prstDash val="solid"/>
            <a:headEnd type="none" w="sm" len="sm"/>
            <a:tailEnd type="none" w="sm" len="sm"/>
          </a:ln>
        </p:spPr>
        <p:txBody>
          <a:bodyPr/>
          <a:lstStyle/>
          <a:p>
            <a:endParaRPr lang="en-US"/>
          </a:p>
        </p:txBody>
      </p:sp>
    </p:spTree>
  </p:cSld>
  <p:clrMapOvr>
    <a:masterClrMapping/>
  </p:clrMapOvr>
  <p:transition>
    <p:push/>
  </p:transition>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5518" y="720090"/>
            <a:ext cx="16856964" cy="88468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diagram of a level of interest&#10;&#10;AI-generated content may be incorrect.">
            <a:extLst>
              <a:ext uri="{FF2B5EF4-FFF2-40B4-BE49-F238E27FC236}">
                <a16:creationId xmlns:a16="http://schemas.microsoft.com/office/drawing/2014/main" id="{9FA0ED58-2BE5-290C-8F2B-39CA3BE203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4752" y="965200"/>
            <a:ext cx="10478495" cy="8356599"/>
          </a:xfrm>
          <a:prstGeom prst="rect">
            <a:avLst/>
          </a:prstGeom>
        </p:spPr>
      </p:pic>
    </p:spTree>
  </p:cSld>
  <p:clrMapOvr>
    <a:masterClrMapping/>
  </p:clrMapOvr>
  <p:transition>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620</TotalTime>
  <Words>8222</Words>
  <Application>Microsoft Macintosh PowerPoint</Application>
  <PresentationFormat>Custom</PresentationFormat>
  <Paragraphs>889</Paragraphs>
  <Slides>111</Slides>
  <Notes>0</Notes>
  <HiddenSlides>0</HiddenSlides>
  <MMClips>13</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111</vt:i4>
      </vt:variant>
    </vt:vector>
  </HeadingPairs>
  <TitlesOfParts>
    <vt:vector size="125" baseType="lpstr">
      <vt:lpstr>Montserrat Bold</vt:lpstr>
      <vt:lpstr>Montserrat</vt:lpstr>
      <vt:lpstr>Tabarra Sans Italics</vt:lpstr>
      <vt:lpstr>Tabarra Sans</vt:lpstr>
      <vt:lpstr>Tabarra Sans Bold</vt:lpstr>
      <vt:lpstr>Calibri (MS)</vt:lpstr>
      <vt:lpstr>Calibri</vt:lpstr>
      <vt:lpstr>Calibri (MS) Bold</vt:lpstr>
      <vt:lpstr>Tabarra Sans Heavy</vt:lpstr>
      <vt:lpstr>Arial</vt:lpstr>
      <vt:lpstr>League Spartan</vt:lpstr>
      <vt:lpstr>Canva Sans</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New Ch9 Powerpoint</dc:title>
  <cp:lastModifiedBy>Gavin Duffy</cp:lastModifiedBy>
  <cp:revision>8</cp:revision>
  <dcterms:created xsi:type="dcterms:W3CDTF">2006-08-16T00:00:00Z</dcterms:created>
  <dcterms:modified xsi:type="dcterms:W3CDTF">2025-10-17T08:42:04Z</dcterms:modified>
  <dc:identifier>DAGvYe3E5-0</dc:identifier>
</cp:coreProperties>
</file>