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15240000" cy="8572500"/>
  <p:notesSz cx="6858000" cy="9144000"/>
  <p:embeddedFontLst>
    <p:embeddedFont>
      <p:font typeface="Canva Sans" panose="020B0503030501040103" pitchFamily="34" charset="0"/>
      <p:regular r:id="rId54"/>
    </p:embeddedFont>
    <p:embeddedFont>
      <p:font typeface="Canva Sans Bold" panose="020B0803030501040103" pitchFamily="34" charset="0"/>
      <p:regular r:id="rId55"/>
      <p:bold r:id="rId56"/>
    </p:embeddedFont>
    <p:embeddedFont>
      <p:font typeface="Montserrat Bold" pitchFamily="2" charset="77"/>
      <p:regular r:id="rId57"/>
      <p:bold r:id="rId58"/>
    </p:embeddedFont>
    <p:embeddedFont>
      <p:font typeface="Tabarra Sans" pitchFamily="2" charset="0"/>
      <p:regular r:id="rId59"/>
    </p:embeddedFont>
    <p:embeddedFont>
      <p:font typeface="Tabarra Sans Bold" pitchFamily="2" charset="0"/>
      <p:regular r:id="rId60"/>
      <p:bold r:id="rId61"/>
    </p:embeddedFont>
    <p:embeddedFont>
      <p:font typeface="Tabarra Sans Heavy" pitchFamily="2" charset="0"/>
      <p:regular r:id="rId62"/>
      <p:bold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58" autoAdjust="0"/>
  </p:normalViewPr>
  <p:slideViewPr>
    <p:cSldViewPr>
      <p:cViewPr varScale="1">
        <p:scale>
          <a:sx n="85" d="100"/>
          <a:sy n="85" d="100"/>
        </p:scale>
        <p:origin x="1320" y="4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5.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watch?v=kC0JM61bHn8" TargetMode="External"/><Relationship Id="rId6" Type="http://schemas.openxmlformats.org/officeDocument/2006/relationships/hyperlink" Target="https://www.youtube.com/watch?v=kC0JM61bHn8" TargetMode="External"/><Relationship Id="rId5" Type="http://schemas.openxmlformats.org/officeDocument/2006/relationships/hyperlink" Target="https://backinbusinesshub.com/wp-content/uploads/2025/09/Ch4-Starter-Worksheet-Teacher.pdf" TargetMode="External"/><Relationship Id="rId4" Type="http://schemas.openxmlformats.org/officeDocument/2006/relationships/hyperlink" Target="https://backinbusinesshub.com/wp-content/uploads/2025/09/Starter-worksheet-Chapter-4.pdf"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watch?v=CT7WCL85yQU" TargetMode="External"/><Relationship Id="rId5" Type="http://schemas.openxmlformats.org/officeDocument/2006/relationships/hyperlink" Target="https://www.youtube.com/watch?v=CT7WCL85yQU" TargetMode="Externa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1.png"/><Relationship Id="rId7" Type="http://schemas.openxmlformats.org/officeDocument/2006/relationships/hyperlink" Target="https://youtu.be/xpyRoXWCV5c?si=kRJvuSBE4K3cVkMo" TargetMode="External"/><Relationship Id="rId2" Type="http://schemas.openxmlformats.org/officeDocument/2006/relationships/slideLayout" Target="../slideLayouts/slideLayout7.xml"/><Relationship Id="rId1" Type="http://schemas.openxmlformats.org/officeDocument/2006/relationships/video" Target="https://youtu.be/xpyRoXWCV5c?si=kRJvuSBE4K3cVkMo" TargetMode="External"/><Relationship Id="rId6" Type="http://schemas.openxmlformats.org/officeDocument/2006/relationships/hyperlink" Target="https://www.niftibusiness.ie/latest-news/how-price-policy-and-competition-are-rewiring-irelands-ev-future/" TargetMode="External"/><Relationship Id="rId5" Type="http://schemas.openxmlformats.org/officeDocument/2006/relationships/hyperlink" Target="https://backinbusinesshub.com/wp-content/uploads/2025/09/Ch4-Starter-Worksheet-Teacher.pdf" TargetMode="External"/><Relationship Id="rId4" Type="http://schemas.openxmlformats.org/officeDocument/2006/relationships/hyperlink" Target="https://backinbusinesshub.com/wp-content/uploads/2025/09/Starter-worksheet-Chapter-4.pdf"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35" y="6694407"/>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726466"/>
            <a:ext cx="12233620" cy="4083072"/>
          </a:xfrm>
          <a:prstGeom prst="rect">
            <a:avLst/>
          </a:prstGeom>
        </p:spPr>
        <p:txBody>
          <a:bodyPr lIns="0" tIns="0" rIns="0" bIns="0" rtlCol="0" anchor="t">
            <a:spAutoFit/>
          </a:bodyPr>
          <a:lstStyle/>
          <a:p>
            <a:pPr algn="l">
              <a:lnSpc>
                <a:spcPts val="15398"/>
              </a:lnSpc>
            </a:pPr>
            <a:r>
              <a:rPr lang="en-US" sz="10999" b="1">
                <a:solidFill>
                  <a:srgbClr val="FFE57D"/>
                </a:solidFill>
                <a:latin typeface="Tabarra Sans Heavy"/>
                <a:ea typeface="Tabarra Sans Heavy"/>
                <a:cs typeface="Tabarra Sans Heavy"/>
                <a:sym typeface="Tabarra Sans Heavy"/>
              </a:rPr>
              <a:t>Strand 1</a:t>
            </a:r>
          </a:p>
          <a:p>
            <a:pPr algn="l">
              <a:lnSpc>
                <a:spcPts val="15398"/>
              </a:lnSpc>
            </a:pPr>
            <a:r>
              <a:rPr lang="en-US" sz="10999" b="1">
                <a:solidFill>
                  <a:srgbClr val="FFE57D"/>
                </a:solidFill>
                <a:latin typeface="Tabarra Sans Heavy"/>
                <a:ea typeface="Tabarra Sans Heavy"/>
                <a:cs typeface="Tabarra Sans Heavy"/>
                <a:sym typeface="Tabarra Sans Heavy"/>
              </a:rPr>
              <a:t>Chapter 04</a:t>
            </a:r>
          </a:p>
        </p:txBody>
      </p:sp>
      <p:grpSp>
        <p:nvGrpSpPr>
          <p:cNvPr id="7" name="Group 7"/>
          <p:cNvGrpSpPr/>
          <p:nvPr/>
        </p:nvGrpSpPr>
        <p:grpSpPr>
          <a:xfrm>
            <a:off x="12443761" y="0"/>
            <a:ext cx="2796239" cy="2796239"/>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50" y="5710166"/>
            <a:ext cx="13525500" cy="876299"/>
          </a:xfrm>
          <a:prstGeom prst="rect">
            <a:avLst/>
          </a:prstGeom>
        </p:spPr>
        <p:txBody>
          <a:bodyPr lIns="0" tIns="0" rIns="0" bIns="0" rtlCol="0" anchor="t">
            <a:spAutoFit/>
          </a:bodyPr>
          <a:lstStyle/>
          <a:p>
            <a:pPr algn="l">
              <a:lnSpc>
                <a:spcPts val="6300"/>
              </a:lnSpc>
            </a:pPr>
            <a:r>
              <a:rPr lang="en-US" sz="4500" b="1">
                <a:solidFill>
                  <a:srgbClr val="FFE57D"/>
                </a:solidFill>
                <a:latin typeface="Tabarra Sans Heavy"/>
                <a:ea typeface="Tabarra Sans Heavy"/>
                <a:cs typeface="Tabarra Sans Heavy"/>
                <a:sym typeface="Tabarra Sans Heavy"/>
              </a:rPr>
              <a:t>The Influence Of National And EU Policy</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523513" y="2485071"/>
            <a:ext cx="3316723" cy="1021634"/>
            <a:chOff x="0" y="0"/>
            <a:chExt cx="1048248" cy="322887"/>
          </a:xfrm>
        </p:grpSpPr>
        <p:sp>
          <p:nvSpPr>
            <p:cNvPr id="8" name="Freeform 8"/>
            <p:cNvSpPr/>
            <p:nvPr/>
          </p:nvSpPr>
          <p:spPr>
            <a:xfrm>
              <a:off x="0" y="0"/>
              <a:ext cx="1048248" cy="322887"/>
            </a:xfrm>
            <a:custGeom>
              <a:avLst/>
              <a:gdLst/>
              <a:ahLst/>
              <a:cxnLst/>
              <a:rect l="l" t="t" r="r" b="b"/>
              <a:pathLst>
                <a:path w="1048248" h="322887">
                  <a:moveTo>
                    <a:pt x="98037" y="0"/>
                  </a:moveTo>
                  <a:lnTo>
                    <a:pt x="950212" y="0"/>
                  </a:lnTo>
                  <a:cubicBezTo>
                    <a:pt x="976213" y="0"/>
                    <a:pt x="1001149" y="10329"/>
                    <a:pt x="1019534" y="28714"/>
                  </a:cubicBezTo>
                  <a:cubicBezTo>
                    <a:pt x="1037920" y="47100"/>
                    <a:pt x="1048248" y="72036"/>
                    <a:pt x="1048248" y="98037"/>
                  </a:cubicBezTo>
                  <a:lnTo>
                    <a:pt x="1048248" y="224850"/>
                  </a:lnTo>
                  <a:cubicBezTo>
                    <a:pt x="1048248" y="278994"/>
                    <a:pt x="1004356" y="322887"/>
                    <a:pt x="950212" y="322887"/>
                  </a:cubicBezTo>
                  <a:lnTo>
                    <a:pt x="98037" y="322887"/>
                  </a:lnTo>
                  <a:cubicBezTo>
                    <a:pt x="43893" y="322887"/>
                    <a:pt x="0" y="278994"/>
                    <a:pt x="0" y="224850"/>
                  </a:cubicBezTo>
                  <a:lnTo>
                    <a:pt x="0" y="98037"/>
                  </a:lnTo>
                  <a:cubicBezTo>
                    <a:pt x="0" y="43893"/>
                    <a:pt x="43893" y="0"/>
                    <a:pt x="98037" y="0"/>
                  </a:cubicBezTo>
                  <a:close/>
                </a:path>
              </a:pathLst>
            </a:custGeom>
            <a:solidFill>
              <a:srgbClr val="FFE57D"/>
            </a:solidFill>
          </p:spPr>
          <p:txBody>
            <a:bodyPr/>
            <a:lstStyle/>
            <a:p>
              <a:endParaRPr lang="en-US"/>
            </a:p>
          </p:txBody>
        </p:sp>
        <p:sp>
          <p:nvSpPr>
            <p:cNvPr id="9" name="TextBox 9"/>
            <p:cNvSpPr txBox="1"/>
            <p:nvPr/>
          </p:nvSpPr>
          <p:spPr>
            <a:xfrm>
              <a:off x="0" y="-28575"/>
              <a:ext cx="1048248" cy="351462"/>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523513" y="4000581"/>
            <a:ext cx="3316723" cy="1021634"/>
            <a:chOff x="0" y="0"/>
            <a:chExt cx="1048248" cy="322887"/>
          </a:xfrm>
        </p:grpSpPr>
        <p:sp>
          <p:nvSpPr>
            <p:cNvPr id="11" name="Freeform 11"/>
            <p:cNvSpPr/>
            <p:nvPr/>
          </p:nvSpPr>
          <p:spPr>
            <a:xfrm>
              <a:off x="0" y="0"/>
              <a:ext cx="1048248" cy="322887"/>
            </a:xfrm>
            <a:custGeom>
              <a:avLst/>
              <a:gdLst/>
              <a:ahLst/>
              <a:cxnLst/>
              <a:rect l="l" t="t" r="r" b="b"/>
              <a:pathLst>
                <a:path w="1048248" h="322887">
                  <a:moveTo>
                    <a:pt x="98037" y="0"/>
                  </a:moveTo>
                  <a:lnTo>
                    <a:pt x="950212" y="0"/>
                  </a:lnTo>
                  <a:cubicBezTo>
                    <a:pt x="976213" y="0"/>
                    <a:pt x="1001149" y="10329"/>
                    <a:pt x="1019534" y="28714"/>
                  </a:cubicBezTo>
                  <a:cubicBezTo>
                    <a:pt x="1037920" y="47100"/>
                    <a:pt x="1048248" y="72036"/>
                    <a:pt x="1048248" y="98037"/>
                  </a:cubicBezTo>
                  <a:lnTo>
                    <a:pt x="1048248" y="224850"/>
                  </a:lnTo>
                  <a:cubicBezTo>
                    <a:pt x="1048248" y="278994"/>
                    <a:pt x="1004356" y="322887"/>
                    <a:pt x="950212" y="322887"/>
                  </a:cubicBezTo>
                  <a:lnTo>
                    <a:pt x="98037" y="322887"/>
                  </a:lnTo>
                  <a:cubicBezTo>
                    <a:pt x="43893" y="322887"/>
                    <a:pt x="0" y="278994"/>
                    <a:pt x="0" y="224850"/>
                  </a:cubicBezTo>
                  <a:lnTo>
                    <a:pt x="0" y="98037"/>
                  </a:lnTo>
                  <a:cubicBezTo>
                    <a:pt x="0" y="43893"/>
                    <a:pt x="43893" y="0"/>
                    <a:pt x="98037" y="0"/>
                  </a:cubicBezTo>
                  <a:close/>
                </a:path>
              </a:pathLst>
            </a:custGeom>
            <a:solidFill>
              <a:srgbClr val="FFE57D"/>
            </a:solidFill>
          </p:spPr>
          <p:txBody>
            <a:bodyPr/>
            <a:lstStyle/>
            <a:p>
              <a:endParaRPr lang="en-US"/>
            </a:p>
          </p:txBody>
        </p:sp>
        <p:sp>
          <p:nvSpPr>
            <p:cNvPr id="12" name="TextBox 12"/>
            <p:cNvSpPr txBox="1"/>
            <p:nvPr/>
          </p:nvSpPr>
          <p:spPr>
            <a:xfrm>
              <a:off x="0" y="-28575"/>
              <a:ext cx="1048248" cy="351462"/>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a:off x="523513" y="5517515"/>
            <a:ext cx="3316723" cy="1021634"/>
            <a:chOff x="0" y="0"/>
            <a:chExt cx="1048248" cy="322887"/>
          </a:xfrm>
        </p:grpSpPr>
        <p:sp>
          <p:nvSpPr>
            <p:cNvPr id="14" name="Freeform 14"/>
            <p:cNvSpPr/>
            <p:nvPr/>
          </p:nvSpPr>
          <p:spPr>
            <a:xfrm>
              <a:off x="0" y="0"/>
              <a:ext cx="1048248" cy="322887"/>
            </a:xfrm>
            <a:custGeom>
              <a:avLst/>
              <a:gdLst/>
              <a:ahLst/>
              <a:cxnLst/>
              <a:rect l="l" t="t" r="r" b="b"/>
              <a:pathLst>
                <a:path w="1048248" h="322887">
                  <a:moveTo>
                    <a:pt x="98037" y="0"/>
                  </a:moveTo>
                  <a:lnTo>
                    <a:pt x="950212" y="0"/>
                  </a:lnTo>
                  <a:cubicBezTo>
                    <a:pt x="976213" y="0"/>
                    <a:pt x="1001149" y="10329"/>
                    <a:pt x="1019534" y="28714"/>
                  </a:cubicBezTo>
                  <a:cubicBezTo>
                    <a:pt x="1037920" y="47100"/>
                    <a:pt x="1048248" y="72036"/>
                    <a:pt x="1048248" y="98037"/>
                  </a:cubicBezTo>
                  <a:lnTo>
                    <a:pt x="1048248" y="224850"/>
                  </a:lnTo>
                  <a:cubicBezTo>
                    <a:pt x="1048248" y="278994"/>
                    <a:pt x="1004356" y="322887"/>
                    <a:pt x="950212" y="322887"/>
                  </a:cubicBezTo>
                  <a:lnTo>
                    <a:pt x="98037" y="322887"/>
                  </a:lnTo>
                  <a:cubicBezTo>
                    <a:pt x="43893" y="322887"/>
                    <a:pt x="0" y="278994"/>
                    <a:pt x="0" y="224850"/>
                  </a:cubicBezTo>
                  <a:lnTo>
                    <a:pt x="0" y="98037"/>
                  </a:lnTo>
                  <a:cubicBezTo>
                    <a:pt x="0" y="43893"/>
                    <a:pt x="43893" y="0"/>
                    <a:pt x="98037" y="0"/>
                  </a:cubicBezTo>
                  <a:close/>
                </a:path>
              </a:pathLst>
            </a:custGeom>
            <a:solidFill>
              <a:srgbClr val="FFE57D"/>
            </a:solidFill>
          </p:spPr>
          <p:txBody>
            <a:bodyPr/>
            <a:lstStyle/>
            <a:p>
              <a:endParaRPr lang="en-US"/>
            </a:p>
          </p:txBody>
        </p:sp>
        <p:sp>
          <p:nvSpPr>
            <p:cNvPr id="15" name="TextBox 15"/>
            <p:cNvSpPr txBox="1"/>
            <p:nvPr/>
          </p:nvSpPr>
          <p:spPr>
            <a:xfrm>
              <a:off x="0" y="-28575"/>
              <a:ext cx="1048248" cy="351462"/>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a:off x="523513" y="7034450"/>
            <a:ext cx="3316723" cy="1021634"/>
            <a:chOff x="0" y="0"/>
            <a:chExt cx="1048248" cy="322887"/>
          </a:xfrm>
        </p:grpSpPr>
        <p:sp>
          <p:nvSpPr>
            <p:cNvPr id="17" name="Freeform 17"/>
            <p:cNvSpPr/>
            <p:nvPr/>
          </p:nvSpPr>
          <p:spPr>
            <a:xfrm>
              <a:off x="0" y="0"/>
              <a:ext cx="1048248" cy="322887"/>
            </a:xfrm>
            <a:custGeom>
              <a:avLst/>
              <a:gdLst/>
              <a:ahLst/>
              <a:cxnLst/>
              <a:rect l="l" t="t" r="r" b="b"/>
              <a:pathLst>
                <a:path w="1048248" h="322887">
                  <a:moveTo>
                    <a:pt x="98037" y="0"/>
                  </a:moveTo>
                  <a:lnTo>
                    <a:pt x="950212" y="0"/>
                  </a:lnTo>
                  <a:cubicBezTo>
                    <a:pt x="976213" y="0"/>
                    <a:pt x="1001149" y="10329"/>
                    <a:pt x="1019534" y="28714"/>
                  </a:cubicBezTo>
                  <a:cubicBezTo>
                    <a:pt x="1037920" y="47100"/>
                    <a:pt x="1048248" y="72036"/>
                    <a:pt x="1048248" y="98037"/>
                  </a:cubicBezTo>
                  <a:lnTo>
                    <a:pt x="1048248" y="224850"/>
                  </a:lnTo>
                  <a:cubicBezTo>
                    <a:pt x="1048248" y="278994"/>
                    <a:pt x="1004356" y="322887"/>
                    <a:pt x="950212" y="322887"/>
                  </a:cubicBezTo>
                  <a:lnTo>
                    <a:pt x="98037" y="322887"/>
                  </a:lnTo>
                  <a:cubicBezTo>
                    <a:pt x="43893" y="322887"/>
                    <a:pt x="0" y="278994"/>
                    <a:pt x="0" y="224850"/>
                  </a:cubicBezTo>
                  <a:lnTo>
                    <a:pt x="0" y="98037"/>
                  </a:lnTo>
                  <a:cubicBezTo>
                    <a:pt x="0" y="43893"/>
                    <a:pt x="43893" y="0"/>
                    <a:pt x="98037" y="0"/>
                  </a:cubicBezTo>
                  <a:close/>
                </a:path>
              </a:pathLst>
            </a:custGeom>
            <a:solidFill>
              <a:srgbClr val="FFE57D"/>
            </a:solidFill>
          </p:spPr>
          <p:txBody>
            <a:bodyPr/>
            <a:lstStyle/>
            <a:p>
              <a:endParaRPr lang="en-US"/>
            </a:p>
          </p:txBody>
        </p:sp>
        <p:sp>
          <p:nvSpPr>
            <p:cNvPr id="18" name="TextBox 18"/>
            <p:cNvSpPr txBox="1"/>
            <p:nvPr/>
          </p:nvSpPr>
          <p:spPr>
            <a:xfrm>
              <a:off x="0" y="-28575"/>
              <a:ext cx="1048248" cy="351462"/>
            </a:xfrm>
            <a:prstGeom prst="rect">
              <a:avLst/>
            </a:prstGeom>
          </p:spPr>
          <p:txBody>
            <a:bodyPr lIns="50800" tIns="50800" rIns="50800" bIns="50800" rtlCol="0" anchor="ctr"/>
            <a:lstStyle/>
            <a:p>
              <a:pPr algn="ctr">
                <a:lnSpc>
                  <a:spcPts val="2239"/>
                </a:lnSpc>
              </a:pPr>
              <a:endParaRPr/>
            </a:p>
          </p:txBody>
        </p:sp>
      </p:grpSp>
      <p:sp>
        <p:nvSpPr>
          <p:cNvPr id="19" name="Freeform 19"/>
          <p:cNvSpPr/>
          <p:nvPr/>
        </p:nvSpPr>
        <p:spPr>
          <a:xfrm>
            <a:off x="12235485" y="6199398"/>
            <a:ext cx="2373102" cy="2373102"/>
          </a:xfrm>
          <a:custGeom>
            <a:avLst/>
            <a:gdLst/>
            <a:ahLst/>
            <a:cxnLst/>
            <a:rect l="l" t="t" r="r" b="b"/>
            <a:pathLst>
              <a:path w="2373102" h="2373102">
                <a:moveTo>
                  <a:pt x="0" y="0"/>
                </a:moveTo>
                <a:lnTo>
                  <a:pt x="2373102" y="0"/>
                </a:lnTo>
                <a:lnTo>
                  <a:pt x="2373102" y="2373102"/>
                </a:lnTo>
                <a:lnTo>
                  <a:pt x="0" y="23731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0" name="TextBox 20"/>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21" name="TextBox 21"/>
          <p:cNvSpPr txBox="1"/>
          <p:nvPr/>
        </p:nvSpPr>
        <p:spPr>
          <a:xfrm>
            <a:off x="857250" y="1102031"/>
            <a:ext cx="13525485" cy="548003"/>
          </a:xfrm>
          <a:prstGeom prst="rect">
            <a:avLst/>
          </a:prstGeom>
        </p:spPr>
        <p:txBody>
          <a:bodyPr lIns="0" tIns="0" rIns="0" bIns="0" rtlCol="0" anchor="t">
            <a:spAutoFit/>
          </a:bodyPr>
          <a:lstStyle/>
          <a:p>
            <a:pPr algn="l">
              <a:lnSpc>
                <a:spcPts val="3920"/>
              </a:lnSpc>
            </a:pPr>
            <a:r>
              <a:rPr lang="en-US" sz="2800" b="1">
                <a:solidFill>
                  <a:srgbClr val="FFE57D"/>
                </a:solidFill>
                <a:latin typeface="Tabarra Sans Heavy"/>
                <a:ea typeface="Tabarra Sans Heavy"/>
                <a:cs typeface="Tabarra Sans Heavy"/>
                <a:sym typeface="Tabarra Sans Heavy"/>
              </a:rPr>
              <a:t>The Impact Of The ‘Climate Action Plan’ On Agriculture, Forestry &amp; Fishing</a:t>
            </a:r>
          </a:p>
        </p:txBody>
      </p:sp>
      <p:sp>
        <p:nvSpPr>
          <p:cNvPr id="22" name="TextBox 22"/>
          <p:cNvSpPr txBox="1"/>
          <p:nvPr/>
        </p:nvSpPr>
        <p:spPr>
          <a:xfrm>
            <a:off x="917160" y="2494238"/>
            <a:ext cx="2529429"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a:t>
            </a:r>
          </a:p>
          <a:p>
            <a:pPr algn="ctr">
              <a:lnSpc>
                <a:spcPts val="3499"/>
              </a:lnSpc>
            </a:pPr>
            <a:r>
              <a:rPr lang="en-US" sz="2499">
                <a:solidFill>
                  <a:srgbClr val="24363D"/>
                </a:solidFill>
                <a:latin typeface="Tabarra Sans"/>
                <a:ea typeface="Tabarra Sans"/>
                <a:cs typeface="Tabarra Sans"/>
                <a:sym typeface="Tabarra Sans"/>
              </a:rPr>
              <a:t>Exports</a:t>
            </a:r>
          </a:p>
        </p:txBody>
      </p:sp>
      <p:sp>
        <p:nvSpPr>
          <p:cNvPr id="23" name="TextBox 23"/>
          <p:cNvSpPr txBox="1"/>
          <p:nvPr/>
        </p:nvSpPr>
        <p:spPr>
          <a:xfrm>
            <a:off x="4332561" y="2494238"/>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Market opportunities can appear, with greater demand for sustainably produced food and timber; potential export premium.</a:t>
            </a:r>
          </a:p>
        </p:txBody>
      </p:sp>
      <p:sp>
        <p:nvSpPr>
          <p:cNvPr id="24" name="TextBox 24"/>
          <p:cNvSpPr txBox="1"/>
          <p:nvPr/>
        </p:nvSpPr>
        <p:spPr>
          <a:xfrm>
            <a:off x="4332561" y="3994133"/>
            <a:ext cx="1005020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Access to grants and schemes for low-carbon practices and on-farm efficiency.</a:t>
            </a:r>
          </a:p>
        </p:txBody>
      </p:sp>
      <p:sp>
        <p:nvSpPr>
          <p:cNvPr id="25" name="TextBox 25"/>
          <p:cNvSpPr txBox="1"/>
          <p:nvPr/>
        </p:nvSpPr>
        <p:spPr>
          <a:xfrm>
            <a:off x="4332561" y="5562600"/>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Investment required by farmers to adapt to new technologies and changes in land use.</a:t>
            </a:r>
          </a:p>
        </p:txBody>
      </p:sp>
      <p:sp>
        <p:nvSpPr>
          <p:cNvPr id="26" name="TextBox 26"/>
          <p:cNvSpPr txBox="1"/>
          <p:nvPr/>
        </p:nvSpPr>
        <p:spPr>
          <a:xfrm>
            <a:off x="1029529" y="3994133"/>
            <a:ext cx="2304691"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a:t>
            </a:r>
          </a:p>
          <a:p>
            <a:pPr algn="ctr">
              <a:lnSpc>
                <a:spcPts val="3499"/>
              </a:lnSpc>
            </a:pPr>
            <a:r>
              <a:rPr lang="en-US" sz="2499">
                <a:solidFill>
                  <a:srgbClr val="24363D"/>
                </a:solidFill>
                <a:latin typeface="Tabarra Sans"/>
                <a:ea typeface="Tabarra Sans"/>
                <a:cs typeface="Tabarra Sans"/>
                <a:sym typeface="Tabarra Sans"/>
              </a:rPr>
              <a:t>Funding</a:t>
            </a:r>
          </a:p>
        </p:txBody>
      </p:sp>
      <p:sp>
        <p:nvSpPr>
          <p:cNvPr id="27" name="TextBox 27"/>
          <p:cNvSpPr txBox="1"/>
          <p:nvPr/>
        </p:nvSpPr>
        <p:spPr>
          <a:xfrm>
            <a:off x="1052548" y="5527040"/>
            <a:ext cx="2258653"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Finance Will Be Needed</a:t>
            </a:r>
          </a:p>
        </p:txBody>
      </p:sp>
      <p:sp>
        <p:nvSpPr>
          <p:cNvPr id="28" name="TextBox 28"/>
          <p:cNvSpPr txBox="1"/>
          <p:nvPr/>
        </p:nvSpPr>
        <p:spPr>
          <a:xfrm>
            <a:off x="4332561" y="7045960"/>
            <a:ext cx="727588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Exposure to higher carbon-related taxes and tighter emissions ceilings could reduce profits.</a:t>
            </a:r>
          </a:p>
        </p:txBody>
      </p:sp>
      <p:sp>
        <p:nvSpPr>
          <p:cNvPr id="29" name="TextBox 29"/>
          <p:cNvSpPr txBox="1"/>
          <p:nvPr/>
        </p:nvSpPr>
        <p:spPr>
          <a:xfrm>
            <a:off x="1029529" y="7028180"/>
            <a:ext cx="2258653"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Higher</a:t>
            </a:r>
          </a:p>
          <a:p>
            <a:pPr algn="ctr">
              <a:lnSpc>
                <a:spcPts val="3499"/>
              </a:lnSpc>
            </a:pPr>
            <a:r>
              <a:rPr lang="en-US" sz="2499">
                <a:solidFill>
                  <a:srgbClr val="24363D"/>
                </a:solidFill>
                <a:latin typeface="Tabarra Sans"/>
                <a:ea typeface="Tabarra Sans"/>
                <a:cs typeface="Tabarra Sans"/>
                <a:sym typeface="Tabarra Sans"/>
              </a:rPr>
              <a:t>Taxes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50" y="3076525"/>
            <a:ext cx="13525500" cy="3267859"/>
            <a:chOff x="0" y="0"/>
            <a:chExt cx="4274726" cy="1032805"/>
          </a:xfrm>
        </p:grpSpPr>
        <p:sp>
          <p:nvSpPr>
            <p:cNvPr id="8" name="Freeform 8"/>
            <p:cNvSpPr/>
            <p:nvPr/>
          </p:nvSpPr>
          <p:spPr>
            <a:xfrm>
              <a:off x="0" y="0"/>
              <a:ext cx="4274726" cy="1032805"/>
            </a:xfrm>
            <a:custGeom>
              <a:avLst/>
              <a:gdLst/>
              <a:ahLst/>
              <a:cxnLst/>
              <a:rect l="l" t="t" r="r" b="b"/>
              <a:pathLst>
                <a:path w="4274726" h="1032805">
                  <a:moveTo>
                    <a:pt x="24041" y="0"/>
                  </a:moveTo>
                  <a:lnTo>
                    <a:pt x="4250686" y="0"/>
                  </a:lnTo>
                  <a:cubicBezTo>
                    <a:pt x="4263963" y="0"/>
                    <a:pt x="4274726" y="10763"/>
                    <a:pt x="4274726" y="24041"/>
                  </a:cubicBezTo>
                  <a:lnTo>
                    <a:pt x="4274726" y="1008764"/>
                  </a:lnTo>
                  <a:cubicBezTo>
                    <a:pt x="4274726" y="1022041"/>
                    <a:pt x="4263963" y="1032805"/>
                    <a:pt x="4250686" y="1032805"/>
                  </a:cubicBezTo>
                  <a:lnTo>
                    <a:pt x="24041" y="1032805"/>
                  </a:lnTo>
                  <a:cubicBezTo>
                    <a:pt x="10763" y="1032805"/>
                    <a:pt x="0" y="1022041"/>
                    <a:pt x="0" y="1008764"/>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1061380"/>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12102928" y="5772021"/>
            <a:ext cx="3159919" cy="2800479"/>
          </a:xfrm>
          <a:custGeom>
            <a:avLst/>
            <a:gdLst/>
            <a:ahLst/>
            <a:cxnLst/>
            <a:rect l="l" t="t" r="r" b="b"/>
            <a:pathLst>
              <a:path w="3159919" h="2800479">
                <a:moveTo>
                  <a:pt x="0" y="0"/>
                </a:moveTo>
                <a:lnTo>
                  <a:pt x="3159920" y="0"/>
                </a:lnTo>
                <a:lnTo>
                  <a:pt x="3159920" y="2800479"/>
                </a:lnTo>
                <a:lnTo>
                  <a:pt x="0" y="2800479"/>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Policy: Housing For All</a:t>
            </a:r>
          </a:p>
        </p:txBody>
      </p:sp>
      <p:sp>
        <p:nvSpPr>
          <p:cNvPr id="12" name="TextBox 12"/>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1151858" y="3204150"/>
            <a:ext cx="12936284" cy="28619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 aim of this government policy is to deliver over 300,000 new homes by the end of 2030, including a projected 90,000 social homes, 36,000 affordable purchase homes, and 18,000 cost-rental homes. It represents the largest State-led home-building programme in Irish history.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102031"/>
            <a:ext cx="13525485" cy="564513"/>
          </a:xfrm>
          <a:prstGeom prst="rect">
            <a:avLst/>
          </a:prstGeom>
        </p:spPr>
        <p:txBody>
          <a:bodyPr lIns="0" tIns="0" rIns="0" bIns="0" rtlCol="0" anchor="t">
            <a:spAutoFit/>
          </a:bodyPr>
          <a:lstStyle/>
          <a:p>
            <a:pPr algn="l">
              <a:lnSpc>
                <a:spcPts val="4060"/>
              </a:lnSpc>
            </a:pPr>
            <a:r>
              <a:rPr lang="en-US" sz="2900" b="1">
                <a:solidFill>
                  <a:srgbClr val="FFE57D"/>
                </a:solidFill>
                <a:latin typeface="Tabarra Sans Heavy"/>
                <a:ea typeface="Tabarra Sans Heavy"/>
                <a:cs typeface="Tabarra Sans Heavy"/>
                <a:sym typeface="Tabarra Sans Heavy"/>
              </a:rPr>
              <a:t>The Impact Of The ‘Housing For All’ Policy On The Construction Sector</a:t>
            </a:r>
          </a:p>
        </p:txBody>
      </p:sp>
      <p:grpSp>
        <p:nvGrpSpPr>
          <p:cNvPr id="9" name="Group 9"/>
          <p:cNvGrpSpPr/>
          <p:nvPr/>
        </p:nvGrpSpPr>
        <p:grpSpPr>
          <a:xfrm>
            <a:off x="523513" y="2352333"/>
            <a:ext cx="3316723" cy="768805"/>
            <a:chOff x="0" y="0"/>
            <a:chExt cx="1048248" cy="242980"/>
          </a:xfrm>
        </p:grpSpPr>
        <p:sp>
          <p:nvSpPr>
            <p:cNvPr id="10" name="Freeform 10"/>
            <p:cNvSpPr/>
            <p:nvPr/>
          </p:nvSpPr>
          <p:spPr>
            <a:xfrm>
              <a:off x="0" y="0"/>
              <a:ext cx="1048248" cy="242980"/>
            </a:xfrm>
            <a:custGeom>
              <a:avLst/>
              <a:gdLst/>
              <a:ahLst/>
              <a:cxnLst/>
              <a:rect l="l" t="t" r="r" b="b"/>
              <a:pathLst>
                <a:path w="1048248" h="242980">
                  <a:moveTo>
                    <a:pt x="98037" y="0"/>
                  </a:moveTo>
                  <a:lnTo>
                    <a:pt x="950212" y="0"/>
                  </a:lnTo>
                  <a:cubicBezTo>
                    <a:pt x="976213" y="0"/>
                    <a:pt x="1001149" y="10329"/>
                    <a:pt x="1019534" y="28714"/>
                  </a:cubicBezTo>
                  <a:cubicBezTo>
                    <a:pt x="1037920" y="47100"/>
                    <a:pt x="1048248" y="72036"/>
                    <a:pt x="1048248" y="98037"/>
                  </a:cubicBezTo>
                  <a:lnTo>
                    <a:pt x="1048248" y="144944"/>
                  </a:lnTo>
                  <a:cubicBezTo>
                    <a:pt x="1048248" y="199088"/>
                    <a:pt x="1004356" y="242980"/>
                    <a:pt x="950212" y="242980"/>
                  </a:cubicBezTo>
                  <a:lnTo>
                    <a:pt x="98037" y="242980"/>
                  </a:lnTo>
                  <a:cubicBezTo>
                    <a:pt x="43893" y="242980"/>
                    <a:pt x="0" y="199088"/>
                    <a:pt x="0" y="144944"/>
                  </a:cubicBezTo>
                  <a:lnTo>
                    <a:pt x="0" y="98037"/>
                  </a:lnTo>
                  <a:cubicBezTo>
                    <a:pt x="0" y="43893"/>
                    <a:pt x="43893" y="0"/>
                    <a:pt x="98037" y="0"/>
                  </a:cubicBezTo>
                  <a:close/>
                </a:path>
              </a:pathLst>
            </a:custGeom>
            <a:solidFill>
              <a:srgbClr val="FFE57D"/>
            </a:solidFill>
          </p:spPr>
          <p:txBody>
            <a:bodyPr/>
            <a:lstStyle/>
            <a:p>
              <a:endParaRPr lang="en-US"/>
            </a:p>
          </p:txBody>
        </p:sp>
        <p:sp>
          <p:nvSpPr>
            <p:cNvPr id="11" name="TextBox 11"/>
            <p:cNvSpPr txBox="1"/>
            <p:nvPr/>
          </p:nvSpPr>
          <p:spPr>
            <a:xfrm>
              <a:off x="0" y="-28575"/>
              <a:ext cx="1048248" cy="271555"/>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62654" y="2306206"/>
            <a:ext cx="2838442" cy="775335"/>
          </a:xfrm>
          <a:prstGeom prst="rect">
            <a:avLst/>
          </a:prstGeom>
        </p:spPr>
        <p:txBody>
          <a:bodyPr lIns="0" tIns="0" rIns="0" bIns="0" rtlCol="0" anchor="t">
            <a:spAutoFit/>
          </a:bodyPr>
          <a:lstStyle/>
          <a:p>
            <a:pPr algn="ctr">
              <a:lnSpc>
                <a:spcPts val="2940"/>
              </a:lnSpc>
            </a:pPr>
            <a:r>
              <a:rPr lang="en-US" sz="2100">
                <a:solidFill>
                  <a:srgbClr val="24363D"/>
                </a:solidFill>
                <a:latin typeface="Tabarra Sans"/>
                <a:ea typeface="Tabarra Sans"/>
                <a:cs typeface="Tabarra Sans"/>
                <a:sym typeface="Tabarra Sans"/>
              </a:rPr>
              <a:t>Increased Demand And Jobs</a:t>
            </a:r>
          </a:p>
        </p:txBody>
      </p:sp>
      <p:sp>
        <p:nvSpPr>
          <p:cNvPr id="13" name="TextBox 13"/>
          <p:cNvSpPr txBox="1"/>
          <p:nvPr/>
        </p:nvSpPr>
        <p:spPr>
          <a:xfrm>
            <a:off x="4332561" y="2151345"/>
            <a:ext cx="10050174"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 larger pipeline of housing projects raises demand for contractors and trades, supporting sustained employment growth in construction.</a:t>
            </a:r>
          </a:p>
        </p:txBody>
      </p:sp>
      <p:grpSp>
        <p:nvGrpSpPr>
          <p:cNvPr id="14" name="Group 14"/>
          <p:cNvGrpSpPr/>
          <p:nvPr/>
        </p:nvGrpSpPr>
        <p:grpSpPr>
          <a:xfrm>
            <a:off x="523513" y="3578338"/>
            <a:ext cx="3316723" cy="768805"/>
            <a:chOff x="0" y="0"/>
            <a:chExt cx="1048248" cy="242980"/>
          </a:xfrm>
        </p:grpSpPr>
        <p:sp>
          <p:nvSpPr>
            <p:cNvPr id="15" name="Freeform 15"/>
            <p:cNvSpPr/>
            <p:nvPr/>
          </p:nvSpPr>
          <p:spPr>
            <a:xfrm>
              <a:off x="0" y="0"/>
              <a:ext cx="1048248" cy="242980"/>
            </a:xfrm>
            <a:custGeom>
              <a:avLst/>
              <a:gdLst/>
              <a:ahLst/>
              <a:cxnLst/>
              <a:rect l="l" t="t" r="r" b="b"/>
              <a:pathLst>
                <a:path w="1048248" h="242980">
                  <a:moveTo>
                    <a:pt x="98037" y="0"/>
                  </a:moveTo>
                  <a:lnTo>
                    <a:pt x="950212" y="0"/>
                  </a:lnTo>
                  <a:cubicBezTo>
                    <a:pt x="976213" y="0"/>
                    <a:pt x="1001149" y="10329"/>
                    <a:pt x="1019534" y="28714"/>
                  </a:cubicBezTo>
                  <a:cubicBezTo>
                    <a:pt x="1037920" y="47100"/>
                    <a:pt x="1048248" y="72036"/>
                    <a:pt x="1048248" y="98037"/>
                  </a:cubicBezTo>
                  <a:lnTo>
                    <a:pt x="1048248" y="144944"/>
                  </a:lnTo>
                  <a:cubicBezTo>
                    <a:pt x="1048248" y="199088"/>
                    <a:pt x="1004356" y="242980"/>
                    <a:pt x="950212" y="242980"/>
                  </a:cubicBezTo>
                  <a:lnTo>
                    <a:pt x="98037" y="242980"/>
                  </a:lnTo>
                  <a:cubicBezTo>
                    <a:pt x="43893" y="242980"/>
                    <a:pt x="0" y="199088"/>
                    <a:pt x="0" y="144944"/>
                  </a:cubicBezTo>
                  <a:lnTo>
                    <a:pt x="0" y="98037"/>
                  </a:lnTo>
                  <a:cubicBezTo>
                    <a:pt x="0" y="43893"/>
                    <a:pt x="43893" y="0"/>
                    <a:pt x="98037" y="0"/>
                  </a:cubicBezTo>
                  <a:close/>
                </a:path>
              </a:pathLst>
            </a:custGeom>
            <a:solidFill>
              <a:srgbClr val="FFE57D"/>
            </a:solidFill>
          </p:spPr>
          <p:txBody>
            <a:bodyPr/>
            <a:lstStyle/>
            <a:p>
              <a:endParaRPr lang="en-US"/>
            </a:p>
          </p:txBody>
        </p:sp>
        <p:sp>
          <p:nvSpPr>
            <p:cNvPr id="16" name="TextBox 16"/>
            <p:cNvSpPr txBox="1"/>
            <p:nvPr/>
          </p:nvSpPr>
          <p:spPr>
            <a:xfrm>
              <a:off x="0" y="-28575"/>
              <a:ext cx="1048248" cy="271555"/>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4332561" y="3522686"/>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Stronger planning, building quality and sustainability requirements mean firms must meet tighter standards on every build.</a:t>
            </a:r>
          </a:p>
        </p:txBody>
      </p:sp>
      <p:grpSp>
        <p:nvGrpSpPr>
          <p:cNvPr id="18" name="Group 18"/>
          <p:cNvGrpSpPr/>
          <p:nvPr/>
        </p:nvGrpSpPr>
        <p:grpSpPr>
          <a:xfrm>
            <a:off x="523513" y="4785377"/>
            <a:ext cx="3316723" cy="768805"/>
            <a:chOff x="0" y="0"/>
            <a:chExt cx="1048248" cy="242980"/>
          </a:xfrm>
        </p:grpSpPr>
        <p:sp>
          <p:nvSpPr>
            <p:cNvPr id="19" name="Freeform 19"/>
            <p:cNvSpPr/>
            <p:nvPr/>
          </p:nvSpPr>
          <p:spPr>
            <a:xfrm>
              <a:off x="0" y="0"/>
              <a:ext cx="1048248" cy="242980"/>
            </a:xfrm>
            <a:custGeom>
              <a:avLst/>
              <a:gdLst/>
              <a:ahLst/>
              <a:cxnLst/>
              <a:rect l="l" t="t" r="r" b="b"/>
              <a:pathLst>
                <a:path w="1048248" h="242980">
                  <a:moveTo>
                    <a:pt x="98037" y="0"/>
                  </a:moveTo>
                  <a:lnTo>
                    <a:pt x="950212" y="0"/>
                  </a:lnTo>
                  <a:cubicBezTo>
                    <a:pt x="976213" y="0"/>
                    <a:pt x="1001149" y="10329"/>
                    <a:pt x="1019534" y="28714"/>
                  </a:cubicBezTo>
                  <a:cubicBezTo>
                    <a:pt x="1037920" y="47100"/>
                    <a:pt x="1048248" y="72036"/>
                    <a:pt x="1048248" y="98037"/>
                  </a:cubicBezTo>
                  <a:lnTo>
                    <a:pt x="1048248" y="144944"/>
                  </a:lnTo>
                  <a:cubicBezTo>
                    <a:pt x="1048248" y="199088"/>
                    <a:pt x="1004356" y="242980"/>
                    <a:pt x="950212" y="242980"/>
                  </a:cubicBezTo>
                  <a:lnTo>
                    <a:pt x="98037" y="242980"/>
                  </a:lnTo>
                  <a:cubicBezTo>
                    <a:pt x="43893" y="242980"/>
                    <a:pt x="0" y="199088"/>
                    <a:pt x="0" y="144944"/>
                  </a:cubicBezTo>
                  <a:lnTo>
                    <a:pt x="0" y="98037"/>
                  </a:lnTo>
                  <a:cubicBezTo>
                    <a:pt x="0" y="43893"/>
                    <a:pt x="43893" y="0"/>
                    <a:pt x="98037" y="0"/>
                  </a:cubicBezTo>
                  <a:close/>
                </a:path>
              </a:pathLst>
            </a:custGeom>
            <a:solidFill>
              <a:srgbClr val="FFE57D"/>
            </a:solidFill>
          </p:spPr>
          <p:txBody>
            <a:bodyPr/>
            <a:lstStyle/>
            <a:p>
              <a:endParaRPr lang="en-US"/>
            </a:p>
          </p:txBody>
        </p:sp>
        <p:sp>
          <p:nvSpPr>
            <p:cNvPr id="20" name="TextBox 20"/>
            <p:cNvSpPr txBox="1"/>
            <p:nvPr/>
          </p:nvSpPr>
          <p:spPr>
            <a:xfrm>
              <a:off x="0" y="-28575"/>
              <a:ext cx="1048248" cy="271555"/>
            </a:xfrm>
            <a:prstGeom prst="rect">
              <a:avLst/>
            </a:prstGeom>
          </p:spPr>
          <p:txBody>
            <a:bodyPr lIns="50800" tIns="50800" rIns="50800" bIns="50800" rtlCol="0" anchor="ctr"/>
            <a:lstStyle/>
            <a:p>
              <a:pPr algn="ctr">
                <a:lnSpc>
                  <a:spcPts val="2239"/>
                </a:lnSpc>
              </a:pPr>
              <a:endParaRPr/>
            </a:p>
          </p:txBody>
        </p:sp>
      </p:grpSp>
      <p:sp>
        <p:nvSpPr>
          <p:cNvPr id="21" name="TextBox 21"/>
          <p:cNvSpPr txBox="1"/>
          <p:nvPr/>
        </p:nvSpPr>
        <p:spPr>
          <a:xfrm>
            <a:off x="4332561" y="4695755"/>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As more homes are delivered, additional supply is intended to ease pressure on the housing market and help stabilise prices over time.</a:t>
            </a:r>
          </a:p>
        </p:txBody>
      </p:sp>
      <p:grpSp>
        <p:nvGrpSpPr>
          <p:cNvPr id="22" name="Group 22"/>
          <p:cNvGrpSpPr/>
          <p:nvPr/>
        </p:nvGrpSpPr>
        <p:grpSpPr>
          <a:xfrm>
            <a:off x="523513" y="6011382"/>
            <a:ext cx="3316723" cy="768805"/>
            <a:chOff x="0" y="0"/>
            <a:chExt cx="1048248" cy="242980"/>
          </a:xfrm>
        </p:grpSpPr>
        <p:sp>
          <p:nvSpPr>
            <p:cNvPr id="23" name="Freeform 23"/>
            <p:cNvSpPr/>
            <p:nvPr/>
          </p:nvSpPr>
          <p:spPr>
            <a:xfrm>
              <a:off x="0" y="0"/>
              <a:ext cx="1048248" cy="242980"/>
            </a:xfrm>
            <a:custGeom>
              <a:avLst/>
              <a:gdLst/>
              <a:ahLst/>
              <a:cxnLst/>
              <a:rect l="l" t="t" r="r" b="b"/>
              <a:pathLst>
                <a:path w="1048248" h="242980">
                  <a:moveTo>
                    <a:pt x="98037" y="0"/>
                  </a:moveTo>
                  <a:lnTo>
                    <a:pt x="950212" y="0"/>
                  </a:lnTo>
                  <a:cubicBezTo>
                    <a:pt x="976213" y="0"/>
                    <a:pt x="1001149" y="10329"/>
                    <a:pt x="1019534" y="28714"/>
                  </a:cubicBezTo>
                  <a:cubicBezTo>
                    <a:pt x="1037920" y="47100"/>
                    <a:pt x="1048248" y="72036"/>
                    <a:pt x="1048248" y="98037"/>
                  </a:cubicBezTo>
                  <a:lnTo>
                    <a:pt x="1048248" y="144944"/>
                  </a:lnTo>
                  <a:cubicBezTo>
                    <a:pt x="1048248" y="199088"/>
                    <a:pt x="1004356" y="242980"/>
                    <a:pt x="950212" y="242980"/>
                  </a:cubicBezTo>
                  <a:lnTo>
                    <a:pt x="98037" y="242980"/>
                  </a:lnTo>
                  <a:cubicBezTo>
                    <a:pt x="43893" y="242980"/>
                    <a:pt x="0" y="199088"/>
                    <a:pt x="0" y="144944"/>
                  </a:cubicBezTo>
                  <a:lnTo>
                    <a:pt x="0" y="98037"/>
                  </a:lnTo>
                  <a:cubicBezTo>
                    <a:pt x="0" y="43893"/>
                    <a:pt x="43893" y="0"/>
                    <a:pt x="98037" y="0"/>
                  </a:cubicBezTo>
                  <a:close/>
                </a:path>
              </a:pathLst>
            </a:custGeom>
            <a:solidFill>
              <a:srgbClr val="FFE57D"/>
            </a:solidFill>
          </p:spPr>
          <p:txBody>
            <a:bodyPr/>
            <a:lstStyle/>
            <a:p>
              <a:endParaRPr lang="en-US"/>
            </a:p>
          </p:txBody>
        </p:sp>
        <p:sp>
          <p:nvSpPr>
            <p:cNvPr id="24" name="TextBox 24"/>
            <p:cNvSpPr txBox="1"/>
            <p:nvPr/>
          </p:nvSpPr>
          <p:spPr>
            <a:xfrm>
              <a:off x="0" y="-28575"/>
              <a:ext cx="1048248" cy="271555"/>
            </a:xfrm>
            <a:prstGeom prst="rect">
              <a:avLst/>
            </a:prstGeom>
          </p:spPr>
          <p:txBody>
            <a:bodyPr lIns="50800" tIns="50800" rIns="50800" bIns="50800" rtlCol="0" anchor="ctr"/>
            <a:lstStyle/>
            <a:p>
              <a:pPr algn="ctr">
                <a:lnSpc>
                  <a:spcPts val="2239"/>
                </a:lnSpc>
              </a:pPr>
              <a:endParaRPr/>
            </a:p>
          </p:txBody>
        </p:sp>
      </p:grpSp>
      <p:sp>
        <p:nvSpPr>
          <p:cNvPr id="25" name="TextBox 25"/>
          <p:cNvSpPr txBox="1"/>
          <p:nvPr/>
        </p:nvSpPr>
        <p:spPr>
          <a:xfrm>
            <a:off x="4332561" y="5940810"/>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Skills gaps and limited labour availability can delay projects and make scheduling more difficult for builders.</a:t>
            </a:r>
          </a:p>
        </p:txBody>
      </p:sp>
      <p:grpSp>
        <p:nvGrpSpPr>
          <p:cNvPr id="26" name="Group 26"/>
          <p:cNvGrpSpPr/>
          <p:nvPr/>
        </p:nvGrpSpPr>
        <p:grpSpPr>
          <a:xfrm>
            <a:off x="523513" y="7237387"/>
            <a:ext cx="3316723" cy="768805"/>
            <a:chOff x="0" y="0"/>
            <a:chExt cx="1048248" cy="242980"/>
          </a:xfrm>
        </p:grpSpPr>
        <p:sp>
          <p:nvSpPr>
            <p:cNvPr id="27" name="Freeform 27"/>
            <p:cNvSpPr/>
            <p:nvPr/>
          </p:nvSpPr>
          <p:spPr>
            <a:xfrm>
              <a:off x="0" y="0"/>
              <a:ext cx="1048248" cy="242980"/>
            </a:xfrm>
            <a:custGeom>
              <a:avLst/>
              <a:gdLst/>
              <a:ahLst/>
              <a:cxnLst/>
              <a:rect l="l" t="t" r="r" b="b"/>
              <a:pathLst>
                <a:path w="1048248" h="242980">
                  <a:moveTo>
                    <a:pt x="98037" y="0"/>
                  </a:moveTo>
                  <a:lnTo>
                    <a:pt x="950212" y="0"/>
                  </a:lnTo>
                  <a:cubicBezTo>
                    <a:pt x="976213" y="0"/>
                    <a:pt x="1001149" y="10329"/>
                    <a:pt x="1019534" y="28714"/>
                  </a:cubicBezTo>
                  <a:cubicBezTo>
                    <a:pt x="1037920" y="47100"/>
                    <a:pt x="1048248" y="72036"/>
                    <a:pt x="1048248" y="98037"/>
                  </a:cubicBezTo>
                  <a:lnTo>
                    <a:pt x="1048248" y="144944"/>
                  </a:lnTo>
                  <a:cubicBezTo>
                    <a:pt x="1048248" y="199088"/>
                    <a:pt x="1004356" y="242980"/>
                    <a:pt x="950212" y="242980"/>
                  </a:cubicBezTo>
                  <a:lnTo>
                    <a:pt x="98037" y="242980"/>
                  </a:lnTo>
                  <a:cubicBezTo>
                    <a:pt x="43893" y="242980"/>
                    <a:pt x="0" y="199088"/>
                    <a:pt x="0" y="144944"/>
                  </a:cubicBezTo>
                  <a:lnTo>
                    <a:pt x="0" y="98037"/>
                  </a:lnTo>
                  <a:cubicBezTo>
                    <a:pt x="0" y="43893"/>
                    <a:pt x="43893" y="0"/>
                    <a:pt x="98037" y="0"/>
                  </a:cubicBezTo>
                  <a:close/>
                </a:path>
              </a:pathLst>
            </a:custGeom>
            <a:solidFill>
              <a:srgbClr val="FFE57D"/>
            </a:solidFill>
          </p:spPr>
          <p:txBody>
            <a:bodyPr/>
            <a:lstStyle/>
            <a:p>
              <a:endParaRPr lang="en-US"/>
            </a:p>
          </p:txBody>
        </p:sp>
        <p:sp>
          <p:nvSpPr>
            <p:cNvPr id="28" name="TextBox 28"/>
            <p:cNvSpPr txBox="1"/>
            <p:nvPr/>
          </p:nvSpPr>
          <p:spPr>
            <a:xfrm>
              <a:off x="0" y="-28575"/>
              <a:ext cx="1048248" cy="271555"/>
            </a:xfrm>
            <a:prstGeom prst="rect">
              <a:avLst/>
            </a:prstGeom>
          </p:spPr>
          <p:txBody>
            <a:bodyPr lIns="50800" tIns="50800" rIns="50800" bIns="50800" rtlCol="0" anchor="ctr"/>
            <a:lstStyle/>
            <a:p>
              <a:pPr algn="ctr">
                <a:lnSpc>
                  <a:spcPts val="2239"/>
                </a:lnSpc>
              </a:pPr>
              <a:endParaRPr/>
            </a:p>
          </p:txBody>
        </p:sp>
      </p:grpSp>
      <p:sp>
        <p:nvSpPr>
          <p:cNvPr id="29" name="TextBox 29"/>
          <p:cNvSpPr txBox="1"/>
          <p:nvPr/>
        </p:nvSpPr>
        <p:spPr>
          <a:xfrm>
            <a:off x="4332561" y="7166815"/>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Higher input and compliance costs (materials, labour, and standards) raise the overall cost of delivering new homes.</a:t>
            </a:r>
          </a:p>
        </p:txBody>
      </p:sp>
      <p:sp>
        <p:nvSpPr>
          <p:cNvPr id="30" name="TextBox 30"/>
          <p:cNvSpPr txBox="1"/>
          <p:nvPr/>
        </p:nvSpPr>
        <p:spPr>
          <a:xfrm>
            <a:off x="857265" y="3532211"/>
            <a:ext cx="2838442" cy="775335"/>
          </a:xfrm>
          <a:prstGeom prst="rect">
            <a:avLst/>
          </a:prstGeom>
        </p:spPr>
        <p:txBody>
          <a:bodyPr lIns="0" tIns="0" rIns="0" bIns="0" rtlCol="0" anchor="t">
            <a:spAutoFit/>
          </a:bodyPr>
          <a:lstStyle/>
          <a:p>
            <a:pPr algn="ctr">
              <a:lnSpc>
                <a:spcPts val="2940"/>
              </a:lnSpc>
            </a:pPr>
            <a:r>
              <a:rPr lang="en-US" sz="2100">
                <a:solidFill>
                  <a:srgbClr val="24363D"/>
                </a:solidFill>
                <a:latin typeface="Tabarra Sans"/>
                <a:ea typeface="Tabarra Sans"/>
                <a:cs typeface="Tabarra Sans"/>
                <a:sym typeface="Tabarra Sans"/>
              </a:rPr>
              <a:t>Increased</a:t>
            </a:r>
          </a:p>
          <a:p>
            <a:pPr algn="ctr">
              <a:lnSpc>
                <a:spcPts val="2940"/>
              </a:lnSpc>
            </a:pPr>
            <a:r>
              <a:rPr lang="en-US" sz="2100">
                <a:solidFill>
                  <a:srgbClr val="24363D"/>
                </a:solidFill>
                <a:latin typeface="Tabarra Sans"/>
                <a:ea typeface="Tabarra Sans"/>
                <a:cs typeface="Tabarra Sans"/>
                <a:sym typeface="Tabarra Sans"/>
              </a:rPr>
              <a:t>Regulation</a:t>
            </a:r>
          </a:p>
        </p:txBody>
      </p:sp>
      <p:sp>
        <p:nvSpPr>
          <p:cNvPr id="31" name="TextBox 31"/>
          <p:cNvSpPr txBox="1"/>
          <p:nvPr/>
        </p:nvSpPr>
        <p:spPr>
          <a:xfrm>
            <a:off x="762654" y="4739250"/>
            <a:ext cx="2838442" cy="775335"/>
          </a:xfrm>
          <a:prstGeom prst="rect">
            <a:avLst/>
          </a:prstGeom>
        </p:spPr>
        <p:txBody>
          <a:bodyPr lIns="0" tIns="0" rIns="0" bIns="0" rtlCol="0" anchor="t">
            <a:spAutoFit/>
          </a:bodyPr>
          <a:lstStyle/>
          <a:p>
            <a:pPr algn="ctr">
              <a:lnSpc>
                <a:spcPts val="2940"/>
              </a:lnSpc>
            </a:pPr>
            <a:r>
              <a:rPr lang="en-US" sz="2100">
                <a:solidFill>
                  <a:srgbClr val="24363D"/>
                </a:solidFill>
                <a:latin typeface="Tabarra Sans"/>
                <a:ea typeface="Tabarra Sans"/>
                <a:cs typeface="Tabarra Sans"/>
                <a:sym typeface="Tabarra Sans"/>
              </a:rPr>
              <a:t>Increased Supply &amp; Lower Prices</a:t>
            </a:r>
          </a:p>
        </p:txBody>
      </p:sp>
      <p:sp>
        <p:nvSpPr>
          <p:cNvPr id="32" name="TextBox 32"/>
          <p:cNvSpPr txBox="1"/>
          <p:nvPr/>
        </p:nvSpPr>
        <p:spPr>
          <a:xfrm>
            <a:off x="762654" y="5965255"/>
            <a:ext cx="2838442" cy="775335"/>
          </a:xfrm>
          <a:prstGeom prst="rect">
            <a:avLst/>
          </a:prstGeom>
        </p:spPr>
        <p:txBody>
          <a:bodyPr lIns="0" tIns="0" rIns="0" bIns="0" rtlCol="0" anchor="t">
            <a:spAutoFit/>
          </a:bodyPr>
          <a:lstStyle/>
          <a:p>
            <a:pPr algn="ctr">
              <a:lnSpc>
                <a:spcPts val="2940"/>
              </a:lnSpc>
            </a:pPr>
            <a:r>
              <a:rPr lang="en-US" sz="2100">
                <a:solidFill>
                  <a:srgbClr val="24363D"/>
                </a:solidFill>
                <a:latin typeface="Tabarra Sans"/>
                <a:ea typeface="Tabarra Sans"/>
                <a:cs typeface="Tabarra Sans"/>
                <a:sym typeface="Tabarra Sans"/>
              </a:rPr>
              <a:t>Labour</a:t>
            </a:r>
          </a:p>
          <a:p>
            <a:pPr algn="ctr">
              <a:lnSpc>
                <a:spcPts val="2940"/>
              </a:lnSpc>
            </a:pPr>
            <a:r>
              <a:rPr lang="en-US" sz="2100">
                <a:solidFill>
                  <a:srgbClr val="24363D"/>
                </a:solidFill>
                <a:latin typeface="Tabarra Sans"/>
                <a:ea typeface="Tabarra Sans"/>
                <a:cs typeface="Tabarra Sans"/>
                <a:sym typeface="Tabarra Sans"/>
              </a:rPr>
              <a:t>Shortages</a:t>
            </a:r>
          </a:p>
        </p:txBody>
      </p:sp>
      <p:sp>
        <p:nvSpPr>
          <p:cNvPr id="33" name="TextBox 33"/>
          <p:cNvSpPr txBox="1"/>
          <p:nvPr/>
        </p:nvSpPr>
        <p:spPr>
          <a:xfrm>
            <a:off x="762654" y="7191260"/>
            <a:ext cx="2838442" cy="775335"/>
          </a:xfrm>
          <a:prstGeom prst="rect">
            <a:avLst/>
          </a:prstGeom>
        </p:spPr>
        <p:txBody>
          <a:bodyPr lIns="0" tIns="0" rIns="0" bIns="0" rtlCol="0" anchor="t">
            <a:spAutoFit/>
          </a:bodyPr>
          <a:lstStyle/>
          <a:p>
            <a:pPr algn="ctr">
              <a:lnSpc>
                <a:spcPts val="2940"/>
              </a:lnSpc>
            </a:pPr>
            <a:r>
              <a:rPr lang="en-US" sz="2100">
                <a:solidFill>
                  <a:srgbClr val="24363D"/>
                </a:solidFill>
                <a:latin typeface="Tabarra Sans"/>
                <a:ea typeface="Tabarra Sans"/>
                <a:cs typeface="Tabarra Sans"/>
                <a:sym typeface="Tabarra Sans"/>
              </a:rPr>
              <a:t>Increased Costs Of Production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Policy: AI: Here For Good, 2021</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076525"/>
            <a:ext cx="13525500" cy="3717333"/>
            <a:chOff x="0" y="0"/>
            <a:chExt cx="4274726" cy="1174861"/>
          </a:xfrm>
        </p:grpSpPr>
        <p:sp>
          <p:nvSpPr>
            <p:cNvPr id="10" name="Freeform 10"/>
            <p:cNvSpPr/>
            <p:nvPr/>
          </p:nvSpPr>
          <p:spPr>
            <a:xfrm>
              <a:off x="0" y="0"/>
              <a:ext cx="4274726" cy="1174861"/>
            </a:xfrm>
            <a:custGeom>
              <a:avLst/>
              <a:gdLst/>
              <a:ahLst/>
              <a:cxnLst/>
              <a:rect l="l" t="t" r="r" b="b"/>
              <a:pathLst>
                <a:path w="4274726" h="1174861">
                  <a:moveTo>
                    <a:pt x="24041" y="0"/>
                  </a:moveTo>
                  <a:lnTo>
                    <a:pt x="4250686" y="0"/>
                  </a:lnTo>
                  <a:cubicBezTo>
                    <a:pt x="4263963" y="0"/>
                    <a:pt x="4274726" y="10763"/>
                    <a:pt x="4274726" y="24041"/>
                  </a:cubicBezTo>
                  <a:lnTo>
                    <a:pt x="4274726" y="1150820"/>
                  </a:lnTo>
                  <a:cubicBezTo>
                    <a:pt x="4274726" y="1164098"/>
                    <a:pt x="4263963" y="1174861"/>
                    <a:pt x="4250686" y="1174861"/>
                  </a:cubicBezTo>
                  <a:lnTo>
                    <a:pt x="24041" y="1174861"/>
                  </a:lnTo>
                  <a:cubicBezTo>
                    <a:pt x="10763" y="1174861"/>
                    <a:pt x="0" y="1164098"/>
                    <a:pt x="0" y="1150820"/>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20343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62012"/>
            <a:ext cx="12936284" cy="34239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This policy positions Ireland as a global leader in artificial intelligence while ensuring ethical and responsible use across Irish businesses. It supports Irish business in adopting AI technologies to increase productivity, efficiency, and innovation. The strategy also focuses on developing digital skills in the</a:t>
            </a:r>
          </a:p>
          <a:p>
            <a:pPr algn="ctr">
              <a:lnSpc>
                <a:spcPts val="4479"/>
              </a:lnSpc>
            </a:pPr>
            <a:r>
              <a:rPr lang="en-US" sz="3199">
                <a:solidFill>
                  <a:srgbClr val="24363D"/>
                </a:solidFill>
                <a:latin typeface="Tabarra Sans"/>
                <a:ea typeface="Tabarra Sans"/>
                <a:cs typeface="Tabarra Sans"/>
                <a:sym typeface="Tabarra Sans"/>
              </a:rPr>
              <a:t>workforce.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111556"/>
            <a:ext cx="13525485" cy="521968"/>
          </a:xfrm>
          <a:prstGeom prst="rect">
            <a:avLst/>
          </a:prstGeom>
        </p:spPr>
        <p:txBody>
          <a:bodyPr lIns="0" tIns="0" rIns="0" bIns="0" rtlCol="0" anchor="t">
            <a:spAutoFit/>
          </a:bodyPr>
          <a:lstStyle/>
          <a:p>
            <a:pPr algn="l">
              <a:lnSpc>
                <a:spcPts val="3780"/>
              </a:lnSpc>
            </a:pPr>
            <a:r>
              <a:rPr lang="en-US" sz="2700" b="1">
                <a:solidFill>
                  <a:srgbClr val="FFE57D"/>
                </a:solidFill>
                <a:latin typeface="Tabarra Sans Heavy"/>
                <a:ea typeface="Tabarra Sans Heavy"/>
                <a:cs typeface="Tabarra Sans Heavy"/>
                <a:sym typeface="Tabarra Sans Heavy"/>
              </a:rPr>
              <a:t>The Impact Of The ‘AI: Here For Good’ Policy On The Manufacturing Industry</a:t>
            </a:r>
          </a:p>
        </p:txBody>
      </p:sp>
      <p:grpSp>
        <p:nvGrpSpPr>
          <p:cNvPr id="9" name="Group 9"/>
          <p:cNvGrpSpPr/>
          <p:nvPr/>
        </p:nvGrpSpPr>
        <p:grpSpPr>
          <a:xfrm>
            <a:off x="523513" y="2485071"/>
            <a:ext cx="3752152" cy="1021634"/>
            <a:chOff x="0" y="0"/>
            <a:chExt cx="1185865" cy="322887"/>
          </a:xfrm>
        </p:grpSpPr>
        <p:sp>
          <p:nvSpPr>
            <p:cNvPr id="10" name="Freeform 10"/>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11" name="TextBox 11"/>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83544" y="2512018"/>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Increased Innovation &amp; Productivity</a:t>
            </a:r>
          </a:p>
        </p:txBody>
      </p:sp>
      <p:sp>
        <p:nvSpPr>
          <p:cNvPr id="13" name="TextBox 13"/>
          <p:cNvSpPr txBox="1"/>
          <p:nvPr/>
        </p:nvSpPr>
        <p:spPr>
          <a:xfrm>
            <a:off x="4752843" y="2512018"/>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AI adoption streamlines production, improves quality control, and speeds up R&amp;D, lifting output per worker and reducing errors.</a:t>
            </a:r>
          </a:p>
        </p:txBody>
      </p:sp>
      <p:sp>
        <p:nvSpPr>
          <p:cNvPr id="14" name="TextBox 14"/>
          <p:cNvSpPr txBox="1"/>
          <p:nvPr/>
        </p:nvSpPr>
        <p:spPr>
          <a:xfrm>
            <a:off x="4752843" y="4089339"/>
            <a:ext cx="1005020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Targeted supports help firms pilot AI tools and upskill teams, lowering the upfront cost of implementation.</a:t>
            </a:r>
          </a:p>
        </p:txBody>
      </p:sp>
      <p:sp>
        <p:nvSpPr>
          <p:cNvPr id="15" name="TextBox 15"/>
          <p:cNvSpPr txBox="1"/>
          <p:nvPr/>
        </p:nvSpPr>
        <p:spPr>
          <a:xfrm>
            <a:off x="4752843" y="5481745"/>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Some roles are redesigned or reduced due to automation, creating a need for re-skilling while new, higher-skill tech roles may emerge.</a:t>
            </a:r>
          </a:p>
        </p:txBody>
      </p:sp>
      <p:sp>
        <p:nvSpPr>
          <p:cNvPr id="16" name="TextBox 16"/>
          <p:cNvSpPr txBox="1"/>
          <p:nvPr/>
        </p:nvSpPr>
        <p:spPr>
          <a:xfrm>
            <a:off x="4752843" y="7023297"/>
            <a:ext cx="1005020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Manufacturers must manage data responsibly and follow ethical guidelines for AI use, adding governance and compliance tasks.</a:t>
            </a:r>
          </a:p>
        </p:txBody>
      </p:sp>
      <p:grpSp>
        <p:nvGrpSpPr>
          <p:cNvPr id="17" name="Group 17"/>
          <p:cNvGrpSpPr/>
          <p:nvPr/>
        </p:nvGrpSpPr>
        <p:grpSpPr>
          <a:xfrm>
            <a:off x="523513" y="4062391"/>
            <a:ext cx="3752152" cy="1021634"/>
            <a:chOff x="0" y="0"/>
            <a:chExt cx="1185865" cy="322887"/>
          </a:xfrm>
        </p:grpSpPr>
        <p:sp>
          <p:nvSpPr>
            <p:cNvPr id="18" name="Freeform 18"/>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19" name="TextBox 19"/>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783544" y="4089339"/>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Increased Funding &amp; Grants Are Available</a:t>
            </a:r>
          </a:p>
        </p:txBody>
      </p:sp>
      <p:grpSp>
        <p:nvGrpSpPr>
          <p:cNvPr id="21" name="Group 21"/>
          <p:cNvGrpSpPr/>
          <p:nvPr/>
        </p:nvGrpSpPr>
        <p:grpSpPr>
          <a:xfrm>
            <a:off x="523513" y="5517515"/>
            <a:ext cx="3752152" cy="1021634"/>
            <a:chOff x="0" y="0"/>
            <a:chExt cx="1185865" cy="322887"/>
          </a:xfrm>
        </p:grpSpPr>
        <p:sp>
          <p:nvSpPr>
            <p:cNvPr id="22" name="Freeform 22"/>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23" name="TextBox 23"/>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grpSp>
        <p:nvGrpSpPr>
          <p:cNvPr id="24" name="Group 24"/>
          <p:cNvGrpSpPr/>
          <p:nvPr/>
        </p:nvGrpSpPr>
        <p:grpSpPr>
          <a:xfrm>
            <a:off x="523513" y="6996350"/>
            <a:ext cx="3752152" cy="1021634"/>
            <a:chOff x="0" y="0"/>
            <a:chExt cx="1185865" cy="322887"/>
          </a:xfrm>
        </p:grpSpPr>
        <p:sp>
          <p:nvSpPr>
            <p:cNvPr id="25" name="Freeform 25"/>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26" name="TextBox 26"/>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sp>
        <p:nvSpPr>
          <p:cNvPr id="27" name="TextBox 27"/>
          <p:cNvSpPr txBox="1"/>
          <p:nvPr/>
        </p:nvSpPr>
        <p:spPr>
          <a:xfrm>
            <a:off x="783544" y="5544462"/>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Impact On</a:t>
            </a:r>
          </a:p>
          <a:p>
            <a:pPr algn="ctr">
              <a:lnSpc>
                <a:spcPts val="3359"/>
              </a:lnSpc>
            </a:pPr>
            <a:r>
              <a:rPr lang="en-US" sz="2400">
                <a:solidFill>
                  <a:srgbClr val="24363D"/>
                </a:solidFill>
                <a:latin typeface="Tabarra Sans"/>
                <a:ea typeface="Tabarra Sans"/>
                <a:cs typeface="Tabarra Sans"/>
                <a:sym typeface="Tabarra Sans"/>
              </a:rPr>
              <a:t>Staff</a:t>
            </a:r>
          </a:p>
        </p:txBody>
      </p:sp>
      <p:sp>
        <p:nvSpPr>
          <p:cNvPr id="28" name="TextBox 28"/>
          <p:cNvSpPr txBox="1"/>
          <p:nvPr/>
        </p:nvSpPr>
        <p:spPr>
          <a:xfrm>
            <a:off x="783544" y="6999586"/>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Regulations &amp; Ethical Considerations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50" y="3076525"/>
            <a:ext cx="13525500" cy="3239766"/>
            <a:chOff x="0" y="0"/>
            <a:chExt cx="4274726" cy="1023926"/>
          </a:xfrm>
        </p:grpSpPr>
        <p:sp>
          <p:nvSpPr>
            <p:cNvPr id="8" name="Freeform 8"/>
            <p:cNvSpPr/>
            <p:nvPr/>
          </p:nvSpPr>
          <p:spPr>
            <a:xfrm>
              <a:off x="0" y="0"/>
              <a:ext cx="4274726" cy="1023926"/>
            </a:xfrm>
            <a:custGeom>
              <a:avLst/>
              <a:gdLst/>
              <a:ahLst/>
              <a:cxnLst/>
              <a:rect l="l" t="t" r="r" b="b"/>
              <a:pathLst>
                <a:path w="4274726" h="1023926">
                  <a:moveTo>
                    <a:pt x="24041" y="0"/>
                  </a:moveTo>
                  <a:lnTo>
                    <a:pt x="4250686" y="0"/>
                  </a:lnTo>
                  <a:cubicBezTo>
                    <a:pt x="4263963" y="0"/>
                    <a:pt x="4274726" y="10763"/>
                    <a:pt x="4274726" y="24041"/>
                  </a:cubicBezTo>
                  <a:lnTo>
                    <a:pt x="4274726" y="999886"/>
                  </a:lnTo>
                  <a:cubicBezTo>
                    <a:pt x="4274726" y="1013163"/>
                    <a:pt x="4263963" y="1023926"/>
                    <a:pt x="4250686" y="1023926"/>
                  </a:cubicBezTo>
                  <a:lnTo>
                    <a:pt x="24041" y="1023926"/>
                  </a:lnTo>
                  <a:cubicBezTo>
                    <a:pt x="10763" y="1023926"/>
                    <a:pt x="0" y="1013163"/>
                    <a:pt x="0" y="999886"/>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1052501"/>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12770538" y="6251206"/>
            <a:ext cx="2469462" cy="2321294"/>
          </a:xfrm>
          <a:custGeom>
            <a:avLst/>
            <a:gdLst/>
            <a:ahLst/>
            <a:cxnLst/>
            <a:rect l="l" t="t" r="r" b="b"/>
            <a:pathLst>
              <a:path w="2469462" h="2321294">
                <a:moveTo>
                  <a:pt x="0" y="0"/>
                </a:moveTo>
                <a:lnTo>
                  <a:pt x="2469462" y="0"/>
                </a:lnTo>
                <a:lnTo>
                  <a:pt x="2469462" y="2321294"/>
                </a:lnTo>
                <a:lnTo>
                  <a:pt x="0" y="2321294"/>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Policy: National Digital Strategy</a:t>
            </a:r>
          </a:p>
        </p:txBody>
      </p:sp>
      <p:sp>
        <p:nvSpPr>
          <p:cNvPr id="12" name="TextBox 12"/>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1151858" y="3198760"/>
            <a:ext cx="12936284" cy="28619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 objective of this strategy is to encourage the digital transformation of Irish SMEs. It includes improving infrastructure to provide high-speed broadband for Irish businesses and offering grants and supports to help them adopt technologies such as cloud computing, big data, and artificial intelligence.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111556"/>
            <a:ext cx="13525485" cy="521968"/>
          </a:xfrm>
          <a:prstGeom prst="rect">
            <a:avLst/>
          </a:prstGeom>
        </p:spPr>
        <p:txBody>
          <a:bodyPr lIns="0" tIns="0" rIns="0" bIns="0" rtlCol="0" anchor="t">
            <a:spAutoFit/>
          </a:bodyPr>
          <a:lstStyle/>
          <a:p>
            <a:pPr algn="l">
              <a:lnSpc>
                <a:spcPts val="3780"/>
              </a:lnSpc>
            </a:pPr>
            <a:r>
              <a:rPr lang="en-US" sz="2700" b="1">
                <a:solidFill>
                  <a:srgbClr val="FFE57D"/>
                </a:solidFill>
                <a:latin typeface="Tabarra Sans Heavy"/>
                <a:ea typeface="Tabarra Sans Heavy"/>
                <a:cs typeface="Tabarra Sans Heavy"/>
                <a:sym typeface="Tabarra Sans Heavy"/>
              </a:rPr>
              <a:t>The Impact Of The ‘National Digital Strategy’ On The Services Sector</a:t>
            </a:r>
          </a:p>
        </p:txBody>
      </p:sp>
      <p:grpSp>
        <p:nvGrpSpPr>
          <p:cNvPr id="9" name="Group 9"/>
          <p:cNvGrpSpPr/>
          <p:nvPr/>
        </p:nvGrpSpPr>
        <p:grpSpPr>
          <a:xfrm>
            <a:off x="523513" y="2485071"/>
            <a:ext cx="3752152" cy="1021634"/>
            <a:chOff x="0" y="0"/>
            <a:chExt cx="1185865" cy="322887"/>
          </a:xfrm>
        </p:grpSpPr>
        <p:sp>
          <p:nvSpPr>
            <p:cNvPr id="10" name="Freeform 10"/>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11" name="TextBox 11"/>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83544" y="2512018"/>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Investment In e-Commerce Platforms</a:t>
            </a:r>
          </a:p>
        </p:txBody>
      </p:sp>
      <p:sp>
        <p:nvSpPr>
          <p:cNvPr id="13" name="TextBox 13"/>
          <p:cNvSpPr txBox="1"/>
          <p:nvPr/>
        </p:nvSpPr>
        <p:spPr>
          <a:xfrm>
            <a:off x="4752843" y="2302468"/>
            <a:ext cx="10050174"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Service firms can invest in online sales and customer support tools through government support, to reach more customers and offer 24/7 services.</a:t>
            </a:r>
          </a:p>
        </p:txBody>
      </p:sp>
      <p:sp>
        <p:nvSpPr>
          <p:cNvPr id="14" name="TextBox 14"/>
          <p:cNvSpPr txBox="1"/>
          <p:nvPr/>
        </p:nvSpPr>
        <p:spPr>
          <a:xfrm>
            <a:off x="4752843" y="4060783"/>
            <a:ext cx="1005020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Better connectivity for Irish SMEs improves reliability of digital services, enabling cloud software better online presence.</a:t>
            </a:r>
          </a:p>
        </p:txBody>
      </p:sp>
      <p:sp>
        <p:nvSpPr>
          <p:cNvPr id="15" name="TextBox 15"/>
          <p:cNvSpPr txBox="1"/>
          <p:nvPr/>
        </p:nvSpPr>
        <p:spPr>
          <a:xfrm>
            <a:off x="4752873" y="5544462"/>
            <a:ext cx="1005017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Automation of routine tasks (e.g. customer queries or bookings) can reduce some roles, requiring retraining for affected staff.</a:t>
            </a:r>
          </a:p>
        </p:txBody>
      </p:sp>
      <p:sp>
        <p:nvSpPr>
          <p:cNvPr id="16" name="TextBox 16"/>
          <p:cNvSpPr txBox="1"/>
          <p:nvPr/>
        </p:nvSpPr>
        <p:spPr>
          <a:xfrm>
            <a:off x="4752843" y="7023297"/>
            <a:ext cx="10050204"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Without sufficient funding or skills, smaller firms can struggle to match the digital capabilities of larger competitors.</a:t>
            </a:r>
          </a:p>
        </p:txBody>
      </p:sp>
      <p:grpSp>
        <p:nvGrpSpPr>
          <p:cNvPr id="17" name="Group 17"/>
          <p:cNvGrpSpPr/>
          <p:nvPr/>
        </p:nvGrpSpPr>
        <p:grpSpPr>
          <a:xfrm>
            <a:off x="523513" y="4062391"/>
            <a:ext cx="3752152" cy="1021634"/>
            <a:chOff x="0" y="0"/>
            <a:chExt cx="1185865" cy="322887"/>
          </a:xfrm>
        </p:grpSpPr>
        <p:sp>
          <p:nvSpPr>
            <p:cNvPr id="18" name="Freeform 18"/>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19" name="TextBox 19"/>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783544" y="4089339"/>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Higher Speed</a:t>
            </a:r>
          </a:p>
          <a:p>
            <a:pPr algn="ctr">
              <a:lnSpc>
                <a:spcPts val="3359"/>
              </a:lnSpc>
            </a:pPr>
            <a:r>
              <a:rPr lang="en-US" sz="2400">
                <a:solidFill>
                  <a:srgbClr val="24363D"/>
                </a:solidFill>
                <a:latin typeface="Tabarra Sans"/>
                <a:ea typeface="Tabarra Sans"/>
                <a:cs typeface="Tabarra Sans"/>
                <a:sym typeface="Tabarra Sans"/>
              </a:rPr>
              <a:t>Broadband</a:t>
            </a:r>
          </a:p>
        </p:txBody>
      </p:sp>
      <p:grpSp>
        <p:nvGrpSpPr>
          <p:cNvPr id="21" name="Group 21"/>
          <p:cNvGrpSpPr/>
          <p:nvPr/>
        </p:nvGrpSpPr>
        <p:grpSpPr>
          <a:xfrm>
            <a:off x="523513" y="5517515"/>
            <a:ext cx="3752152" cy="1021634"/>
            <a:chOff x="0" y="0"/>
            <a:chExt cx="1185865" cy="322887"/>
          </a:xfrm>
        </p:grpSpPr>
        <p:sp>
          <p:nvSpPr>
            <p:cNvPr id="22" name="Freeform 22"/>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23" name="TextBox 23"/>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grpSp>
        <p:nvGrpSpPr>
          <p:cNvPr id="24" name="Group 24"/>
          <p:cNvGrpSpPr/>
          <p:nvPr/>
        </p:nvGrpSpPr>
        <p:grpSpPr>
          <a:xfrm>
            <a:off x="523513" y="6996350"/>
            <a:ext cx="3752152" cy="1021634"/>
            <a:chOff x="0" y="0"/>
            <a:chExt cx="1185865" cy="322887"/>
          </a:xfrm>
        </p:grpSpPr>
        <p:sp>
          <p:nvSpPr>
            <p:cNvPr id="25" name="Freeform 25"/>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26" name="TextBox 26"/>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sp>
        <p:nvSpPr>
          <p:cNvPr id="27" name="TextBox 27"/>
          <p:cNvSpPr txBox="1"/>
          <p:nvPr/>
        </p:nvSpPr>
        <p:spPr>
          <a:xfrm>
            <a:off x="783544" y="5544462"/>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Loss Of</a:t>
            </a:r>
          </a:p>
          <a:p>
            <a:pPr algn="ctr">
              <a:lnSpc>
                <a:spcPts val="3359"/>
              </a:lnSpc>
            </a:pPr>
            <a:r>
              <a:rPr lang="en-US" sz="2400">
                <a:solidFill>
                  <a:srgbClr val="24363D"/>
                </a:solidFill>
                <a:latin typeface="Tabarra Sans"/>
                <a:ea typeface="Tabarra Sans"/>
                <a:cs typeface="Tabarra Sans"/>
                <a:sym typeface="Tabarra Sans"/>
              </a:rPr>
              <a:t>Jobs</a:t>
            </a:r>
          </a:p>
        </p:txBody>
      </p:sp>
      <p:sp>
        <p:nvSpPr>
          <p:cNvPr id="28" name="TextBox 28"/>
          <p:cNvSpPr txBox="1"/>
          <p:nvPr/>
        </p:nvSpPr>
        <p:spPr>
          <a:xfrm>
            <a:off x="783544" y="6999586"/>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Difficulty Competing For Smaller SMEs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5"/>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0" y="1580389"/>
            <a:ext cx="15240000" cy="5411716"/>
          </a:xfrm>
          <a:custGeom>
            <a:avLst/>
            <a:gdLst/>
            <a:ahLst/>
            <a:cxnLst/>
            <a:rect l="l" t="t" r="r" b="b"/>
            <a:pathLst>
              <a:path w="15240000" h="5411716">
                <a:moveTo>
                  <a:pt x="0" y="0"/>
                </a:moveTo>
                <a:lnTo>
                  <a:pt x="15240000" y="0"/>
                </a:lnTo>
                <a:lnTo>
                  <a:pt x="15240000" y="5411716"/>
                </a:lnTo>
                <a:lnTo>
                  <a:pt x="0" y="5411716"/>
                </a:lnTo>
                <a:lnTo>
                  <a:pt x="0" y="0"/>
                </a:lnTo>
                <a:close/>
              </a:path>
            </a:pathLst>
          </a:custGeom>
          <a:blipFill>
            <a:blip r:embed="rId3"/>
            <a:stretch>
              <a:fillRect l="-3187" r="-3799" b="-9665"/>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33014"/>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4.1</a:t>
            </a:r>
          </a:p>
        </p:txBody>
      </p:sp>
      <p:grpSp>
        <p:nvGrpSpPr>
          <p:cNvPr id="6" name="Group 6"/>
          <p:cNvGrpSpPr/>
          <p:nvPr/>
        </p:nvGrpSpPr>
        <p:grpSpPr>
          <a:xfrm>
            <a:off x="996308" y="179703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580016"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96308" y="4469051"/>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580016" y="4574194"/>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59234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OL1 Q4 (f) (ii): Identify one government policy and describe the impact this policy may have on any sector of the Irish economy.</a:t>
            </a:r>
          </a:p>
        </p:txBody>
      </p:sp>
      <p:sp>
        <p:nvSpPr>
          <p:cNvPr id="15" name="TextBox 15"/>
          <p:cNvSpPr txBox="1"/>
          <p:nvPr/>
        </p:nvSpPr>
        <p:spPr>
          <a:xfrm>
            <a:off x="996308" y="5616188"/>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Q1 </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22377"/>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4.2</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72291"/>
            <a:ext cx="13525500" cy="13017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4.2 Explain the difference between government policy and legislation. </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826415"/>
            <a:chOff x="0" y="0"/>
            <a:chExt cx="4816593" cy="2789583"/>
          </a:xfrm>
        </p:grpSpPr>
        <p:sp>
          <p:nvSpPr>
            <p:cNvPr id="3" name="Freeform 3"/>
            <p:cNvSpPr/>
            <p:nvPr/>
          </p:nvSpPr>
          <p:spPr>
            <a:xfrm>
              <a:off x="0" y="0"/>
              <a:ext cx="4816592" cy="2789583"/>
            </a:xfrm>
            <a:custGeom>
              <a:avLst/>
              <a:gdLst/>
              <a:ahLst/>
              <a:cxnLst/>
              <a:rect l="l" t="t" r="r" b="b"/>
              <a:pathLst>
                <a:path w="4816592" h="2789583">
                  <a:moveTo>
                    <a:pt x="0" y="0"/>
                  </a:moveTo>
                  <a:lnTo>
                    <a:pt x="4816592" y="0"/>
                  </a:lnTo>
                  <a:lnTo>
                    <a:pt x="4816592" y="2789583"/>
                  </a:lnTo>
                  <a:lnTo>
                    <a:pt x="0" y="2789583"/>
                  </a:lnTo>
                  <a:close/>
                </a:path>
              </a:pathLst>
            </a:custGeom>
            <a:solidFill>
              <a:srgbClr val="24363D"/>
            </a:solidFill>
          </p:spPr>
          <p:txBody>
            <a:bodyPr/>
            <a:lstStyle/>
            <a:p>
              <a:endParaRPr lang="en-US"/>
            </a:p>
          </p:txBody>
        </p:sp>
        <p:sp>
          <p:nvSpPr>
            <p:cNvPr id="4" name="TextBox 4"/>
            <p:cNvSpPr txBox="1"/>
            <p:nvPr/>
          </p:nvSpPr>
          <p:spPr>
            <a:xfrm>
              <a:off x="0" y="-28575"/>
              <a:ext cx="4816593" cy="281815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25242"/>
            <a:ext cx="13525485"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Priming Activity</a:t>
            </a:r>
          </a:p>
        </p:txBody>
      </p:sp>
      <p:sp>
        <p:nvSpPr>
          <p:cNvPr id="8" name="TextBox 8"/>
          <p:cNvSpPr txBox="1"/>
          <p:nvPr/>
        </p:nvSpPr>
        <p:spPr>
          <a:xfrm>
            <a:off x="857265" y="1719539"/>
            <a:ext cx="12397693" cy="4888613"/>
          </a:xfrm>
          <a:prstGeom prst="rect">
            <a:avLst/>
          </a:prstGeom>
        </p:spPr>
        <p:txBody>
          <a:bodyPr lIns="0" tIns="0" rIns="0" bIns="0" rtlCol="0" anchor="t">
            <a:spAutoFit/>
          </a:bodyPr>
          <a:lstStyle/>
          <a:p>
            <a:pPr algn="l">
              <a:lnSpc>
                <a:spcPts val="6566"/>
              </a:lnSpc>
            </a:pPr>
            <a:r>
              <a:rPr lang="en-US" sz="3299">
                <a:solidFill>
                  <a:srgbClr val="FFE57D"/>
                </a:solidFill>
                <a:latin typeface="Canva Sans"/>
                <a:ea typeface="Canva Sans"/>
                <a:cs typeface="Canva Sans"/>
                <a:sym typeface="Canva Sans"/>
              </a:rPr>
              <a:t>1. Who do you think influences government decisions the most – politicians, businesses, workers, or the public? Why?</a:t>
            </a:r>
          </a:p>
          <a:p>
            <a:pPr algn="l">
              <a:lnSpc>
                <a:spcPts val="6566"/>
              </a:lnSpc>
            </a:pPr>
            <a:r>
              <a:rPr lang="en-US" sz="3299">
                <a:solidFill>
                  <a:srgbClr val="FFE57D"/>
                </a:solidFill>
                <a:latin typeface="Canva Sans"/>
                <a:ea typeface="Canva Sans"/>
                <a:cs typeface="Canva Sans"/>
                <a:sym typeface="Canva Sans"/>
              </a:rPr>
              <a:t>2. What is the difference between a rule/policy and a law?</a:t>
            </a:r>
          </a:p>
          <a:p>
            <a:pPr algn="l">
              <a:lnSpc>
                <a:spcPts val="6566"/>
              </a:lnSpc>
            </a:pPr>
            <a:r>
              <a:rPr lang="en-US" sz="3299">
                <a:solidFill>
                  <a:srgbClr val="FFE57D"/>
                </a:solidFill>
                <a:latin typeface="Canva Sans"/>
                <a:ea typeface="Canva Sans"/>
                <a:cs typeface="Canva Sans"/>
                <a:sym typeface="Canva Sans"/>
              </a:rPr>
              <a:t>3. Can you think of a rule/policy that isn’t enforced?</a:t>
            </a:r>
          </a:p>
          <a:p>
            <a:pPr algn="l">
              <a:lnSpc>
                <a:spcPts val="6566"/>
              </a:lnSpc>
            </a:pPr>
            <a:r>
              <a:rPr lang="en-US" sz="3299">
                <a:solidFill>
                  <a:srgbClr val="FFE57D"/>
                </a:solidFill>
                <a:latin typeface="Canva Sans"/>
                <a:ea typeface="Canva Sans"/>
                <a:cs typeface="Canva Sans"/>
                <a:sym typeface="Canva Sans"/>
              </a:rPr>
              <a:t>4. Do you think all EU countries should follow the same rules? Why or why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What Is Government Policy?</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076525"/>
            <a:ext cx="13525500" cy="3855524"/>
            <a:chOff x="0" y="0"/>
            <a:chExt cx="4274726" cy="1218536"/>
          </a:xfrm>
        </p:grpSpPr>
        <p:sp>
          <p:nvSpPr>
            <p:cNvPr id="10" name="Freeform 10"/>
            <p:cNvSpPr/>
            <p:nvPr/>
          </p:nvSpPr>
          <p:spPr>
            <a:xfrm>
              <a:off x="0" y="0"/>
              <a:ext cx="4274726" cy="1218536"/>
            </a:xfrm>
            <a:custGeom>
              <a:avLst/>
              <a:gdLst/>
              <a:ahLst/>
              <a:cxnLst/>
              <a:rect l="l" t="t" r="r" b="b"/>
              <a:pathLst>
                <a:path w="4274726" h="1218536">
                  <a:moveTo>
                    <a:pt x="24041" y="0"/>
                  </a:moveTo>
                  <a:lnTo>
                    <a:pt x="4250686" y="0"/>
                  </a:lnTo>
                  <a:cubicBezTo>
                    <a:pt x="4263963" y="0"/>
                    <a:pt x="4274726" y="10763"/>
                    <a:pt x="4274726" y="24041"/>
                  </a:cubicBezTo>
                  <a:lnTo>
                    <a:pt x="4274726" y="1194495"/>
                  </a:lnTo>
                  <a:cubicBezTo>
                    <a:pt x="4274726" y="1207773"/>
                    <a:pt x="4263963" y="1218536"/>
                    <a:pt x="4250686" y="1218536"/>
                  </a:cubicBezTo>
                  <a:lnTo>
                    <a:pt x="24041" y="1218536"/>
                  </a:lnTo>
                  <a:cubicBezTo>
                    <a:pt x="10763" y="1218536"/>
                    <a:pt x="0" y="1207773"/>
                    <a:pt x="0" y="1194495"/>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247111"/>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98760"/>
            <a:ext cx="12936284" cy="34239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A policy is an action or statement of guidance adopted by the government to support its decision-making. </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Policies shape how the government responds to economic, social, or environmental issues. The government consults with experts, businesses, and stakeholders when developing policies.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50" y="3076525"/>
            <a:ext cx="13525500" cy="2609146"/>
            <a:chOff x="0" y="0"/>
            <a:chExt cx="4274726" cy="824619"/>
          </a:xfrm>
        </p:grpSpPr>
        <p:sp>
          <p:nvSpPr>
            <p:cNvPr id="8" name="Freeform 8"/>
            <p:cNvSpPr/>
            <p:nvPr/>
          </p:nvSpPr>
          <p:spPr>
            <a:xfrm>
              <a:off x="0" y="0"/>
              <a:ext cx="4274726" cy="824619"/>
            </a:xfrm>
            <a:custGeom>
              <a:avLst/>
              <a:gdLst/>
              <a:ahLst/>
              <a:cxnLst/>
              <a:rect l="l" t="t" r="r" b="b"/>
              <a:pathLst>
                <a:path w="4274726" h="824619">
                  <a:moveTo>
                    <a:pt x="24041" y="0"/>
                  </a:moveTo>
                  <a:lnTo>
                    <a:pt x="4250686" y="0"/>
                  </a:lnTo>
                  <a:cubicBezTo>
                    <a:pt x="4263963" y="0"/>
                    <a:pt x="4274726" y="10763"/>
                    <a:pt x="4274726" y="24041"/>
                  </a:cubicBezTo>
                  <a:lnTo>
                    <a:pt x="4274726" y="800578"/>
                  </a:lnTo>
                  <a:cubicBezTo>
                    <a:pt x="4274726" y="813856"/>
                    <a:pt x="4263963" y="824619"/>
                    <a:pt x="4250686" y="824619"/>
                  </a:cubicBezTo>
                  <a:lnTo>
                    <a:pt x="24041" y="824619"/>
                  </a:lnTo>
                  <a:cubicBezTo>
                    <a:pt x="10763" y="824619"/>
                    <a:pt x="0" y="813856"/>
                    <a:pt x="0" y="800578"/>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853194"/>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10599330" y="6083941"/>
            <a:ext cx="4640670" cy="2488559"/>
          </a:xfrm>
          <a:custGeom>
            <a:avLst/>
            <a:gdLst/>
            <a:ahLst/>
            <a:cxnLst/>
            <a:rect l="l" t="t" r="r" b="b"/>
            <a:pathLst>
              <a:path w="4640670" h="2488559">
                <a:moveTo>
                  <a:pt x="0" y="0"/>
                </a:moveTo>
                <a:lnTo>
                  <a:pt x="4640670" y="0"/>
                </a:lnTo>
                <a:lnTo>
                  <a:pt x="4640670" y="2488559"/>
                </a:lnTo>
                <a:lnTo>
                  <a:pt x="0" y="2488559"/>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What Is Government Legislation?</a:t>
            </a:r>
          </a:p>
        </p:txBody>
      </p:sp>
      <p:sp>
        <p:nvSpPr>
          <p:cNvPr id="12" name="TextBox 12"/>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1151858" y="3198760"/>
            <a:ext cx="12936284" cy="229997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Legisation must be passed by the Oireachtas to become legally binding on businesses. Legislation can be created in line with policies so that businesses must comply or face penalties or</a:t>
            </a:r>
          </a:p>
          <a:p>
            <a:pPr algn="ctr">
              <a:lnSpc>
                <a:spcPts val="4479"/>
              </a:lnSpc>
            </a:pPr>
            <a:r>
              <a:rPr lang="en-US" sz="3199">
                <a:solidFill>
                  <a:srgbClr val="24363D"/>
                </a:solidFill>
                <a:latin typeface="Tabarra Sans"/>
                <a:ea typeface="Tabarra Sans"/>
                <a:cs typeface="Tabarra Sans"/>
                <a:sym typeface="Tabarra Sans"/>
              </a:rPr>
              <a:t>fines.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50" y="2439619"/>
            <a:ext cx="13525500" cy="1846631"/>
            <a:chOff x="0" y="0"/>
            <a:chExt cx="4274726" cy="583627"/>
          </a:xfrm>
        </p:grpSpPr>
        <p:sp>
          <p:nvSpPr>
            <p:cNvPr id="8" name="Freeform 8"/>
            <p:cNvSpPr/>
            <p:nvPr/>
          </p:nvSpPr>
          <p:spPr>
            <a:xfrm>
              <a:off x="0" y="0"/>
              <a:ext cx="4274726" cy="583627"/>
            </a:xfrm>
            <a:custGeom>
              <a:avLst/>
              <a:gdLst/>
              <a:ahLst/>
              <a:cxnLst/>
              <a:rect l="l" t="t" r="r" b="b"/>
              <a:pathLst>
                <a:path w="4274726" h="583627">
                  <a:moveTo>
                    <a:pt x="24041" y="0"/>
                  </a:moveTo>
                  <a:lnTo>
                    <a:pt x="4250686" y="0"/>
                  </a:lnTo>
                  <a:cubicBezTo>
                    <a:pt x="4263963" y="0"/>
                    <a:pt x="4274726" y="10763"/>
                    <a:pt x="4274726" y="24041"/>
                  </a:cubicBezTo>
                  <a:lnTo>
                    <a:pt x="4274726" y="559586"/>
                  </a:lnTo>
                  <a:cubicBezTo>
                    <a:pt x="4274726" y="572863"/>
                    <a:pt x="4263963" y="583627"/>
                    <a:pt x="4250686" y="583627"/>
                  </a:cubicBezTo>
                  <a:lnTo>
                    <a:pt x="24041" y="583627"/>
                  </a:lnTo>
                  <a:cubicBezTo>
                    <a:pt x="10763" y="583627"/>
                    <a:pt x="0" y="572863"/>
                    <a:pt x="0" y="559586"/>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612202"/>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1013219" y="2540160"/>
            <a:ext cx="13063370" cy="1591945"/>
          </a:xfrm>
          <a:prstGeom prst="rect">
            <a:avLst/>
          </a:prstGeom>
        </p:spPr>
        <p:txBody>
          <a:bodyPr lIns="0" tIns="0" rIns="0" bIns="0" rtlCol="0" anchor="t">
            <a:spAutoFit/>
          </a:bodyPr>
          <a:lstStyle/>
          <a:p>
            <a:pPr algn="ctr">
              <a:lnSpc>
                <a:spcPts val="3080"/>
              </a:lnSpc>
            </a:pPr>
            <a:r>
              <a:rPr lang="en-US" sz="2200">
                <a:solidFill>
                  <a:srgbClr val="24363D"/>
                </a:solidFill>
                <a:latin typeface="Tabarra Sans"/>
                <a:ea typeface="Tabarra Sans"/>
                <a:cs typeface="Tabarra Sans"/>
                <a:sym typeface="Tabarra Sans"/>
              </a:rPr>
              <a:t>Policies provide guidance and set out the government’s intentions, while legislation ensures that those guidelines are followed. Most policies require accompanying legislation in order to have a real impact. The Climate Action Plan (policy) and the Climate Action and Low Carbon Development Act 2021 (legislation) should work together to achieve the government’s objectives:</a:t>
            </a:r>
          </a:p>
        </p:txBody>
      </p:sp>
      <p:sp>
        <p:nvSpPr>
          <p:cNvPr id="11" name="Freeform 11"/>
          <p:cNvSpPr/>
          <p:nvPr/>
        </p:nvSpPr>
        <p:spPr>
          <a:xfrm>
            <a:off x="1945061" y="4562475"/>
            <a:ext cx="11349878" cy="3475900"/>
          </a:xfrm>
          <a:custGeom>
            <a:avLst/>
            <a:gdLst/>
            <a:ahLst/>
            <a:cxnLst/>
            <a:rect l="l" t="t" r="r" b="b"/>
            <a:pathLst>
              <a:path w="11349878" h="3475900">
                <a:moveTo>
                  <a:pt x="0" y="0"/>
                </a:moveTo>
                <a:lnTo>
                  <a:pt x="11349878" y="0"/>
                </a:lnTo>
                <a:lnTo>
                  <a:pt x="11349878" y="3475900"/>
                </a:lnTo>
                <a:lnTo>
                  <a:pt x="0" y="3475900"/>
                </a:lnTo>
                <a:lnTo>
                  <a:pt x="0" y="0"/>
                </a:lnTo>
                <a:close/>
              </a:path>
            </a:pathLst>
          </a:custGeom>
          <a:blipFill>
            <a:blip r:embed="rId3"/>
            <a:stretch>
              <a:fillRect/>
            </a:stretch>
          </a:blipFill>
        </p:spPr>
        <p:txBody>
          <a:bodyPr/>
          <a:lstStyle/>
          <a:p>
            <a:endParaRPr lang="en-US"/>
          </a:p>
        </p:txBody>
      </p:sp>
      <p:sp>
        <p:nvSpPr>
          <p:cNvPr id="12" name="TextBox 12"/>
          <p:cNvSpPr txBox="1"/>
          <p:nvPr/>
        </p:nvSpPr>
        <p:spPr>
          <a:xfrm>
            <a:off x="857265" y="978784"/>
            <a:ext cx="13121031" cy="715643"/>
          </a:xfrm>
          <a:prstGeom prst="rect">
            <a:avLst/>
          </a:prstGeom>
        </p:spPr>
        <p:txBody>
          <a:bodyPr lIns="0" tIns="0" rIns="0" bIns="0" rtlCol="0" anchor="t">
            <a:spAutoFit/>
          </a:bodyPr>
          <a:lstStyle/>
          <a:p>
            <a:pPr algn="l">
              <a:lnSpc>
                <a:spcPts val="5180"/>
              </a:lnSpc>
            </a:pPr>
            <a:r>
              <a:rPr lang="en-US" sz="3700" b="1">
                <a:solidFill>
                  <a:srgbClr val="FFE57D"/>
                </a:solidFill>
                <a:latin typeface="Tabarra Sans Bold"/>
                <a:ea typeface="Tabarra Sans Bold"/>
                <a:cs typeface="Tabarra Sans Bold"/>
                <a:sym typeface="Tabarra Sans Bold"/>
              </a:rPr>
              <a:t>How Government Policy &amp; Legislation Work Together</a:t>
            </a:r>
          </a:p>
        </p:txBody>
      </p:sp>
      <p:sp>
        <p:nvSpPr>
          <p:cNvPr id="13" name="TextBox 13"/>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3F63"/>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857250" y="2352333"/>
            <a:ext cx="13798161" cy="3328806"/>
          </a:xfrm>
          <a:custGeom>
            <a:avLst/>
            <a:gdLst/>
            <a:ahLst/>
            <a:cxnLst/>
            <a:rect l="l" t="t" r="r" b="b"/>
            <a:pathLst>
              <a:path w="13798161" h="3328806">
                <a:moveTo>
                  <a:pt x="0" y="0"/>
                </a:moveTo>
                <a:lnTo>
                  <a:pt x="13798161" y="0"/>
                </a:lnTo>
                <a:lnTo>
                  <a:pt x="13798161" y="3328806"/>
                </a:lnTo>
                <a:lnTo>
                  <a:pt x="0" y="332880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33014"/>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4.2</a:t>
            </a:r>
          </a:p>
        </p:txBody>
      </p:sp>
      <p:grpSp>
        <p:nvGrpSpPr>
          <p:cNvPr id="6" name="Group 6"/>
          <p:cNvGrpSpPr/>
          <p:nvPr/>
        </p:nvGrpSpPr>
        <p:grpSpPr>
          <a:xfrm>
            <a:off x="996308" y="179703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580016"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96308" y="4469051"/>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580016" y="4574194"/>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87809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OL1 Q4 (f) (i): Choose the correct words: (symbols, laws, plans) for Government policies are __________ that outline the government’s intention. Legislation refers to __________ , which must be followed by all individuals and organisations.</a:t>
            </a:r>
          </a:p>
        </p:txBody>
      </p:sp>
      <p:sp>
        <p:nvSpPr>
          <p:cNvPr id="15" name="TextBox 15"/>
          <p:cNvSpPr txBox="1"/>
          <p:nvPr/>
        </p:nvSpPr>
        <p:spPr>
          <a:xfrm>
            <a:off x="996308" y="5616188"/>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Q2</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22377"/>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4.3</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72291"/>
            <a:ext cx="13525500" cy="13017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4.3 Outline the role played by business in the development of national policy. </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50" y="1037028"/>
            <a:ext cx="13121031" cy="656588"/>
          </a:xfrm>
          <a:prstGeom prst="rect">
            <a:avLst/>
          </a:prstGeom>
        </p:spPr>
        <p:txBody>
          <a:bodyPr lIns="0" tIns="0" rIns="0" bIns="0" rtlCol="0" anchor="t">
            <a:spAutoFit/>
          </a:bodyPr>
          <a:lstStyle/>
          <a:p>
            <a:pPr algn="l">
              <a:lnSpc>
                <a:spcPts val="4760"/>
              </a:lnSpc>
            </a:pPr>
            <a:r>
              <a:rPr lang="en-US" sz="3400" b="1">
                <a:solidFill>
                  <a:srgbClr val="FFE57D"/>
                </a:solidFill>
                <a:latin typeface="Tabarra Sans Bold"/>
                <a:ea typeface="Tabarra Sans Bold"/>
                <a:cs typeface="Tabarra Sans Bold"/>
                <a:sym typeface="Tabarra Sans Bold"/>
              </a:rPr>
              <a:t>The Role Of Business In The Development Of National Policy</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076525"/>
            <a:ext cx="13525500" cy="4223945"/>
            <a:chOff x="0" y="0"/>
            <a:chExt cx="4274726" cy="1334975"/>
          </a:xfrm>
        </p:grpSpPr>
        <p:sp>
          <p:nvSpPr>
            <p:cNvPr id="10" name="Freeform 10"/>
            <p:cNvSpPr/>
            <p:nvPr/>
          </p:nvSpPr>
          <p:spPr>
            <a:xfrm>
              <a:off x="0" y="0"/>
              <a:ext cx="4274726" cy="1334975"/>
            </a:xfrm>
            <a:custGeom>
              <a:avLst/>
              <a:gdLst/>
              <a:ahLst/>
              <a:cxnLst/>
              <a:rect l="l" t="t" r="r" b="b"/>
              <a:pathLst>
                <a:path w="4274726" h="1334975">
                  <a:moveTo>
                    <a:pt x="24041" y="0"/>
                  </a:moveTo>
                  <a:lnTo>
                    <a:pt x="4250686" y="0"/>
                  </a:lnTo>
                  <a:cubicBezTo>
                    <a:pt x="4263963" y="0"/>
                    <a:pt x="4274726" y="10763"/>
                    <a:pt x="4274726" y="24041"/>
                  </a:cubicBezTo>
                  <a:lnTo>
                    <a:pt x="4274726" y="1310935"/>
                  </a:lnTo>
                  <a:cubicBezTo>
                    <a:pt x="4274726" y="1324212"/>
                    <a:pt x="4263963" y="1334975"/>
                    <a:pt x="4250686" y="1334975"/>
                  </a:cubicBezTo>
                  <a:lnTo>
                    <a:pt x="24041" y="1334975"/>
                  </a:lnTo>
                  <a:cubicBezTo>
                    <a:pt x="10763" y="1334975"/>
                    <a:pt x="0" y="1324212"/>
                    <a:pt x="0" y="1310935"/>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363550"/>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40994"/>
            <a:ext cx="12936284" cy="39858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To design effective policies and reduce negative impacts, the government often consults businesses to understand how proposed changes may affect them. </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Businesses themselves often actively seek to influence government decisions to ensure that new policies align with their interests and needs.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02348"/>
            <a:ext cx="13525485"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Actions Businesses Can Take To Influence Government Policy</a:t>
            </a:r>
          </a:p>
        </p:txBody>
      </p:sp>
      <p:grpSp>
        <p:nvGrpSpPr>
          <p:cNvPr id="9" name="Group 9"/>
          <p:cNvGrpSpPr/>
          <p:nvPr/>
        </p:nvGrpSpPr>
        <p:grpSpPr>
          <a:xfrm>
            <a:off x="857250" y="2496624"/>
            <a:ext cx="3752152" cy="1021634"/>
            <a:chOff x="0" y="0"/>
            <a:chExt cx="1185865" cy="322887"/>
          </a:xfrm>
        </p:grpSpPr>
        <p:sp>
          <p:nvSpPr>
            <p:cNvPr id="10" name="Freeform 10"/>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11" name="TextBox 11"/>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17281" y="2523571"/>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Lobbying Government</a:t>
            </a:r>
          </a:p>
        </p:txBody>
      </p:sp>
      <p:sp>
        <p:nvSpPr>
          <p:cNvPr id="13" name="TextBox 13"/>
          <p:cNvSpPr txBox="1"/>
          <p:nvPr/>
        </p:nvSpPr>
        <p:spPr>
          <a:xfrm>
            <a:off x="5086610" y="2314021"/>
            <a:ext cx="9296155"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Meet with ministers and officials, submit position papers, and present sector data to influence proposals before decisions are made.</a:t>
            </a:r>
          </a:p>
        </p:txBody>
      </p:sp>
      <p:sp>
        <p:nvSpPr>
          <p:cNvPr id="14" name="TextBox 14"/>
          <p:cNvSpPr txBox="1"/>
          <p:nvPr/>
        </p:nvSpPr>
        <p:spPr>
          <a:xfrm>
            <a:off x="5086580" y="4100892"/>
            <a:ext cx="9296185"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Use media and social channels to explain business impacts and build public support that puts pressure on policymakers.</a:t>
            </a:r>
          </a:p>
        </p:txBody>
      </p:sp>
      <p:sp>
        <p:nvSpPr>
          <p:cNvPr id="15" name="TextBox 15"/>
          <p:cNvSpPr txBox="1"/>
          <p:nvPr/>
        </p:nvSpPr>
        <p:spPr>
          <a:xfrm>
            <a:off x="5086580" y="5556016"/>
            <a:ext cx="9296185"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Complete consultation responses with evidence, case studies, and practical recommendations; attend briefings where invited.</a:t>
            </a:r>
          </a:p>
        </p:txBody>
      </p:sp>
      <p:sp>
        <p:nvSpPr>
          <p:cNvPr id="16" name="TextBox 16"/>
          <p:cNvSpPr txBox="1"/>
          <p:nvPr/>
        </p:nvSpPr>
        <p:spPr>
          <a:xfrm>
            <a:off x="5086580" y="7034850"/>
            <a:ext cx="9296185"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Participate in departmental forums or taskforces so industry expertise shapes draft policy from an early stage.</a:t>
            </a:r>
          </a:p>
        </p:txBody>
      </p:sp>
      <p:grpSp>
        <p:nvGrpSpPr>
          <p:cNvPr id="17" name="Group 17"/>
          <p:cNvGrpSpPr/>
          <p:nvPr/>
        </p:nvGrpSpPr>
        <p:grpSpPr>
          <a:xfrm>
            <a:off x="857250" y="4073945"/>
            <a:ext cx="3752152" cy="1021634"/>
            <a:chOff x="0" y="0"/>
            <a:chExt cx="1185865" cy="322887"/>
          </a:xfrm>
        </p:grpSpPr>
        <p:sp>
          <p:nvSpPr>
            <p:cNvPr id="18" name="Freeform 18"/>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19" name="TextBox 19"/>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1117281" y="4100892"/>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Public Awareness Campaigns</a:t>
            </a:r>
          </a:p>
        </p:txBody>
      </p:sp>
      <p:grpSp>
        <p:nvGrpSpPr>
          <p:cNvPr id="21" name="Group 21"/>
          <p:cNvGrpSpPr/>
          <p:nvPr/>
        </p:nvGrpSpPr>
        <p:grpSpPr>
          <a:xfrm>
            <a:off x="857250" y="5529068"/>
            <a:ext cx="3752152" cy="1021634"/>
            <a:chOff x="0" y="0"/>
            <a:chExt cx="1185865" cy="322887"/>
          </a:xfrm>
        </p:grpSpPr>
        <p:sp>
          <p:nvSpPr>
            <p:cNvPr id="22" name="Freeform 22"/>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23" name="TextBox 23"/>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grpSp>
        <p:nvGrpSpPr>
          <p:cNvPr id="24" name="Group 24"/>
          <p:cNvGrpSpPr/>
          <p:nvPr/>
        </p:nvGrpSpPr>
        <p:grpSpPr>
          <a:xfrm>
            <a:off x="857250" y="7007903"/>
            <a:ext cx="3752152" cy="1021634"/>
            <a:chOff x="0" y="0"/>
            <a:chExt cx="1185865" cy="322887"/>
          </a:xfrm>
        </p:grpSpPr>
        <p:sp>
          <p:nvSpPr>
            <p:cNvPr id="25" name="Freeform 25"/>
            <p:cNvSpPr/>
            <p:nvPr/>
          </p:nvSpPr>
          <p:spPr>
            <a:xfrm>
              <a:off x="0" y="0"/>
              <a:ext cx="1185865" cy="322887"/>
            </a:xfrm>
            <a:custGeom>
              <a:avLst/>
              <a:gdLst/>
              <a:ahLst/>
              <a:cxnLst/>
              <a:rect l="l" t="t" r="r" b="b"/>
              <a:pathLst>
                <a:path w="1185865" h="322887">
                  <a:moveTo>
                    <a:pt x="86660" y="0"/>
                  </a:moveTo>
                  <a:lnTo>
                    <a:pt x="1099206" y="0"/>
                  </a:lnTo>
                  <a:cubicBezTo>
                    <a:pt x="1147066" y="0"/>
                    <a:pt x="1185865" y="38799"/>
                    <a:pt x="1185865" y="86660"/>
                  </a:cubicBezTo>
                  <a:lnTo>
                    <a:pt x="1185865" y="236227"/>
                  </a:lnTo>
                  <a:cubicBezTo>
                    <a:pt x="1185865" y="259211"/>
                    <a:pt x="1176735" y="281253"/>
                    <a:pt x="1160483" y="297505"/>
                  </a:cubicBezTo>
                  <a:cubicBezTo>
                    <a:pt x="1144231" y="313757"/>
                    <a:pt x="1122189" y="322887"/>
                    <a:pt x="1099206" y="322887"/>
                  </a:cubicBezTo>
                  <a:lnTo>
                    <a:pt x="86660" y="322887"/>
                  </a:lnTo>
                  <a:cubicBezTo>
                    <a:pt x="38799" y="322887"/>
                    <a:pt x="0" y="284088"/>
                    <a:pt x="0" y="236227"/>
                  </a:cubicBezTo>
                  <a:lnTo>
                    <a:pt x="0" y="86660"/>
                  </a:lnTo>
                  <a:cubicBezTo>
                    <a:pt x="0" y="38799"/>
                    <a:pt x="38799" y="0"/>
                    <a:pt x="86660" y="0"/>
                  </a:cubicBezTo>
                  <a:close/>
                </a:path>
              </a:pathLst>
            </a:custGeom>
            <a:solidFill>
              <a:srgbClr val="FFE57D"/>
            </a:solidFill>
          </p:spPr>
          <p:txBody>
            <a:bodyPr/>
            <a:lstStyle/>
            <a:p>
              <a:endParaRPr lang="en-US"/>
            </a:p>
          </p:txBody>
        </p:sp>
        <p:sp>
          <p:nvSpPr>
            <p:cNvPr id="26" name="TextBox 26"/>
            <p:cNvSpPr txBox="1"/>
            <p:nvPr/>
          </p:nvSpPr>
          <p:spPr>
            <a:xfrm>
              <a:off x="0" y="-28575"/>
              <a:ext cx="1185865" cy="351462"/>
            </a:xfrm>
            <a:prstGeom prst="rect">
              <a:avLst/>
            </a:prstGeom>
          </p:spPr>
          <p:txBody>
            <a:bodyPr lIns="50800" tIns="50800" rIns="50800" bIns="50800" rtlCol="0" anchor="ctr"/>
            <a:lstStyle/>
            <a:p>
              <a:pPr algn="ctr">
                <a:lnSpc>
                  <a:spcPts val="2239"/>
                </a:lnSpc>
              </a:pPr>
              <a:endParaRPr/>
            </a:p>
          </p:txBody>
        </p:sp>
      </p:grpSp>
      <p:sp>
        <p:nvSpPr>
          <p:cNvPr id="27" name="TextBox 27"/>
          <p:cNvSpPr txBox="1"/>
          <p:nvPr/>
        </p:nvSpPr>
        <p:spPr>
          <a:xfrm>
            <a:off x="1117281" y="5556016"/>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Responding To Public Consultations</a:t>
            </a:r>
          </a:p>
        </p:txBody>
      </p:sp>
      <p:sp>
        <p:nvSpPr>
          <p:cNvPr id="28" name="TextBox 28"/>
          <p:cNvSpPr txBox="1"/>
          <p:nvPr/>
        </p:nvSpPr>
        <p:spPr>
          <a:xfrm>
            <a:off x="1117281" y="7011139"/>
            <a:ext cx="3232090"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Joining Advisory Or Working Groups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50" y="786082"/>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Interest Groups</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683951" y="2335639"/>
            <a:ext cx="13872097" cy="1580907"/>
            <a:chOff x="0" y="0"/>
            <a:chExt cx="4384268" cy="499645"/>
          </a:xfrm>
        </p:grpSpPr>
        <p:sp>
          <p:nvSpPr>
            <p:cNvPr id="10" name="Freeform 10"/>
            <p:cNvSpPr/>
            <p:nvPr/>
          </p:nvSpPr>
          <p:spPr>
            <a:xfrm>
              <a:off x="0" y="0"/>
              <a:ext cx="4384268" cy="499645"/>
            </a:xfrm>
            <a:custGeom>
              <a:avLst/>
              <a:gdLst/>
              <a:ahLst/>
              <a:cxnLst/>
              <a:rect l="l" t="t" r="r" b="b"/>
              <a:pathLst>
                <a:path w="4384268" h="499645">
                  <a:moveTo>
                    <a:pt x="23440" y="0"/>
                  </a:moveTo>
                  <a:lnTo>
                    <a:pt x="4360828" y="0"/>
                  </a:lnTo>
                  <a:cubicBezTo>
                    <a:pt x="4367044" y="0"/>
                    <a:pt x="4373006" y="2470"/>
                    <a:pt x="4377402" y="6865"/>
                  </a:cubicBezTo>
                  <a:cubicBezTo>
                    <a:pt x="4381798" y="11261"/>
                    <a:pt x="4384268" y="17223"/>
                    <a:pt x="4384268" y="23440"/>
                  </a:cubicBezTo>
                  <a:lnTo>
                    <a:pt x="4384268" y="476205"/>
                  </a:lnTo>
                  <a:cubicBezTo>
                    <a:pt x="4384268" y="489150"/>
                    <a:pt x="4373773" y="499645"/>
                    <a:pt x="4360828" y="499645"/>
                  </a:cubicBezTo>
                  <a:lnTo>
                    <a:pt x="23440" y="499645"/>
                  </a:lnTo>
                  <a:cubicBezTo>
                    <a:pt x="10494" y="499645"/>
                    <a:pt x="0" y="489150"/>
                    <a:pt x="0" y="476205"/>
                  </a:cubicBezTo>
                  <a:lnTo>
                    <a:pt x="0" y="23440"/>
                  </a:lnTo>
                  <a:cubicBezTo>
                    <a:pt x="0" y="10494"/>
                    <a:pt x="10494" y="0"/>
                    <a:pt x="23440" y="0"/>
                  </a:cubicBezTo>
                  <a:close/>
                </a:path>
              </a:pathLst>
            </a:custGeom>
            <a:solidFill>
              <a:srgbClr val="FFE57D"/>
            </a:solidFill>
          </p:spPr>
          <p:txBody>
            <a:bodyPr/>
            <a:lstStyle/>
            <a:p>
              <a:endParaRPr lang="en-US"/>
            </a:p>
          </p:txBody>
        </p:sp>
        <p:sp>
          <p:nvSpPr>
            <p:cNvPr id="11" name="TextBox 11"/>
            <p:cNvSpPr txBox="1"/>
            <p:nvPr/>
          </p:nvSpPr>
          <p:spPr>
            <a:xfrm>
              <a:off x="0" y="-28575"/>
              <a:ext cx="4384268" cy="528220"/>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857280" y="2449762"/>
            <a:ext cx="13525485" cy="12915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Interest groups are organisations that represent the common viewpoint, objectives, and goals of a particular group of stakeholders. Interest groups are also known as pressure groups or lobby groups. Examples of interest groups that represent businesses in Ireland include:</a:t>
            </a:r>
          </a:p>
        </p:txBody>
      </p:sp>
      <p:sp>
        <p:nvSpPr>
          <p:cNvPr id="13" name="TextBox 13"/>
          <p:cNvSpPr txBox="1"/>
          <p:nvPr/>
        </p:nvSpPr>
        <p:spPr>
          <a:xfrm>
            <a:off x="683974" y="4202296"/>
            <a:ext cx="13872097" cy="3890468"/>
          </a:xfrm>
          <a:prstGeom prst="rect">
            <a:avLst/>
          </a:prstGeom>
        </p:spPr>
        <p:txBody>
          <a:bodyPr lIns="0" tIns="0" rIns="0" bIns="0" rtlCol="0" anchor="t">
            <a:spAutoFit/>
          </a:bodyPr>
          <a:lstStyle/>
          <a:p>
            <a:pPr algn="l">
              <a:lnSpc>
                <a:spcPts val="3439"/>
              </a:lnSpc>
            </a:pPr>
            <a:r>
              <a:rPr lang="en-US" sz="2456" b="1">
                <a:solidFill>
                  <a:srgbClr val="24363D"/>
                </a:solidFill>
                <a:latin typeface="Tabarra Sans Bold"/>
                <a:ea typeface="Tabarra Sans Bold"/>
                <a:cs typeface="Tabarra Sans Bold"/>
                <a:sym typeface="Tabarra Sans Bold"/>
              </a:rPr>
              <a:t>📌 IBEC (Irish Business and Employers Confederation) </a:t>
            </a:r>
            <a:r>
              <a:rPr lang="en-US" sz="2456">
                <a:solidFill>
                  <a:srgbClr val="24363D"/>
                </a:solidFill>
                <a:latin typeface="Tabarra Sans"/>
                <a:ea typeface="Tabarra Sans"/>
                <a:cs typeface="Tabarra Sans"/>
                <a:sym typeface="Tabarra Sans"/>
              </a:rPr>
              <a:t>represents Irish employers across many sectors. It lobbies on issues like tax policy, employment law, &amp; economic development.</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 ISME (Irish Small and Medium Enterprises Association) </a:t>
            </a:r>
            <a:r>
              <a:rPr lang="en-US" sz="2456">
                <a:solidFill>
                  <a:srgbClr val="24363D"/>
                </a:solidFill>
                <a:latin typeface="Tabarra Sans"/>
                <a:ea typeface="Tabarra Sans"/>
                <a:cs typeface="Tabarra Sans"/>
                <a:sym typeface="Tabarra Sans"/>
              </a:rPr>
              <a:t>represents small and medium businesses in Ireland and lobbies on issues like employment costs, access to finance, and regulatory reform.</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 Sector-specific associations </a:t>
            </a:r>
            <a:r>
              <a:rPr lang="en-US" sz="2456">
                <a:solidFill>
                  <a:srgbClr val="24363D"/>
                </a:solidFill>
                <a:latin typeface="Tabarra Sans"/>
                <a:ea typeface="Tabarra Sans"/>
                <a:cs typeface="Tabarra Sans"/>
                <a:sym typeface="Tabarra Sans"/>
              </a:rPr>
              <a:t>such as the Irish Farmers’ Association for agriculture and the Irish Hotels Federation for tourism lobby for sector-specific interests.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grpSp>
        <p:nvGrpSpPr>
          <p:cNvPr id="5" name="Group 5"/>
          <p:cNvGrpSpPr/>
          <p:nvPr/>
        </p:nvGrpSpPr>
        <p:grpSpPr>
          <a:xfrm>
            <a:off x="996308" y="1797035"/>
            <a:ext cx="6371941" cy="861387"/>
            <a:chOff x="0" y="0"/>
            <a:chExt cx="2169396" cy="293268"/>
          </a:xfrm>
        </p:grpSpPr>
        <p:sp>
          <p:nvSpPr>
            <p:cNvPr id="6" name="Freeform 6"/>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7" name="TextBox 7"/>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grpSp>
        <p:nvGrpSpPr>
          <p:cNvPr id="8" name="Group 8"/>
          <p:cNvGrpSpPr/>
          <p:nvPr/>
        </p:nvGrpSpPr>
        <p:grpSpPr>
          <a:xfrm>
            <a:off x="996308" y="4469051"/>
            <a:ext cx="6371941" cy="861387"/>
            <a:chOff x="0" y="0"/>
            <a:chExt cx="2169396" cy="293268"/>
          </a:xfrm>
        </p:grpSpPr>
        <p:sp>
          <p:nvSpPr>
            <p:cNvPr id="9" name="Freeform 9"/>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0" name="TextBox 10"/>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1" name="TextBox 11"/>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4.3</a:t>
            </a:r>
          </a:p>
        </p:txBody>
      </p:sp>
      <p:sp>
        <p:nvSpPr>
          <p:cNvPr id="12" name="TextBox 12"/>
          <p:cNvSpPr txBox="1"/>
          <p:nvPr/>
        </p:nvSpPr>
        <p:spPr>
          <a:xfrm>
            <a:off x="1580016"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sp>
        <p:nvSpPr>
          <p:cNvPr id="13" name="TextBox 13"/>
          <p:cNvSpPr txBox="1"/>
          <p:nvPr/>
        </p:nvSpPr>
        <p:spPr>
          <a:xfrm>
            <a:off x="1580016" y="4574194"/>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87809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a:t>
            </a:r>
          </a:p>
          <a:p>
            <a:pPr algn="l">
              <a:lnSpc>
                <a:spcPts val="2320"/>
              </a:lnSpc>
            </a:pPr>
            <a:endParaRPr lang="en-US" sz="2320" b="1">
              <a:solidFill>
                <a:srgbClr val="FFFFFF"/>
              </a:solidFill>
              <a:latin typeface="Montserrat Bold"/>
              <a:ea typeface="Montserrat Bold"/>
              <a:cs typeface="Montserrat Bold"/>
              <a:sym typeface="Montserrat Bold"/>
            </a:endParaRPr>
          </a:p>
          <a:p>
            <a:pPr algn="l">
              <a:lnSpc>
                <a:spcPts val="2320"/>
              </a:lnSpc>
            </a:pPr>
            <a:r>
              <a:rPr lang="en-US" sz="2320" b="1">
                <a:solidFill>
                  <a:srgbClr val="FFFFFF"/>
                </a:solidFill>
                <a:latin typeface="Montserrat Bold"/>
                <a:ea typeface="Montserrat Bold"/>
                <a:cs typeface="Montserrat Bold"/>
                <a:sym typeface="Montserrat Bold"/>
              </a:rPr>
              <a:t>-</a:t>
            </a:r>
          </a:p>
        </p:txBody>
      </p:sp>
      <p:sp>
        <p:nvSpPr>
          <p:cNvPr id="15" name="TextBox 15"/>
          <p:cNvSpPr txBox="1"/>
          <p:nvPr/>
        </p:nvSpPr>
        <p:spPr>
          <a:xfrm>
            <a:off x="996308" y="5616188"/>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Q3</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3" name="Freeform 3"/>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857265" y="-25242"/>
            <a:ext cx="13525485"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Starter Activity</a:t>
            </a:r>
          </a:p>
        </p:txBody>
      </p:sp>
      <p:sp>
        <p:nvSpPr>
          <p:cNvPr id="5" name="TextBox 5"/>
          <p:cNvSpPr txBox="1"/>
          <p:nvPr/>
        </p:nvSpPr>
        <p:spPr>
          <a:xfrm>
            <a:off x="670930" y="2104683"/>
            <a:ext cx="4611268" cy="2402588"/>
          </a:xfrm>
          <a:prstGeom prst="rect">
            <a:avLst/>
          </a:prstGeom>
        </p:spPr>
        <p:txBody>
          <a:bodyPr lIns="0" tIns="0" rIns="0" bIns="0" rtlCol="0" anchor="t">
            <a:spAutoFit/>
          </a:bodyPr>
          <a:lstStyle/>
          <a:p>
            <a:pPr algn="l">
              <a:lnSpc>
                <a:spcPts val="6566"/>
              </a:lnSpc>
            </a:pPr>
            <a:r>
              <a:rPr lang="en-US" sz="3299" u="sng">
                <a:solidFill>
                  <a:srgbClr val="FFE57D"/>
                </a:solidFill>
                <a:latin typeface="Canva Sans"/>
                <a:ea typeface="Canva Sans"/>
                <a:cs typeface="Canva Sans"/>
                <a:sym typeface="Canva Sans"/>
                <a:hlinkClick r:id="rId4" tooltip="https://backinbusinesshub.com/wp-content/uploads/2025/09/Starter-worksheet-Chapter-4.pdf"/>
              </a:rPr>
              <a:t>Starter sheet here</a:t>
            </a:r>
          </a:p>
          <a:p>
            <a:pPr algn="l">
              <a:lnSpc>
                <a:spcPts val="6566"/>
              </a:lnSpc>
            </a:pPr>
            <a:r>
              <a:rPr lang="en-US" sz="3299" u="sng">
                <a:solidFill>
                  <a:srgbClr val="FFE57D"/>
                </a:solidFill>
                <a:latin typeface="Canva Sans"/>
                <a:ea typeface="Canva Sans"/>
                <a:cs typeface="Canva Sans"/>
                <a:sym typeface="Canva Sans"/>
                <a:hlinkClick r:id="rId5" tooltip="https://backinbusinesshub.com/wp-content/uploads/2025/09/Ch4-Starter-Worksheet-Teacher.pdf"/>
              </a:rPr>
              <a:t>Teacher sheet here</a:t>
            </a:r>
          </a:p>
          <a:p>
            <a:pPr algn="l">
              <a:lnSpc>
                <a:spcPts val="6566"/>
              </a:lnSpc>
            </a:pPr>
            <a:r>
              <a:rPr lang="en-US" sz="3299" u="sng">
                <a:solidFill>
                  <a:srgbClr val="FFE57D"/>
                </a:solidFill>
                <a:latin typeface="Canva Sans"/>
                <a:ea typeface="Canva Sans"/>
                <a:cs typeface="Canva Sans"/>
                <a:sym typeface="Canva Sans"/>
                <a:hlinkClick r:id="rId6" tooltip="https://www.youtube.com/watch?v=kC0JM61bHn8"/>
              </a:rPr>
              <a:t>Link to video</a:t>
            </a:r>
          </a:p>
        </p:txBody>
      </p:sp>
      <p:pic>
        <p:nvPicPr>
          <p:cNvPr id="6" name="Picture 6"/>
          <p:cNvPicPr>
            <a:picLocks noChangeAspect="1"/>
          </p:cNvPicPr>
          <p:nvPr>
            <a:videoFile r:link="rId1"/>
          </p:nvPr>
        </p:nvPicPr>
        <p:blipFill>
          <a:blip r:embed="rId7"/>
          <a:stretch>
            <a:fillRect/>
          </a:stretch>
        </p:blipFill>
        <p:spPr>
          <a:xfrm>
            <a:off x="5651873" y="2352333"/>
            <a:ext cx="9151144" cy="51435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22377"/>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4.4</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72291"/>
            <a:ext cx="13525500" cy="13017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4.4 Identify the key decision-makers in European policy development.</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833707"/>
            <a:ext cx="13121031" cy="968374"/>
          </a:xfrm>
          <a:prstGeom prst="rect">
            <a:avLst/>
          </a:prstGeom>
        </p:spPr>
        <p:txBody>
          <a:bodyPr lIns="0" tIns="0" rIns="0" bIns="0" rtlCol="0" anchor="t">
            <a:spAutoFit/>
          </a:bodyPr>
          <a:lstStyle/>
          <a:p>
            <a:pPr algn="l">
              <a:lnSpc>
                <a:spcPts val="7000"/>
              </a:lnSpc>
            </a:pPr>
            <a:r>
              <a:rPr lang="en-US" sz="5000" b="1">
                <a:solidFill>
                  <a:srgbClr val="FFE57D"/>
                </a:solidFill>
                <a:latin typeface="Tabarra Sans Bold"/>
                <a:ea typeface="Tabarra Sans Bold"/>
                <a:cs typeface="Tabarra Sans Bold"/>
                <a:sym typeface="Tabarra Sans Bold"/>
              </a:rPr>
              <a:t>The European Decision Making Process </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pic>
        <p:nvPicPr>
          <p:cNvPr id="9" name="Picture 9"/>
          <p:cNvPicPr>
            <a:picLocks noChangeAspect="1"/>
          </p:cNvPicPr>
          <p:nvPr>
            <a:videoFile r:link="rId1"/>
          </p:nvPr>
        </p:nvPicPr>
        <p:blipFill>
          <a:blip r:embed="rId4"/>
          <a:stretch>
            <a:fillRect/>
          </a:stretch>
        </p:blipFill>
        <p:spPr>
          <a:xfrm>
            <a:off x="2393003" y="2352333"/>
            <a:ext cx="10453994" cy="5875781"/>
          </a:xfrm>
          <a:prstGeom prst="rect">
            <a:avLst/>
          </a:prstGeom>
        </p:spPr>
      </p:pic>
      <p:sp>
        <p:nvSpPr>
          <p:cNvPr id="10" name="TextBox 10"/>
          <p:cNvSpPr txBox="1"/>
          <p:nvPr/>
        </p:nvSpPr>
        <p:spPr>
          <a:xfrm>
            <a:off x="13441622" y="4950181"/>
            <a:ext cx="1073348" cy="613410"/>
          </a:xfrm>
          <a:prstGeom prst="rect">
            <a:avLst/>
          </a:prstGeom>
        </p:spPr>
        <p:txBody>
          <a:bodyPr lIns="0" tIns="0" rIns="0" bIns="0" rtlCol="0" anchor="t">
            <a:spAutoFit/>
          </a:bodyPr>
          <a:lstStyle/>
          <a:p>
            <a:pPr algn="ctr">
              <a:lnSpc>
                <a:spcPts val="5040"/>
              </a:lnSpc>
            </a:pPr>
            <a:r>
              <a:rPr lang="en-US" sz="3600" b="1" u="sng">
                <a:solidFill>
                  <a:srgbClr val="000000"/>
                </a:solidFill>
                <a:latin typeface="Canva Sans Bold"/>
                <a:ea typeface="Canva Sans Bold"/>
                <a:cs typeface="Canva Sans Bold"/>
                <a:sym typeface="Canva Sans Bold"/>
                <a:hlinkClick r:id="rId5" tooltip="https://www.youtube.com/watch?v=CT7WCL85yQU"/>
              </a:rPr>
              <a:t>LINK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33707"/>
            <a:ext cx="13121031" cy="968374"/>
          </a:xfrm>
          <a:prstGeom prst="rect">
            <a:avLst/>
          </a:prstGeom>
        </p:spPr>
        <p:txBody>
          <a:bodyPr lIns="0" tIns="0" rIns="0" bIns="0" rtlCol="0" anchor="t">
            <a:spAutoFit/>
          </a:bodyPr>
          <a:lstStyle/>
          <a:p>
            <a:pPr algn="l">
              <a:lnSpc>
                <a:spcPts val="7000"/>
              </a:lnSpc>
            </a:pPr>
            <a:r>
              <a:rPr lang="en-US" sz="5000" b="1">
                <a:solidFill>
                  <a:srgbClr val="FFE57D"/>
                </a:solidFill>
                <a:latin typeface="Tabarra Sans Bold"/>
                <a:ea typeface="Tabarra Sans Bold"/>
                <a:cs typeface="Tabarra Sans Bold"/>
                <a:sym typeface="Tabarra Sans Bold"/>
              </a:rPr>
              <a:t>The European Commission</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1502033" y="2352333"/>
            <a:ext cx="11831495" cy="2211619"/>
            <a:chOff x="0" y="0"/>
            <a:chExt cx="4274726" cy="799059"/>
          </a:xfrm>
        </p:grpSpPr>
        <p:sp>
          <p:nvSpPr>
            <p:cNvPr id="10" name="Freeform 10"/>
            <p:cNvSpPr/>
            <p:nvPr/>
          </p:nvSpPr>
          <p:spPr>
            <a:xfrm>
              <a:off x="0" y="0"/>
              <a:ext cx="4274726" cy="799059"/>
            </a:xfrm>
            <a:custGeom>
              <a:avLst/>
              <a:gdLst/>
              <a:ahLst/>
              <a:cxnLst/>
              <a:rect l="l" t="t" r="r" b="b"/>
              <a:pathLst>
                <a:path w="4274726" h="799059">
                  <a:moveTo>
                    <a:pt x="27483" y="0"/>
                  </a:moveTo>
                  <a:lnTo>
                    <a:pt x="4247243" y="0"/>
                  </a:lnTo>
                  <a:cubicBezTo>
                    <a:pt x="4254532" y="0"/>
                    <a:pt x="4261522" y="2895"/>
                    <a:pt x="4266676" y="8049"/>
                  </a:cubicBezTo>
                  <a:cubicBezTo>
                    <a:pt x="4271830" y="13203"/>
                    <a:pt x="4274726" y="20194"/>
                    <a:pt x="4274726" y="27483"/>
                  </a:cubicBezTo>
                  <a:lnTo>
                    <a:pt x="4274726" y="771576"/>
                  </a:lnTo>
                  <a:cubicBezTo>
                    <a:pt x="4274726" y="778865"/>
                    <a:pt x="4271830" y="785856"/>
                    <a:pt x="4266676" y="791010"/>
                  </a:cubicBezTo>
                  <a:cubicBezTo>
                    <a:pt x="4261522" y="796164"/>
                    <a:pt x="4254532" y="799059"/>
                    <a:pt x="4247243" y="799059"/>
                  </a:cubicBezTo>
                  <a:lnTo>
                    <a:pt x="27483" y="799059"/>
                  </a:lnTo>
                  <a:cubicBezTo>
                    <a:pt x="20194" y="799059"/>
                    <a:pt x="13203" y="796164"/>
                    <a:pt x="8049" y="791010"/>
                  </a:cubicBezTo>
                  <a:cubicBezTo>
                    <a:pt x="2895" y="785856"/>
                    <a:pt x="0" y="778865"/>
                    <a:pt x="0" y="771576"/>
                  </a:cubicBezTo>
                  <a:lnTo>
                    <a:pt x="0" y="27483"/>
                  </a:lnTo>
                  <a:cubicBezTo>
                    <a:pt x="0" y="20194"/>
                    <a:pt x="2895" y="13203"/>
                    <a:pt x="8049" y="8049"/>
                  </a:cubicBezTo>
                  <a:cubicBezTo>
                    <a:pt x="13203" y="2895"/>
                    <a:pt x="20194" y="0"/>
                    <a:pt x="27483" y="0"/>
                  </a:cubicBezTo>
                  <a:close/>
                </a:path>
              </a:pathLst>
            </a:custGeom>
            <a:solidFill>
              <a:srgbClr val="FFE57D"/>
            </a:solidFill>
          </p:spPr>
          <p:txBody>
            <a:bodyPr/>
            <a:lstStyle/>
            <a:p>
              <a:endParaRPr lang="en-US"/>
            </a:p>
          </p:txBody>
        </p:sp>
        <p:sp>
          <p:nvSpPr>
            <p:cNvPr id="11" name="TextBox 11"/>
            <p:cNvSpPr txBox="1"/>
            <p:nvPr/>
          </p:nvSpPr>
          <p:spPr>
            <a:xfrm>
              <a:off x="0" y="-28575"/>
              <a:ext cx="4274726" cy="8276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759743" y="2401551"/>
            <a:ext cx="11316076" cy="2019086"/>
          </a:xfrm>
          <a:prstGeom prst="rect">
            <a:avLst/>
          </a:prstGeom>
        </p:spPr>
        <p:txBody>
          <a:bodyPr lIns="0" tIns="0" rIns="0" bIns="0" rtlCol="0" anchor="t">
            <a:spAutoFit/>
          </a:bodyPr>
          <a:lstStyle/>
          <a:p>
            <a:pPr algn="ctr">
              <a:lnSpc>
                <a:spcPts val="3918"/>
              </a:lnSpc>
            </a:pPr>
            <a:r>
              <a:rPr lang="en-US" sz="2799">
                <a:solidFill>
                  <a:srgbClr val="24363D"/>
                </a:solidFill>
                <a:latin typeface="Tabarra Sans"/>
                <a:ea typeface="Tabarra Sans"/>
                <a:cs typeface="Tabarra Sans"/>
                <a:sym typeface="Tabarra Sans"/>
              </a:rPr>
              <a:t>The Commission is made up of one commissioner from each EU country, and their job is to defend the interests of the EU as a whole, rather than their national interests. They oversee the day-to-day management of the EU.</a:t>
            </a:r>
          </a:p>
        </p:txBody>
      </p:sp>
      <p:sp>
        <p:nvSpPr>
          <p:cNvPr id="13" name="TextBox 13"/>
          <p:cNvSpPr txBox="1"/>
          <p:nvPr/>
        </p:nvSpPr>
        <p:spPr>
          <a:xfrm>
            <a:off x="1829409" y="4887802"/>
            <a:ext cx="11246409" cy="3237641"/>
          </a:xfrm>
          <a:prstGeom prst="rect">
            <a:avLst/>
          </a:prstGeom>
        </p:spPr>
        <p:txBody>
          <a:bodyPr lIns="0" tIns="0" rIns="0" bIns="0" rtlCol="0" anchor="t">
            <a:spAutoFit/>
          </a:bodyPr>
          <a:lstStyle/>
          <a:p>
            <a:pPr algn="l">
              <a:lnSpc>
                <a:spcPts val="3632"/>
              </a:lnSpc>
            </a:pPr>
            <a:r>
              <a:rPr lang="en-US" sz="2594">
                <a:solidFill>
                  <a:srgbClr val="24363D"/>
                </a:solidFill>
                <a:latin typeface="Tabarra Sans"/>
                <a:ea typeface="Tabarra Sans"/>
                <a:cs typeface="Tabarra Sans"/>
                <a:sym typeface="Tabarra Sans"/>
              </a:rPr>
              <a:t>📌 They propose new laws for discussion and adoption by the European Parliament and the Council of the EU.</a:t>
            </a:r>
          </a:p>
          <a:p>
            <a:pPr algn="l">
              <a:lnSpc>
                <a:spcPts val="3632"/>
              </a:lnSpc>
            </a:pPr>
            <a:endParaRPr lang="en-US" sz="2594">
              <a:solidFill>
                <a:srgbClr val="24363D"/>
              </a:solidFill>
              <a:latin typeface="Tabarra Sans"/>
              <a:ea typeface="Tabarra Sans"/>
              <a:cs typeface="Tabarra Sans"/>
              <a:sym typeface="Tabarra Sans"/>
            </a:endParaRPr>
          </a:p>
          <a:p>
            <a:pPr algn="l">
              <a:lnSpc>
                <a:spcPts val="3632"/>
              </a:lnSpc>
            </a:pPr>
            <a:r>
              <a:rPr lang="en-US" sz="2594">
                <a:solidFill>
                  <a:srgbClr val="24363D"/>
                </a:solidFill>
                <a:latin typeface="Tabarra Sans"/>
                <a:ea typeface="Tabarra Sans"/>
                <a:cs typeface="Tabarra Sans"/>
                <a:sym typeface="Tabarra Sans"/>
              </a:rPr>
              <a:t>📌 They implement EU laws through regulations, directives, and decisions.</a:t>
            </a:r>
          </a:p>
          <a:p>
            <a:pPr algn="l">
              <a:lnSpc>
                <a:spcPts val="3632"/>
              </a:lnSpc>
            </a:pPr>
            <a:endParaRPr lang="en-US" sz="2594">
              <a:solidFill>
                <a:srgbClr val="24363D"/>
              </a:solidFill>
              <a:latin typeface="Tabarra Sans"/>
              <a:ea typeface="Tabarra Sans"/>
              <a:cs typeface="Tabarra Sans"/>
              <a:sym typeface="Tabarra Sans"/>
            </a:endParaRPr>
          </a:p>
          <a:p>
            <a:pPr algn="l">
              <a:lnSpc>
                <a:spcPts val="3632"/>
              </a:lnSpc>
            </a:pPr>
            <a:r>
              <a:rPr lang="en-US" sz="2594">
                <a:solidFill>
                  <a:srgbClr val="24363D"/>
                </a:solidFill>
                <a:latin typeface="Tabarra Sans"/>
                <a:ea typeface="Tabarra Sans"/>
                <a:cs typeface="Tabarra Sans"/>
                <a:sym typeface="Tabarra Sans"/>
              </a:rPr>
              <a:t>📌 They also manage and allocate the EU budget.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33707"/>
            <a:ext cx="13121031" cy="968374"/>
          </a:xfrm>
          <a:prstGeom prst="rect">
            <a:avLst/>
          </a:prstGeom>
        </p:spPr>
        <p:txBody>
          <a:bodyPr lIns="0" tIns="0" rIns="0" bIns="0" rtlCol="0" anchor="t">
            <a:spAutoFit/>
          </a:bodyPr>
          <a:lstStyle/>
          <a:p>
            <a:pPr algn="l">
              <a:lnSpc>
                <a:spcPts val="7000"/>
              </a:lnSpc>
            </a:pPr>
            <a:r>
              <a:rPr lang="en-US" sz="5000" b="1">
                <a:solidFill>
                  <a:srgbClr val="FFE57D"/>
                </a:solidFill>
                <a:latin typeface="Tabarra Sans Bold"/>
                <a:ea typeface="Tabarra Sans Bold"/>
                <a:cs typeface="Tabarra Sans Bold"/>
                <a:sym typeface="Tabarra Sans Bold"/>
              </a:rPr>
              <a:t>The European Parliament</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1682160" y="2352333"/>
            <a:ext cx="11875681" cy="2219878"/>
            <a:chOff x="0" y="0"/>
            <a:chExt cx="4274726" cy="799059"/>
          </a:xfrm>
        </p:grpSpPr>
        <p:sp>
          <p:nvSpPr>
            <p:cNvPr id="10" name="Freeform 10"/>
            <p:cNvSpPr/>
            <p:nvPr/>
          </p:nvSpPr>
          <p:spPr>
            <a:xfrm>
              <a:off x="0" y="0"/>
              <a:ext cx="4274726" cy="799059"/>
            </a:xfrm>
            <a:custGeom>
              <a:avLst/>
              <a:gdLst/>
              <a:ahLst/>
              <a:cxnLst/>
              <a:rect l="l" t="t" r="r" b="b"/>
              <a:pathLst>
                <a:path w="4274726" h="799059">
                  <a:moveTo>
                    <a:pt x="27380" y="0"/>
                  </a:moveTo>
                  <a:lnTo>
                    <a:pt x="4247345" y="0"/>
                  </a:lnTo>
                  <a:cubicBezTo>
                    <a:pt x="4254607" y="0"/>
                    <a:pt x="4261572" y="2885"/>
                    <a:pt x="4266706" y="8020"/>
                  </a:cubicBezTo>
                  <a:cubicBezTo>
                    <a:pt x="4271841" y="13154"/>
                    <a:pt x="4274726" y="20119"/>
                    <a:pt x="4274726" y="27380"/>
                  </a:cubicBezTo>
                  <a:lnTo>
                    <a:pt x="4274726" y="771679"/>
                  </a:lnTo>
                  <a:cubicBezTo>
                    <a:pt x="4274726" y="778940"/>
                    <a:pt x="4271841" y="785905"/>
                    <a:pt x="4266706" y="791040"/>
                  </a:cubicBezTo>
                  <a:cubicBezTo>
                    <a:pt x="4261572" y="796174"/>
                    <a:pt x="4254607" y="799059"/>
                    <a:pt x="4247345" y="799059"/>
                  </a:cubicBezTo>
                  <a:lnTo>
                    <a:pt x="27380" y="799059"/>
                  </a:lnTo>
                  <a:cubicBezTo>
                    <a:pt x="20119" y="799059"/>
                    <a:pt x="13154" y="796174"/>
                    <a:pt x="8020" y="791040"/>
                  </a:cubicBezTo>
                  <a:cubicBezTo>
                    <a:pt x="2885" y="785905"/>
                    <a:pt x="0" y="778940"/>
                    <a:pt x="0" y="771679"/>
                  </a:cubicBezTo>
                  <a:lnTo>
                    <a:pt x="0" y="27380"/>
                  </a:lnTo>
                  <a:cubicBezTo>
                    <a:pt x="0" y="20119"/>
                    <a:pt x="2885" y="13154"/>
                    <a:pt x="8020" y="8020"/>
                  </a:cubicBezTo>
                  <a:cubicBezTo>
                    <a:pt x="13154" y="2885"/>
                    <a:pt x="20119" y="0"/>
                    <a:pt x="27380" y="0"/>
                  </a:cubicBezTo>
                  <a:close/>
                </a:path>
              </a:pathLst>
            </a:custGeom>
            <a:solidFill>
              <a:srgbClr val="FFE57D"/>
            </a:solidFill>
          </p:spPr>
          <p:txBody>
            <a:bodyPr/>
            <a:lstStyle/>
            <a:p>
              <a:endParaRPr lang="en-US"/>
            </a:p>
          </p:txBody>
        </p:sp>
        <p:sp>
          <p:nvSpPr>
            <p:cNvPr id="11" name="TextBox 11"/>
            <p:cNvSpPr txBox="1"/>
            <p:nvPr/>
          </p:nvSpPr>
          <p:spPr>
            <a:xfrm>
              <a:off x="0" y="-28575"/>
              <a:ext cx="4274726" cy="8276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940832" y="2339503"/>
            <a:ext cx="11358337" cy="2026165"/>
          </a:xfrm>
          <a:prstGeom prst="rect">
            <a:avLst/>
          </a:prstGeom>
        </p:spPr>
        <p:txBody>
          <a:bodyPr lIns="0" tIns="0" rIns="0" bIns="0" rtlCol="0" anchor="t">
            <a:spAutoFit/>
          </a:bodyPr>
          <a:lstStyle/>
          <a:p>
            <a:pPr algn="ctr">
              <a:lnSpc>
                <a:spcPts val="3933"/>
              </a:lnSpc>
            </a:pPr>
            <a:r>
              <a:rPr lang="en-US" sz="2809">
                <a:solidFill>
                  <a:srgbClr val="24363D"/>
                </a:solidFill>
                <a:latin typeface="Tabarra Sans"/>
                <a:ea typeface="Tabarra Sans"/>
                <a:cs typeface="Tabarra Sans"/>
                <a:sym typeface="Tabarra Sans"/>
              </a:rPr>
              <a:t>The Members of the European Parliament (MEPs) are directly elected by voters in all Member States to represent the people’s interests with regard to EU law-making and to ensure other EU institutions are working democratically.</a:t>
            </a:r>
          </a:p>
        </p:txBody>
      </p:sp>
      <p:sp>
        <p:nvSpPr>
          <p:cNvPr id="13" name="TextBox 13"/>
          <p:cNvSpPr txBox="1"/>
          <p:nvPr/>
        </p:nvSpPr>
        <p:spPr>
          <a:xfrm>
            <a:off x="2126077" y="4715086"/>
            <a:ext cx="11173091" cy="3679440"/>
          </a:xfrm>
          <a:prstGeom prst="rect">
            <a:avLst/>
          </a:prstGeom>
        </p:spPr>
        <p:txBody>
          <a:bodyPr lIns="0" tIns="0" rIns="0" bIns="0" rtlCol="0" anchor="t">
            <a:spAutoFit/>
          </a:bodyPr>
          <a:lstStyle/>
          <a:p>
            <a:pPr algn="l">
              <a:lnSpc>
                <a:spcPts val="3608"/>
              </a:lnSpc>
            </a:pPr>
            <a:r>
              <a:rPr lang="en-US" sz="2577">
                <a:solidFill>
                  <a:srgbClr val="24363D"/>
                </a:solidFill>
                <a:latin typeface="Tabarra Sans"/>
                <a:ea typeface="Tabarra Sans"/>
                <a:cs typeface="Tabarra Sans"/>
                <a:sym typeface="Tabarra Sans"/>
              </a:rPr>
              <a:t>📌 The European Parliament represents EU citizens through direct elections every five years.</a:t>
            </a:r>
          </a:p>
          <a:p>
            <a:pPr algn="l">
              <a:lnSpc>
                <a:spcPts val="3608"/>
              </a:lnSpc>
            </a:pPr>
            <a:endParaRPr lang="en-US" sz="2577">
              <a:solidFill>
                <a:srgbClr val="24363D"/>
              </a:solidFill>
              <a:latin typeface="Tabarra Sans"/>
              <a:ea typeface="Tabarra Sans"/>
              <a:cs typeface="Tabarra Sans"/>
              <a:sym typeface="Tabarra Sans"/>
            </a:endParaRPr>
          </a:p>
          <a:p>
            <a:pPr algn="l">
              <a:lnSpc>
                <a:spcPts val="3608"/>
              </a:lnSpc>
            </a:pPr>
            <a:r>
              <a:rPr lang="en-US" sz="2577">
                <a:solidFill>
                  <a:srgbClr val="24363D"/>
                </a:solidFill>
                <a:latin typeface="Tabarra Sans"/>
                <a:ea typeface="Tabarra Sans"/>
                <a:cs typeface="Tabarra Sans"/>
                <a:sym typeface="Tabarra Sans"/>
              </a:rPr>
              <a:t>📌 They discuss, debate and amend proposed new legislation and the EU budget from the European Commission.</a:t>
            </a:r>
          </a:p>
          <a:p>
            <a:pPr algn="l">
              <a:lnSpc>
                <a:spcPts val="3608"/>
              </a:lnSpc>
            </a:pPr>
            <a:endParaRPr lang="en-US" sz="2577">
              <a:solidFill>
                <a:srgbClr val="24363D"/>
              </a:solidFill>
              <a:latin typeface="Tabarra Sans"/>
              <a:ea typeface="Tabarra Sans"/>
              <a:cs typeface="Tabarra Sans"/>
              <a:sym typeface="Tabarra Sans"/>
            </a:endParaRPr>
          </a:p>
          <a:p>
            <a:pPr algn="l">
              <a:lnSpc>
                <a:spcPts val="3608"/>
              </a:lnSpc>
            </a:pPr>
            <a:r>
              <a:rPr lang="en-US" sz="2577">
                <a:solidFill>
                  <a:srgbClr val="24363D"/>
                </a:solidFill>
                <a:latin typeface="Tabarra Sans"/>
                <a:ea typeface="Tabarra Sans"/>
                <a:cs typeface="Tabarra Sans"/>
                <a:sym typeface="Tabarra Sans"/>
              </a:rPr>
              <a:t>📌 They approve new legislation through co-decision with the Council of the European Union.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33707"/>
            <a:ext cx="13121031" cy="968374"/>
          </a:xfrm>
          <a:prstGeom prst="rect">
            <a:avLst/>
          </a:prstGeom>
        </p:spPr>
        <p:txBody>
          <a:bodyPr lIns="0" tIns="0" rIns="0" bIns="0" rtlCol="0" anchor="t">
            <a:spAutoFit/>
          </a:bodyPr>
          <a:lstStyle/>
          <a:p>
            <a:pPr algn="l">
              <a:lnSpc>
                <a:spcPts val="7000"/>
              </a:lnSpc>
            </a:pPr>
            <a:r>
              <a:rPr lang="en-US" sz="5000" b="1">
                <a:solidFill>
                  <a:srgbClr val="FFE57D"/>
                </a:solidFill>
                <a:latin typeface="Tabarra Sans Bold"/>
                <a:ea typeface="Tabarra Sans Bold"/>
                <a:cs typeface="Tabarra Sans Bold"/>
                <a:sym typeface="Tabarra Sans Bold"/>
              </a:rPr>
              <a:t>Council Of The European Union</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1753505" y="2352333"/>
            <a:ext cx="11732990" cy="2604112"/>
            <a:chOff x="0" y="0"/>
            <a:chExt cx="4274726" cy="948766"/>
          </a:xfrm>
        </p:grpSpPr>
        <p:sp>
          <p:nvSpPr>
            <p:cNvPr id="10" name="Freeform 10"/>
            <p:cNvSpPr/>
            <p:nvPr/>
          </p:nvSpPr>
          <p:spPr>
            <a:xfrm>
              <a:off x="0" y="0"/>
              <a:ext cx="4274726" cy="948766"/>
            </a:xfrm>
            <a:custGeom>
              <a:avLst/>
              <a:gdLst/>
              <a:ahLst/>
              <a:cxnLst/>
              <a:rect l="l" t="t" r="r" b="b"/>
              <a:pathLst>
                <a:path w="4274726" h="948766">
                  <a:moveTo>
                    <a:pt x="27713" y="0"/>
                  </a:moveTo>
                  <a:lnTo>
                    <a:pt x="4247012" y="0"/>
                  </a:lnTo>
                  <a:cubicBezTo>
                    <a:pt x="4262318" y="0"/>
                    <a:pt x="4274726" y="12408"/>
                    <a:pt x="4274726" y="27713"/>
                  </a:cubicBezTo>
                  <a:lnTo>
                    <a:pt x="4274726" y="921053"/>
                  </a:lnTo>
                  <a:cubicBezTo>
                    <a:pt x="4274726" y="936359"/>
                    <a:pt x="4262318" y="948766"/>
                    <a:pt x="4247012" y="948766"/>
                  </a:cubicBezTo>
                  <a:lnTo>
                    <a:pt x="27713" y="948766"/>
                  </a:lnTo>
                  <a:cubicBezTo>
                    <a:pt x="12408" y="948766"/>
                    <a:pt x="0" y="936359"/>
                    <a:pt x="0" y="921053"/>
                  </a:cubicBezTo>
                  <a:lnTo>
                    <a:pt x="0" y="27713"/>
                  </a:lnTo>
                  <a:cubicBezTo>
                    <a:pt x="0" y="12408"/>
                    <a:pt x="12408" y="0"/>
                    <a:pt x="27713" y="0"/>
                  </a:cubicBezTo>
                  <a:close/>
                </a:path>
              </a:pathLst>
            </a:custGeom>
            <a:solidFill>
              <a:srgbClr val="FFE57D"/>
            </a:solidFill>
          </p:spPr>
          <p:txBody>
            <a:bodyPr/>
            <a:lstStyle/>
            <a:p>
              <a:endParaRPr lang="en-US"/>
            </a:p>
          </p:txBody>
        </p:sp>
        <p:sp>
          <p:nvSpPr>
            <p:cNvPr id="11" name="TextBox 11"/>
            <p:cNvSpPr txBox="1"/>
            <p:nvPr/>
          </p:nvSpPr>
          <p:spPr>
            <a:xfrm>
              <a:off x="0" y="-28575"/>
              <a:ext cx="4274726" cy="977341"/>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009069" y="2347694"/>
            <a:ext cx="11221862" cy="2481280"/>
          </a:xfrm>
          <a:prstGeom prst="rect">
            <a:avLst/>
          </a:prstGeom>
        </p:spPr>
        <p:txBody>
          <a:bodyPr lIns="0" tIns="0" rIns="0" bIns="0" rtlCol="0" anchor="t">
            <a:spAutoFit/>
          </a:bodyPr>
          <a:lstStyle/>
          <a:p>
            <a:pPr algn="ctr">
              <a:lnSpc>
                <a:spcPts val="3886"/>
              </a:lnSpc>
            </a:pPr>
            <a:r>
              <a:rPr lang="en-US" sz="2775">
                <a:solidFill>
                  <a:srgbClr val="24363D"/>
                </a:solidFill>
                <a:latin typeface="Tabarra Sans"/>
                <a:ea typeface="Tabarra Sans"/>
                <a:cs typeface="Tabarra Sans"/>
                <a:sym typeface="Tabarra Sans"/>
              </a:rPr>
              <a:t>The Council is the main decision-making body of the EU. In the Council, government ministers from each EU country meet to discuss, amend, and adopt laws, and to coordinate policies. The ministers have the authority to commit their government to the actions agreed during meetings.</a:t>
            </a:r>
          </a:p>
        </p:txBody>
      </p:sp>
      <p:sp>
        <p:nvSpPr>
          <p:cNvPr id="13" name="TextBox 13"/>
          <p:cNvSpPr txBox="1"/>
          <p:nvPr/>
        </p:nvSpPr>
        <p:spPr>
          <a:xfrm>
            <a:off x="1686118" y="5213620"/>
            <a:ext cx="11867764" cy="2929426"/>
          </a:xfrm>
          <a:prstGeom prst="rect">
            <a:avLst/>
          </a:prstGeom>
        </p:spPr>
        <p:txBody>
          <a:bodyPr lIns="0" tIns="0" rIns="0" bIns="0" rtlCol="0" anchor="t">
            <a:spAutoFit/>
          </a:bodyPr>
          <a:lstStyle/>
          <a:p>
            <a:pPr algn="l">
              <a:lnSpc>
                <a:spcPts val="3832"/>
              </a:lnSpc>
            </a:pPr>
            <a:r>
              <a:rPr lang="en-US" sz="2737">
                <a:solidFill>
                  <a:srgbClr val="24363D"/>
                </a:solidFill>
                <a:latin typeface="Tabarra Sans"/>
                <a:ea typeface="Tabarra Sans"/>
                <a:cs typeface="Tabarra Sans"/>
                <a:sym typeface="Tabarra Sans"/>
              </a:rPr>
              <a:t>📌 They are the main decision-making body of the EU.</a:t>
            </a:r>
          </a:p>
          <a:p>
            <a:pPr algn="l">
              <a:lnSpc>
                <a:spcPts val="3832"/>
              </a:lnSpc>
            </a:pPr>
            <a:endParaRPr lang="en-US" sz="2737">
              <a:solidFill>
                <a:srgbClr val="24363D"/>
              </a:solidFill>
              <a:latin typeface="Tabarra Sans"/>
              <a:ea typeface="Tabarra Sans"/>
              <a:cs typeface="Tabarra Sans"/>
              <a:sym typeface="Tabarra Sans"/>
            </a:endParaRPr>
          </a:p>
          <a:p>
            <a:pPr algn="l">
              <a:lnSpc>
                <a:spcPts val="3832"/>
              </a:lnSpc>
            </a:pPr>
            <a:r>
              <a:rPr lang="en-US" sz="2737">
                <a:solidFill>
                  <a:srgbClr val="24363D"/>
                </a:solidFill>
                <a:latin typeface="Tabarra Sans"/>
                <a:ea typeface="Tabarra Sans"/>
                <a:cs typeface="Tabarra Sans"/>
                <a:sym typeface="Tabarra Sans"/>
              </a:rPr>
              <a:t>📌 They adopt new laws jointly with the European Parliament in a process called co-decision.</a:t>
            </a:r>
          </a:p>
          <a:p>
            <a:pPr algn="l">
              <a:lnSpc>
                <a:spcPts val="3832"/>
              </a:lnSpc>
            </a:pPr>
            <a:endParaRPr lang="en-US" sz="2737">
              <a:solidFill>
                <a:srgbClr val="24363D"/>
              </a:solidFill>
              <a:latin typeface="Tabarra Sans"/>
              <a:ea typeface="Tabarra Sans"/>
              <a:cs typeface="Tabarra Sans"/>
              <a:sym typeface="Tabarra Sans"/>
            </a:endParaRPr>
          </a:p>
          <a:p>
            <a:pPr algn="l">
              <a:lnSpc>
                <a:spcPts val="3832"/>
              </a:lnSpc>
            </a:pPr>
            <a:r>
              <a:rPr lang="en-US" sz="2737">
                <a:solidFill>
                  <a:srgbClr val="24363D"/>
                </a:solidFill>
                <a:latin typeface="Tabarra Sans"/>
                <a:ea typeface="Tabarra Sans"/>
                <a:cs typeface="Tabarra Sans"/>
                <a:sym typeface="Tabarra Sans"/>
              </a:rPr>
              <a:t>📌 They approve the EU budget, set goals, and co-ordinate policy.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1156877"/>
            <a:chOff x="0" y="0"/>
            <a:chExt cx="4816593" cy="365630"/>
          </a:xfrm>
        </p:grpSpPr>
        <p:sp>
          <p:nvSpPr>
            <p:cNvPr id="3" name="Freeform 3"/>
            <p:cNvSpPr/>
            <p:nvPr/>
          </p:nvSpPr>
          <p:spPr>
            <a:xfrm>
              <a:off x="0" y="0"/>
              <a:ext cx="4816592" cy="365630"/>
            </a:xfrm>
            <a:custGeom>
              <a:avLst/>
              <a:gdLst/>
              <a:ahLst/>
              <a:cxnLst/>
              <a:rect l="l" t="t" r="r" b="b"/>
              <a:pathLst>
                <a:path w="4816592" h="365630">
                  <a:moveTo>
                    <a:pt x="0" y="0"/>
                  </a:moveTo>
                  <a:lnTo>
                    <a:pt x="4816592" y="0"/>
                  </a:lnTo>
                  <a:lnTo>
                    <a:pt x="4816592" y="365630"/>
                  </a:lnTo>
                  <a:lnTo>
                    <a:pt x="0" y="365630"/>
                  </a:lnTo>
                  <a:close/>
                </a:path>
              </a:pathLst>
            </a:custGeom>
            <a:solidFill>
              <a:srgbClr val="24363D"/>
            </a:solidFill>
          </p:spPr>
          <p:txBody>
            <a:bodyPr/>
            <a:lstStyle/>
            <a:p>
              <a:endParaRPr lang="en-US"/>
            </a:p>
          </p:txBody>
        </p:sp>
        <p:sp>
          <p:nvSpPr>
            <p:cNvPr id="4" name="TextBox 4"/>
            <p:cNvSpPr txBox="1"/>
            <p:nvPr/>
          </p:nvSpPr>
          <p:spPr>
            <a:xfrm>
              <a:off x="0" y="-28575"/>
              <a:ext cx="4816593" cy="394205"/>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a:off x="588608" y="1242274"/>
            <a:ext cx="14062783" cy="7330226"/>
          </a:xfrm>
          <a:custGeom>
            <a:avLst/>
            <a:gdLst/>
            <a:ahLst/>
            <a:cxnLst/>
            <a:rect l="l" t="t" r="r" b="b"/>
            <a:pathLst>
              <a:path w="14062783" h="7330226">
                <a:moveTo>
                  <a:pt x="0" y="0"/>
                </a:moveTo>
                <a:lnTo>
                  <a:pt x="14062784" y="0"/>
                </a:lnTo>
                <a:lnTo>
                  <a:pt x="14062784" y="7330226"/>
                </a:lnTo>
                <a:lnTo>
                  <a:pt x="0" y="733022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686016" y="28062"/>
            <a:ext cx="13121031" cy="715643"/>
          </a:xfrm>
          <a:prstGeom prst="rect">
            <a:avLst/>
          </a:prstGeom>
        </p:spPr>
        <p:txBody>
          <a:bodyPr lIns="0" tIns="0" rIns="0" bIns="0" rtlCol="0" anchor="t">
            <a:spAutoFit/>
          </a:bodyPr>
          <a:lstStyle/>
          <a:p>
            <a:pPr algn="l">
              <a:lnSpc>
                <a:spcPts val="5180"/>
              </a:lnSpc>
            </a:pPr>
            <a:r>
              <a:rPr lang="en-US" sz="3700" b="1">
                <a:solidFill>
                  <a:srgbClr val="FFE57D"/>
                </a:solidFill>
                <a:latin typeface="Tabarra Sans Bold"/>
                <a:ea typeface="Tabarra Sans Bold"/>
                <a:cs typeface="Tabarra Sans Bold"/>
                <a:sym typeface="Tabarra Sans Bold"/>
              </a:rPr>
              <a:t>The Decision Making Process Of The EU</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33707"/>
            <a:ext cx="13121031" cy="968374"/>
          </a:xfrm>
          <a:prstGeom prst="rect">
            <a:avLst/>
          </a:prstGeom>
        </p:spPr>
        <p:txBody>
          <a:bodyPr lIns="0" tIns="0" rIns="0" bIns="0" rtlCol="0" anchor="t">
            <a:spAutoFit/>
          </a:bodyPr>
          <a:lstStyle/>
          <a:p>
            <a:pPr algn="l">
              <a:lnSpc>
                <a:spcPts val="7000"/>
              </a:lnSpc>
            </a:pPr>
            <a:r>
              <a:rPr lang="en-US" sz="5000" b="1">
                <a:solidFill>
                  <a:srgbClr val="FFE57D"/>
                </a:solidFill>
                <a:latin typeface="Tabarra Sans Bold"/>
                <a:ea typeface="Tabarra Sans Bold"/>
                <a:cs typeface="Tabarra Sans Bold"/>
                <a:sym typeface="Tabarra Sans Bold"/>
              </a:rPr>
              <a:t>The European Central Bank (ECB)</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015912"/>
            <a:ext cx="13525500" cy="4226601"/>
            <a:chOff x="0" y="0"/>
            <a:chExt cx="4274726" cy="1335815"/>
          </a:xfrm>
        </p:grpSpPr>
        <p:sp>
          <p:nvSpPr>
            <p:cNvPr id="10" name="Freeform 10"/>
            <p:cNvSpPr/>
            <p:nvPr/>
          </p:nvSpPr>
          <p:spPr>
            <a:xfrm>
              <a:off x="0" y="0"/>
              <a:ext cx="4274726" cy="1335815"/>
            </a:xfrm>
            <a:custGeom>
              <a:avLst/>
              <a:gdLst/>
              <a:ahLst/>
              <a:cxnLst/>
              <a:rect l="l" t="t" r="r" b="b"/>
              <a:pathLst>
                <a:path w="4274726" h="1335815">
                  <a:moveTo>
                    <a:pt x="24041" y="0"/>
                  </a:moveTo>
                  <a:lnTo>
                    <a:pt x="4250686" y="0"/>
                  </a:lnTo>
                  <a:cubicBezTo>
                    <a:pt x="4263963" y="0"/>
                    <a:pt x="4274726" y="10763"/>
                    <a:pt x="4274726" y="24041"/>
                  </a:cubicBezTo>
                  <a:lnTo>
                    <a:pt x="4274726" y="1311774"/>
                  </a:lnTo>
                  <a:cubicBezTo>
                    <a:pt x="4274726" y="1325051"/>
                    <a:pt x="4263963" y="1335815"/>
                    <a:pt x="4250686" y="1335815"/>
                  </a:cubicBezTo>
                  <a:lnTo>
                    <a:pt x="24041" y="1335815"/>
                  </a:lnTo>
                  <a:cubicBezTo>
                    <a:pt x="10763" y="1335815"/>
                    <a:pt x="0" y="1325051"/>
                    <a:pt x="0" y="1311774"/>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364390"/>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069590"/>
            <a:ext cx="12936284" cy="39858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 ECB is the body responsible for monetary policy"in the</a:t>
            </a:r>
          </a:p>
          <a:p>
            <a:pPr algn="ctr">
              <a:lnSpc>
                <a:spcPts val="4479"/>
              </a:lnSpc>
            </a:pPr>
            <a:r>
              <a:rPr lang="en-US" sz="3199">
                <a:solidFill>
                  <a:srgbClr val="24363D"/>
                </a:solidFill>
                <a:latin typeface="Tabarra Sans"/>
                <a:ea typeface="Tabarra Sans"/>
                <a:cs typeface="Tabarra Sans"/>
                <a:sym typeface="Tabarra Sans"/>
              </a:rPr>
              <a:t>eurozone. Their goal is to maintain price stability and control inflation in the eurozone, ensuring a stable and predictable economy. A moderate level of inflation, ideally close to but below 2%, is considered optimal for economic growth, and the ECB uses</a:t>
            </a:r>
          </a:p>
          <a:p>
            <a:pPr algn="ctr">
              <a:lnSpc>
                <a:spcPts val="4479"/>
              </a:lnSpc>
            </a:pPr>
            <a:r>
              <a:rPr lang="en-US" sz="3199">
                <a:solidFill>
                  <a:srgbClr val="24363D"/>
                </a:solidFill>
                <a:latin typeface="Tabarra Sans"/>
                <a:ea typeface="Tabarra Sans"/>
                <a:cs typeface="Tabarra Sans"/>
                <a:sym typeface="Tabarra Sans"/>
              </a:rPr>
              <a:t>monetary policy to try to achieve this. The main tool they use is adjusting interest rates...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33707"/>
            <a:ext cx="13121031" cy="968374"/>
          </a:xfrm>
          <a:prstGeom prst="rect">
            <a:avLst/>
          </a:prstGeom>
        </p:spPr>
        <p:txBody>
          <a:bodyPr lIns="0" tIns="0" rIns="0" bIns="0" rtlCol="0" anchor="t">
            <a:spAutoFit/>
          </a:bodyPr>
          <a:lstStyle/>
          <a:p>
            <a:pPr algn="l">
              <a:lnSpc>
                <a:spcPts val="7000"/>
              </a:lnSpc>
            </a:pPr>
            <a:r>
              <a:rPr lang="en-US" sz="5000" b="1">
                <a:solidFill>
                  <a:srgbClr val="FFE57D"/>
                </a:solidFill>
                <a:latin typeface="Tabarra Sans Bold"/>
                <a:ea typeface="Tabarra Sans Bold"/>
                <a:cs typeface="Tabarra Sans Bold"/>
                <a:sym typeface="Tabarra Sans Bold"/>
              </a:rPr>
              <a:t>The European Central Bank (ECB)</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015912"/>
            <a:ext cx="13525500" cy="3637385"/>
            <a:chOff x="0" y="0"/>
            <a:chExt cx="4274726" cy="1149593"/>
          </a:xfrm>
        </p:grpSpPr>
        <p:sp>
          <p:nvSpPr>
            <p:cNvPr id="10" name="Freeform 10"/>
            <p:cNvSpPr/>
            <p:nvPr/>
          </p:nvSpPr>
          <p:spPr>
            <a:xfrm>
              <a:off x="0" y="0"/>
              <a:ext cx="4274726" cy="1149593"/>
            </a:xfrm>
            <a:custGeom>
              <a:avLst/>
              <a:gdLst/>
              <a:ahLst/>
              <a:cxnLst/>
              <a:rect l="l" t="t" r="r" b="b"/>
              <a:pathLst>
                <a:path w="4274726" h="1149593">
                  <a:moveTo>
                    <a:pt x="24041" y="0"/>
                  </a:moveTo>
                  <a:lnTo>
                    <a:pt x="4250686" y="0"/>
                  </a:lnTo>
                  <a:cubicBezTo>
                    <a:pt x="4263963" y="0"/>
                    <a:pt x="4274726" y="10763"/>
                    <a:pt x="4274726" y="24041"/>
                  </a:cubicBezTo>
                  <a:lnTo>
                    <a:pt x="4274726" y="1125553"/>
                  </a:lnTo>
                  <a:cubicBezTo>
                    <a:pt x="4274726" y="1138830"/>
                    <a:pt x="4263963" y="1149593"/>
                    <a:pt x="4250686" y="1149593"/>
                  </a:cubicBezTo>
                  <a:lnTo>
                    <a:pt x="24041" y="1149593"/>
                  </a:lnTo>
                  <a:cubicBezTo>
                    <a:pt x="10763" y="1149593"/>
                    <a:pt x="0" y="1138830"/>
                    <a:pt x="0" y="1125553"/>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178168"/>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069590"/>
            <a:ext cx="12936284" cy="34239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When inflation is too high, they increase interest rates to try to control it by making it more expensive for people to borrow money to spend on goods and services, which lowers demand, leading to lower prices. During times of high inflation, increased interest rates make expansion more difficult and reduce consumer spending, negatively impacting Irish businesses.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04361"/>
            <a:ext cx="13121031" cy="656588"/>
          </a:xfrm>
          <a:prstGeom prst="rect">
            <a:avLst/>
          </a:prstGeom>
        </p:spPr>
        <p:txBody>
          <a:bodyPr lIns="0" tIns="0" rIns="0" bIns="0" rtlCol="0" anchor="t">
            <a:spAutoFit/>
          </a:bodyPr>
          <a:lstStyle/>
          <a:p>
            <a:pPr algn="l">
              <a:lnSpc>
                <a:spcPts val="4760"/>
              </a:lnSpc>
            </a:pPr>
            <a:r>
              <a:rPr lang="en-US" sz="3400" b="1">
                <a:solidFill>
                  <a:srgbClr val="FFE57D"/>
                </a:solidFill>
                <a:latin typeface="Tabarra Sans Bold"/>
                <a:ea typeface="Tabarra Sans Bold"/>
                <a:cs typeface="Tabarra Sans Bold"/>
                <a:sym typeface="Tabarra Sans Bold"/>
              </a:rPr>
              <a:t>The Role Of Special Interest Groups In EU Decision Making</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015912"/>
            <a:ext cx="13525500" cy="4157281"/>
            <a:chOff x="0" y="0"/>
            <a:chExt cx="4274726" cy="1313906"/>
          </a:xfrm>
        </p:grpSpPr>
        <p:sp>
          <p:nvSpPr>
            <p:cNvPr id="10" name="Freeform 10"/>
            <p:cNvSpPr/>
            <p:nvPr/>
          </p:nvSpPr>
          <p:spPr>
            <a:xfrm>
              <a:off x="0" y="0"/>
              <a:ext cx="4274726" cy="1313906"/>
            </a:xfrm>
            <a:custGeom>
              <a:avLst/>
              <a:gdLst/>
              <a:ahLst/>
              <a:cxnLst/>
              <a:rect l="l" t="t" r="r" b="b"/>
              <a:pathLst>
                <a:path w="4274726" h="1313906">
                  <a:moveTo>
                    <a:pt x="24041" y="0"/>
                  </a:moveTo>
                  <a:lnTo>
                    <a:pt x="4250686" y="0"/>
                  </a:lnTo>
                  <a:cubicBezTo>
                    <a:pt x="4263963" y="0"/>
                    <a:pt x="4274726" y="10763"/>
                    <a:pt x="4274726" y="24041"/>
                  </a:cubicBezTo>
                  <a:lnTo>
                    <a:pt x="4274726" y="1289866"/>
                  </a:lnTo>
                  <a:cubicBezTo>
                    <a:pt x="4274726" y="1303143"/>
                    <a:pt x="4263963" y="1313906"/>
                    <a:pt x="4250686" y="1313906"/>
                  </a:cubicBezTo>
                  <a:lnTo>
                    <a:pt x="24041" y="1313906"/>
                  </a:lnTo>
                  <a:cubicBezTo>
                    <a:pt x="10763" y="1313906"/>
                    <a:pt x="0" y="1303143"/>
                    <a:pt x="0" y="1289866"/>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342481"/>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069590"/>
            <a:ext cx="12936284" cy="39858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Special Interest Groups are organisations with a common interest that are not part of the political decision-making structure but seek to influence decision-making in the EU, particu!arly during the consultation stage. Lobbying ensures that the needs of Special Interest Groups are reflected in the drafting stage of policy formation, which may have been overlooked if they weren’t involved. e.g. IFA (Irish Farmers’ Association).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grpSp>
        <p:nvGrpSpPr>
          <p:cNvPr id="5" name="Group 5"/>
          <p:cNvGrpSpPr/>
          <p:nvPr/>
        </p:nvGrpSpPr>
        <p:grpSpPr>
          <a:xfrm>
            <a:off x="996308" y="1797035"/>
            <a:ext cx="6371941" cy="861387"/>
            <a:chOff x="0" y="0"/>
            <a:chExt cx="2169396" cy="293268"/>
          </a:xfrm>
        </p:grpSpPr>
        <p:sp>
          <p:nvSpPr>
            <p:cNvPr id="6" name="Freeform 6"/>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7" name="TextBox 7"/>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grpSp>
        <p:nvGrpSpPr>
          <p:cNvPr id="8" name="Group 8"/>
          <p:cNvGrpSpPr/>
          <p:nvPr/>
        </p:nvGrpSpPr>
        <p:grpSpPr>
          <a:xfrm>
            <a:off x="996308" y="4469051"/>
            <a:ext cx="6371941" cy="861387"/>
            <a:chOff x="0" y="0"/>
            <a:chExt cx="2169396" cy="293268"/>
          </a:xfrm>
        </p:grpSpPr>
        <p:sp>
          <p:nvSpPr>
            <p:cNvPr id="9" name="Freeform 9"/>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0" name="TextBox 10"/>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1" name="TextBox 11"/>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4.4</a:t>
            </a:r>
          </a:p>
        </p:txBody>
      </p:sp>
      <p:sp>
        <p:nvSpPr>
          <p:cNvPr id="12" name="TextBox 12"/>
          <p:cNvSpPr txBox="1"/>
          <p:nvPr/>
        </p:nvSpPr>
        <p:spPr>
          <a:xfrm>
            <a:off x="1580016"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sp>
        <p:nvSpPr>
          <p:cNvPr id="13" name="TextBox 13"/>
          <p:cNvSpPr txBox="1"/>
          <p:nvPr/>
        </p:nvSpPr>
        <p:spPr>
          <a:xfrm>
            <a:off x="1580016" y="4574194"/>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30659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OL1 Q3 (f) (i): Identify two European Union (EU) policy making institutions.</a:t>
            </a:r>
          </a:p>
        </p:txBody>
      </p:sp>
      <p:sp>
        <p:nvSpPr>
          <p:cNvPr id="15" name="TextBox 15"/>
          <p:cNvSpPr txBox="1"/>
          <p:nvPr/>
        </p:nvSpPr>
        <p:spPr>
          <a:xfrm>
            <a:off x="996308" y="5616188"/>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Q4</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3" name="Freeform 3"/>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857265" y="-25242"/>
            <a:ext cx="13525485"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Starter Activity</a:t>
            </a:r>
          </a:p>
        </p:txBody>
      </p:sp>
      <p:sp>
        <p:nvSpPr>
          <p:cNvPr id="5" name="TextBox 5"/>
          <p:cNvSpPr txBox="1"/>
          <p:nvPr/>
        </p:nvSpPr>
        <p:spPr>
          <a:xfrm>
            <a:off x="857265" y="1719539"/>
            <a:ext cx="4611268" cy="4059938"/>
          </a:xfrm>
          <a:prstGeom prst="rect">
            <a:avLst/>
          </a:prstGeom>
        </p:spPr>
        <p:txBody>
          <a:bodyPr lIns="0" tIns="0" rIns="0" bIns="0" rtlCol="0" anchor="t">
            <a:spAutoFit/>
          </a:bodyPr>
          <a:lstStyle/>
          <a:p>
            <a:pPr algn="l">
              <a:lnSpc>
                <a:spcPts val="6566"/>
              </a:lnSpc>
            </a:pPr>
            <a:r>
              <a:rPr lang="en-US" sz="3299" u="sng">
                <a:solidFill>
                  <a:srgbClr val="FFE57D"/>
                </a:solidFill>
                <a:latin typeface="Canva Sans"/>
                <a:ea typeface="Canva Sans"/>
                <a:cs typeface="Canva Sans"/>
                <a:sym typeface="Canva Sans"/>
                <a:hlinkClick r:id="rId4" tooltip="https://backinbusinesshub.com/wp-content/uploads/2025/09/Starter-worksheet-Chapter-4.pdf"/>
              </a:rPr>
              <a:t>Starter sheet here</a:t>
            </a:r>
          </a:p>
          <a:p>
            <a:pPr algn="l">
              <a:lnSpc>
                <a:spcPts val="6566"/>
              </a:lnSpc>
            </a:pPr>
            <a:r>
              <a:rPr lang="en-US" sz="3299" u="sng">
                <a:solidFill>
                  <a:srgbClr val="FFE57D"/>
                </a:solidFill>
                <a:latin typeface="Canva Sans"/>
                <a:ea typeface="Canva Sans"/>
                <a:cs typeface="Canva Sans"/>
                <a:sym typeface="Canva Sans"/>
                <a:hlinkClick r:id="rId5" tooltip="https://backinbusinesshub.com/wp-content/uploads/2025/09/Ch4-Starter-Worksheet-Teacher.pdf"/>
              </a:rPr>
              <a:t>Teacher sheet here</a:t>
            </a:r>
          </a:p>
          <a:p>
            <a:pPr algn="l">
              <a:lnSpc>
                <a:spcPts val="6566"/>
              </a:lnSpc>
            </a:pPr>
            <a:endParaRPr lang="en-US" sz="3299" u="sng">
              <a:solidFill>
                <a:srgbClr val="FFE57D"/>
              </a:solidFill>
              <a:latin typeface="Canva Sans"/>
              <a:ea typeface="Canva Sans"/>
              <a:cs typeface="Canva Sans"/>
              <a:sym typeface="Canva Sans"/>
              <a:hlinkClick r:id="rId5" tooltip="https://backinbusinesshub.com/wp-content/uploads/2025/09/Ch4-Starter-Worksheet-Teacher.pdf"/>
            </a:endParaRPr>
          </a:p>
          <a:p>
            <a:pPr algn="l">
              <a:lnSpc>
                <a:spcPts val="6566"/>
              </a:lnSpc>
            </a:pPr>
            <a:r>
              <a:rPr lang="en-US" sz="3299" u="sng">
                <a:solidFill>
                  <a:srgbClr val="FFE57D"/>
                </a:solidFill>
                <a:latin typeface="Canva Sans"/>
                <a:ea typeface="Canva Sans"/>
                <a:cs typeface="Canva Sans"/>
                <a:sym typeface="Canva Sans"/>
                <a:hlinkClick r:id="rId6" tooltip="https://www.niftibusiness.ie/latest-news/how-price-policy-and-competition-are-rewiring-irelands-ev-future/"/>
              </a:rPr>
              <a:t>Link to article here</a:t>
            </a:r>
          </a:p>
          <a:p>
            <a:pPr algn="l">
              <a:lnSpc>
                <a:spcPts val="6566"/>
              </a:lnSpc>
            </a:pPr>
            <a:r>
              <a:rPr lang="en-US" sz="3299" u="sng">
                <a:solidFill>
                  <a:srgbClr val="FFE57D"/>
                </a:solidFill>
                <a:latin typeface="Canva Sans"/>
                <a:ea typeface="Canva Sans"/>
                <a:cs typeface="Canva Sans"/>
                <a:sym typeface="Canva Sans"/>
                <a:hlinkClick r:id="rId7" tooltip="https://youtu.be/xpyRoXWCV5c?si=kRJvuSBE4K3cVkMo"/>
              </a:rPr>
              <a:t>Link to video</a:t>
            </a:r>
          </a:p>
        </p:txBody>
      </p:sp>
      <p:pic>
        <p:nvPicPr>
          <p:cNvPr id="6" name="Picture 6"/>
          <p:cNvPicPr>
            <a:picLocks noChangeAspect="1"/>
          </p:cNvPicPr>
          <p:nvPr>
            <a:videoFile r:link="rId1"/>
          </p:nvPr>
        </p:nvPicPr>
        <p:blipFill>
          <a:blip r:embed="rId8"/>
          <a:stretch>
            <a:fillRect/>
          </a:stretch>
        </p:blipFill>
        <p:spPr>
          <a:xfrm>
            <a:off x="5651873" y="2352333"/>
            <a:ext cx="9151144" cy="51435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22377"/>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4.5</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72291"/>
            <a:ext cx="13525500" cy="13017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4.5 Distinguish between European regulations, directives, and opinions.</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670915" y="2542833"/>
            <a:ext cx="8949942" cy="5320454"/>
            <a:chOff x="0" y="0"/>
            <a:chExt cx="2828623" cy="1681526"/>
          </a:xfrm>
        </p:grpSpPr>
        <p:sp>
          <p:nvSpPr>
            <p:cNvPr id="8" name="Freeform 8"/>
            <p:cNvSpPr/>
            <p:nvPr/>
          </p:nvSpPr>
          <p:spPr>
            <a:xfrm>
              <a:off x="0" y="0"/>
              <a:ext cx="2828623" cy="1681526"/>
            </a:xfrm>
            <a:custGeom>
              <a:avLst/>
              <a:gdLst/>
              <a:ahLst/>
              <a:cxnLst/>
              <a:rect l="l" t="t" r="r" b="b"/>
              <a:pathLst>
                <a:path w="2828623" h="1681526">
                  <a:moveTo>
                    <a:pt x="36331" y="0"/>
                  </a:moveTo>
                  <a:lnTo>
                    <a:pt x="2792292" y="0"/>
                  </a:lnTo>
                  <a:cubicBezTo>
                    <a:pt x="2812358" y="0"/>
                    <a:pt x="2828623" y="16266"/>
                    <a:pt x="2828623" y="36331"/>
                  </a:cubicBezTo>
                  <a:lnTo>
                    <a:pt x="2828623" y="1645195"/>
                  </a:lnTo>
                  <a:cubicBezTo>
                    <a:pt x="2828623" y="1654831"/>
                    <a:pt x="2824796" y="1664072"/>
                    <a:pt x="2817982" y="1670885"/>
                  </a:cubicBezTo>
                  <a:cubicBezTo>
                    <a:pt x="2811169" y="1677699"/>
                    <a:pt x="2801928" y="1681526"/>
                    <a:pt x="2792292" y="1681526"/>
                  </a:cubicBezTo>
                  <a:lnTo>
                    <a:pt x="36331" y="1681526"/>
                  </a:lnTo>
                  <a:cubicBezTo>
                    <a:pt x="16266" y="1681526"/>
                    <a:pt x="0" y="1665260"/>
                    <a:pt x="0" y="1645195"/>
                  </a:cubicBezTo>
                  <a:lnTo>
                    <a:pt x="0" y="36331"/>
                  </a:lnTo>
                  <a:cubicBezTo>
                    <a:pt x="0" y="16266"/>
                    <a:pt x="16266" y="0"/>
                    <a:pt x="36331" y="0"/>
                  </a:cubicBezTo>
                  <a:close/>
                </a:path>
              </a:pathLst>
            </a:custGeom>
            <a:solidFill>
              <a:srgbClr val="FFE57D"/>
            </a:solidFill>
          </p:spPr>
          <p:txBody>
            <a:bodyPr/>
            <a:lstStyle/>
            <a:p>
              <a:endParaRPr lang="en-US"/>
            </a:p>
          </p:txBody>
        </p:sp>
        <p:sp>
          <p:nvSpPr>
            <p:cNvPr id="9" name="TextBox 9"/>
            <p:cNvSpPr txBox="1"/>
            <p:nvPr/>
          </p:nvSpPr>
          <p:spPr>
            <a:xfrm>
              <a:off x="0" y="-47625"/>
              <a:ext cx="2828623" cy="1729151"/>
            </a:xfrm>
            <a:prstGeom prst="rect">
              <a:avLst/>
            </a:prstGeom>
          </p:spPr>
          <p:txBody>
            <a:bodyPr lIns="50800" tIns="50800" rIns="50800" bIns="50800" rtlCol="0" anchor="ctr"/>
            <a:lstStyle/>
            <a:p>
              <a:pPr algn="l">
                <a:lnSpc>
                  <a:spcPts val="3499"/>
                </a:lnSpc>
              </a:pPr>
              <a:r>
                <a:rPr lang="en-US" sz="2499" b="1">
                  <a:solidFill>
                    <a:srgbClr val="24363D"/>
                  </a:solidFill>
                  <a:latin typeface="Canva Sans Bold"/>
                  <a:ea typeface="Canva Sans Bold"/>
                  <a:cs typeface="Canva Sans Bold"/>
                  <a:sym typeface="Canva Sans Bold"/>
                </a:rPr>
                <a:t>What it is: </a:t>
              </a:r>
              <a:r>
                <a:rPr lang="en-US" sz="2499">
                  <a:solidFill>
                    <a:srgbClr val="24363D"/>
                  </a:solidFill>
                  <a:latin typeface="Canva Sans"/>
                  <a:ea typeface="Canva Sans"/>
                  <a:cs typeface="Canva Sans"/>
                  <a:sym typeface="Canva Sans"/>
                </a:rPr>
                <a:t>A legislative act that becomes law immediately and in full in all member states and takes precedence over national law. </a:t>
              </a:r>
            </a:p>
            <a:p>
              <a:pPr algn="l">
                <a:lnSpc>
                  <a:spcPts val="3499"/>
                </a:lnSpc>
              </a:pPr>
              <a:endParaRPr lang="en-US" sz="2499">
                <a:solidFill>
                  <a:srgbClr val="24363D"/>
                </a:solidFill>
                <a:latin typeface="Canva Sans"/>
                <a:ea typeface="Canva Sans"/>
                <a:cs typeface="Canva Sans"/>
                <a:sym typeface="Canva Sans"/>
              </a:endParaRPr>
            </a:p>
            <a:p>
              <a:pPr algn="l">
                <a:lnSpc>
                  <a:spcPts val="3499"/>
                </a:lnSpc>
              </a:pPr>
              <a:r>
                <a:rPr lang="en-US" sz="2499" b="1">
                  <a:solidFill>
                    <a:srgbClr val="24363D"/>
                  </a:solidFill>
                  <a:latin typeface="Canva Sans Bold"/>
                  <a:ea typeface="Canva Sans Bold"/>
                  <a:cs typeface="Canva Sans Bold"/>
                  <a:sym typeface="Canva Sans Bold"/>
                </a:rPr>
                <a:t>How the Irish Government must respond:</a:t>
              </a:r>
              <a:r>
                <a:rPr lang="en-US" sz="2499">
                  <a:solidFill>
                    <a:srgbClr val="24363D"/>
                  </a:solidFill>
                  <a:latin typeface="Canva Sans"/>
                  <a:ea typeface="Canva Sans"/>
                  <a:cs typeface="Canva Sans"/>
                  <a:sym typeface="Canva Sans"/>
                </a:rPr>
                <a:t> No additional Irish legislation is required; it applies automatically. </a:t>
              </a:r>
            </a:p>
            <a:p>
              <a:pPr algn="l">
                <a:lnSpc>
                  <a:spcPts val="3499"/>
                </a:lnSpc>
              </a:pPr>
              <a:endParaRPr lang="en-US" sz="2499">
                <a:solidFill>
                  <a:srgbClr val="24363D"/>
                </a:solidFill>
                <a:latin typeface="Canva Sans"/>
                <a:ea typeface="Canva Sans"/>
                <a:cs typeface="Canva Sans"/>
                <a:sym typeface="Canva Sans"/>
              </a:endParaRPr>
            </a:p>
            <a:p>
              <a:pPr algn="l">
                <a:lnSpc>
                  <a:spcPts val="3499"/>
                </a:lnSpc>
              </a:pPr>
              <a:r>
                <a:rPr lang="en-US" sz="2499" b="1">
                  <a:solidFill>
                    <a:srgbClr val="24363D"/>
                  </a:solidFill>
                  <a:latin typeface="Canva Sans Bold"/>
                  <a:ea typeface="Canva Sans Bold"/>
                  <a:cs typeface="Canva Sans Bold"/>
                  <a:sym typeface="Canva Sans Bold"/>
                </a:rPr>
                <a:t>Example:</a:t>
              </a:r>
              <a:r>
                <a:rPr lang="en-US" sz="2499">
                  <a:solidFill>
                    <a:srgbClr val="24363D"/>
                  </a:solidFill>
                  <a:latin typeface="Canva Sans"/>
                  <a:ea typeface="Canva Sans"/>
                  <a:cs typeface="Canva Sans"/>
                  <a:sym typeface="Canva Sans"/>
                </a:rPr>
                <a:t> Common EU rules on airline passenger compensation for delays/cancellations apply the same in every member state.</a:t>
              </a:r>
            </a:p>
          </p:txBody>
        </p:sp>
      </p:grpSp>
      <p:sp>
        <p:nvSpPr>
          <p:cNvPr id="10" name="Freeform 10"/>
          <p:cNvSpPr/>
          <p:nvPr/>
        </p:nvSpPr>
        <p:spPr>
          <a:xfrm>
            <a:off x="10304360" y="4996132"/>
            <a:ext cx="4295364" cy="2867156"/>
          </a:xfrm>
          <a:custGeom>
            <a:avLst/>
            <a:gdLst/>
            <a:ahLst/>
            <a:cxnLst/>
            <a:rect l="l" t="t" r="r" b="b"/>
            <a:pathLst>
              <a:path w="4295364" h="2867156">
                <a:moveTo>
                  <a:pt x="0" y="0"/>
                </a:moveTo>
                <a:lnTo>
                  <a:pt x="4295364" y="0"/>
                </a:lnTo>
                <a:lnTo>
                  <a:pt x="4295364" y="2867155"/>
                </a:lnTo>
                <a:lnTo>
                  <a:pt x="0" y="2867155"/>
                </a:lnTo>
                <a:lnTo>
                  <a:pt x="0" y="0"/>
                </a:lnTo>
                <a:close/>
              </a:path>
            </a:pathLst>
          </a:custGeom>
          <a:blipFill>
            <a:blip r:embed="rId3"/>
            <a:stretch>
              <a:fillRect/>
            </a:stretch>
          </a:blipFill>
        </p:spPr>
        <p:txBody>
          <a:bodyPr/>
          <a:lstStyle/>
          <a:p>
            <a:endParaRPr lang="en-US"/>
          </a:p>
        </p:txBody>
      </p:sp>
      <p:sp>
        <p:nvSpPr>
          <p:cNvPr id="11" name="Freeform 11"/>
          <p:cNvSpPr/>
          <p:nvPr/>
        </p:nvSpPr>
        <p:spPr>
          <a:xfrm>
            <a:off x="11506561" y="2728751"/>
            <a:ext cx="1890963" cy="1890963"/>
          </a:xfrm>
          <a:custGeom>
            <a:avLst/>
            <a:gdLst/>
            <a:ahLst/>
            <a:cxnLst/>
            <a:rect l="l" t="t" r="r" b="b"/>
            <a:pathLst>
              <a:path w="1890963" h="1890963">
                <a:moveTo>
                  <a:pt x="0" y="0"/>
                </a:moveTo>
                <a:lnTo>
                  <a:pt x="1890963" y="0"/>
                </a:lnTo>
                <a:lnTo>
                  <a:pt x="1890963" y="1890963"/>
                </a:lnTo>
                <a:lnTo>
                  <a:pt x="0" y="1890963"/>
                </a:lnTo>
                <a:lnTo>
                  <a:pt x="0" y="0"/>
                </a:lnTo>
                <a:close/>
              </a:path>
            </a:pathLst>
          </a:custGeom>
          <a:blipFill>
            <a:blip r:embed="rId4"/>
            <a:stretch>
              <a:fillRect/>
            </a:stretch>
          </a:blipFill>
        </p:spPr>
        <p:txBody>
          <a:bodyPr/>
          <a:lstStyle/>
          <a:p>
            <a:endParaRPr lang="en-US"/>
          </a:p>
        </p:txBody>
      </p:sp>
      <p:sp>
        <p:nvSpPr>
          <p:cNvPr id="12" name="TextBox 12"/>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EU Regulation</a:t>
            </a:r>
          </a:p>
        </p:txBody>
      </p:sp>
      <p:sp>
        <p:nvSpPr>
          <p:cNvPr id="13" name="TextBox 13"/>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670915" y="2542833"/>
            <a:ext cx="8949942" cy="5320454"/>
            <a:chOff x="0" y="0"/>
            <a:chExt cx="2828623" cy="1681526"/>
          </a:xfrm>
        </p:grpSpPr>
        <p:sp>
          <p:nvSpPr>
            <p:cNvPr id="8" name="Freeform 8"/>
            <p:cNvSpPr/>
            <p:nvPr/>
          </p:nvSpPr>
          <p:spPr>
            <a:xfrm>
              <a:off x="0" y="0"/>
              <a:ext cx="2828623" cy="1681526"/>
            </a:xfrm>
            <a:custGeom>
              <a:avLst/>
              <a:gdLst/>
              <a:ahLst/>
              <a:cxnLst/>
              <a:rect l="l" t="t" r="r" b="b"/>
              <a:pathLst>
                <a:path w="2828623" h="1681526">
                  <a:moveTo>
                    <a:pt x="36331" y="0"/>
                  </a:moveTo>
                  <a:lnTo>
                    <a:pt x="2792292" y="0"/>
                  </a:lnTo>
                  <a:cubicBezTo>
                    <a:pt x="2812358" y="0"/>
                    <a:pt x="2828623" y="16266"/>
                    <a:pt x="2828623" y="36331"/>
                  </a:cubicBezTo>
                  <a:lnTo>
                    <a:pt x="2828623" y="1645195"/>
                  </a:lnTo>
                  <a:cubicBezTo>
                    <a:pt x="2828623" y="1654831"/>
                    <a:pt x="2824796" y="1664072"/>
                    <a:pt x="2817982" y="1670885"/>
                  </a:cubicBezTo>
                  <a:cubicBezTo>
                    <a:pt x="2811169" y="1677699"/>
                    <a:pt x="2801928" y="1681526"/>
                    <a:pt x="2792292" y="1681526"/>
                  </a:cubicBezTo>
                  <a:lnTo>
                    <a:pt x="36331" y="1681526"/>
                  </a:lnTo>
                  <a:cubicBezTo>
                    <a:pt x="16266" y="1681526"/>
                    <a:pt x="0" y="1665260"/>
                    <a:pt x="0" y="1645195"/>
                  </a:cubicBezTo>
                  <a:lnTo>
                    <a:pt x="0" y="36331"/>
                  </a:lnTo>
                  <a:cubicBezTo>
                    <a:pt x="0" y="16266"/>
                    <a:pt x="16266" y="0"/>
                    <a:pt x="36331" y="0"/>
                  </a:cubicBezTo>
                  <a:close/>
                </a:path>
              </a:pathLst>
            </a:custGeom>
            <a:solidFill>
              <a:srgbClr val="FFE57D"/>
            </a:solidFill>
          </p:spPr>
          <p:txBody>
            <a:bodyPr/>
            <a:lstStyle/>
            <a:p>
              <a:endParaRPr lang="en-US"/>
            </a:p>
          </p:txBody>
        </p:sp>
        <p:sp>
          <p:nvSpPr>
            <p:cNvPr id="9" name="TextBox 9"/>
            <p:cNvSpPr txBox="1"/>
            <p:nvPr/>
          </p:nvSpPr>
          <p:spPr>
            <a:xfrm>
              <a:off x="0" y="-47625"/>
              <a:ext cx="2828623" cy="1729151"/>
            </a:xfrm>
            <a:prstGeom prst="rect">
              <a:avLst/>
            </a:prstGeom>
          </p:spPr>
          <p:txBody>
            <a:bodyPr lIns="50800" tIns="50800" rIns="50800" bIns="50800" rtlCol="0" anchor="ctr"/>
            <a:lstStyle/>
            <a:p>
              <a:pPr algn="l">
                <a:lnSpc>
                  <a:spcPts val="3499"/>
                </a:lnSpc>
              </a:pPr>
              <a:r>
                <a:rPr lang="en-US" sz="2499" b="1">
                  <a:solidFill>
                    <a:srgbClr val="24363D"/>
                  </a:solidFill>
                  <a:latin typeface="Canva Sans Bold"/>
                  <a:ea typeface="Canva Sans Bold"/>
                  <a:cs typeface="Canva Sans Bold"/>
                  <a:sym typeface="Canva Sans Bold"/>
                </a:rPr>
                <a:t>What it is: </a:t>
              </a:r>
              <a:r>
                <a:rPr lang="en-US" sz="2499">
                  <a:solidFill>
                    <a:srgbClr val="24363D"/>
                  </a:solidFill>
                  <a:latin typeface="Canva Sans"/>
                  <a:ea typeface="Canva Sans"/>
                  <a:cs typeface="Canva Sans"/>
                  <a:sym typeface="Canva Sans"/>
                </a:rPr>
                <a:t>A law that sets a target for all member states within a timeframe, but lets each country decide how to achieve it.</a:t>
              </a:r>
            </a:p>
            <a:p>
              <a:pPr algn="l">
                <a:lnSpc>
                  <a:spcPts val="3499"/>
                </a:lnSpc>
              </a:pPr>
              <a:endParaRPr lang="en-US" sz="2499">
                <a:solidFill>
                  <a:srgbClr val="24363D"/>
                </a:solidFill>
                <a:latin typeface="Canva Sans"/>
                <a:ea typeface="Canva Sans"/>
                <a:cs typeface="Canva Sans"/>
                <a:sym typeface="Canva Sans"/>
              </a:endParaRPr>
            </a:p>
            <a:p>
              <a:pPr algn="l">
                <a:lnSpc>
                  <a:spcPts val="3499"/>
                </a:lnSpc>
              </a:pPr>
              <a:r>
                <a:rPr lang="en-US" sz="2499" b="1">
                  <a:solidFill>
                    <a:srgbClr val="24363D"/>
                  </a:solidFill>
                  <a:latin typeface="Canva Sans Bold"/>
                  <a:ea typeface="Canva Sans Bold"/>
                  <a:cs typeface="Canva Sans Bold"/>
                  <a:sym typeface="Canva Sans Bold"/>
                </a:rPr>
                <a:t>How the Irish Government must respond:</a:t>
              </a:r>
              <a:r>
                <a:rPr lang="en-US" sz="2499">
                  <a:solidFill>
                    <a:srgbClr val="24363D"/>
                  </a:solidFill>
                  <a:latin typeface="Canva Sans"/>
                  <a:ea typeface="Canva Sans"/>
                  <a:cs typeface="Canva Sans"/>
                  <a:sym typeface="Canva Sans"/>
                </a:rPr>
                <a:t> Pass or amend Irish laws/policies to meet the directive’s objectives (including how to monitor compliance and apply fines).</a:t>
              </a:r>
            </a:p>
            <a:p>
              <a:pPr algn="l">
                <a:lnSpc>
                  <a:spcPts val="3499"/>
                </a:lnSpc>
              </a:pPr>
              <a:endParaRPr lang="en-US" sz="2499">
                <a:solidFill>
                  <a:srgbClr val="24363D"/>
                </a:solidFill>
                <a:latin typeface="Canva Sans"/>
                <a:ea typeface="Canva Sans"/>
                <a:cs typeface="Canva Sans"/>
                <a:sym typeface="Canva Sans"/>
              </a:endParaRPr>
            </a:p>
            <a:p>
              <a:pPr algn="l">
                <a:lnSpc>
                  <a:spcPts val="3499"/>
                </a:lnSpc>
              </a:pPr>
              <a:r>
                <a:rPr lang="en-US" sz="2499" b="1">
                  <a:solidFill>
                    <a:srgbClr val="24363D"/>
                  </a:solidFill>
                  <a:latin typeface="Canva Sans Bold"/>
                  <a:ea typeface="Canva Sans Bold"/>
                  <a:cs typeface="Canva Sans Bold"/>
                  <a:sym typeface="Canva Sans Bold"/>
                </a:rPr>
                <a:t>Example:</a:t>
              </a:r>
              <a:r>
                <a:rPr lang="en-US" sz="2499">
                  <a:solidFill>
                    <a:srgbClr val="24363D"/>
                  </a:solidFill>
                  <a:latin typeface="Canva Sans"/>
                  <a:ea typeface="Canva Sans"/>
                  <a:cs typeface="Canva Sans"/>
                  <a:sym typeface="Canva Sans"/>
                </a:rPr>
                <a:t> The EU common charger directive ends the need for multiple device chargers; USB-C works across devices, with states deciding enforcement.</a:t>
              </a:r>
            </a:p>
          </p:txBody>
        </p:sp>
      </p:grpSp>
      <p:sp>
        <p:nvSpPr>
          <p:cNvPr id="10" name="Freeform 10"/>
          <p:cNvSpPr/>
          <p:nvPr/>
        </p:nvSpPr>
        <p:spPr>
          <a:xfrm>
            <a:off x="9960858" y="3488560"/>
            <a:ext cx="4549254" cy="3429000"/>
          </a:xfrm>
          <a:custGeom>
            <a:avLst/>
            <a:gdLst/>
            <a:ahLst/>
            <a:cxnLst/>
            <a:rect l="l" t="t" r="r" b="b"/>
            <a:pathLst>
              <a:path w="4549254" h="3429000">
                <a:moveTo>
                  <a:pt x="0" y="0"/>
                </a:moveTo>
                <a:lnTo>
                  <a:pt x="4549254" y="0"/>
                </a:lnTo>
                <a:lnTo>
                  <a:pt x="4549254" y="3429000"/>
                </a:lnTo>
                <a:lnTo>
                  <a:pt x="0" y="3429000"/>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EU Directive</a:t>
            </a:r>
          </a:p>
        </p:txBody>
      </p:sp>
      <p:sp>
        <p:nvSpPr>
          <p:cNvPr id="12" name="TextBox 12"/>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670915" y="2542833"/>
            <a:ext cx="8949942" cy="5320454"/>
            <a:chOff x="0" y="0"/>
            <a:chExt cx="2828623" cy="1681526"/>
          </a:xfrm>
        </p:grpSpPr>
        <p:sp>
          <p:nvSpPr>
            <p:cNvPr id="8" name="Freeform 8"/>
            <p:cNvSpPr/>
            <p:nvPr/>
          </p:nvSpPr>
          <p:spPr>
            <a:xfrm>
              <a:off x="0" y="0"/>
              <a:ext cx="2828623" cy="1681526"/>
            </a:xfrm>
            <a:custGeom>
              <a:avLst/>
              <a:gdLst/>
              <a:ahLst/>
              <a:cxnLst/>
              <a:rect l="l" t="t" r="r" b="b"/>
              <a:pathLst>
                <a:path w="2828623" h="1681526">
                  <a:moveTo>
                    <a:pt x="36331" y="0"/>
                  </a:moveTo>
                  <a:lnTo>
                    <a:pt x="2792292" y="0"/>
                  </a:lnTo>
                  <a:cubicBezTo>
                    <a:pt x="2812358" y="0"/>
                    <a:pt x="2828623" y="16266"/>
                    <a:pt x="2828623" y="36331"/>
                  </a:cubicBezTo>
                  <a:lnTo>
                    <a:pt x="2828623" y="1645195"/>
                  </a:lnTo>
                  <a:cubicBezTo>
                    <a:pt x="2828623" y="1654831"/>
                    <a:pt x="2824796" y="1664072"/>
                    <a:pt x="2817982" y="1670885"/>
                  </a:cubicBezTo>
                  <a:cubicBezTo>
                    <a:pt x="2811169" y="1677699"/>
                    <a:pt x="2801928" y="1681526"/>
                    <a:pt x="2792292" y="1681526"/>
                  </a:cubicBezTo>
                  <a:lnTo>
                    <a:pt x="36331" y="1681526"/>
                  </a:lnTo>
                  <a:cubicBezTo>
                    <a:pt x="16266" y="1681526"/>
                    <a:pt x="0" y="1665260"/>
                    <a:pt x="0" y="1645195"/>
                  </a:cubicBezTo>
                  <a:lnTo>
                    <a:pt x="0" y="36331"/>
                  </a:lnTo>
                  <a:cubicBezTo>
                    <a:pt x="0" y="16266"/>
                    <a:pt x="16266" y="0"/>
                    <a:pt x="36331" y="0"/>
                  </a:cubicBezTo>
                  <a:close/>
                </a:path>
              </a:pathLst>
            </a:custGeom>
            <a:solidFill>
              <a:srgbClr val="FFE57D"/>
            </a:solidFill>
          </p:spPr>
          <p:txBody>
            <a:bodyPr/>
            <a:lstStyle/>
            <a:p>
              <a:endParaRPr lang="en-US"/>
            </a:p>
          </p:txBody>
        </p:sp>
        <p:sp>
          <p:nvSpPr>
            <p:cNvPr id="9" name="TextBox 9"/>
            <p:cNvSpPr txBox="1"/>
            <p:nvPr/>
          </p:nvSpPr>
          <p:spPr>
            <a:xfrm>
              <a:off x="0" y="-47625"/>
              <a:ext cx="2828623" cy="1729151"/>
            </a:xfrm>
            <a:prstGeom prst="rect">
              <a:avLst/>
            </a:prstGeom>
          </p:spPr>
          <p:txBody>
            <a:bodyPr lIns="50800" tIns="50800" rIns="50800" bIns="50800" rtlCol="0" anchor="ctr"/>
            <a:lstStyle/>
            <a:p>
              <a:pPr algn="l">
                <a:lnSpc>
                  <a:spcPts val="3499"/>
                </a:lnSpc>
              </a:pPr>
              <a:r>
                <a:rPr lang="en-US" sz="2499" b="1">
                  <a:solidFill>
                    <a:srgbClr val="24363D"/>
                  </a:solidFill>
                  <a:latin typeface="Canva Sans Bold"/>
                  <a:ea typeface="Canva Sans Bold"/>
                  <a:cs typeface="Canva Sans Bold"/>
                  <a:sym typeface="Canva Sans Bold"/>
                </a:rPr>
                <a:t>What it is: </a:t>
              </a:r>
              <a:r>
                <a:rPr lang="en-US" sz="2499">
                  <a:solidFill>
                    <a:srgbClr val="24363D"/>
                  </a:solidFill>
                  <a:latin typeface="Canva Sans"/>
                  <a:ea typeface="Canva Sans"/>
                  <a:cs typeface="Canva Sans"/>
                  <a:sym typeface="Canva Sans"/>
                </a:rPr>
                <a:t>Non-binding advice or recommendations from an EU institution. There is no legal requirement for member states to act.</a:t>
              </a:r>
            </a:p>
            <a:p>
              <a:pPr algn="l">
                <a:lnSpc>
                  <a:spcPts val="3499"/>
                </a:lnSpc>
              </a:pPr>
              <a:endParaRPr lang="en-US" sz="2499">
                <a:solidFill>
                  <a:srgbClr val="24363D"/>
                </a:solidFill>
                <a:latin typeface="Canva Sans"/>
                <a:ea typeface="Canva Sans"/>
                <a:cs typeface="Canva Sans"/>
                <a:sym typeface="Canva Sans"/>
              </a:endParaRPr>
            </a:p>
            <a:p>
              <a:pPr algn="l">
                <a:lnSpc>
                  <a:spcPts val="3499"/>
                </a:lnSpc>
              </a:pPr>
              <a:r>
                <a:rPr lang="en-US" sz="2499" b="1">
                  <a:solidFill>
                    <a:srgbClr val="24363D"/>
                  </a:solidFill>
                  <a:latin typeface="Canva Sans Bold"/>
                  <a:ea typeface="Canva Sans Bold"/>
                  <a:cs typeface="Canva Sans Bold"/>
                  <a:sym typeface="Canva Sans Bold"/>
                </a:rPr>
                <a:t>How the Irish Government must respond:</a:t>
              </a:r>
              <a:r>
                <a:rPr lang="en-US" sz="2499">
                  <a:solidFill>
                    <a:srgbClr val="24363D"/>
                  </a:solidFill>
                  <a:latin typeface="Canva Sans"/>
                  <a:ea typeface="Canva Sans"/>
                  <a:cs typeface="Canva Sans"/>
                  <a:sym typeface="Canva Sans"/>
                </a:rPr>
                <a:t> Consider the advice; action is optional.</a:t>
              </a:r>
            </a:p>
            <a:p>
              <a:pPr algn="l">
                <a:lnSpc>
                  <a:spcPts val="3499"/>
                </a:lnSpc>
              </a:pPr>
              <a:endParaRPr lang="en-US" sz="2499">
                <a:solidFill>
                  <a:srgbClr val="24363D"/>
                </a:solidFill>
                <a:latin typeface="Canva Sans"/>
                <a:ea typeface="Canva Sans"/>
                <a:cs typeface="Canva Sans"/>
                <a:sym typeface="Canva Sans"/>
              </a:endParaRPr>
            </a:p>
            <a:p>
              <a:pPr algn="l">
                <a:lnSpc>
                  <a:spcPts val="3499"/>
                </a:lnSpc>
              </a:pPr>
              <a:r>
                <a:rPr lang="en-US" sz="2499" b="1">
                  <a:solidFill>
                    <a:srgbClr val="24363D"/>
                  </a:solidFill>
                  <a:latin typeface="Canva Sans Bold"/>
                  <a:ea typeface="Canva Sans Bold"/>
                  <a:cs typeface="Canva Sans Bold"/>
                  <a:sym typeface="Canva Sans Bold"/>
                </a:rPr>
                <a:t>Example:</a:t>
              </a:r>
              <a:r>
                <a:rPr lang="en-US" sz="2499">
                  <a:solidFill>
                    <a:srgbClr val="24363D"/>
                  </a:solidFill>
                  <a:latin typeface="Canva Sans"/>
                  <a:ea typeface="Canva Sans"/>
                  <a:cs typeface="Canva Sans"/>
                  <a:sym typeface="Canva Sans"/>
                </a:rPr>
                <a:t> A Commission opinion to Ireland urged faster investment in wind and solar projects to meet climate goals.</a:t>
              </a:r>
            </a:p>
          </p:txBody>
        </p:sp>
      </p:grpSp>
      <p:sp>
        <p:nvSpPr>
          <p:cNvPr id="10" name="Freeform 10"/>
          <p:cNvSpPr/>
          <p:nvPr/>
        </p:nvSpPr>
        <p:spPr>
          <a:xfrm>
            <a:off x="9881863" y="3467602"/>
            <a:ext cx="5046310" cy="3999201"/>
          </a:xfrm>
          <a:custGeom>
            <a:avLst/>
            <a:gdLst/>
            <a:ahLst/>
            <a:cxnLst/>
            <a:rect l="l" t="t" r="r" b="b"/>
            <a:pathLst>
              <a:path w="5046310" h="3999201">
                <a:moveTo>
                  <a:pt x="0" y="0"/>
                </a:moveTo>
                <a:lnTo>
                  <a:pt x="5046310" y="0"/>
                </a:lnTo>
                <a:lnTo>
                  <a:pt x="5046310" y="3999201"/>
                </a:lnTo>
                <a:lnTo>
                  <a:pt x="0" y="3999201"/>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EU Opinion</a:t>
            </a:r>
          </a:p>
        </p:txBody>
      </p:sp>
      <p:sp>
        <p:nvSpPr>
          <p:cNvPr id="12" name="TextBox 12"/>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grpSp>
        <p:nvGrpSpPr>
          <p:cNvPr id="5" name="Group 5"/>
          <p:cNvGrpSpPr/>
          <p:nvPr/>
        </p:nvGrpSpPr>
        <p:grpSpPr>
          <a:xfrm>
            <a:off x="996308" y="1797035"/>
            <a:ext cx="6371941" cy="861387"/>
            <a:chOff x="0" y="0"/>
            <a:chExt cx="2169396" cy="293268"/>
          </a:xfrm>
        </p:grpSpPr>
        <p:sp>
          <p:nvSpPr>
            <p:cNvPr id="6" name="Freeform 6"/>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7" name="TextBox 7"/>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grpSp>
        <p:nvGrpSpPr>
          <p:cNvPr id="8" name="Group 8"/>
          <p:cNvGrpSpPr/>
          <p:nvPr/>
        </p:nvGrpSpPr>
        <p:grpSpPr>
          <a:xfrm>
            <a:off x="996308" y="4469051"/>
            <a:ext cx="6371941" cy="861387"/>
            <a:chOff x="0" y="0"/>
            <a:chExt cx="2169396" cy="293268"/>
          </a:xfrm>
        </p:grpSpPr>
        <p:sp>
          <p:nvSpPr>
            <p:cNvPr id="9" name="Freeform 9"/>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0" name="TextBox 10"/>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1" name="TextBox 11"/>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4.5</a:t>
            </a:r>
          </a:p>
        </p:txBody>
      </p:sp>
      <p:sp>
        <p:nvSpPr>
          <p:cNvPr id="12" name="TextBox 12"/>
          <p:cNvSpPr txBox="1"/>
          <p:nvPr/>
        </p:nvSpPr>
        <p:spPr>
          <a:xfrm>
            <a:off x="1580016"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sp>
        <p:nvSpPr>
          <p:cNvPr id="13" name="TextBox 13"/>
          <p:cNvSpPr txBox="1"/>
          <p:nvPr/>
        </p:nvSpPr>
        <p:spPr>
          <a:xfrm>
            <a:off x="1580016" y="4574194"/>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116384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OL1 Q3 (f) (ii): Circle the correct option in each of the following statements: An EU directive / regulation applies to all EU member states and has immediate effect. An EU opinion / regulation allows an EU institution to make a statement that is not legally binding.</a:t>
            </a:r>
          </a:p>
        </p:txBody>
      </p:sp>
      <p:sp>
        <p:nvSpPr>
          <p:cNvPr id="15" name="TextBox 15"/>
          <p:cNvSpPr txBox="1"/>
          <p:nvPr/>
        </p:nvSpPr>
        <p:spPr>
          <a:xfrm>
            <a:off x="996308" y="5616188"/>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Q5</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22377"/>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4.6</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72291"/>
            <a:ext cx="13525500" cy="192087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4.6 Evaluate the effect of one EU regulation of their choice and one EU directive of their choice on business activity in Ireland.</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17516"/>
            <a:ext cx="13121031" cy="114045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Evaluation Of The Effect Of GDPR (EU Regulation) On Business Activity In Ireland</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1682160" y="2352333"/>
            <a:ext cx="11875681" cy="2219878"/>
            <a:chOff x="0" y="0"/>
            <a:chExt cx="4274726" cy="799059"/>
          </a:xfrm>
        </p:grpSpPr>
        <p:sp>
          <p:nvSpPr>
            <p:cNvPr id="10" name="Freeform 10"/>
            <p:cNvSpPr/>
            <p:nvPr/>
          </p:nvSpPr>
          <p:spPr>
            <a:xfrm>
              <a:off x="0" y="0"/>
              <a:ext cx="4274726" cy="799059"/>
            </a:xfrm>
            <a:custGeom>
              <a:avLst/>
              <a:gdLst/>
              <a:ahLst/>
              <a:cxnLst/>
              <a:rect l="l" t="t" r="r" b="b"/>
              <a:pathLst>
                <a:path w="4274726" h="799059">
                  <a:moveTo>
                    <a:pt x="27380" y="0"/>
                  </a:moveTo>
                  <a:lnTo>
                    <a:pt x="4247345" y="0"/>
                  </a:lnTo>
                  <a:cubicBezTo>
                    <a:pt x="4254607" y="0"/>
                    <a:pt x="4261572" y="2885"/>
                    <a:pt x="4266706" y="8020"/>
                  </a:cubicBezTo>
                  <a:cubicBezTo>
                    <a:pt x="4271841" y="13154"/>
                    <a:pt x="4274726" y="20119"/>
                    <a:pt x="4274726" y="27380"/>
                  </a:cubicBezTo>
                  <a:lnTo>
                    <a:pt x="4274726" y="771679"/>
                  </a:lnTo>
                  <a:cubicBezTo>
                    <a:pt x="4274726" y="778940"/>
                    <a:pt x="4271841" y="785905"/>
                    <a:pt x="4266706" y="791040"/>
                  </a:cubicBezTo>
                  <a:cubicBezTo>
                    <a:pt x="4261572" y="796174"/>
                    <a:pt x="4254607" y="799059"/>
                    <a:pt x="4247345" y="799059"/>
                  </a:cubicBezTo>
                  <a:lnTo>
                    <a:pt x="27380" y="799059"/>
                  </a:lnTo>
                  <a:cubicBezTo>
                    <a:pt x="20119" y="799059"/>
                    <a:pt x="13154" y="796174"/>
                    <a:pt x="8020" y="791040"/>
                  </a:cubicBezTo>
                  <a:cubicBezTo>
                    <a:pt x="2885" y="785905"/>
                    <a:pt x="0" y="778940"/>
                    <a:pt x="0" y="771679"/>
                  </a:cubicBezTo>
                  <a:lnTo>
                    <a:pt x="0" y="27380"/>
                  </a:lnTo>
                  <a:cubicBezTo>
                    <a:pt x="0" y="20119"/>
                    <a:pt x="2885" y="13154"/>
                    <a:pt x="8020" y="8020"/>
                  </a:cubicBezTo>
                  <a:cubicBezTo>
                    <a:pt x="13154" y="2885"/>
                    <a:pt x="20119" y="0"/>
                    <a:pt x="27380" y="0"/>
                  </a:cubicBezTo>
                  <a:close/>
                </a:path>
              </a:pathLst>
            </a:custGeom>
            <a:solidFill>
              <a:srgbClr val="FFE57D"/>
            </a:solidFill>
          </p:spPr>
          <p:txBody>
            <a:bodyPr/>
            <a:lstStyle/>
            <a:p>
              <a:endParaRPr lang="en-US"/>
            </a:p>
          </p:txBody>
        </p:sp>
        <p:sp>
          <p:nvSpPr>
            <p:cNvPr id="11" name="TextBox 11"/>
            <p:cNvSpPr txBox="1"/>
            <p:nvPr/>
          </p:nvSpPr>
          <p:spPr>
            <a:xfrm>
              <a:off x="0" y="-28575"/>
              <a:ext cx="4274726" cy="8276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033454" y="2383530"/>
            <a:ext cx="11358337" cy="2033660"/>
          </a:xfrm>
          <a:prstGeom prst="rect">
            <a:avLst/>
          </a:prstGeom>
        </p:spPr>
        <p:txBody>
          <a:bodyPr lIns="0" tIns="0" rIns="0" bIns="0" rtlCol="0" anchor="t">
            <a:spAutoFit/>
          </a:bodyPr>
          <a:lstStyle/>
          <a:p>
            <a:pPr algn="l">
              <a:lnSpc>
                <a:spcPts val="3933"/>
              </a:lnSpc>
            </a:pPr>
            <a:r>
              <a:rPr lang="en-US" sz="2809" b="1">
                <a:solidFill>
                  <a:srgbClr val="24363D"/>
                </a:solidFill>
                <a:latin typeface="Tabarra Sans Bold"/>
                <a:ea typeface="Tabarra Sans Bold"/>
                <a:cs typeface="Tabarra Sans Bold"/>
                <a:sym typeface="Tabarra Sans Bold"/>
              </a:rPr>
              <a:t>Purpose: </a:t>
            </a:r>
            <a:r>
              <a:rPr lang="en-US" sz="2809">
                <a:solidFill>
                  <a:srgbClr val="24363D"/>
                </a:solidFill>
                <a:latin typeface="Tabarra Sans"/>
                <a:ea typeface="Tabarra Sans"/>
                <a:cs typeface="Tabarra Sans"/>
                <a:sym typeface="Tabarra Sans"/>
              </a:rPr>
              <a:t>Protect personal data and strengthen privacy rights across the EU. </a:t>
            </a:r>
          </a:p>
          <a:p>
            <a:pPr algn="l">
              <a:lnSpc>
                <a:spcPts val="3933"/>
              </a:lnSpc>
            </a:pPr>
            <a:r>
              <a:rPr lang="en-US" sz="2809" b="1">
                <a:solidFill>
                  <a:srgbClr val="24363D"/>
                </a:solidFill>
                <a:latin typeface="Tabarra Sans Bold"/>
                <a:ea typeface="Tabarra Sans Bold"/>
                <a:cs typeface="Tabarra Sans Bold"/>
                <a:sym typeface="Tabarra Sans Bold"/>
              </a:rPr>
              <a:t>Implementation in Ireland:</a:t>
            </a:r>
            <a:r>
              <a:rPr lang="en-US" sz="2809">
                <a:solidFill>
                  <a:srgbClr val="24363D"/>
                </a:solidFill>
                <a:latin typeface="Tabarra Sans"/>
                <a:ea typeface="Tabarra Sans"/>
                <a:cs typeface="Tabarra Sans"/>
                <a:sym typeface="Tabarra Sans"/>
              </a:rPr>
              <a:t> Applies directly in full; enforced nationally by the data protection authority.</a:t>
            </a:r>
          </a:p>
        </p:txBody>
      </p:sp>
      <p:sp>
        <p:nvSpPr>
          <p:cNvPr id="13" name="TextBox 13"/>
          <p:cNvSpPr txBox="1"/>
          <p:nvPr/>
        </p:nvSpPr>
        <p:spPr>
          <a:xfrm>
            <a:off x="1235810" y="4543636"/>
            <a:ext cx="12742486" cy="3767477"/>
          </a:xfrm>
          <a:prstGeom prst="rect">
            <a:avLst/>
          </a:prstGeom>
        </p:spPr>
        <p:txBody>
          <a:bodyPr lIns="0" tIns="0" rIns="0" bIns="0" rtlCol="0" anchor="t">
            <a:spAutoFit/>
          </a:bodyPr>
          <a:lstStyle/>
          <a:p>
            <a:pPr algn="l">
              <a:lnSpc>
                <a:spcPts val="4252"/>
              </a:lnSpc>
            </a:pPr>
            <a:r>
              <a:rPr lang="en-US" sz="2577">
                <a:solidFill>
                  <a:srgbClr val="24363D"/>
                </a:solidFill>
                <a:latin typeface="Tabarra Sans"/>
                <a:ea typeface="Tabarra Sans"/>
                <a:cs typeface="Tabarra Sans"/>
                <a:sym typeface="Tabarra Sans"/>
              </a:rPr>
              <a:t>Positive impacts (stakeholders):</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Businesses</a:t>
            </a:r>
            <a:r>
              <a:rPr lang="en-US" sz="2577">
                <a:solidFill>
                  <a:srgbClr val="24363D"/>
                </a:solidFill>
                <a:latin typeface="Tabarra Sans"/>
                <a:ea typeface="Tabarra Sans"/>
                <a:cs typeface="Tabarra Sans"/>
                <a:sym typeface="Tabarra Sans"/>
              </a:rPr>
              <a:t>: Stronger data governance builds customer trust and a level playing field across the single market. </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Consumers</a:t>
            </a:r>
            <a:r>
              <a:rPr lang="en-US" sz="2577">
                <a:solidFill>
                  <a:srgbClr val="24363D"/>
                </a:solidFill>
                <a:latin typeface="Tabarra Sans"/>
                <a:ea typeface="Tabarra Sans"/>
                <a:cs typeface="Tabarra Sans"/>
                <a:sym typeface="Tabarra Sans"/>
              </a:rPr>
              <a:t>: Clear rights (access, correction, consent) increase confidence when buying online or sharing data. </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Government/Regulator: </a:t>
            </a:r>
            <a:r>
              <a:rPr lang="en-US" sz="2577">
                <a:solidFill>
                  <a:srgbClr val="24363D"/>
                </a:solidFill>
                <a:latin typeface="Tabarra Sans"/>
                <a:ea typeface="Tabarra Sans"/>
                <a:cs typeface="Tabarra Sans"/>
                <a:sym typeface="Tabarra Sans"/>
              </a:rPr>
              <a:t>Consistent EU-wide rules simplify oversight and cross-border cooperation.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17516"/>
            <a:ext cx="13121031" cy="114045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Bold"/>
                <a:ea typeface="Tabarra Sans Bold"/>
                <a:cs typeface="Tabarra Sans Bold"/>
                <a:sym typeface="Tabarra Sans Bold"/>
              </a:rPr>
              <a:t>Evaluation Of The Effect Of GDPR (EU Regulation) On Business Activity In Ireland</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1248757" y="2171358"/>
            <a:ext cx="12742486" cy="5901077"/>
          </a:xfrm>
          <a:prstGeom prst="rect">
            <a:avLst/>
          </a:prstGeom>
        </p:spPr>
        <p:txBody>
          <a:bodyPr lIns="0" tIns="0" rIns="0" bIns="0" rtlCol="0" anchor="t">
            <a:spAutoFit/>
          </a:bodyPr>
          <a:lstStyle/>
          <a:p>
            <a:pPr algn="l">
              <a:lnSpc>
                <a:spcPts val="4252"/>
              </a:lnSpc>
            </a:pPr>
            <a:r>
              <a:rPr lang="en-US" sz="2577">
                <a:solidFill>
                  <a:srgbClr val="24363D"/>
                </a:solidFill>
                <a:latin typeface="Tabarra Sans"/>
                <a:ea typeface="Tabarra Sans"/>
                <a:cs typeface="Tabarra Sans"/>
                <a:sym typeface="Tabarra Sans"/>
              </a:rPr>
              <a:t>Negative impacts (stakeholders):</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SMEs: </a:t>
            </a:r>
            <a:r>
              <a:rPr lang="en-US" sz="2577">
                <a:solidFill>
                  <a:srgbClr val="24363D"/>
                </a:solidFill>
                <a:latin typeface="Tabarra Sans"/>
                <a:ea typeface="Tabarra Sans"/>
                <a:cs typeface="Tabarra Sans"/>
                <a:sym typeface="Tabarra Sans"/>
              </a:rPr>
              <a:t>Compliance programmes, documentation, and training add cost and time pressures. </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All firms: </a:t>
            </a:r>
            <a:r>
              <a:rPr lang="en-US" sz="2577">
                <a:solidFill>
                  <a:srgbClr val="24363D"/>
                </a:solidFill>
                <a:latin typeface="Tabarra Sans"/>
                <a:ea typeface="Tabarra Sans"/>
                <a:cs typeface="Tabarra Sans"/>
                <a:sym typeface="Tabarra Sans"/>
              </a:rPr>
              <a:t>Risk of penalties for breaches increases the need for ongoing monitoring and specialist support.</a:t>
            </a:r>
          </a:p>
          <a:p>
            <a:pPr algn="l">
              <a:lnSpc>
                <a:spcPts val="4252"/>
              </a:lnSpc>
            </a:pPr>
            <a:endParaRPr lang="en-US" sz="2577">
              <a:solidFill>
                <a:srgbClr val="24363D"/>
              </a:solidFill>
              <a:latin typeface="Tabarra Sans"/>
              <a:ea typeface="Tabarra Sans"/>
              <a:cs typeface="Tabarra Sans"/>
              <a:sym typeface="Tabarra Sans"/>
            </a:endParaRPr>
          </a:p>
          <a:p>
            <a:pPr algn="l">
              <a:lnSpc>
                <a:spcPts val="4252"/>
              </a:lnSpc>
            </a:pPr>
            <a:r>
              <a:rPr lang="en-US" sz="2577" b="1">
                <a:solidFill>
                  <a:srgbClr val="24363D"/>
                </a:solidFill>
                <a:latin typeface="Tabarra Sans Bold"/>
                <a:ea typeface="Tabarra Sans Bold"/>
                <a:cs typeface="Tabarra Sans Bold"/>
                <a:sym typeface="Tabarra Sans Bold"/>
              </a:rPr>
              <a:t>Ethics/Technology link: </a:t>
            </a:r>
            <a:r>
              <a:rPr lang="en-US" sz="2577">
                <a:solidFill>
                  <a:srgbClr val="24363D"/>
                </a:solidFill>
                <a:latin typeface="Tabarra Sans"/>
                <a:ea typeface="Tabarra Sans"/>
                <a:cs typeface="Tabarra Sans"/>
                <a:sym typeface="Tabarra Sans"/>
              </a:rPr>
              <a:t>Encourages ethical handling of data and investment in secure digital systems.</a:t>
            </a:r>
          </a:p>
          <a:p>
            <a:pPr algn="l">
              <a:lnSpc>
                <a:spcPts val="4252"/>
              </a:lnSpc>
            </a:pPr>
            <a:endParaRPr lang="en-US" sz="2577">
              <a:solidFill>
                <a:srgbClr val="24363D"/>
              </a:solidFill>
              <a:latin typeface="Tabarra Sans"/>
              <a:ea typeface="Tabarra Sans"/>
              <a:cs typeface="Tabarra Sans"/>
              <a:sym typeface="Tabarra Sans"/>
            </a:endParaRPr>
          </a:p>
          <a:p>
            <a:pPr algn="l">
              <a:lnSpc>
                <a:spcPts val="4252"/>
              </a:lnSpc>
            </a:pPr>
            <a:r>
              <a:rPr lang="en-US" sz="2577" b="1">
                <a:solidFill>
                  <a:srgbClr val="24363D"/>
                </a:solidFill>
                <a:latin typeface="Tabarra Sans Bold"/>
                <a:ea typeface="Tabarra Sans Bold"/>
                <a:cs typeface="Tabarra Sans Bold"/>
                <a:sym typeface="Tabarra Sans Bold"/>
              </a:rPr>
              <a:t>Judgement: </a:t>
            </a:r>
            <a:r>
              <a:rPr lang="en-US" sz="2577">
                <a:solidFill>
                  <a:srgbClr val="24363D"/>
                </a:solidFill>
                <a:latin typeface="Tabarra Sans"/>
                <a:ea typeface="Tabarra Sans"/>
                <a:cs typeface="Tabarra Sans"/>
                <a:sym typeface="Tabarra Sans"/>
              </a:rPr>
              <a:t>Overall, GDPR improves trust and digital readiness, but firms, especially SMEs, face higher compliance costs that reduce their profits.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857250" y="2003824"/>
            <a:ext cx="13525485" cy="4564851"/>
          </a:xfrm>
          <a:custGeom>
            <a:avLst/>
            <a:gdLst/>
            <a:ahLst/>
            <a:cxnLst/>
            <a:rect l="l" t="t" r="r" b="b"/>
            <a:pathLst>
              <a:path w="13525485" h="4564851">
                <a:moveTo>
                  <a:pt x="0" y="0"/>
                </a:moveTo>
                <a:lnTo>
                  <a:pt x="13525485" y="0"/>
                </a:lnTo>
                <a:lnTo>
                  <a:pt x="13525485" y="4564852"/>
                </a:lnTo>
                <a:lnTo>
                  <a:pt x="0" y="4564852"/>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33014"/>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928957"/>
            <a:ext cx="13121031" cy="998218"/>
          </a:xfrm>
          <a:prstGeom prst="rect">
            <a:avLst/>
          </a:prstGeom>
        </p:spPr>
        <p:txBody>
          <a:bodyPr lIns="0" tIns="0" rIns="0" bIns="0" rtlCol="0" anchor="t">
            <a:spAutoFit/>
          </a:bodyPr>
          <a:lstStyle/>
          <a:p>
            <a:pPr algn="l">
              <a:lnSpc>
                <a:spcPts val="3780"/>
              </a:lnSpc>
            </a:pPr>
            <a:r>
              <a:rPr lang="en-US" sz="2700" b="1">
                <a:solidFill>
                  <a:srgbClr val="FFE57D"/>
                </a:solidFill>
                <a:latin typeface="Tabarra Sans Bold"/>
                <a:ea typeface="Tabarra Sans Bold"/>
                <a:cs typeface="Tabarra Sans Bold"/>
                <a:sym typeface="Tabarra Sans Bold"/>
              </a:rPr>
              <a:t>Evaluation Of The Effect Of An EU Directive On Business Activity In Ireland:</a:t>
            </a:r>
          </a:p>
          <a:p>
            <a:pPr algn="l">
              <a:lnSpc>
                <a:spcPts val="3780"/>
              </a:lnSpc>
            </a:pPr>
            <a:r>
              <a:rPr lang="en-US" sz="2700" b="1">
                <a:solidFill>
                  <a:srgbClr val="FFE57D"/>
                </a:solidFill>
                <a:latin typeface="Tabarra Sans Bold"/>
                <a:ea typeface="Tabarra Sans Bold"/>
                <a:cs typeface="Tabarra Sans Bold"/>
                <a:sym typeface="Tabarra Sans Bold"/>
              </a:rPr>
              <a:t>Single-Use Plastics (SUP) Directive</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1682160" y="2352333"/>
            <a:ext cx="11875681" cy="2219878"/>
            <a:chOff x="0" y="0"/>
            <a:chExt cx="4274726" cy="799059"/>
          </a:xfrm>
        </p:grpSpPr>
        <p:sp>
          <p:nvSpPr>
            <p:cNvPr id="10" name="Freeform 10"/>
            <p:cNvSpPr/>
            <p:nvPr/>
          </p:nvSpPr>
          <p:spPr>
            <a:xfrm>
              <a:off x="0" y="0"/>
              <a:ext cx="4274726" cy="799059"/>
            </a:xfrm>
            <a:custGeom>
              <a:avLst/>
              <a:gdLst/>
              <a:ahLst/>
              <a:cxnLst/>
              <a:rect l="l" t="t" r="r" b="b"/>
              <a:pathLst>
                <a:path w="4274726" h="799059">
                  <a:moveTo>
                    <a:pt x="27380" y="0"/>
                  </a:moveTo>
                  <a:lnTo>
                    <a:pt x="4247345" y="0"/>
                  </a:lnTo>
                  <a:cubicBezTo>
                    <a:pt x="4254607" y="0"/>
                    <a:pt x="4261572" y="2885"/>
                    <a:pt x="4266706" y="8020"/>
                  </a:cubicBezTo>
                  <a:cubicBezTo>
                    <a:pt x="4271841" y="13154"/>
                    <a:pt x="4274726" y="20119"/>
                    <a:pt x="4274726" y="27380"/>
                  </a:cubicBezTo>
                  <a:lnTo>
                    <a:pt x="4274726" y="771679"/>
                  </a:lnTo>
                  <a:cubicBezTo>
                    <a:pt x="4274726" y="778940"/>
                    <a:pt x="4271841" y="785905"/>
                    <a:pt x="4266706" y="791040"/>
                  </a:cubicBezTo>
                  <a:cubicBezTo>
                    <a:pt x="4261572" y="796174"/>
                    <a:pt x="4254607" y="799059"/>
                    <a:pt x="4247345" y="799059"/>
                  </a:cubicBezTo>
                  <a:lnTo>
                    <a:pt x="27380" y="799059"/>
                  </a:lnTo>
                  <a:cubicBezTo>
                    <a:pt x="20119" y="799059"/>
                    <a:pt x="13154" y="796174"/>
                    <a:pt x="8020" y="791040"/>
                  </a:cubicBezTo>
                  <a:cubicBezTo>
                    <a:pt x="2885" y="785905"/>
                    <a:pt x="0" y="778940"/>
                    <a:pt x="0" y="771679"/>
                  </a:cubicBezTo>
                  <a:lnTo>
                    <a:pt x="0" y="27380"/>
                  </a:lnTo>
                  <a:cubicBezTo>
                    <a:pt x="0" y="20119"/>
                    <a:pt x="2885" y="13154"/>
                    <a:pt x="8020" y="8020"/>
                  </a:cubicBezTo>
                  <a:cubicBezTo>
                    <a:pt x="13154" y="2885"/>
                    <a:pt x="20119" y="0"/>
                    <a:pt x="27380" y="0"/>
                  </a:cubicBezTo>
                  <a:close/>
                </a:path>
              </a:pathLst>
            </a:custGeom>
            <a:solidFill>
              <a:srgbClr val="FFE57D"/>
            </a:solidFill>
          </p:spPr>
          <p:txBody>
            <a:bodyPr/>
            <a:lstStyle/>
            <a:p>
              <a:endParaRPr lang="en-US"/>
            </a:p>
          </p:txBody>
        </p:sp>
        <p:sp>
          <p:nvSpPr>
            <p:cNvPr id="11" name="TextBox 11"/>
            <p:cNvSpPr txBox="1"/>
            <p:nvPr/>
          </p:nvSpPr>
          <p:spPr>
            <a:xfrm>
              <a:off x="0" y="-28575"/>
              <a:ext cx="4274726" cy="8276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033454" y="2383530"/>
            <a:ext cx="11358337" cy="2033660"/>
          </a:xfrm>
          <a:prstGeom prst="rect">
            <a:avLst/>
          </a:prstGeom>
        </p:spPr>
        <p:txBody>
          <a:bodyPr lIns="0" tIns="0" rIns="0" bIns="0" rtlCol="0" anchor="t">
            <a:spAutoFit/>
          </a:bodyPr>
          <a:lstStyle/>
          <a:p>
            <a:pPr algn="l">
              <a:lnSpc>
                <a:spcPts val="3933"/>
              </a:lnSpc>
            </a:pPr>
            <a:r>
              <a:rPr lang="en-US" sz="2809" b="1">
                <a:solidFill>
                  <a:srgbClr val="24363D"/>
                </a:solidFill>
                <a:latin typeface="Tabarra Sans Bold"/>
                <a:ea typeface="Tabarra Sans Bold"/>
                <a:cs typeface="Tabarra Sans Bold"/>
                <a:sym typeface="Tabarra Sans Bold"/>
              </a:rPr>
              <a:t>Purpose: </a:t>
            </a:r>
            <a:r>
              <a:rPr lang="en-US" sz="2809">
                <a:solidFill>
                  <a:srgbClr val="24363D"/>
                </a:solidFill>
                <a:latin typeface="Tabarra Sans"/>
                <a:ea typeface="Tabarra Sans"/>
                <a:cs typeface="Tabarra Sans"/>
                <a:sym typeface="Tabarra Sans"/>
              </a:rPr>
              <a:t>Reduce plastic waste and litter by targeting certain single-use plastic products and promoting circular practices.</a:t>
            </a:r>
          </a:p>
          <a:p>
            <a:pPr algn="l">
              <a:lnSpc>
                <a:spcPts val="3933"/>
              </a:lnSpc>
            </a:pPr>
            <a:r>
              <a:rPr lang="en-US" sz="2809" b="1">
                <a:solidFill>
                  <a:srgbClr val="24363D"/>
                </a:solidFill>
                <a:latin typeface="Tabarra Sans Bold"/>
                <a:ea typeface="Tabarra Sans Bold"/>
                <a:cs typeface="Tabarra Sans Bold"/>
                <a:sym typeface="Tabarra Sans Bold"/>
              </a:rPr>
              <a:t>Implementation in Ireland:</a:t>
            </a:r>
            <a:r>
              <a:rPr lang="en-US" sz="2809">
                <a:solidFill>
                  <a:srgbClr val="24363D"/>
                </a:solidFill>
                <a:latin typeface="Tabarra Sans"/>
                <a:ea typeface="Tabarra Sans"/>
                <a:cs typeface="Tabarra Sans"/>
                <a:sym typeface="Tabarra Sans"/>
              </a:rPr>
              <a:t> National measures include item bans, labelling and the deposit-return scheme to meet EU targets.</a:t>
            </a:r>
          </a:p>
        </p:txBody>
      </p:sp>
      <p:sp>
        <p:nvSpPr>
          <p:cNvPr id="13" name="TextBox 13"/>
          <p:cNvSpPr txBox="1"/>
          <p:nvPr/>
        </p:nvSpPr>
        <p:spPr>
          <a:xfrm>
            <a:off x="1235810" y="4543636"/>
            <a:ext cx="12742486" cy="3767477"/>
          </a:xfrm>
          <a:prstGeom prst="rect">
            <a:avLst/>
          </a:prstGeom>
        </p:spPr>
        <p:txBody>
          <a:bodyPr lIns="0" tIns="0" rIns="0" bIns="0" rtlCol="0" anchor="t">
            <a:spAutoFit/>
          </a:bodyPr>
          <a:lstStyle/>
          <a:p>
            <a:pPr algn="l">
              <a:lnSpc>
                <a:spcPts val="4252"/>
              </a:lnSpc>
            </a:pPr>
            <a:r>
              <a:rPr lang="en-US" sz="2577">
                <a:solidFill>
                  <a:srgbClr val="24363D"/>
                </a:solidFill>
                <a:latin typeface="Tabarra Sans"/>
                <a:ea typeface="Tabarra Sans"/>
                <a:cs typeface="Tabarra Sans"/>
                <a:sym typeface="Tabarra Sans"/>
              </a:rPr>
              <a:t>Positive impacts (stakeholders):</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Manufacturers/Retailers:</a:t>
            </a:r>
            <a:r>
              <a:rPr lang="en-US" sz="2577">
                <a:solidFill>
                  <a:srgbClr val="24363D"/>
                </a:solidFill>
                <a:latin typeface="Tabarra Sans"/>
                <a:ea typeface="Tabarra Sans"/>
                <a:cs typeface="Tabarra Sans"/>
                <a:sym typeface="Tabarra Sans"/>
              </a:rPr>
              <a:t> Opportunities to innovate with reusable or sustainable packaging and to differentiate on sustainability.</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Consumers/Communities:</a:t>
            </a:r>
            <a:r>
              <a:rPr lang="en-US" sz="2577">
                <a:solidFill>
                  <a:srgbClr val="24363D"/>
                </a:solidFill>
                <a:latin typeface="Tabarra Sans"/>
                <a:ea typeface="Tabarra Sans"/>
                <a:cs typeface="Tabarra Sans"/>
                <a:sym typeface="Tabarra Sans"/>
              </a:rPr>
              <a:t> Less litter and waste; clearer information on environmental impact.</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Government/Regulator: </a:t>
            </a:r>
            <a:r>
              <a:rPr lang="en-US" sz="2577">
                <a:solidFill>
                  <a:srgbClr val="24363D"/>
                </a:solidFill>
                <a:latin typeface="Tabarra Sans"/>
                <a:ea typeface="Tabarra Sans"/>
                <a:cs typeface="Tabarra Sans"/>
                <a:sym typeface="Tabarra Sans"/>
              </a:rPr>
              <a:t>Progress toward environmental targets with measurable impact in the deposit-return scheme.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95" y="720749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80" y="619561"/>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Outcomes</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80" y="2100142"/>
            <a:ext cx="13525500" cy="962657"/>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4.1 Outline three Irish government policies that impact on three different sectors of the economy in Ireland. </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
        <p:nvSpPr>
          <p:cNvPr id="12" name="TextBox 12"/>
          <p:cNvSpPr txBox="1"/>
          <p:nvPr/>
        </p:nvSpPr>
        <p:spPr>
          <a:xfrm>
            <a:off x="857250" y="3196149"/>
            <a:ext cx="13525500" cy="505457"/>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4.2 Explain the difference between government policy and legislation. </a:t>
            </a:r>
          </a:p>
        </p:txBody>
      </p:sp>
      <p:sp>
        <p:nvSpPr>
          <p:cNvPr id="13" name="TextBox 13"/>
          <p:cNvSpPr txBox="1"/>
          <p:nvPr/>
        </p:nvSpPr>
        <p:spPr>
          <a:xfrm>
            <a:off x="857280" y="3834957"/>
            <a:ext cx="13525500" cy="505457"/>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4.3 Outline the role played by business in the development of national policy. </a:t>
            </a:r>
          </a:p>
        </p:txBody>
      </p:sp>
      <p:sp>
        <p:nvSpPr>
          <p:cNvPr id="14" name="TextBox 14"/>
          <p:cNvSpPr txBox="1"/>
          <p:nvPr/>
        </p:nvSpPr>
        <p:spPr>
          <a:xfrm>
            <a:off x="857250" y="4473764"/>
            <a:ext cx="13525500" cy="505457"/>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4.4. Identify the key decision-makers in European policy development. </a:t>
            </a:r>
          </a:p>
        </p:txBody>
      </p:sp>
      <p:sp>
        <p:nvSpPr>
          <p:cNvPr id="15" name="TextBox 15"/>
          <p:cNvSpPr txBox="1"/>
          <p:nvPr/>
        </p:nvSpPr>
        <p:spPr>
          <a:xfrm>
            <a:off x="857250" y="5112572"/>
            <a:ext cx="13525500" cy="505457"/>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4.5 Distinguish between European regulations, directives, and opinions. </a:t>
            </a:r>
          </a:p>
        </p:txBody>
      </p:sp>
      <p:sp>
        <p:nvSpPr>
          <p:cNvPr id="16" name="TextBox 16"/>
          <p:cNvSpPr txBox="1"/>
          <p:nvPr/>
        </p:nvSpPr>
        <p:spPr>
          <a:xfrm>
            <a:off x="857250" y="5751379"/>
            <a:ext cx="13525500" cy="962657"/>
          </a:xfrm>
          <a:prstGeom prst="rect">
            <a:avLst/>
          </a:prstGeom>
        </p:spPr>
        <p:txBody>
          <a:bodyPr lIns="0" tIns="0" rIns="0" bIns="0" rtlCol="0" anchor="t">
            <a:spAutoFit/>
          </a:bodyPr>
          <a:lstStyle/>
          <a:p>
            <a:pPr algn="l">
              <a:lnSpc>
                <a:spcPts val="3640"/>
              </a:lnSpc>
            </a:pPr>
            <a:r>
              <a:rPr lang="en-US" sz="2600" b="1">
                <a:solidFill>
                  <a:srgbClr val="FFE57D"/>
                </a:solidFill>
                <a:latin typeface="Tabarra Sans Heavy"/>
                <a:ea typeface="Tabarra Sans Heavy"/>
                <a:cs typeface="Tabarra Sans Heavy"/>
                <a:sym typeface="Tabarra Sans Heavy"/>
              </a:rPr>
              <a:t>4.6 Evaluate the effect of one EU regulation of their choice and one EU directive of their choice on business activity in Ireland.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051544"/>
            <a:ext cx="13121031" cy="521968"/>
          </a:xfrm>
          <a:prstGeom prst="rect">
            <a:avLst/>
          </a:prstGeom>
        </p:spPr>
        <p:txBody>
          <a:bodyPr lIns="0" tIns="0" rIns="0" bIns="0" rtlCol="0" anchor="t">
            <a:spAutoFit/>
          </a:bodyPr>
          <a:lstStyle/>
          <a:p>
            <a:pPr algn="l">
              <a:lnSpc>
                <a:spcPts val="3780"/>
              </a:lnSpc>
            </a:pPr>
            <a:r>
              <a:rPr lang="en-US" sz="2700" b="1">
                <a:solidFill>
                  <a:srgbClr val="FFE57D"/>
                </a:solidFill>
                <a:latin typeface="Tabarra Sans Bold"/>
                <a:ea typeface="Tabarra Sans Bold"/>
                <a:cs typeface="Tabarra Sans Bold"/>
                <a:sym typeface="Tabarra Sans Bold"/>
              </a:rPr>
              <a:t>Evaluation Of The Effect Of An EU Directive On Business Activity In Ireland</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1248757" y="2171358"/>
            <a:ext cx="12742486" cy="5901077"/>
          </a:xfrm>
          <a:prstGeom prst="rect">
            <a:avLst/>
          </a:prstGeom>
        </p:spPr>
        <p:txBody>
          <a:bodyPr lIns="0" tIns="0" rIns="0" bIns="0" rtlCol="0" anchor="t">
            <a:spAutoFit/>
          </a:bodyPr>
          <a:lstStyle/>
          <a:p>
            <a:pPr algn="l">
              <a:lnSpc>
                <a:spcPts val="4252"/>
              </a:lnSpc>
            </a:pPr>
            <a:r>
              <a:rPr lang="en-US" sz="2577">
                <a:solidFill>
                  <a:srgbClr val="24363D"/>
                </a:solidFill>
                <a:latin typeface="Tabarra Sans"/>
                <a:ea typeface="Tabarra Sans"/>
                <a:cs typeface="Tabarra Sans"/>
                <a:sym typeface="Tabarra Sans"/>
              </a:rPr>
              <a:t>Negative impacts (stakeholders):</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SMEs: </a:t>
            </a:r>
            <a:r>
              <a:rPr lang="en-US" sz="2577">
                <a:solidFill>
                  <a:srgbClr val="24363D"/>
                </a:solidFill>
                <a:latin typeface="Tabarra Sans"/>
                <a:ea typeface="Tabarra Sans"/>
                <a:cs typeface="Tabarra Sans"/>
                <a:sym typeface="Tabarra Sans"/>
              </a:rPr>
              <a:t>Transition costs to redesign packaging, adjust supply chains, and manage take-back/return systems.</a:t>
            </a:r>
          </a:p>
          <a:p>
            <a:pPr marL="556460" lvl="1" indent="-278230" algn="l">
              <a:lnSpc>
                <a:spcPts val="4252"/>
              </a:lnSpc>
              <a:buFont typeface="Arial"/>
              <a:buChar char="•"/>
            </a:pPr>
            <a:r>
              <a:rPr lang="en-US" sz="2577" b="1">
                <a:solidFill>
                  <a:srgbClr val="24363D"/>
                </a:solidFill>
                <a:latin typeface="Tabarra Sans Bold"/>
                <a:ea typeface="Tabarra Sans Bold"/>
                <a:cs typeface="Tabarra Sans Bold"/>
                <a:sym typeface="Tabarra Sans Bold"/>
              </a:rPr>
              <a:t>Consumers: </a:t>
            </a:r>
            <a:r>
              <a:rPr lang="en-US" sz="2577">
                <a:solidFill>
                  <a:srgbClr val="24363D"/>
                </a:solidFill>
                <a:latin typeface="Tabarra Sans"/>
                <a:ea typeface="Tabarra Sans"/>
                <a:cs typeface="Tabarra Sans"/>
                <a:sym typeface="Tabarra Sans"/>
              </a:rPr>
              <a:t>Increased hassle of storing and returning used plastic bottles to get back their deposits.</a:t>
            </a:r>
          </a:p>
          <a:p>
            <a:pPr algn="l">
              <a:lnSpc>
                <a:spcPts val="4252"/>
              </a:lnSpc>
            </a:pPr>
            <a:endParaRPr lang="en-US" sz="2577">
              <a:solidFill>
                <a:srgbClr val="24363D"/>
              </a:solidFill>
              <a:latin typeface="Tabarra Sans"/>
              <a:ea typeface="Tabarra Sans"/>
              <a:cs typeface="Tabarra Sans"/>
              <a:sym typeface="Tabarra Sans"/>
            </a:endParaRPr>
          </a:p>
          <a:p>
            <a:pPr algn="l">
              <a:lnSpc>
                <a:spcPts val="4252"/>
              </a:lnSpc>
            </a:pPr>
            <a:r>
              <a:rPr lang="en-US" sz="2577" b="1">
                <a:solidFill>
                  <a:srgbClr val="24363D"/>
                </a:solidFill>
                <a:latin typeface="Tabarra Sans Bold"/>
                <a:ea typeface="Tabarra Sans Bold"/>
                <a:cs typeface="Tabarra Sans Bold"/>
                <a:sym typeface="Tabarra Sans Bold"/>
              </a:rPr>
              <a:t>Ethics/Technology link: </a:t>
            </a:r>
            <a:r>
              <a:rPr lang="en-US" sz="2577">
                <a:solidFill>
                  <a:srgbClr val="24363D"/>
                </a:solidFill>
                <a:latin typeface="Tabarra Sans"/>
                <a:ea typeface="Tabarra Sans"/>
                <a:cs typeface="Tabarra Sans"/>
                <a:sym typeface="Tabarra Sans"/>
              </a:rPr>
              <a:t>Drives sustainable practice and can accelerate adoption of new materials and innovative solutions.</a:t>
            </a:r>
          </a:p>
          <a:p>
            <a:pPr algn="l">
              <a:lnSpc>
                <a:spcPts val="4252"/>
              </a:lnSpc>
            </a:pPr>
            <a:r>
              <a:rPr lang="en-US" sz="2577" b="1">
                <a:solidFill>
                  <a:srgbClr val="24363D"/>
                </a:solidFill>
                <a:latin typeface="Tabarra Sans Bold"/>
                <a:ea typeface="Tabarra Sans Bold"/>
                <a:cs typeface="Tabarra Sans Bold"/>
                <a:sym typeface="Tabarra Sans Bold"/>
              </a:rPr>
              <a:t>Judgement: </a:t>
            </a:r>
            <a:r>
              <a:rPr lang="en-US" sz="2577">
                <a:solidFill>
                  <a:srgbClr val="24363D"/>
                </a:solidFill>
                <a:latin typeface="Tabarra Sans"/>
                <a:ea typeface="Tabarra Sans"/>
                <a:cs typeface="Tabarra Sans"/>
                <a:sym typeface="Tabarra Sans"/>
              </a:rPr>
              <a:t>The directive supports environmental goals and opens new green-business opportunities, but implementation demands and costs can be significant, particularly for smaller firms.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4"/>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492515" y="1586766"/>
            <a:ext cx="14028040" cy="4629253"/>
          </a:xfrm>
          <a:custGeom>
            <a:avLst/>
            <a:gdLst/>
            <a:ahLst/>
            <a:cxnLst/>
            <a:rect l="l" t="t" r="r" b="b"/>
            <a:pathLst>
              <a:path w="14028040" h="4629253">
                <a:moveTo>
                  <a:pt x="0" y="0"/>
                </a:moveTo>
                <a:lnTo>
                  <a:pt x="14028040" y="0"/>
                </a:lnTo>
                <a:lnTo>
                  <a:pt x="14028040" y="4629253"/>
                </a:lnTo>
                <a:lnTo>
                  <a:pt x="0" y="4629253"/>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33014"/>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grpSp>
        <p:nvGrpSpPr>
          <p:cNvPr id="5" name="Group 5"/>
          <p:cNvGrpSpPr/>
          <p:nvPr/>
        </p:nvGrpSpPr>
        <p:grpSpPr>
          <a:xfrm>
            <a:off x="996308" y="1797035"/>
            <a:ext cx="6371941" cy="861387"/>
            <a:chOff x="0" y="0"/>
            <a:chExt cx="2169396" cy="293268"/>
          </a:xfrm>
        </p:grpSpPr>
        <p:sp>
          <p:nvSpPr>
            <p:cNvPr id="6" name="Freeform 6"/>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7" name="TextBox 7"/>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grpSp>
        <p:nvGrpSpPr>
          <p:cNvPr id="8" name="Group 8"/>
          <p:cNvGrpSpPr/>
          <p:nvPr/>
        </p:nvGrpSpPr>
        <p:grpSpPr>
          <a:xfrm>
            <a:off x="996308" y="5754178"/>
            <a:ext cx="6371941" cy="861387"/>
            <a:chOff x="0" y="0"/>
            <a:chExt cx="2169396" cy="293268"/>
          </a:xfrm>
        </p:grpSpPr>
        <p:sp>
          <p:nvSpPr>
            <p:cNvPr id="9" name="Freeform 9"/>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0" name="TextBox 10"/>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1" name="TextBox 11"/>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4.6</a:t>
            </a:r>
          </a:p>
        </p:txBody>
      </p:sp>
      <p:sp>
        <p:nvSpPr>
          <p:cNvPr id="12" name="TextBox 12"/>
          <p:cNvSpPr txBox="1"/>
          <p:nvPr/>
        </p:nvSpPr>
        <p:spPr>
          <a:xfrm>
            <a:off x="1580016" y="190217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sp>
        <p:nvSpPr>
          <p:cNvPr id="13" name="TextBox 13"/>
          <p:cNvSpPr txBox="1"/>
          <p:nvPr/>
        </p:nvSpPr>
        <p:spPr>
          <a:xfrm>
            <a:off x="1580016" y="5859321"/>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3029897"/>
            <a:ext cx="13247385" cy="87809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HL1 Q5 (c): (i) Name an EU regulation you have studied and explain how it has been implemented in Ireland. (ii) Examine two positive and two negative impacts the EU regulation you named above has on different stakeholders in Ireland.</a:t>
            </a:r>
          </a:p>
        </p:txBody>
      </p:sp>
      <p:sp>
        <p:nvSpPr>
          <p:cNvPr id="15" name="TextBox 15"/>
          <p:cNvSpPr txBox="1"/>
          <p:nvPr/>
        </p:nvSpPr>
        <p:spPr>
          <a:xfrm>
            <a:off x="996308" y="6901315"/>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Q6</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Q6 &amp; Q7</a:t>
            </a:r>
          </a:p>
        </p:txBody>
      </p:sp>
      <p:sp>
        <p:nvSpPr>
          <p:cNvPr id="16" name="TextBox 16"/>
          <p:cNvSpPr txBox="1"/>
          <p:nvPr/>
        </p:nvSpPr>
        <p:spPr>
          <a:xfrm>
            <a:off x="996308" y="4279469"/>
            <a:ext cx="13247385" cy="878098"/>
          </a:xfrm>
          <a:prstGeom prst="rect">
            <a:avLst/>
          </a:prstGeom>
        </p:spPr>
        <p:txBody>
          <a:bodyPr lIns="0" tIns="0" rIns="0" bIns="0" rtlCol="0" anchor="t">
            <a:spAutoFit/>
          </a:bodyPr>
          <a:lstStyle/>
          <a:p>
            <a:pPr algn="l">
              <a:lnSpc>
                <a:spcPts val="2320"/>
              </a:lnSpc>
            </a:pPr>
            <a:r>
              <a:rPr lang="en-US" sz="2320" b="1">
                <a:solidFill>
                  <a:srgbClr val="FFFFFF"/>
                </a:solidFill>
                <a:latin typeface="Montserrat Bold"/>
                <a:ea typeface="Montserrat Bold"/>
                <a:cs typeface="Montserrat Bold"/>
                <a:sym typeface="Montserrat Bold"/>
              </a:rPr>
              <a:t>HL2 Q5 (d): (i) Name an EU directive you have studied, and explain the purpose of this EU directive. (ii) Evaluate how this EU directive impacts on business activity in Ireland.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22377"/>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4.1</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72291"/>
            <a:ext cx="13525500" cy="13017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4.1 Outline three Irish government policies that impact on three different sectors of the economy in Ireland. </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Goals Of Government Policies</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2257083"/>
            <a:ext cx="13268588" cy="6033593"/>
          </a:xfrm>
          <a:prstGeom prst="rect">
            <a:avLst/>
          </a:prstGeom>
        </p:spPr>
        <p:txBody>
          <a:bodyPr lIns="0" tIns="0" rIns="0" bIns="0" rtlCol="0" anchor="t">
            <a:spAutoFit/>
          </a:bodyPr>
          <a:lstStyle/>
          <a:p>
            <a:pPr algn="l">
              <a:lnSpc>
                <a:spcPts val="3439"/>
              </a:lnSpc>
            </a:pPr>
            <a:r>
              <a:rPr lang="en-US" sz="2456" b="1">
                <a:solidFill>
                  <a:srgbClr val="24363D"/>
                </a:solidFill>
                <a:latin typeface="Tabarra Sans Bold"/>
                <a:ea typeface="Tabarra Sans Bold"/>
                <a:cs typeface="Tabarra Sans Bold"/>
                <a:sym typeface="Tabarra Sans Bold"/>
              </a:rPr>
              <a:t>📌 Economic growth and job creation, </a:t>
            </a:r>
            <a:r>
              <a:rPr lang="en-US" sz="2456">
                <a:solidFill>
                  <a:srgbClr val="24363D"/>
                </a:solidFill>
                <a:latin typeface="Tabarra Sans"/>
                <a:ea typeface="Tabarra Sans"/>
                <a:cs typeface="Tabarra Sans"/>
                <a:sym typeface="Tabarra Sans"/>
              </a:rPr>
              <a:t>to help improve the standard of living for citizens in Ireland.</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 Improve environmental sustainability</a:t>
            </a:r>
            <a:r>
              <a:rPr lang="en-US" sz="2456">
                <a:solidFill>
                  <a:srgbClr val="24363D"/>
                </a:solidFill>
                <a:latin typeface="Tabarra Sans"/>
                <a:ea typeface="Tabarra Sans"/>
                <a:cs typeface="Tabarra Sans"/>
                <a:sym typeface="Tabarra Sans"/>
              </a:rPr>
              <a:t> and help achieve climate goals.</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 Development of infrastructure</a:t>
            </a:r>
            <a:r>
              <a:rPr lang="en-US" sz="2456">
                <a:solidFill>
                  <a:srgbClr val="24363D"/>
                </a:solidFill>
                <a:latin typeface="Tabarra Sans"/>
                <a:ea typeface="Tabarra Sans"/>
                <a:cs typeface="Tabarra Sans"/>
                <a:sym typeface="Tabarra Sans"/>
              </a:rPr>
              <a:t> (including transport, housing, and digital) to improve economic competitiveness and quality of life for Irish citizens.</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 Enhanced public services and social equality</a:t>
            </a:r>
            <a:r>
              <a:rPr lang="en-US" sz="2456">
                <a:solidFill>
                  <a:srgbClr val="24363D"/>
                </a:solidFill>
                <a:latin typeface="Tabarra Sans"/>
                <a:ea typeface="Tabarra Sans"/>
                <a:cs typeface="Tabarra Sans"/>
                <a:sym typeface="Tabarra Sans"/>
              </a:rPr>
              <a:t> by increasing the access to health, education and social protection, thereby reducing inequality.</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 </a:t>
            </a:r>
            <a:r>
              <a:rPr lang="en-US" sz="2456">
                <a:solidFill>
                  <a:srgbClr val="24363D"/>
                </a:solidFill>
                <a:latin typeface="Tabarra Sans"/>
                <a:ea typeface="Tabarra Sans"/>
                <a:cs typeface="Tabarra Sans"/>
                <a:sym typeface="Tabarra Sans"/>
              </a:rPr>
              <a:t>Innovation that encourages </a:t>
            </a:r>
            <a:r>
              <a:rPr lang="en-US" sz="2456" b="1">
                <a:solidFill>
                  <a:srgbClr val="24363D"/>
                </a:solidFill>
                <a:latin typeface="Tabarra Sans Bold"/>
                <a:ea typeface="Tabarra Sans Bold"/>
                <a:cs typeface="Tabarra Sans Bold"/>
                <a:sym typeface="Tabarra Sans Bold"/>
              </a:rPr>
              <a:t>entrepreneurship, research, and technological advancements </a:t>
            </a:r>
            <a:r>
              <a:rPr lang="en-US" sz="2456">
                <a:solidFill>
                  <a:srgbClr val="24363D"/>
                </a:solidFill>
                <a:latin typeface="Tabarra Sans"/>
                <a:ea typeface="Tabarra Sans"/>
                <a:cs typeface="Tabarra Sans"/>
                <a:sym typeface="Tabarra Sans"/>
              </a:rPr>
              <a:t>to maintain and improve Ire!and’s global competitiveness.</a:t>
            </a:r>
          </a:p>
          <a:p>
            <a:pPr algn="l">
              <a:lnSpc>
                <a:spcPts val="3439"/>
              </a:lnSpc>
            </a:pPr>
            <a:endParaRPr lang="en-US" sz="2456">
              <a:solidFill>
                <a:srgbClr val="24363D"/>
              </a:solidFill>
              <a:latin typeface="Tabarra Sans"/>
              <a:ea typeface="Tabarra Sans"/>
              <a:cs typeface="Tabarra Sans"/>
              <a:sym typeface="Tabarra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65" y="2352333"/>
            <a:ext cx="13525500" cy="2024126"/>
            <a:chOff x="0" y="0"/>
            <a:chExt cx="4274726" cy="639724"/>
          </a:xfrm>
        </p:grpSpPr>
        <p:sp>
          <p:nvSpPr>
            <p:cNvPr id="8" name="Freeform 8"/>
            <p:cNvSpPr/>
            <p:nvPr/>
          </p:nvSpPr>
          <p:spPr>
            <a:xfrm>
              <a:off x="0" y="0"/>
              <a:ext cx="4274726" cy="639724"/>
            </a:xfrm>
            <a:custGeom>
              <a:avLst/>
              <a:gdLst/>
              <a:ahLst/>
              <a:cxnLst/>
              <a:rect l="l" t="t" r="r" b="b"/>
              <a:pathLst>
                <a:path w="4274726" h="639724">
                  <a:moveTo>
                    <a:pt x="24041" y="0"/>
                  </a:moveTo>
                  <a:lnTo>
                    <a:pt x="4250686" y="0"/>
                  </a:lnTo>
                  <a:cubicBezTo>
                    <a:pt x="4263963" y="0"/>
                    <a:pt x="4274726" y="10763"/>
                    <a:pt x="4274726" y="24041"/>
                  </a:cubicBezTo>
                  <a:lnTo>
                    <a:pt x="4274726" y="615683"/>
                  </a:lnTo>
                  <a:cubicBezTo>
                    <a:pt x="4274726" y="628960"/>
                    <a:pt x="4263963" y="639724"/>
                    <a:pt x="4250686" y="639724"/>
                  </a:cubicBezTo>
                  <a:lnTo>
                    <a:pt x="24041" y="639724"/>
                  </a:lnTo>
                  <a:cubicBezTo>
                    <a:pt x="10763" y="639724"/>
                    <a:pt x="0" y="628960"/>
                    <a:pt x="0" y="615683"/>
                  </a:cubicBezTo>
                  <a:lnTo>
                    <a:pt x="0" y="24041"/>
                  </a:lnTo>
                  <a:cubicBezTo>
                    <a:pt x="0" y="10763"/>
                    <a:pt x="10763"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26" cy="668299"/>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1500824" y="4643159"/>
            <a:ext cx="12238383" cy="3518535"/>
          </a:xfrm>
          <a:custGeom>
            <a:avLst/>
            <a:gdLst/>
            <a:ahLst/>
            <a:cxnLst/>
            <a:rect l="l" t="t" r="r" b="b"/>
            <a:pathLst>
              <a:path w="12238383" h="3518535">
                <a:moveTo>
                  <a:pt x="0" y="0"/>
                </a:moveTo>
                <a:lnTo>
                  <a:pt x="12238382" y="0"/>
                </a:lnTo>
                <a:lnTo>
                  <a:pt x="12238382" y="3518535"/>
                </a:lnTo>
                <a:lnTo>
                  <a:pt x="0" y="3518535"/>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857265" y="824182"/>
            <a:ext cx="13121031" cy="994409"/>
          </a:xfrm>
          <a:prstGeom prst="rect">
            <a:avLst/>
          </a:prstGeom>
        </p:spPr>
        <p:txBody>
          <a:bodyPr lIns="0" tIns="0" rIns="0" bIns="0" rtlCol="0" anchor="t">
            <a:spAutoFit/>
          </a:bodyPr>
          <a:lstStyle/>
          <a:p>
            <a:pPr algn="l">
              <a:lnSpc>
                <a:spcPts val="7140"/>
              </a:lnSpc>
            </a:pPr>
            <a:r>
              <a:rPr lang="en-US" sz="5100" b="1">
                <a:solidFill>
                  <a:srgbClr val="FFE57D"/>
                </a:solidFill>
                <a:latin typeface="Tabarra Sans Bold"/>
                <a:ea typeface="Tabarra Sans Bold"/>
                <a:cs typeface="Tabarra Sans Bold"/>
                <a:sym typeface="Tabarra Sans Bold"/>
              </a:rPr>
              <a:t>Sectors Of The Irish Economy</a:t>
            </a:r>
          </a:p>
        </p:txBody>
      </p:sp>
      <p:sp>
        <p:nvSpPr>
          <p:cNvPr id="12" name="TextBox 12"/>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3" name="TextBox 13"/>
          <p:cNvSpPr txBox="1"/>
          <p:nvPr/>
        </p:nvSpPr>
        <p:spPr>
          <a:xfrm>
            <a:off x="1151858" y="2485683"/>
            <a:ext cx="12936284" cy="17379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Dividing the economy into sectors allows for a detailed analysis of how each performs, making it easier to identify and address trends in specific areas.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Policy: Climate Action Plan, 2024</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076525"/>
            <a:ext cx="13525500" cy="3267859"/>
            <a:chOff x="0" y="0"/>
            <a:chExt cx="4274726" cy="1032805"/>
          </a:xfrm>
        </p:grpSpPr>
        <p:sp>
          <p:nvSpPr>
            <p:cNvPr id="10" name="Freeform 10"/>
            <p:cNvSpPr/>
            <p:nvPr/>
          </p:nvSpPr>
          <p:spPr>
            <a:xfrm>
              <a:off x="0" y="0"/>
              <a:ext cx="4274726" cy="1032805"/>
            </a:xfrm>
            <a:custGeom>
              <a:avLst/>
              <a:gdLst/>
              <a:ahLst/>
              <a:cxnLst/>
              <a:rect l="l" t="t" r="r" b="b"/>
              <a:pathLst>
                <a:path w="4274726" h="1032805">
                  <a:moveTo>
                    <a:pt x="24041" y="0"/>
                  </a:moveTo>
                  <a:lnTo>
                    <a:pt x="4250686" y="0"/>
                  </a:lnTo>
                  <a:cubicBezTo>
                    <a:pt x="4263963" y="0"/>
                    <a:pt x="4274726" y="10763"/>
                    <a:pt x="4274726" y="24041"/>
                  </a:cubicBezTo>
                  <a:lnTo>
                    <a:pt x="4274726" y="1008764"/>
                  </a:lnTo>
                  <a:cubicBezTo>
                    <a:pt x="4274726" y="1022041"/>
                    <a:pt x="4263963" y="1032805"/>
                    <a:pt x="4250686" y="1032805"/>
                  </a:cubicBezTo>
                  <a:lnTo>
                    <a:pt x="24041" y="1032805"/>
                  </a:lnTo>
                  <a:cubicBezTo>
                    <a:pt x="10763" y="1032805"/>
                    <a:pt x="0" y="1022041"/>
                    <a:pt x="0" y="1008764"/>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061380"/>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204150"/>
            <a:ext cx="12936284" cy="34239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 2024 Climate Action Plan outlines strategies and sets a clear path towards a sustainable, low-carbon, and climate-resilient future. Achieving a carbon-neutral economy by 2050 requires ambitious targets across all key sectors, including energy, transportation, agriculture, and industry.</a:t>
            </a:r>
          </a:p>
          <a:p>
            <a:pPr algn="ctr">
              <a:lnSpc>
                <a:spcPts val="4479"/>
              </a:lnSpc>
            </a:pPr>
            <a:endParaRPr lang="en-US" sz="3199">
              <a:solidFill>
                <a:srgbClr val="24363D"/>
              </a:solidFill>
              <a:latin typeface="Tabarra Sans"/>
              <a:ea typeface="Tabarra Sans"/>
              <a:cs typeface="Tabarra Sans"/>
              <a:sym typeface="Tabarra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3162</Words>
  <Application>Microsoft Macintosh PowerPoint</Application>
  <PresentationFormat>Custom</PresentationFormat>
  <Paragraphs>299</Paragraphs>
  <Slides>52</Slides>
  <Notes>0</Notes>
  <HiddenSlides>0</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Canva Sans</vt:lpstr>
      <vt:lpstr>Arial</vt:lpstr>
      <vt:lpstr>Tabarra Sans Bold</vt:lpstr>
      <vt:lpstr>Montserrat Bold</vt:lpstr>
      <vt:lpstr>Canva Sans Bold</vt:lpstr>
      <vt:lpstr>Calibri</vt:lpstr>
      <vt:lpstr>Tabarra Sans Heavy</vt:lpstr>
      <vt:lpstr>Tabarra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Strand 01, Chapter 04</dc:title>
  <cp:lastModifiedBy>Gavin Duffy</cp:lastModifiedBy>
  <cp:revision>1</cp:revision>
  <dcterms:created xsi:type="dcterms:W3CDTF">2006-08-16T00:00:00Z</dcterms:created>
  <dcterms:modified xsi:type="dcterms:W3CDTF">2025-10-01T13:08:58Z</dcterms:modified>
  <dc:identifier>DAGvmSPx2IE</dc:identifier>
</cp:coreProperties>
</file>