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5240000" cy="8572500"/>
  <p:notesSz cx="6858000" cy="9144000"/>
  <p:embeddedFontLst>
    <p:embeddedFont>
      <p:font typeface="Canva Sans" panose="020B0503030501040103" pitchFamily="34" charset="0"/>
      <p:regular r:id="rId48"/>
    </p:embeddedFont>
    <p:embeddedFont>
      <p:font typeface="Georgia Pro Bold" panose="02040502050405020303" pitchFamily="18" charset="0"/>
      <p:regular r:id="rId49"/>
      <p:bold r:id="rId50"/>
      <p:italic r:id="rId51"/>
      <p:boldItalic r:id="rId52"/>
    </p:embeddedFont>
    <p:embeddedFont>
      <p:font typeface="Montserrat Bold" pitchFamily="2" charset="77"/>
      <p:regular r:id="rId53"/>
      <p:bold r:id="rId54"/>
    </p:embeddedFont>
    <p:embeddedFont>
      <p:font typeface="Tabarra Sans" pitchFamily="2" charset="0"/>
      <p:regular r:id="rId55"/>
    </p:embeddedFont>
    <p:embeddedFont>
      <p:font typeface="Tabarra Sans Bold" pitchFamily="2" charset="0"/>
      <p:regular r:id="rId56"/>
      <p:bold r:id="rId57"/>
    </p:embeddedFont>
    <p:embeddedFont>
      <p:font typeface="Tabarra Sans Heavy" pitchFamily="2" charset="0"/>
      <p:regular r:id="rId58"/>
      <p:bold r:id="rId5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autoAdjust="0"/>
    <p:restoredTop sz="94558" autoAdjust="0"/>
  </p:normalViewPr>
  <p:slideViewPr>
    <p:cSldViewPr>
      <p:cViewPr varScale="1">
        <p:scale>
          <a:sx n="85" d="100"/>
          <a:sy n="85" d="100"/>
        </p:scale>
        <p:origin x="1320" y="48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3.fntdata"/><Relationship Id="rId55" Type="http://schemas.openxmlformats.org/officeDocument/2006/relationships/font" Target="fonts/font8.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6.fntdata"/><Relationship Id="rId58" Type="http://schemas.openxmlformats.org/officeDocument/2006/relationships/font" Target="fonts/font11.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font" Target="fonts/font1.fntdata"/><Relationship Id="rId56" Type="http://schemas.openxmlformats.org/officeDocument/2006/relationships/font" Target="fonts/font9.fntdata"/><Relationship Id="rId8" Type="http://schemas.openxmlformats.org/officeDocument/2006/relationships/slide" Target="slides/slide7.xml"/><Relationship Id="rId51" Type="http://schemas.openxmlformats.org/officeDocument/2006/relationships/font" Target="fonts/font4.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7.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2.fntdata"/><Relationship Id="rId57" Type="http://schemas.openxmlformats.org/officeDocument/2006/relationships/font" Target="fonts/font10.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5.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shorts/GTzxbmqNJik" TargetMode="External"/><Relationship Id="rId5" Type="http://schemas.openxmlformats.org/officeDocument/2006/relationships/hyperlink" Target="https://www.youtube.com/shorts/GTzxbmqNJik" TargetMode="External"/><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hyperlink" Target="https://moneycube.ie/whats-next-for-interest-rates-in-ireland-in-2025/"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youtube.com/watch?v=b6xocaG8dgw" TargetMode="Externa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video" Target="https://www.youtube.com/watch?v=Tbrif0c-Avc" TargetMode="External"/><Relationship Id="rId6" Type="http://schemas.openxmlformats.org/officeDocument/2006/relationships/hyperlink" Target="https://backinbusinesshub.com/wp-content/uploads/2025/09/Starter-worksheet-Chapter-3.pdf" TargetMode="External"/><Relationship Id="rId5" Type="http://schemas.openxmlformats.org/officeDocument/2006/relationships/hyperlink" Target="https://www.youtube.com/watch?v=Tbrif0c-Avc" TargetMode="Externa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watch?v=b6xocaG8dgw" TargetMode="External"/><Relationship Id="rId5" Type="http://schemas.openxmlformats.org/officeDocument/2006/relationships/hyperlink" Target="https://www.youtube.com/watch?v=b6xocaG8dgw" TargetMode="Externa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7.xml"/><Relationship Id="rId1" Type="http://schemas.openxmlformats.org/officeDocument/2006/relationships/video" Target="https://www.youtube.com/shorts/kx5Z90Fo6D4" TargetMode="External"/><Relationship Id="rId5" Type="http://schemas.openxmlformats.org/officeDocument/2006/relationships/hyperlink" Target="https://www.youtube.com/shorts/kx5Z90Fo6D4" TargetMode="Externa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35" y="6694407"/>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726466"/>
            <a:ext cx="12233620" cy="4083072"/>
          </a:xfrm>
          <a:prstGeom prst="rect">
            <a:avLst/>
          </a:prstGeom>
        </p:spPr>
        <p:txBody>
          <a:bodyPr lIns="0" tIns="0" rIns="0" bIns="0" rtlCol="0" anchor="t">
            <a:spAutoFit/>
          </a:bodyPr>
          <a:lstStyle/>
          <a:p>
            <a:pPr algn="l">
              <a:lnSpc>
                <a:spcPts val="15398"/>
              </a:lnSpc>
            </a:pPr>
            <a:r>
              <a:rPr lang="en-US" sz="10999" b="1">
                <a:solidFill>
                  <a:srgbClr val="FFE57D"/>
                </a:solidFill>
                <a:latin typeface="Tabarra Sans Heavy"/>
                <a:ea typeface="Tabarra Sans Heavy"/>
                <a:cs typeface="Tabarra Sans Heavy"/>
                <a:sym typeface="Tabarra Sans Heavy"/>
              </a:rPr>
              <a:t>Strand 1</a:t>
            </a:r>
          </a:p>
          <a:p>
            <a:pPr algn="l">
              <a:lnSpc>
                <a:spcPts val="15398"/>
              </a:lnSpc>
            </a:pPr>
            <a:r>
              <a:rPr lang="en-US" sz="10999" b="1">
                <a:solidFill>
                  <a:srgbClr val="FFE57D"/>
                </a:solidFill>
                <a:latin typeface="Tabarra Sans Heavy"/>
                <a:ea typeface="Tabarra Sans Heavy"/>
                <a:cs typeface="Tabarra Sans Heavy"/>
                <a:sym typeface="Tabarra Sans Heavy"/>
              </a:rPr>
              <a:t>Chapter 03</a:t>
            </a:r>
          </a:p>
        </p:txBody>
      </p:sp>
      <p:grpSp>
        <p:nvGrpSpPr>
          <p:cNvPr id="7" name="Group 7"/>
          <p:cNvGrpSpPr/>
          <p:nvPr/>
        </p:nvGrpSpPr>
        <p:grpSpPr>
          <a:xfrm>
            <a:off x="12443761" y="214314"/>
            <a:ext cx="2491439" cy="258192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50" y="5710166"/>
            <a:ext cx="13525500" cy="876299"/>
          </a:xfrm>
          <a:prstGeom prst="rect">
            <a:avLst/>
          </a:prstGeom>
        </p:spPr>
        <p:txBody>
          <a:bodyPr lIns="0" tIns="0" rIns="0" bIns="0" rtlCol="0" anchor="t">
            <a:spAutoFit/>
          </a:bodyPr>
          <a:lstStyle/>
          <a:p>
            <a:pPr algn="l">
              <a:lnSpc>
                <a:spcPts val="6300"/>
              </a:lnSpc>
            </a:pPr>
            <a:r>
              <a:rPr lang="en-US" sz="4500" b="1">
                <a:solidFill>
                  <a:srgbClr val="FFE57D"/>
                </a:solidFill>
                <a:latin typeface="Tabarra Sans Heavy"/>
                <a:ea typeface="Tabarra Sans Heavy"/>
                <a:cs typeface="Tabarra Sans Heavy"/>
                <a:sym typeface="Tabarra Sans Heavy"/>
              </a:rPr>
              <a:t>Business And The Economy</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5165"/>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How High Inflation Impacts Business Development &amp; Growth</a:t>
            </a:r>
          </a:p>
        </p:txBody>
      </p:sp>
      <p:grpSp>
        <p:nvGrpSpPr>
          <p:cNvPr id="9" name="Group 9"/>
          <p:cNvGrpSpPr/>
          <p:nvPr/>
        </p:nvGrpSpPr>
        <p:grpSpPr>
          <a:xfrm>
            <a:off x="523483" y="2771433"/>
            <a:ext cx="4022967" cy="1283529"/>
            <a:chOff x="0" y="0"/>
            <a:chExt cx="1271456" cy="405659"/>
          </a:xfrm>
        </p:grpSpPr>
        <p:sp>
          <p:nvSpPr>
            <p:cNvPr id="10" name="Freeform 1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1" name="TextBox 1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959626" y="2758512"/>
            <a:ext cx="3150682"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Greater Wage</a:t>
            </a:r>
          </a:p>
          <a:p>
            <a:pPr algn="ctr">
              <a:lnSpc>
                <a:spcPts val="4479"/>
              </a:lnSpc>
            </a:pPr>
            <a:r>
              <a:rPr lang="en-US" sz="3199">
                <a:solidFill>
                  <a:srgbClr val="24363D"/>
                </a:solidFill>
                <a:latin typeface="Tabarra Sans"/>
                <a:ea typeface="Tabarra Sans"/>
                <a:cs typeface="Tabarra Sans"/>
                <a:sym typeface="Tabarra Sans"/>
              </a:rPr>
              <a:t>Demands</a:t>
            </a:r>
          </a:p>
        </p:txBody>
      </p:sp>
      <p:grpSp>
        <p:nvGrpSpPr>
          <p:cNvPr id="13" name="Group 13"/>
          <p:cNvGrpSpPr/>
          <p:nvPr/>
        </p:nvGrpSpPr>
        <p:grpSpPr>
          <a:xfrm>
            <a:off x="529244" y="4579967"/>
            <a:ext cx="4022967" cy="1283529"/>
            <a:chOff x="0" y="0"/>
            <a:chExt cx="1271456" cy="405659"/>
          </a:xfrm>
        </p:grpSpPr>
        <p:sp>
          <p:nvSpPr>
            <p:cNvPr id="14" name="Freeform 14"/>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15" name="TextBox 15"/>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741554" y="4567046"/>
            <a:ext cx="3586824"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Higher Production Costs</a:t>
            </a:r>
          </a:p>
        </p:txBody>
      </p:sp>
      <p:sp>
        <p:nvSpPr>
          <p:cNvPr id="17" name="TextBox 17"/>
          <p:cNvSpPr txBox="1"/>
          <p:nvPr/>
        </p:nvSpPr>
        <p:spPr>
          <a:xfrm>
            <a:off x="4716854" y="2733855"/>
            <a:ext cx="10086163"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Staff may seek cost-of-living pay rises.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Strikes or higher wages increase costs and limit expansion opportunities.</a:t>
            </a:r>
          </a:p>
        </p:txBody>
      </p:sp>
      <p:sp>
        <p:nvSpPr>
          <p:cNvPr id="18" name="TextBox 18"/>
          <p:cNvSpPr txBox="1"/>
          <p:nvPr/>
        </p:nvSpPr>
        <p:spPr>
          <a:xfrm>
            <a:off x="4716854" y="4528311"/>
            <a:ext cx="10086163"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Raw materials, energy, and inputs become more expensive.</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Businesses face reduced profit margins or must raise prices, which can limit development and growth.</a:t>
            </a:r>
          </a:p>
        </p:txBody>
      </p:sp>
      <p:grpSp>
        <p:nvGrpSpPr>
          <p:cNvPr id="19" name="Group 19"/>
          <p:cNvGrpSpPr/>
          <p:nvPr/>
        </p:nvGrpSpPr>
        <p:grpSpPr>
          <a:xfrm>
            <a:off x="529244" y="6387371"/>
            <a:ext cx="4022967" cy="1283529"/>
            <a:chOff x="0" y="0"/>
            <a:chExt cx="1271456" cy="405659"/>
          </a:xfrm>
        </p:grpSpPr>
        <p:sp>
          <p:nvSpPr>
            <p:cNvPr id="20" name="Freeform 20"/>
            <p:cNvSpPr/>
            <p:nvPr/>
          </p:nvSpPr>
          <p:spPr>
            <a:xfrm>
              <a:off x="0" y="0"/>
              <a:ext cx="1271456" cy="405659"/>
            </a:xfrm>
            <a:custGeom>
              <a:avLst/>
              <a:gdLst/>
              <a:ahLst/>
              <a:cxnLst/>
              <a:rect l="l" t="t" r="r" b="b"/>
              <a:pathLst>
                <a:path w="1271456" h="405659">
                  <a:moveTo>
                    <a:pt x="80826" y="0"/>
                  </a:moveTo>
                  <a:lnTo>
                    <a:pt x="1190630" y="0"/>
                  </a:lnTo>
                  <a:cubicBezTo>
                    <a:pt x="1212067" y="0"/>
                    <a:pt x="1232625" y="8516"/>
                    <a:pt x="1247783" y="23673"/>
                  </a:cubicBezTo>
                  <a:cubicBezTo>
                    <a:pt x="1262941" y="38831"/>
                    <a:pt x="1271456" y="59390"/>
                    <a:pt x="1271456" y="80826"/>
                  </a:cubicBezTo>
                  <a:lnTo>
                    <a:pt x="1271456" y="324833"/>
                  </a:lnTo>
                  <a:cubicBezTo>
                    <a:pt x="1271456" y="346269"/>
                    <a:pt x="1262941" y="366827"/>
                    <a:pt x="1247783" y="381985"/>
                  </a:cubicBezTo>
                  <a:cubicBezTo>
                    <a:pt x="1232625" y="397143"/>
                    <a:pt x="1212067" y="405659"/>
                    <a:pt x="1190630" y="405659"/>
                  </a:cubicBezTo>
                  <a:lnTo>
                    <a:pt x="80826" y="405659"/>
                  </a:lnTo>
                  <a:cubicBezTo>
                    <a:pt x="59390" y="405659"/>
                    <a:pt x="38831" y="397143"/>
                    <a:pt x="23673" y="381985"/>
                  </a:cubicBezTo>
                  <a:cubicBezTo>
                    <a:pt x="8516" y="366827"/>
                    <a:pt x="0" y="346269"/>
                    <a:pt x="0" y="324833"/>
                  </a:cubicBezTo>
                  <a:lnTo>
                    <a:pt x="0" y="80826"/>
                  </a:lnTo>
                  <a:cubicBezTo>
                    <a:pt x="0" y="59390"/>
                    <a:pt x="8516" y="38831"/>
                    <a:pt x="23673" y="23673"/>
                  </a:cubicBezTo>
                  <a:cubicBezTo>
                    <a:pt x="38831" y="8516"/>
                    <a:pt x="59390" y="0"/>
                    <a:pt x="80826" y="0"/>
                  </a:cubicBezTo>
                  <a:close/>
                </a:path>
              </a:pathLst>
            </a:custGeom>
            <a:solidFill>
              <a:srgbClr val="FFE57D"/>
            </a:solidFill>
          </p:spPr>
          <p:txBody>
            <a:bodyPr/>
            <a:lstStyle/>
            <a:p>
              <a:endParaRPr lang="en-US"/>
            </a:p>
          </p:txBody>
        </p:sp>
        <p:sp>
          <p:nvSpPr>
            <p:cNvPr id="21" name="TextBox 21"/>
            <p:cNvSpPr txBox="1"/>
            <p:nvPr/>
          </p:nvSpPr>
          <p:spPr>
            <a:xfrm>
              <a:off x="0" y="-28575"/>
              <a:ext cx="1271456" cy="434234"/>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523483" y="6374450"/>
            <a:ext cx="4028729"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Less Competitive</a:t>
            </a:r>
          </a:p>
          <a:p>
            <a:pPr algn="ctr">
              <a:lnSpc>
                <a:spcPts val="4479"/>
              </a:lnSpc>
            </a:pPr>
            <a:r>
              <a:rPr lang="en-US" sz="3199">
                <a:solidFill>
                  <a:srgbClr val="24363D"/>
                </a:solidFill>
                <a:latin typeface="Tabarra Sans"/>
                <a:ea typeface="Tabarra Sans"/>
                <a:cs typeface="Tabarra Sans"/>
                <a:sym typeface="Tabarra Sans"/>
              </a:rPr>
              <a:t>Exports</a:t>
            </a:r>
          </a:p>
        </p:txBody>
      </p:sp>
      <p:sp>
        <p:nvSpPr>
          <p:cNvPr id="23" name="TextBox 23"/>
          <p:cNvSpPr txBox="1"/>
          <p:nvPr/>
        </p:nvSpPr>
        <p:spPr>
          <a:xfrm>
            <a:off x="4716854" y="6172326"/>
            <a:ext cx="10086163"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If Ireland’s inflation is higher than in other countries, exports become relatively more expensive abroad.</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Irish goods lose competitiveness in foreign markets, limiting export growth abroad.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5165"/>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How High Inflation Impacts Business Development &amp; Growth</a:t>
            </a:r>
          </a:p>
        </p:txBody>
      </p:sp>
      <p:grpSp>
        <p:nvGrpSpPr>
          <p:cNvPr id="9" name="Group 9"/>
          <p:cNvGrpSpPr/>
          <p:nvPr/>
        </p:nvGrpSpPr>
        <p:grpSpPr>
          <a:xfrm>
            <a:off x="584698" y="4014705"/>
            <a:ext cx="14070604" cy="2611097"/>
            <a:chOff x="0" y="0"/>
            <a:chExt cx="1271456" cy="235946"/>
          </a:xfrm>
        </p:grpSpPr>
        <p:sp>
          <p:nvSpPr>
            <p:cNvPr id="10" name="Freeform 10"/>
            <p:cNvSpPr/>
            <p:nvPr/>
          </p:nvSpPr>
          <p:spPr>
            <a:xfrm>
              <a:off x="0" y="0"/>
              <a:ext cx="1271456" cy="235946"/>
            </a:xfrm>
            <a:custGeom>
              <a:avLst/>
              <a:gdLst/>
              <a:ahLst/>
              <a:cxnLst/>
              <a:rect l="l" t="t" r="r" b="b"/>
              <a:pathLst>
                <a:path w="1271456" h="235946">
                  <a:moveTo>
                    <a:pt x="23109" y="0"/>
                  </a:moveTo>
                  <a:lnTo>
                    <a:pt x="1248347" y="0"/>
                  </a:lnTo>
                  <a:cubicBezTo>
                    <a:pt x="1254476" y="0"/>
                    <a:pt x="1260354" y="2435"/>
                    <a:pt x="1264688" y="6769"/>
                  </a:cubicBezTo>
                  <a:cubicBezTo>
                    <a:pt x="1269022" y="11102"/>
                    <a:pt x="1271456" y="16980"/>
                    <a:pt x="1271456" y="23109"/>
                  </a:cubicBezTo>
                  <a:lnTo>
                    <a:pt x="1271456" y="212836"/>
                  </a:lnTo>
                  <a:cubicBezTo>
                    <a:pt x="1271456" y="218965"/>
                    <a:pt x="1269022" y="224843"/>
                    <a:pt x="1264688" y="229177"/>
                  </a:cubicBezTo>
                  <a:cubicBezTo>
                    <a:pt x="1260354" y="233511"/>
                    <a:pt x="1254476" y="235946"/>
                    <a:pt x="1248347" y="235946"/>
                  </a:cubicBezTo>
                  <a:lnTo>
                    <a:pt x="23109" y="235946"/>
                  </a:lnTo>
                  <a:cubicBezTo>
                    <a:pt x="16980" y="235946"/>
                    <a:pt x="11102" y="233511"/>
                    <a:pt x="6769" y="229177"/>
                  </a:cubicBezTo>
                  <a:cubicBezTo>
                    <a:pt x="2435" y="224843"/>
                    <a:pt x="0" y="218965"/>
                    <a:pt x="0" y="212836"/>
                  </a:cubicBezTo>
                  <a:lnTo>
                    <a:pt x="0" y="23109"/>
                  </a:lnTo>
                  <a:cubicBezTo>
                    <a:pt x="0" y="16980"/>
                    <a:pt x="2435" y="11102"/>
                    <a:pt x="6769" y="6769"/>
                  </a:cubicBezTo>
                  <a:cubicBezTo>
                    <a:pt x="11102" y="2435"/>
                    <a:pt x="16980" y="0"/>
                    <a:pt x="23109" y="0"/>
                  </a:cubicBezTo>
                  <a:close/>
                </a:path>
              </a:pathLst>
            </a:custGeom>
            <a:solidFill>
              <a:srgbClr val="FFE57D"/>
            </a:solidFill>
          </p:spPr>
          <p:txBody>
            <a:bodyPr/>
            <a:lstStyle/>
            <a:p>
              <a:endParaRPr lang="en-US"/>
            </a:p>
          </p:txBody>
        </p:sp>
        <p:sp>
          <p:nvSpPr>
            <p:cNvPr id="11" name="TextBox 11"/>
            <p:cNvSpPr txBox="1"/>
            <p:nvPr/>
          </p:nvSpPr>
          <p:spPr>
            <a:xfrm>
              <a:off x="0" y="-28575"/>
              <a:ext cx="1271456" cy="26452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110137" y="4254940"/>
            <a:ext cx="11019726" cy="1943100"/>
          </a:xfrm>
          <a:prstGeom prst="rect">
            <a:avLst/>
          </a:prstGeom>
        </p:spPr>
        <p:txBody>
          <a:bodyPr lIns="0" tIns="0" rIns="0" bIns="0" rtlCol="0" anchor="t">
            <a:spAutoFit/>
          </a:bodyPr>
          <a:lstStyle/>
          <a:p>
            <a:pPr algn="ctr">
              <a:lnSpc>
                <a:spcPts val="6299"/>
              </a:lnSpc>
            </a:pPr>
            <a:r>
              <a:rPr lang="en-US" sz="4499" b="1">
                <a:solidFill>
                  <a:srgbClr val="24363D"/>
                </a:solidFill>
                <a:latin typeface="Tabarra Sans Bold"/>
                <a:ea typeface="Tabarra Sans Bold"/>
                <a:cs typeface="Tabarra Sans Bold"/>
                <a:sym typeface="Tabarra Sans Bold"/>
              </a:rPr>
              <a:t>Take Home Point</a:t>
            </a:r>
          </a:p>
          <a:p>
            <a:pPr algn="ctr">
              <a:lnSpc>
                <a:spcPts val="4200"/>
              </a:lnSpc>
            </a:pPr>
            <a:r>
              <a:rPr lang="en-US" sz="3000">
                <a:solidFill>
                  <a:srgbClr val="24363D"/>
                </a:solidFill>
                <a:latin typeface="Tabarra Sans"/>
                <a:ea typeface="Tabarra Sans"/>
                <a:cs typeface="Tabarra Sans"/>
                <a:sym typeface="Tabarra Sans"/>
              </a:rPr>
              <a:t>High inflation reduces certainty for businesses, raising costs and weakening competitiveness.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Employment Rates</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202940"/>
            <a:ext cx="7653024" cy="3609612"/>
            <a:chOff x="0" y="0"/>
            <a:chExt cx="2418734" cy="1140816"/>
          </a:xfrm>
        </p:grpSpPr>
        <p:sp>
          <p:nvSpPr>
            <p:cNvPr id="10" name="Freeform 10"/>
            <p:cNvSpPr/>
            <p:nvPr/>
          </p:nvSpPr>
          <p:spPr>
            <a:xfrm>
              <a:off x="0" y="0"/>
              <a:ext cx="2418734" cy="1140816"/>
            </a:xfrm>
            <a:custGeom>
              <a:avLst/>
              <a:gdLst/>
              <a:ahLst/>
              <a:cxnLst/>
              <a:rect l="l" t="t" r="r" b="b"/>
              <a:pathLst>
                <a:path w="2418734" h="1140816">
                  <a:moveTo>
                    <a:pt x="42488" y="0"/>
                  </a:moveTo>
                  <a:lnTo>
                    <a:pt x="2376246" y="0"/>
                  </a:lnTo>
                  <a:cubicBezTo>
                    <a:pt x="2387514" y="0"/>
                    <a:pt x="2398321" y="4476"/>
                    <a:pt x="2406289" y="12444"/>
                  </a:cubicBezTo>
                  <a:cubicBezTo>
                    <a:pt x="2414257" y="20412"/>
                    <a:pt x="2418734" y="31219"/>
                    <a:pt x="2418734" y="42488"/>
                  </a:cubicBezTo>
                  <a:lnTo>
                    <a:pt x="2418734" y="1098328"/>
                  </a:lnTo>
                  <a:cubicBezTo>
                    <a:pt x="2418734" y="1109596"/>
                    <a:pt x="2414257" y="1120403"/>
                    <a:pt x="2406289" y="1128371"/>
                  </a:cubicBezTo>
                  <a:cubicBezTo>
                    <a:pt x="2398321" y="1136339"/>
                    <a:pt x="2387514" y="1140816"/>
                    <a:pt x="2376246" y="1140816"/>
                  </a:cubicBezTo>
                  <a:lnTo>
                    <a:pt x="42488" y="1140816"/>
                  </a:lnTo>
                  <a:cubicBezTo>
                    <a:pt x="31219" y="1140816"/>
                    <a:pt x="20412" y="1136339"/>
                    <a:pt x="12444" y="1128371"/>
                  </a:cubicBezTo>
                  <a:cubicBezTo>
                    <a:pt x="4476" y="1120403"/>
                    <a:pt x="0" y="1109596"/>
                    <a:pt x="0" y="1098328"/>
                  </a:cubicBezTo>
                  <a:lnTo>
                    <a:pt x="0" y="42488"/>
                  </a:lnTo>
                  <a:cubicBezTo>
                    <a:pt x="0" y="31219"/>
                    <a:pt x="4476" y="20412"/>
                    <a:pt x="12444" y="12444"/>
                  </a:cubicBezTo>
                  <a:cubicBezTo>
                    <a:pt x="20412" y="4476"/>
                    <a:pt x="31219" y="0"/>
                    <a:pt x="42488" y="0"/>
                  </a:cubicBezTo>
                  <a:close/>
                </a:path>
              </a:pathLst>
            </a:custGeom>
            <a:solidFill>
              <a:srgbClr val="FFE57D"/>
            </a:solidFill>
          </p:spPr>
          <p:txBody>
            <a:bodyPr/>
            <a:lstStyle/>
            <a:p>
              <a:endParaRPr lang="en-US"/>
            </a:p>
          </p:txBody>
        </p:sp>
        <p:sp>
          <p:nvSpPr>
            <p:cNvPr id="11" name="TextBox 11"/>
            <p:cNvSpPr txBox="1"/>
            <p:nvPr/>
          </p:nvSpPr>
          <p:spPr>
            <a:xfrm>
              <a:off x="0" y="-28575"/>
              <a:ext cx="2418734" cy="116939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023954" y="3569348"/>
            <a:ext cx="7319633" cy="28619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rate of employment measures the percentage of people in the labour force (the total population aged 15-64 years) who are in paid employment.</a:t>
            </a:r>
          </a:p>
        </p:txBody>
      </p:sp>
      <p:pic>
        <p:nvPicPr>
          <p:cNvPr id="13" name="Picture 13"/>
          <p:cNvPicPr>
            <a:picLocks noChangeAspect="1"/>
          </p:cNvPicPr>
          <p:nvPr>
            <a:videoFile r:link="rId1"/>
          </p:nvPr>
        </p:nvPicPr>
        <p:blipFill>
          <a:blip r:embed="rId4"/>
          <a:stretch>
            <a:fillRect/>
          </a:stretch>
        </p:blipFill>
        <p:spPr>
          <a:xfrm>
            <a:off x="9900029" y="1417591"/>
            <a:ext cx="3770452" cy="6708262"/>
          </a:xfrm>
          <a:prstGeom prst="rect">
            <a:avLst/>
          </a:prstGeom>
        </p:spPr>
      </p:pic>
      <p:sp>
        <p:nvSpPr>
          <p:cNvPr id="14" name="TextBox 14"/>
          <p:cNvSpPr txBox="1"/>
          <p:nvPr/>
        </p:nvSpPr>
        <p:spPr>
          <a:xfrm>
            <a:off x="13670482" y="6745877"/>
            <a:ext cx="1299010" cy="458202"/>
          </a:xfrm>
          <a:prstGeom prst="rect">
            <a:avLst/>
          </a:prstGeom>
        </p:spPr>
        <p:txBody>
          <a:bodyPr wrap="square" lIns="0" tIns="0" rIns="0" bIns="0" rtlCol="0" anchor="t">
            <a:spAutoFit/>
          </a:bodyPr>
          <a:lstStyle/>
          <a:p>
            <a:pPr algn="ctr">
              <a:lnSpc>
                <a:spcPts val="3919"/>
              </a:lnSpc>
            </a:pPr>
            <a:r>
              <a:rPr lang="en-US" sz="2799" b="1" u="sng" dirty="0">
                <a:solidFill>
                  <a:srgbClr val="000000"/>
                </a:solidFill>
                <a:latin typeface="Georgia Pro Bold"/>
                <a:ea typeface="Georgia Pro Bold"/>
                <a:cs typeface="Georgia Pro Bold"/>
                <a:sym typeface="Georgia Pro Bold"/>
                <a:hlinkClick r:id="rId5" tooltip="https://www.youtube.com/shorts/GTzxbmqNJik"/>
              </a:rPr>
              <a:t>LINK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108190"/>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How High Employment Rates Impact Business Development &amp; Growth</a:t>
            </a:r>
          </a:p>
        </p:txBody>
      </p:sp>
      <p:grpSp>
        <p:nvGrpSpPr>
          <p:cNvPr id="9" name="Group 9"/>
          <p:cNvGrpSpPr/>
          <p:nvPr/>
        </p:nvGrpSpPr>
        <p:grpSpPr>
          <a:xfrm>
            <a:off x="523483" y="2507977"/>
            <a:ext cx="4735378" cy="1283529"/>
            <a:chOff x="0" y="0"/>
            <a:chExt cx="1496613" cy="405659"/>
          </a:xfrm>
        </p:grpSpPr>
        <p:sp>
          <p:nvSpPr>
            <p:cNvPr id="10" name="Freeform 10"/>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1" name="TextBox 11"/>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41554" y="2495057"/>
            <a:ext cx="4299235"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Increased Demand For Goods &amp; Services</a:t>
            </a:r>
          </a:p>
        </p:txBody>
      </p:sp>
      <p:sp>
        <p:nvSpPr>
          <p:cNvPr id="13" name="TextBox 13"/>
          <p:cNvSpPr txBox="1"/>
          <p:nvPr/>
        </p:nvSpPr>
        <p:spPr>
          <a:xfrm>
            <a:off x="5414109" y="2470400"/>
            <a:ext cx="8968656"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More people in work → higher incomes and consumer spending.</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Creates opportunities for businesses to expand.</a:t>
            </a:r>
          </a:p>
        </p:txBody>
      </p:sp>
      <p:grpSp>
        <p:nvGrpSpPr>
          <p:cNvPr id="14" name="Group 14"/>
          <p:cNvGrpSpPr/>
          <p:nvPr/>
        </p:nvGrpSpPr>
        <p:grpSpPr>
          <a:xfrm>
            <a:off x="523483" y="4364575"/>
            <a:ext cx="4735378" cy="1283529"/>
            <a:chOff x="0" y="0"/>
            <a:chExt cx="1496613" cy="405659"/>
          </a:xfrm>
        </p:grpSpPr>
        <p:sp>
          <p:nvSpPr>
            <p:cNvPr id="15" name="Freeform 15"/>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6" name="TextBox 16"/>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741554" y="4351655"/>
            <a:ext cx="4299235"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Labour</a:t>
            </a:r>
          </a:p>
          <a:p>
            <a:pPr algn="ctr">
              <a:lnSpc>
                <a:spcPts val="4479"/>
              </a:lnSpc>
            </a:pPr>
            <a:r>
              <a:rPr lang="en-US" sz="3199">
                <a:solidFill>
                  <a:srgbClr val="24363D"/>
                </a:solidFill>
                <a:latin typeface="Tabarra Sans"/>
                <a:ea typeface="Tabarra Sans"/>
                <a:cs typeface="Tabarra Sans"/>
                <a:sym typeface="Tabarra Sans"/>
              </a:rPr>
              <a:t>Shortages</a:t>
            </a:r>
          </a:p>
        </p:txBody>
      </p:sp>
      <p:grpSp>
        <p:nvGrpSpPr>
          <p:cNvPr id="18" name="Group 18"/>
          <p:cNvGrpSpPr/>
          <p:nvPr/>
        </p:nvGrpSpPr>
        <p:grpSpPr>
          <a:xfrm>
            <a:off x="523483" y="6221173"/>
            <a:ext cx="4735378" cy="1283529"/>
            <a:chOff x="0" y="0"/>
            <a:chExt cx="1496613" cy="405659"/>
          </a:xfrm>
        </p:grpSpPr>
        <p:sp>
          <p:nvSpPr>
            <p:cNvPr id="19" name="Freeform 19"/>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20" name="TextBox 20"/>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21" name="TextBox 21"/>
          <p:cNvSpPr txBox="1"/>
          <p:nvPr/>
        </p:nvSpPr>
        <p:spPr>
          <a:xfrm>
            <a:off x="741554" y="6208253"/>
            <a:ext cx="4299235"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Higher Wage</a:t>
            </a:r>
          </a:p>
          <a:p>
            <a:pPr algn="ctr">
              <a:lnSpc>
                <a:spcPts val="4479"/>
              </a:lnSpc>
            </a:pPr>
            <a:r>
              <a:rPr lang="en-US" sz="3199">
                <a:solidFill>
                  <a:srgbClr val="24363D"/>
                </a:solidFill>
                <a:latin typeface="Tabarra Sans"/>
                <a:ea typeface="Tabarra Sans"/>
                <a:cs typeface="Tabarra Sans"/>
                <a:sym typeface="Tabarra Sans"/>
              </a:rPr>
              <a:t>Demands</a:t>
            </a:r>
          </a:p>
        </p:txBody>
      </p:sp>
      <p:sp>
        <p:nvSpPr>
          <p:cNvPr id="22" name="TextBox 22"/>
          <p:cNvSpPr txBox="1"/>
          <p:nvPr/>
        </p:nvSpPr>
        <p:spPr>
          <a:xfrm>
            <a:off x="5414109" y="4312920"/>
            <a:ext cx="8968656"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Certain skills (e.g. chefs, programmers, hospitality staff) may be in short supply.</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Makes it harder for businesses to recruit and expand.</a:t>
            </a:r>
          </a:p>
        </p:txBody>
      </p:sp>
      <p:sp>
        <p:nvSpPr>
          <p:cNvPr id="23" name="TextBox 23"/>
          <p:cNvSpPr txBox="1"/>
          <p:nvPr/>
        </p:nvSpPr>
        <p:spPr>
          <a:xfrm>
            <a:off x="5414109" y="6004560"/>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With fewer workers available, employees can push for higher wages.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This increases costs and may reduce profit margins and lead to price hikes, limiting growth opportunities.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5165"/>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Employment Rates</a:t>
            </a:r>
          </a:p>
        </p:txBody>
      </p:sp>
      <p:grpSp>
        <p:nvGrpSpPr>
          <p:cNvPr id="9" name="Group 9"/>
          <p:cNvGrpSpPr/>
          <p:nvPr/>
        </p:nvGrpSpPr>
        <p:grpSpPr>
          <a:xfrm>
            <a:off x="584698" y="3406295"/>
            <a:ext cx="14070604" cy="3700545"/>
            <a:chOff x="0" y="0"/>
            <a:chExt cx="1271456" cy="334391"/>
          </a:xfrm>
        </p:grpSpPr>
        <p:sp>
          <p:nvSpPr>
            <p:cNvPr id="10" name="Freeform 10"/>
            <p:cNvSpPr/>
            <p:nvPr/>
          </p:nvSpPr>
          <p:spPr>
            <a:xfrm>
              <a:off x="0" y="0"/>
              <a:ext cx="1271456" cy="334391"/>
            </a:xfrm>
            <a:custGeom>
              <a:avLst/>
              <a:gdLst/>
              <a:ahLst/>
              <a:cxnLst/>
              <a:rect l="l" t="t" r="r" b="b"/>
              <a:pathLst>
                <a:path w="1271456" h="334391">
                  <a:moveTo>
                    <a:pt x="23109" y="0"/>
                  </a:moveTo>
                  <a:lnTo>
                    <a:pt x="1248347" y="0"/>
                  </a:lnTo>
                  <a:cubicBezTo>
                    <a:pt x="1254476" y="0"/>
                    <a:pt x="1260354" y="2435"/>
                    <a:pt x="1264688" y="6769"/>
                  </a:cubicBezTo>
                  <a:cubicBezTo>
                    <a:pt x="1269022" y="11102"/>
                    <a:pt x="1271456" y="16980"/>
                    <a:pt x="1271456" y="23109"/>
                  </a:cubicBezTo>
                  <a:lnTo>
                    <a:pt x="1271456" y="311282"/>
                  </a:lnTo>
                  <a:cubicBezTo>
                    <a:pt x="1271456" y="317411"/>
                    <a:pt x="1269022" y="323289"/>
                    <a:pt x="1264688" y="327622"/>
                  </a:cubicBezTo>
                  <a:cubicBezTo>
                    <a:pt x="1260354" y="331956"/>
                    <a:pt x="1254476" y="334391"/>
                    <a:pt x="1248347" y="334391"/>
                  </a:cubicBezTo>
                  <a:lnTo>
                    <a:pt x="23109" y="334391"/>
                  </a:lnTo>
                  <a:cubicBezTo>
                    <a:pt x="16980" y="334391"/>
                    <a:pt x="11102" y="331956"/>
                    <a:pt x="6769" y="327622"/>
                  </a:cubicBezTo>
                  <a:cubicBezTo>
                    <a:pt x="2435" y="323289"/>
                    <a:pt x="0" y="317411"/>
                    <a:pt x="0" y="311282"/>
                  </a:cubicBezTo>
                  <a:lnTo>
                    <a:pt x="0" y="23109"/>
                  </a:lnTo>
                  <a:cubicBezTo>
                    <a:pt x="0" y="16980"/>
                    <a:pt x="2435" y="11102"/>
                    <a:pt x="6769" y="6769"/>
                  </a:cubicBezTo>
                  <a:cubicBezTo>
                    <a:pt x="11102" y="2435"/>
                    <a:pt x="16980" y="0"/>
                    <a:pt x="23109" y="0"/>
                  </a:cubicBezTo>
                  <a:close/>
                </a:path>
              </a:pathLst>
            </a:custGeom>
            <a:solidFill>
              <a:srgbClr val="FFE57D"/>
            </a:solidFill>
          </p:spPr>
          <p:txBody>
            <a:bodyPr/>
            <a:lstStyle/>
            <a:p>
              <a:endParaRPr lang="en-US"/>
            </a:p>
          </p:txBody>
        </p:sp>
        <p:sp>
          <p:nvSpPr>
            <p:cNvPr id="11" name="TextBox 11"/>
            <p:cNvSpPr txBox="1"/>
            <p:nvPr/>
          </p:nvSpPr>
          <p:spPr>
            <a:xfrm>
              <a:off x="0" y="-28575"/>
              <a:ext cx="1271456" cy="36296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110137" y="3646530"/>
            <a:ext cx="11019726" cy="3009900"/>
          </a:xfrm>
          <a:prstGeom prst="rect">
            <a:avLst/>
          </a:prstGeom>
        </p:spPr>
        <p:txBody>
          <a:bodyPr lIns="0" tIns="0" rIns="0" bIns="0" rtlCol="0" anchor="t">
            <a:spAutoFit/>
          </a:bodyPr>
          <a:lstStyle/>
          <a:p>
            <a:pPr algn="ctr">
              <a:lnSpc>
                <a:spcPts val="6299"/>
              </a:lnSpc>
            </a:pPr>
            <a:r>
              <a:rPr lang="en-US" sz="4499" b="1">
                <a:solidFill>
                  <a:srgbClr val="24363D"/>
                </a:solidFill>
                <a:latin typeface="Tabarra Sans Bold"/>
                <a:ea typeface="Tabarra Sans Bold"/>
                <a:cs typeface="Tabarra Sans Bold"/>
                <a:sym typeface="Tabarra Sans Bold"/>
              </a:rPr>
              <a:t>Take Home Point</a:t>
            </a:r>
          </a:p>
          <a:p>
            <a:pPr algn="ctr">
              <a:lnSpc>
                <a:spcPts val="4200"/>
              </a:lnSpc>
            </a:pPr>
            <a:r>
              <a:rPr lang="en-US" sz="3000">
                <a:solidFill>
                  <a:srgbClr val="24363D"/>
                </a:solidFill>
                <a:latin typeface="Tabarra Sans"/>
                <a:ea typeface="Tabarra Sans"/>
                <a:cs typeface="Tabarra Sans"/>
                <a:sym typeface="Tabarra Sans"/>
              </a:rPr>
              <a:t>High employment boosts spending and demand which helps expansion, but can also create staff shortages and lead to rising wage costs which could limit growth for some businesses.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84268"/>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2394930" y="857250"/>
            <a:ext cx="10450155" cy="7341234"/>
          </a:xfrm>
          <a:custGeom>
            <a:avLst/>
            <a:gdLst/>
            <a:ahLst/>
            <a:cxnLst/>
            <a:rect l="l" t="t" r="r" b="b"/>
            <a:pathLst>
              <a:path w="10450155" h="7341234">
                <a:moveTo>
                  <a:pt x="0" y="0"/>
                </a:moveTo>
                <a:lnTo>
                  <a:pt x="10450155" y="0"/>
                </a:lnTo>
                <a:lnTo>
                  <a:pt x="10450155" y="7341234"/>
                </a:lnTo>
                <a:lnTo>
                  <a:pt x="0" y="7341234"/>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Interest Rates</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583667"/>
            <a:ext cx="13525500" cy="3118804"/>
            <a:chOff x="0" y="0"/>
            <a:chExt cx="4274726" cy="985696"/>
          </a:xfrm>
        </p:grpSpPr>
        <p:sp>
          <p:nvSpPr>
            <p:cNvPr id="10" name="Freeform 10"/>
            <p:cNvSpPr/>
            <p:nvPr/>
          </p:nvSpPr>
          <p:spPr>
            <a:xfrm>
              <a:off x="0" y="0"/>
              <a:ext cx="4274726" cy="985696"/>
            </a:xfrm>
            <a:custGeom>
              <a:avLst/>
              <a:gdLst/>
              <a:ahLst/>
              <a:cxnLst/>
              <a:rect l="l" t="t" r="r" b="b"/>
              <a:pathLst>
                <a:path w="4274726" h="985696">
                  <a:moveTo>
                    <a:pt x="24041" y="0"/>
                  </a:moveTo>
                  <a:lnTo>
                    <a:pt x="4250686" y="0"/>
                  </a:lnTo>
                  <a:cubicBezTo>
                    <a:pt x="4263963" y="0"/>
                    <a:pt x="4274726" y="10763"/>
                    <a:pt x="4274726" y="24041"/>
                  </a:cubicBezTo>
                  <a:lnTo>
                    <a:pt x="4274726" y="961655"/>
                  </a:lnTo>
                  <a:cubicBezTo>
                    <a:pt x="4274726" y="974933"/>
                    <a:pt x="4263963" y="985696"/>
                    <a:pt x="4250686" y="985696"/>
                  </a:cubicBezTo>
                  <a:lnTo>
                    <a:pt x="24041" y="985696"/>
                  </a:lnTo>
                  <a:cubicBezTo>
                    <a:pt x="10763" y="985696"/>
                    <a:pt x="0" y="974933"/>
                    <a:pt x="0" y="961655"/>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014271"/>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73" y="3950075"/>
            <a:ext cx="12936284" cy="22999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This refers to the cost of borrowing capital expressed as a percentage of the amount borrowed.</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Set in the euro area by the European Central Bank (ECB).</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290979" y="2179809"/>
            <a:ext cx="9797241" cy="5535441"/>
          </a:xfrm>
          <a:custGeom>
            <a:avLst/>
            <a:gdLst/>
            <a:ahLst/>
            <a:cxnLst/>
            <a:rect l="l" t="t" r="r" b="b"/>
            <a:pathLst>
              <a:path w="9797241" h="5535441">
                <a:moveTo>
                  <a:pt x="0" y="0"/>
                </a:moveTo>
                <a:lnTo>
                  <a:pt x="9797240" y="0"/>
                </a:lnTo>
                <a:lnTo>
                  <a:pt x="9797240" y="5535441"/>
                </a:lnTo>
                <a:lnTo>
                  <a:pt x="0" y="5535441"/>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Interest Rates</a:t>
            </a:r>
          </a:p>
        </p:txBody>
      </p:sp>
      <p:sp>
        <p:nvSpPr>
          <p:cNvPr id="9" name="TextBox 9"/>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10" name="TextBox 10"/>
          <p:cNvSpPr txBox="1"/>
          <p:nvPr/>
        </p:nvSpPr>
        <p:spPr>
          <a:xfrm>
            <a:off x="10887807" y="2218983"/>
            <a:ext cx="4294531" cy="5924550"/>
          </a:xfrm>
          <a:prstGeom prst="rect">
            <a:avLst/>
          </a:prstGeom>
        </p:spPr>
        <p:txBody>
          <a:bodyPr lIns="0" tIns="0" rIns="0" bIns="0" rtlCol="0" anchor="t">
            <a:spAutoFit/>
          </a:bodyPr>
          <a:lstStyle/>
          <a:p>
            <a:pPr algn="l">
              <a:lnSpc>
                <a:spcPts val="4200"/>
              </a:lnSpc>
            </a:pPr>
            <a:r>
              <a:rPr lang="en-US" sz="3000">
                <a:solidFill>
                  <a:srgbClr val="24363D"/>
                </a:solidFill>
                <a:latin typeface="Tabarra Sans"/>
                <a:ea typeface="Tabarra Sans"/>
                <a:cs typeface="Tabarra Sans"/>
                <a:sym typeface="Tabarra Sans"/>
              </a:rPr>
              <a:t>Increases in interest rates (July 2022 - October 2023) increase the cost of borrowing for businesses, as well as making it more expensive for consumers to use loans to purchase items.</a:t>
            </a:r>
          </a:p>
        </p:txBody>
      </p:sp>
      <p:sp>
        <p:nvSpPr>
          <p:cNvPr id="11" name="TextBox 11"/>
          <p:cNvSpPr txBox="1"/>
          <p:nvPr/>
        </p:nvSpPr>
        <p:spPr>
          <a:xfrm>
            <a:off x="4602023" y="7658100"/>
            <a:ext cx="5283480" cy="714885"/>
          </a:xfrm>
          <a:prstGeom prst="rect">
            <a:avLst/>
          </a:prstGeom>
        </p:spPr>
        <p:txBody>
          <a:bodyPr lIns="0" tIns="0" rIns="0" bIns="0" rtlCol="0" anchor="t">
            <a:spAutoFit/>
          </a:bodyPr>
          <a:lstStyle/>
          <a:p>
            <a:pPr algn="l">
              <a:lnSpc>
                <a:spcPts val="5167"/>
              </a:lnSpc>
            </a:pPr>
            <a:r>
              <a:rPr lang="en-US" sz="3690" u="sng">
                <a:solidFill>
                  <a:srgbClr val="24363D"/>
                </a:solidFill>
                <a:latin typeface="Tabarra Sans"/>
                <a:ea typeface="Tabarra Sans"/>
                <a:cs typeface="Tabarra Sans"/>
                <a:sym typeface="Tabarra Sans"/>
                <a:hlinkClick r:id="rId4" tooltip="https://moneycube.ie/whats-next-for-interest-rates-in-ireland-in-2025/"/>
              </a:rPr>
              <a:t>Source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11035"/>
            <a:ext cx="13525485" cy="640078"/>
          </a:xfrm>
          <a:prstGeom prst="rect">
            <a:avLst/>
          </a:prstGeom>
        </p:spPr>
        <p:txBody>
          <a:bodyPr lIns="0" tIns="0" rIns="0" bIns="0" rtlCol="0" anchor="t">
            <a:spAutoFit/>
          </a:bodyPr>
          <a:lstStyle/>
          <a:p>
            <a:pPr algn="l">
              <a:lnSpc>
                <a:spcPts val="4620"/>
              </a:lnSpc>
            </a:pPr>
            <a:r>
              <a:rPr lang="en-US" sz="3300" b="1">
                <a:solidFill>
                  <a:srgbClr val="FFE57D"/>
                </a:solidFill>
                <a:latin typeface="Tabarra Sans Heavy"/>
                <a:ea typeface="Tabarra Sans Heavy"/>
                <a:cs typeface="Tabarra Sans Heavy"/>
                <a:sym typeface="Tabarra Sans Heavy"/>
              </a:rPr>
              <a:t>How High Interest Rates Impact Business Development &amp; Growth</a:t>
            </a:r>
          </a:p>
        </p:txBody>
      </p:sp>
      <p:grpSp>
        <p:nvGrpSpPr>
          <p:cNvPr id="9" name="Group 9"/>
          <p:cNvGrpSpPr/>
          <p:nvPr/>
        </p:nvGrpSpPr>
        <p:grpSpPr>
          <a:xfrm>
            <a:off x="523483" y="2622066"/>
            <a:ext cx="4735378" cy="1283529"/>
            <a:chOff x="0" y="0"/>
            <a:chExt cx="1496613" cy="405659"/>
          </a:xfrm>
        </p:grpSpPr>
        <p:sp>
          <p:nvSpPr>
            <p:cNvPr id="10" name="Freeform 10"/>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1" name="TextBox 11"/>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41554" y="2609145"/>
            <a:ext cx="4299235"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Increased Costs &amp;</a:t>
            </a:r>
          </a:p>
          <a:p>
            <a:pPr algn="ctr">
              <a:lnSpc>
                <a:spcPts val="4479"/>
              </a:lnSpc>
            </a:pPr>
            <a:r>
              <a:rPr lang="en-US" sz="3199">
                <a:solidFill>
                  <a:srgbClr val="24363D"/>
                </a:solidFill>
                <a:latin typeface="Tabarra Sans"/>
                <a:ea typeface="Tabarra Sans"/>
                <a:cs typeface="Tabarra Sans"/>
                <a:sym typeface="Tabarra Sans"/>
              </a:rPr>
              <a:t>Reduced Profits</a:t>
            </a:r>
          </a:p>
        </p:txBody>
      </p:sp>
      <p:sp>
        <p:nvSpPr>
          <p:cNvPr id="13" name="TextBox 13"/>
          <p:cNvSpPr txBox="1"/>
          <p:nvPr/>
        </p:nvSpPr>
        <p:spPr>
          <a:xfrm>
            <a:off x="5414109" y="2360860"/>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Businesses face higher loan repayments, raising overall expenses.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Profit margins shrink, making it harder to reinvest and gain access to loans to expand.</a:t>
            </a:r>
          </a:p>
        </p:txBody>
      </p:sp>
      <p:grpSp>
        <p:nvGrpSpPr>
          <p:cNvPr id="14" name="Group 14"/>
          <p:cNvGrpSpPr/>
          <p:nvPr/>
        </p:nvGrpSpPr>
        <p:grpSpPr>
          <a:xfrm>
            <a:off x="523483" y="4618506"/>
            <a:ext cx="4735378" cy="1283529"/>
            <a:chOff x="0" y="0"/>
            <a:chExt cx="1496613" cy="405659"/>
          </a:xfrm>
        </p:grpSpPr>
        <p:sp>
          <p:nvSpPr>
            <p:cNvPr id="15" name="Freeform 15"/>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6" name="TextBox 16"/>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741554" y="4605585"/>
            <a:ext cx="4299235"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Decrease In</a:t>
            </a:r>
          </a:p>
          <a:p>
            <a:pPr algn="ctr">
              <a:lnSpc>
                <a:spcPts val="4479"/>
              </a:lnSpc>
            </a:pPr>
            <a:r>
              <a:rPr lang="en-US" sz="3199">
                <a:solidFill>
                  <a:srgbClr val="24363D"/>
                </a:solidFill>
                <a:latin typeface="Tabarra Sans"/>
                <a:ea typeface="Tabarra Sans"/>
                <a:cs typeface="Tabarra Sans"/>
                <a:sym typeface="Tabarra Sans"/>
              </a:rPr>
              <a:t>Sales</a:t>
            </a:r>
          </a:p>
        </p:txBody>
      </p:sp>
      <p:grpSp>
        <p:nvGrpSpPr>
          <p:cNvPr id="18" name="Group 18"/>
          <p:cNvGrpSpPr/>
          <p:nvPr/>
        </p:nvGrpSpPr>
        <p:grpSpPr>
          <a:xfrm>
            <a:off x="523483" y="6608454"/>
            <a:ext cx="4735378" cy="1283529"/>
            <a:chOff x="0" y="0"/>
            <a:chExt cx="1496613" cy="405659"/>
          </a:xfrm>
        </p:grpSpPr>
        <p:sp>
          <p:nvSpPr>
            <p:cNvPr id="19" name="Freeform 19"/>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20" name="TextBox 20"/>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21" name="TextBox 21"/>
          <p:cNvSpPr txBox="1"/>
          <p:nvPr/>
        </p:nvSpPr>
        <p:spPr>
          <a:xfrm>
            <a:off x="632519" y="6597360"/>
            <a:ext cx="4517306"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Business Confidence</a:t>
            </a:r>
          </a:p>
          <a:p>
            <a:pPr algn="ctr">
              <a:lnSpc>
                <a:spcPts val="4479"/>
              </a:lnSpc>
            </a:pPr>
            <a:r>
              <a:rPr lang="en-US" sz="3199">
                <a:solidFill>
                  <a:srgbClr val="24363D"/>
                </a:solidFill>
                <a:latin typeface="Tabarra Sans"/>
                <a:ea typeface="Tabarra Sans"/>
                <a:cs typeface="Tabarra Sans"/>
                <a:sym typeface="Tabarra Sans"/>
              </a:rPr>
              <a:t>Falls</a:t>
            </a:r>
          </a:p>
        </p:txBody>
      </p:sp>
      <p:sp>
        <p:nvSpPr>
          <p:cNvPr id="22" name="TextBox 22"/>
          <p:cNvSpPr txBox="1"/>
          <p:nvPr/>
        </p:nvSpPr>
        <p:spPr>
          <a:xfrm>
            <a:off x="5414109" y="4357300"/>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Consumers have less disposable income due to higher mortgage and loan repayments.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Lower demand reduces revenue for businesses, especially in non-essential goods, limiting expansion.</a:t>
            </a:r>
          </a:p>
        </p:txBody>
      </p:sp>
      <p:sp>
        <p:nvSpPr>
          <p:cNvPr id="23" name="TextBox 23"/>
          <p:cNvSpPr txBox="1"/>
          <p:nvPr/>
        </p:nvSpPr>
        <p:spPr>
          <a:xfrm>
            <a:off x="5414109" y="6353740"/>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Expansion plans are postponed as borrowing becomes too expensive.</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Investors and banks are more cautious around the future performance of the business, limiting access to finance.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5165"/>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Interest Rates</a:t>
            </a:r>
          </a:p>
        </p:txBody>
      </p:sp>
      <p:grpSp>
        <p:nvGrpSpPr>
          <p:cNvPr id="9" name="Group 9"/>
          <p:cNvGrpSpPr/>
          <p:nvPr/>
        </p:nvGrpSpPr>
        <p:grpSpPr>
          <a:xfrm>
            <a:off x="584698" y="3773417"/>
            <a:ext cx="14070604" cy="3170259"/>
            <a:chOff x="0" y="0"/>
            <a:chExt cx="1271456" cy="286473"/>
          </a:xfrm>
        </p:grpSpPr>
        <p:sp>
          <p:nvSpPr>
            <p:cNvPr id="10" name="Freeform 10"/>
            <p:cNvSpPr/>
            <p:nvPr/>
          </p:nvSpPr>
          <p:spPr>
            <a:xfrm>
              <a:off x="0" y="0"/>
              <a:ext cx="1271456" cy="286473"/>
            </a:xfrm>
            <a:custGeom>
              <a:avLst/>
              <a:gdLst/>
              <a:ahLst/>
              <a:cxnLst/>
              <a:rect l="l" t="t" r="r" b="b"/>
              <a:pathLst>
                <a:path w="1271456" h="286473">
                  <a:moveTo>
                    <a:pt x="23109" y="0"/>
                  </a:moveTo>
                  <a:lnTo>
                    <a:pt x="1248347" y="0"/>
                  </a:lnTo>
                  <a:cubicBezTo>
                    <a:pt x="1254476" y="0"/>
                    <a:pt x="1260354" y="2435"/>
                    <a:pt x="1264688" y="6769"/>
                  </a:cubicBezTo>
                  <a:cubicBezTo>
                    <a:pt x="1269022" y="11102"/>
                    <a:pt x="1271456" y="16980"/>
                    <a:pt x="1271456" y="23109"/>
                  </a:cubicBezTo>
                  <a:lnTo>
                    <a:pt x="1271456" y="263364"/>
                  </a:lnTo>
                  <a:cubicBezTo>
                    <a:pt x="1271456" y="269493"/>
                    <a:pt x="1269022" y="275370"/>
                    <a:pt x="1264688" y="279704"/>
                  </a:cubicBezTo>
                  <a:cubicBezTo>
                    <a:pt x="1260354" y="284038"/>
                    <a:pt x="1254476" y="286473"/>
                    <a:pt x="1248347" y="286473"/>
                  </a:cubicBezTo>
                  <a:lnTo>
                    <a:pt x="23109" y="286473"/>
                  </a:lnTo>
                  <a:cubicBezTo>
                    <a:pt x="16980" y="286473"/>
                    <a:pt x="11102" y="284038"/>
                    <a:pt x="6769" y="279704"/>
                  </a:cubicBezTo>
                  <a:cubicBezTo>
                    <a:pt x="2435" y="275370"/>
                    <a:pt x="0" y="269493"/>
                    <a:pt x="0" y="263364"/>
                  </a:cubicBezTo>
                  <a:lnTo>
                    <a:pt x="0" y="23109"/>
                  </a:lnTo>
                  <a:cubicBezTo>
                    <a:pt x="0" y="16980"/>
                    <a:pt x="2435" y="11102"/>
                    <a:pt x="6769" y="6769"/>
                  </a:cubicBezTo>
                  <a:cubicBezTo>
                    <a:pt x="11102" y="2435"/>
                    <a:pt x="16980" y="0"/>
                    <a:pt x="23109" y="0"/>
                  </a:cubicBezTo>
                  <a:close/>
                </a:path>
              </a:pathLst>
            </a:custGeom>
            <a:solidFill>
              <a:srgbClr val="FFE57D"/>
            </a:solidFill>
          </p:spPr>
          <p:txBody>
            <a:bodyPr/>
            <a:lstStyle/>
            <a:p>
              <a:endParaRPr lang="en-US"/>
            </a:p>
          </p:txBody>
        </p:sp>
        <p:sp>
          <p:nvSpPr>
            <p:cNvPr id="11" name="TextBox 11"/>
            <p:cNvSpPr txBox="1"/>
            <p:nvPr/>
          </p:nvSpPr>
          <p:spPr>
            <a:xfrm>
              <a:off x="0" y="-28575"/>
              <a:ext cx="1271456" cy="315048"/>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110137" y="4013651"/>
            <a:ext cx="11019726" cy="2476500"/>
          </a:xfrm>
          <a:prstGeom prst="rect">
            <a:avLst/>
          </a:prstGeom>
        </p:spPr>
        <p:txBody>
          <a:bodyPr lIns="0" tIns="0" rIns="0" bIns="0" rtlCol="0" anchor="t">
            <a:spAutoFit/>
          </a:bodyPr>
          <a:lstStyle/>
          <a:p>
            <a:pPr algn="ctr">
              <a:lnSpc>
                <a:spcPts val="6299"/>
              </a:lnSpc>
            </a:pPr>
            <a:r>
              <a:rPr lang="en-US" sz="4499" b="1">
                <a:solidFill>
                  <a:srgbClr val="24363D"/>
                </a:solidFill>
                <a:latin typeface="Tabarra Sans Bold"/>
                <a:ea typeface="Tabarra Sans Bold"/>
                <a:cs typeface="Tabarra Sans Bold"/>
                <a:sym typeface="Tabarra Sans Bold"/>
              </a:rPr>
              <a:t>Take Home Point</a:t>
            </a:r>
          </a:p>
          <a:p>
            <a:pPr algn="ctr">
              <a:lnSpc>
                <a:spcPts val="4200"/>
              </a:lnSpc>
            </a:pPr>
            <a:r>
              <a:rPr lang="en-US" sz="3000">
                <a:solidFill>
                  <a:srgbClr val="24363D"/>
                </a:solidFill>
                <a:latin typeface="Tabarra Sans"/>
                <a:ea typeface="Tabarra Sans"/>
                <a:cs typeface="Tabarra Sans"/>
                <a:sym typeface="Tabarra Sans"/>
              </a:rPr>
              <a:t>High interest rates reduce consumer spending and raise borrowing costs, making businesses less likely to invest and expand.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a:hlinkClick r:id="rId2" tooltip="https://www.youtube.com/watch?v=b6xocaG8dgw"/>
            </p:cNvPr>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1146333"/>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25242"/>
            <a:ext cx="13525485"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Priming Activity</a:t>
            </a:r>
          </a:p>
        </p:txBody>
      </p:sp>
      <p:sp>
        <p:nvSpPr>
          <p:cNvPr id="8" name="TextBox 8"/>
          <p:cNvSpPr txBox="1"/>
          <p:nvPr/>
        </p:nvSpPr>
        <p:spPr>
          <a:xfrm>
            <a:off x="857250" y="2376114"/>
            <a:ext cx="13525500" cy="4397373"/>
          </a:xfrm>
          <a:prstGeom prst="rect">
            <a:avLst/>
          </a:prstGeom>
        </p:spPr>
        <p:txBody>
          <a:bodyPr lIns="0" tIns="0" rIns="0" bIns="0" rtlCol="0" anchor="t">
            <a:spAutoFit/>
          </a:bodyPr>
          <a:lstStyle/>
          <a:p>
            <a:pPr algn="l">
              <a:lnSpc>
                <a:spcPts val="4900"/>
              </a:lnSpc>
            </a:pPr>
            <a:r>
              <a:rPr lang="en-US" sz="3500">
                <a:solidFill>
                  <a:srgbClr val="FFE57D"/>
                </a:solidFill>
                <a:latin typeface="Tabarra Sans"/>
                <a:ea typeface="Tabarra Sans"/>
                <a:cs typeface="Tabarra Sans"/>
                <a:sym typeface="Tabarra Sans"/>
              </a:rPr>
              <a:t>Are interest rates currently higher or lower than the average for the last five years? </a:t>
            </a:r>
          </a:p>
          <a:p>
            <a:pPr algn="l">
              <a:lnSpc>
                <a:spcPts val="4900"/>
              </a:lnSpc>
            </a:pPr>
            <a:endParaRPr lang="en-US" sz="3500">
              <a:solidFill>
                <a:srgbClr val="FFE57D"/>
              </a:solidFill>
              <a:latin typeface="Tabarra Sans"/>
              <a:ea typeface="Tabarra Sans"/>
              <a:cs typeface="Tabarra Sans"/>
              <a:sym typeface="Tabarra Sans"/>
            </a:endParaRPr>
          </a:p>
          <a:p>
            <a:pPr algn="l">
              <a:lnSpc>
                <a:spcPts val="4900"/>
              </a:lnSpc>
            </a:pPr>
            <a:r>
              <a:rPr lang="en-US" sz="3500">
                <a:solidFill>
                  <a:srgbClr val="FFE57D"/>
                </a:solidFill>
                <a:latin typeface="Tabarra Sans"/>
                <a:ea typeface="Tabarra Sans"/>
                <a:cs typeface="Tabarra Sans"/>
                <a:sym typeface="Tabarra Sans"/>
              </a:rPr>
              <a:t>Are there any industries where they cannot find workers? </a:t>
            </a:r>
          </a:p>
          <a:p>
            <a:pPr algn="l">
              <a:lnSpc>
                <a:spcPts val="4900"/>
              </a:lnSpc>
            </a:pPr>
            <a:endParaRPr lang="en-US" sz="3500">
              <a:solidFill>
                <a:srgbClr val="FFE57D"/>
              </a:solidFill>
              <a:latin typeface="Tabarra Sans"/>
              <a:ea typeface="Tabarra Sans"/>
              <a:cs typeface="Tabarra Sans"/>
              <a:sym typeface="Tabarra Sans"/>
            </a:endParaRPr>
          </a:p>
          <a:p>
            <a:pPr algn="l">
              <a:lnSpc>
                <a:spcPts val="4900"/>
              </a:lnSpc>
            </a:pPr>
            <a:r>
              <a:rPr lang="en-US" sz="3500">
                <a:solidFill>
                  <a:srgbClr val="FFE57D"/>
                </a:solidFill>
                <a:latin typeface="Tabarra Sans"/>
                <a:ea typeface="Tabarra Sans"/>
                <a:cs typeface="Tabarra Sans"/>
                <a:sym typeface="Tabarra Sans"/>
              </a:rPr>
              <a:t>Where does Ireland rank in terms of the value of our economy compared to other EU countries?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6"/>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1880374" y="666412"/>
            <a:ext cx="11479252" cy="7848938"/>
          </a:xfrm>
          <a:custGeom>
            <a:avLst/>
            <a:gdLst/>
            <a:ahLst/>
            <a:cxnLst/>
            <a:rect l="l" t="t" r="r" b="b"/>
            <a:pathLst>
              <a:path w="11479252" h="7848938">
                <a:moveTo>
                  <a:pt x="0" y="0"/>
                </a:moveTo>
                <a:lnTo>
                  <a:pt x="11479252" y="0"/>
                </a:lnTo>
                <a:lnTo>
                  <a:pt x="11479252" y="7848938"/>
                </a:lnTo>
                <a:lnTo>
                  <a:pt x="0" y="7848938"/>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Economic Growth And Development</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571408"/>
            <a:ext cx="13525500" cy="1936880"/>
            <a:chOff x="0" y="0"/>
            <a:chExt cx="4274726" cy="612150"/>
          </a:xfrm>
        </p:grpSpPr>
        <p:sp>
          <p:nvSpPr>
            <p:cNvPr id="10" name="Freeform 10"/>
            <p:cNvSpPr/>
            <p:nvPr/>
          </p:nvSpPr>
          <p:spPr>
            <a:xfrm>
              <a:off x="0" y="0"/>
              <a:ext cx="4274726" cy="612150"/>
            </a:xfrm>
            <a:custGeom>
              <a:avLst/>
              <a:gdLst/>
              <a:ahLst/>
              <a:cxnLst/>
              <a:rect l="l" t="t" r="r" b="b"/>
              <a:pathLst>
                <a:path w="4274726" h="612150">
                  <a:moveTo>
                    <a:pt x="24041" y="0"/>
                  </a:moveTo>
                  <a:lnTo>
                    <a:pt x="4250686" y="0"/>
                  </a:lnTo>
                  <a:cubicBezTo>
                    <a:pt x="4263963" y="0"/>
                    <a:pt x="4274726" y="10763"/>
                    <a:pt x="4274726" y="24041"/>
                  </a:cubicBezTo>
                  <a:lnTo>
                    <a:pt x="4274726" y="588109"/>
                  </a:lnTo>
                  <a:cubicBezTo>
                    <a:pt x="4274726" y="601386"/>
                    <a:pt x="4263963" y="612150"/>
                    <a:pt x="4250686" y="612150"/>
                  </a:cubicBezTo>
                  <a:lnTo>
                    <a:pt x="24041" y="612150"/>
                  </a:lnTo>
                  <a:cubicBezTo>
                    <a:pt x="10763" y="612150"/>
                    <a:pt x="0" y="601386"/>
                    <a:pt x="0" y="588109"/>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64072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73" y="2937816"/>
            <a:ext cx="12936284"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Economic growth refers an increase in the value of goods and services produced in a country from one period to the next.</a:t>
            </a:r>
          </a:p>
        </p:txBody>
      </p:sp>
      <p:grpSp>
        <p:nvGrpSpPr>
          <p:cNvPr id="13" name="Group 13"/>
          <p:cNvGrpSpPr/>
          <p:nvPr/>
        </p:nvGrpSpPr>
        <p:grpSpPr>
          <a:xfrm>
            <a:off x="857265" y="5222663"/>
            <a:ext cx="13525500" cy="1936880"/>
            <a:chOff x="0" y="0"/>
            <a:chExt cx="4274726" cy="612150"/>
          </a:xfrm>
        </p:grpSpPr>
        <p:sp>
          <p:nvSpPr>
            <p:cNvPr id="14" name="Freeform 14"/>
            <p:cNvSpPr/>
            <p:nvPr/>
          </p:nvSpPr>
          <p:spPr>
            <a:xfrm>
              <a:off x="0" y="0"/>
              <a:ext cx="4274726" cy="612150"/>
            </a:xfrm>
            <a:custGeom>
              <a:avLst/>
              <a:gdLst/>
              <a:ahLst/>
              <a:cxnLst/>
              <a:rect l="l" t="t" r="r" b="b"/>
              <a:pathLst>
                <a:path w="4274726" h="612150">
                  <a:moveTo>
                    <a:pt x="24041" y="0"/>
                  </a:moveTo>
                  <a:lnTo>
                    <a:pt x="4250686" y="0"/>
                  </a:lnTo>
                  <a:cubicBezTo>
                    <a:pt x="4263963" y="0"/>
                    <a:pt x="4274726" y="10763"/>
                    <a:pt x="4274726" y="24041"/>
                  </a:cubicBezTo>
                  <a:lnTo>
                    <a:pt x="4274726" y="588109"/>
                  </a:lnTo>
                  <a:cubicBezTo>
                    <a:pt x="4274726" y="601386"/>
                    <a:pt x="4263963" y="612150"/>
                    <a:pt x="4250686" y="612150"/>
                  </a:cubicBezTo>
                  <a:lnTo>
                    <a:pt x="24041" y="612150"/>
                  </a:lnTo>
                  <a:cubicBezTo>
                    <a:pt x="10763" y="612150"/>
                    <a:pt x="0" y="601386"/>
                    <a:pt x="0" y="588109"/>
                  </a:cubicBezTo>
                  <a:lnTo>
                    <a:pt x="0" y="24041"/>
                  </a:lnTo>
                  <a:cubicBezTo>
                    <a:pt x="0" y="10763"/>
                    <a:pt x="10763" y="0"/>
                    <a:pt x="24041" y="0"/>
                  </a:cubicBezTo>
                  <a:close/>
                </a:path>
              </a:pathLst>
            </a:custGeom>
            <a:solidFill>
              <a:srgbClr val="FFE57D"/>
            </a:solidFill>
          </p:spPr>
          <p:txBody>
            <a:bodyPr/>
            <a:lstStyle/>
            <a:p>
              <a:endParaRPr lang="en-US"/>
            </a:p>
          </p:txBody>
        </p:sp>
        <p:sp>
          <p:nvSpPr>
            <p:cNvPr id="15" name="TextBox 15"/>
            <p:cNvSpPr txBox="1"/>
            <p:nvPr/>
          </p:nvSpPr>
          <p:spPr>
            <a:xfrm>
              <a:off x="0" y="-28575"/>
              <a:ext cx="4274726" cy="640725"/>
            </a:xfrm>
            <a:prstGeom prst="rect">
              <a:avLst/>
            </a:prstGeom>
          </p:spPr>
          <p:txBody>
            <a:bodyPr lIns="50800" tIns="50800" rIns="50800" bIns="50800" rtlCol="0" anchor="ctr"/>
            <a:lstStyle/>
            <a:p>
              <a:pPr algn="ctr">
                <a:lnSpc>
                  <a:spcPts val="2239"/>
                </a:lnSpc>
              </a:pPr>
              <a:endParaRPr/>
            </a:p>
          </p:txBody>
        </p:sp>
      </p:grpSp>
      <p:sp>
        <p:nvSpPr>
          <p:cNvPr id="16" name="TextBox 16"/>
          <p:cNvSpPr txBox="1"/>
          <p:nvPr/>
        </p:nvSpPr>
        <p:spPr>
          <a:xfrm>
            <a:off x="1151858" y="5255430"/>
            <a:ext cx="12936284" cy="173799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Economic development refers to an increase in the value of goods and services produced in a country from one period to the next, accompanied by a structural shift in society.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669172"/>
            <a:ext cx="13525500" cy="4510405"/>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Economic growth is commonly measured as the percentage growth in Gross Domestic Product (GDP) or Gross National Product (GNP) over a specific period. </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In Ireland, GDP would overestimate the value of goods and services produced due to the large multinational presence here.</a:t>
            </a:r>
          </a:p>
          <a:p>
            <a:pPr algn="l">
              <a:lnSpc>
                <a:spcPts val="3919"/>
              </a:lnSpc>
            </a:pPr>
            <a:endParaRPr lang="en-US" sz="2799">
              <a:solidFill>
                <a:srgbClr val="24363D"/>
              </a:solidFill>
              <a:latin typeface="Tabarra Sans"/>
              <a:ea typeface="Tabarra Sans"/>
              <a:cs typeface="Tabarra Sans"/>
              <a:sym typeface="Tabarra Sans"/>
            </a:endParaRPr>
          </a:p>
          <a:p>
            <a:pPr algn="l">
              <a:lnSpc>
                <a:spcPts val="3919"/>
              </a:lnSpc>
            </a:pPr>
            <a:r>
              <a:rPr lang="en-US" sz="2799">
                <a:solidFill>
                  <a:srgbClr val="24363D"/>
                </a:solidFill>
                <a:latin typeface="Tabarra Sans"/>
                <a:ea typeface="Tabarra Sans"/>
                <a:cs typeface="Tabarra Sans"/>
                <a:sym typeface="Tabarra Sans"/>
              </a:rPr>
              <a:t>When comparing our economy against other countries, GNP would better represent our economy. </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Economic Growth And Development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669172"/>
            <a:ext cx="13525500" cy="1538605"/>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The definition of a recession is two consecutive quarters of negative economic growth. E.g. during COVID Ireland briefly entered a recession with back to back negative economic growth in the first and second quarter of 2020.</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Economic Growth And Development</a:t>
            </a:r>
          </a:p>
        </p:txBody>
      </p:sp>
      <p:sp>
        <p:nvSpPr>
          <p:cNvPr id="10" name="TextBox 10"/>
          <p:cNvSpPr txBox="1"/>
          <p:nvPr/>
        </p:nvSpPr>
        <p:spPr>
          <a:xfrm>
            <a:off x="857265" y="4902929"/>
            <a:ext cx="13525500" cy="1538605"/>
          </a:xfrm>
          <a:prstGeom prst="rect">
            <a:avLst/>
          </a:prstGeom>
        </p:spPr>
        <p:txBody>
          <a:bodyPr lIns="0" tIns="0" rIns="0" bIns="0" rtlCol="0" anchor="t">
            <a:spAutoFit/>
          </a:bodyPr>
          <a:lstStyle/>
          <a:p>
            <a:pPr algn="l">
              <a:lnSpc>
                <a:spcPts val="3919"/>
              </a:lnSpc>
            </a:pPr>
            <a:r>
              <a:rPr lang="en-US" sz="2799">
                <a:solidFill>
                  <a:srgbClr val="24363D"/>
                </a:solidFill>
                <a:latin typeface="Tabarra Sans"/>
                <a:ea typeface="Tabarra Sans"/>
                <a:cs typeface="Tabarra Sans"/>
                <a:sym typeface="Tabarra Sans"/>
              </a:rPr>
              <a:t>Economic development includes improvements in peoples’ standard of living (better health services, improved education and quality of life) and is measured using the Human Development Index (HDI).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49595"/>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The Impact Of Economic Growth On Business Development &amp; Growth</a:t>
            </a:r>
          </a:p>
        </p:txBody>
      </p:sp>
      <p:grpSp>
        <p:nvGrpSpPr>
          <p:cNvPr id="9" name="Group 9"/>
          <p:cNvGrpSpPr/>
          <p:nvPr/>
        </p:nvGrpSpPr>
        <p:grpSpPr>
          <a:xfrm>
            <a:off x="523513" y="2485071"/>
            <a:ext cx="4735378" cy="1021634"/>
            <a:chOff x="0" y="0"/>
            <a:chExt cx="1496613" cy="322887"/>
          </a:xfrm>
        </p:grpSpPr>
        <p:sp>
          <p:nvSpPr>
            <p:cNvPr id="10" name="Freeform 10"/>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1" name="TextBox 11"/>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41584" y="2494238"/>
            <a:ext cx="4299235"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Consumer</a:t>
            </a:r>
          </a:p>
          <a:p>
            <a:pPr algn="ctr">
              <a:lnSpc>
                <a:spcPts val="3499"/>
              </a:lnSpc>
            </a:pPr>
            <a:r>
              <a:rPr lang="en-US" sz="2499">
                <a:solidFill>
                  <a:srgbClr val="24363D"/>
                </a:solidFill>
                <a:latin typeface="Tabarra Sans"/>
                <a:ea typeface="Tabarra Sans"/>
                <a:cs typeface="Tabarra Sans"/>
                <a:sym typeface="Tabarra Sans"/>
              </a:rPr>
              <a:t>Spending</a:t>
            </a:r>
          </a:p>
        </p:txBody>
      </p:sp>
      <p:sp>
        <p:nvSpPr>
          <p:cNvPr id="13" name="TextBox 13"/>
          <p:cNvSpPr txBox="1"/>
          <p:nvPr/>
        </p:nvSpPr>
        <p:spPr>
          <a:xfrm>
            <a:off x="5414109" y="2092918"/>
            <a:ext cx="9388908"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Higher incomes during growth lead to stronger demand for goods and services.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Businesses benefit from higher sales, encouraging expansion.</a:t>
            </a:r>
          </a:p>
        </p:txBody>
      </p:sp>
      <p:sp>
        <p:nvSpPr>
          <p:cNvPr id="14" name="TextBox 14"/>
          <p:cNvSpPr txBox="1"/>
          <p:nvPr/>
        </p:nvSpPr>
        <p:spPr>
          <a:xfrm>
            <a:off x="5414109" y="3905331"/>
            <a:ext cx="9388908"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Growth creates optimism and confidence in the economy.</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Firms are more likely to invest in new products, technology, and markets.</a:t>
            </a:r>
          </a:p>
        </p:txBody>
      </p:sp>
      <p:sp>
        <p:nvSpPr>
          <p:cNvPr id="15" name="TextBox 15"/>
          <p:cNvSpPr txBox="1"/>
          <p:nvPr/>
        </p:nvSpPr>
        <p:spPr>
          <a:xfrm>
            <a:off x="5414109" y="5378589"/>
            <a:ext cx="9388908"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Banks are more willing to lend during periods of strong growth.</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Expansion projects become more affordable and less risky.</a:t>
            </a:r>
          </a:p>
        </p:txBody>
      </p:sp>
      <p:grpSp>
        <p:nvGrpSpPr>
          <p:cNvPr id="16" name="Group 16"/>
          <p:cNvGrpSpPr/>
          <p:nvPr/>
        </p:nvGrpSpPr>
        <p:grpSpPr>
          <a:xfrm>
            <a:off x="523513" y="4000581"/>
            <a:ext cx="4735378" cy="1021634"/>
            <a:chOff x="0" y="0"/>
            <a:chExt cx="1496613" cy="322887"/>
          </a:xfrm>
        </p:grpSpPr>
        <p:sp>
          <p:nvSpPr>
            <p:cNvPr id="17" name="Freeform 17"/>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8" name="TextBox 18"/>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19" name="TextBox 19"/>
          <p:cNvSpPr txBox="1"/>
          <p:nvPr/>
        </p:nvSpPr>
        <p:spPr>
          <a:xfrm>
            <a:off x="741584" y="3994133"/>
            <a:ext cx="4299235"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a:t>
            </a:r>
          </a:p>
          <a:p>
            <a:pPr algn="ctr">
              <a:lnSpc>
                <a:spcPts val="3499"/>
              </a:lnSpc>
            </a:pPr>
            <a:r>
              <a:rPr lang="en-US" sz="2499">
                <a:solidFill>
                  <a:srgbClr val="24363D"/>
                </a:solidFill>
                <a:latin typeface="Tabarra Sans"/>
                <a:ea typeface="Tabarra Sans"/>
                <a:cs typeface="Tabarra Sans"/>
                <a:sym typeface="Tabarra Sans"/>
              </a:rPr>
              <a:t>Investment</a:t>
            </a:r>
          </a:p>
        </p:txBody>
      </p:sp>
      <p:grpSp>
        <p:nvGrpSpPr>
          <p:cNvPr id="20" name="Group 20"/>
          <p:cNvGrpSpPr/>
          <p:nvPr/>
        </p:nvGrpSpPr>
        <p:grpSpPr>
          <a:xfrm>
            <a:off x="523513" y="5517515"/>
            <a:ext cx="4735378" cy="1021634"/>
            <a:chOff x="0" y="0"/>
            <a:chExt cx="1496613" cy="322887"/>
          </a:xfrm>
        </p:grpSpPr>
        <p:sp>
          <p:nvSpPr>
            <p:cNvPr id="21" name="Freeform 21"/>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22" name="TextBox 22"/>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23" name="TextBox 23"/>
          <p:cNvSpPr txBox="1"/>
          <p:nvPr/>
        </p:nvSpPr>
        <p:spPr>
          <a:xfrm>
            <a:off x="632549" y="5527040"/>
            <a:ext cx="451730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Easier To Access</a:t>
            </a:r>
          </a:p>
          <a:p>
            <a:pPr algn="ctr">
              <a:lnSpc>
                <a:spcPts val="3499"/>
              </a:lnSpc>
            </a:pPr>
            <a:r>
              <a:rPr lang="en-US" sz="2499">
                <a:solidFill>
                  <a:srgbClr val="24363D"/>
                </a:solidFill>
                <a:latin typeface="Tabarra Sans"/>
                <a:ea typeface="Tabarra Sans"/>
                <a:cs typeface="Tabarra Sans"/>
                <a:sym typeface="Tabarra Sans"/>
              </a:rPr>
              <a:t>Finance</a:t>
            </a:r>
          </a:p>
        </p:txBody>
      </p:sp>
      <p:sp>
        <p:nvSpPr>
          <p:cNvPr id="24" name="TextBox 24"/>
          <p:cNvSpPr txBox="1"/>
          <p:nvPr/>
        </p:nvSpPr>
        <p:spPr>
          <a:xfrm>
            <a:off x="5414109" y="6851847"/>
            <a:ext cx="9388908"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Higher tax revenue allows for better infrastructure / grants.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This reduces barriers to growth and supports long-term development.</a:t>
            </a:r>
          </a:p>
        </p:txBody>
      </p:sp>
      <p:grpSp>
        <p:nvGrpSpPr>
          <p:cNvPr id="25" name="Group 25"/>
          <p:cNvGrpSpPr/>
          <p:nvPr/>
        </p:nvGrpSpPr>
        <p:grpSpPr>
          <a:xfrm>
            <a:off x="523513" y="7034450"/>
            <a:ext cx="4735378" cy="1021634"/>
            <a:chOff x="0" y="0"/>
            <a:chExt cx="1496613" cy="322887"/>
          </a:xfrm>
        </p:grpSpPr>
        <p:sp>
          <p:nvSpPr>
            <p:cNvPr id="26" name="Freeform 26"/>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27" name="TextBox 27"/>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28" name="TextBox 28"/>
          <p:cNvSpPr txBox="1"/>
          <p:nvPr/>
        </p:nvSpPr>
        <p:spPr>
          <a:xfrm>
            <a:off x="632549" y="7043617"/>
            <a:ext cx="451730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Government</a:t>
            </a:r>
          </a:p>
          <a:p>
            <a:pPr algn="ctr">
              <a:lnSpc>
                <a:spcPts val="3499"/>
              </a:lnSpc>
            </a:pPr>
            <a:r>
              <a:rPr lang="en-US" sz="2499">
                <a:solidFill>
                  <a:srgbClr val="24363D"/>
                </a:solidFill>
                <a:latin typeface="Tabarra Sans"/>
                <a:ea typeface="Tabarra Sans"/>
                <a:cs typeface="Tabarra Sans"/>
                <a:sym typeface="Tabarra Sans"/>
              </a:rPr>
              <a:t>Expenditure &amp; Support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5165"/>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Economic Growth</a:t>
            </a:r>
          </a:p>
        </p:txBody>
      </p:sp>
      <p:grpSp>
        <p:nvGrpSpPr>
          <p:cNvPr id="9" name="Group 9"/>
          <p:cNvGrpSpPr/>
          <p:nvPr/>
        </p:nvGrpSpPr>
        <p:grpSpPr>
          <a:xfrm>
            <a:off x="584698" y="3773417"/>
            <a:ext cx="14070604" cy="3170259"/>
            <a:chOff x="0" y="0"/>
            <a:chExt cx="1271456" cy="286473"/>
          </a:xfrm>
        </p:grpSpPr>
        <p:sp>
          <p:nvSpPr>
            <p:cNvPr id="10" name="Freeform 10"/>
            <p:cNvSpPr/>
            <p:nvPr/>
          </p:nvSpPr>
          <p:spPr>
            <a:xfrm>
              <a:off x="0" y="0"/>
              <a:ext cx="1271456" cy="286473"/>
            </a:xfrm>
            <a:custGeom>
              <a:avLst/>
              <a:gdLst/>
              <a:ahLst/>
              <a:cxnLst/>
              <a:rect l="l" t="t" r="r" b="b"/>
              <a:pathLst>
                <a:path w="1271456" h="286473">
                  <a:moveTo>
                    <a:pt x="23109" y="0"/>
                  </a:moveTo>
                  <a:lnTo>
                    <a:pt x="1248347" y="0"/>
                  </a:lnTo>
                  <a:cubicBezTo>
                    <a:pt x="1254476" y="0"/>
                    <a:pt x="1260354" y="2435"/>
                    <a:pt x="1264688" y="6769"/>
                  </a:cubicBezTo>
                  <a:cubicBezTo>
                    <a:pt x="1269022" y="11102"/>
                    <a:pt x="1271456" y="16980"/>
                    <a:pt x="1271456" y="23109"/>
                  </a:cubicBezTo>
                  <a:lnTo>
                    <a:pt x="1271456" y="263364"/>
                  </a:lnTo>
                  <a:cubicBezTo>
                    <a:pt x="1271456" y="269493"/>
                    <a:pt x="1269022" y="275370"/>
                    <a:pt x="1264688" y="279704"/>
                  </a:cubicBezTo>
                  <a:cubicBezTo>
                    <a:pt x="1260354" y="284038"/>
                    <a:pt x="1254476" y="286473"/>
                    <a:pt x="1248347" y="286473"/>
                  </a:cubicBezTo>
                  <a:lnTo>
                    <a:pt x="23109" y="286473"/>
                  </a:lnTo>
                  <a:cubicBezTo>
                    <a:pt x="16980" y="286473"/>
                    <a:pt x="11102" y="284038"/>
                    <a:pt x="6769" y="279704"/>
                  </a:cubicBezTo>
                  <a:cubicBezTo>
                    <a:pt x="2435" y="275370"/>
                    <a:pt x="0" y="269493"/>
                    <a:pt x="0" y="263364"/>
                  </a:cubicBezTo>
                  <a:lnTo>
                    <a:pt x="0" y="23109"/>
                  </a:lnTo>
                  <a:cubicBezTo>
                    <a:pt x="0" y="16980"/>
                    <a:pt x="2435" y="11102"/>
                    <a:pt x="6769" y="6769"/>
                  </a:cubicBezTo>
                  <a:cubicBezTo>
                    <a:pt x="11102" y="2435"/>
                    <a:pt x="16980" y="0"/>
                    <a:pt x="23109" y="0"/>
                  </a:cubicBezTo>
                  <a:close/>
                </a:path>
              </a:pathLst>
            </a:custGeom>
            <a:solidFill>
              <a:srgbClr val="FFE57D"/>
            </a:solidFill>
          </p:spPr>
          <p:txBody>
            <a:bodyPr/>
            <a:lstStyle/>
            <a:p>
              <a:endParaRPr lang="en-US"/>
            </a:p>
          </p:txBody>
        </p:sp>
        <p:sp>
          <p:nvSpPr>
            <p:cNvPr id="11" name="TextBox 11"/>
            <p:cNvSpPr txBox="1"/>
            <p:nvPr/>
          </p:nvSpPr>
          <p:spPr>
            <a:xfrm>
              <a:off x="0" y="-28575"/>
              <a:ext cx="1271456" cy="315048"/>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110137" y="4013651"/>
            <a:ext cx="11019726" cy="2476500"/>
          </a:xfrm>
          <a:prstGeom prst="rect">
            <a:avLst/>
          </a:prstGeom>
        </p:spPr>
        <p:txBody>
          <a:bodyPr lIns="0" tIns="0" rIns="0" bIns="0" rtlCol="0" anchor="t">
            <a:spAutoFit/>
          </a:bodyPr>
          <a:lstStyle/>
          <a:p>
            <a:pPr algn="ctr">
              <a:lnSpc>
                <a:spcPts val="6299"/>
              </a:lnSpc>
            </a:pPr>
            <a:r>
              <a:rPr lang="en-US" sz="4499" b="1">
                <a:solidFill>
                  <a:srgbClr val="24363D"/>
                </a:solidFill>
                <a:latin typeface="Tabarra Sans Bold"/>
                <a:ea typeface="Tabarra Sans Bold"/>
                <a:cs typeface="Tabarra Sans Bold"/>
                <a:sym typeface="Tabarra Sans Bold"/>
              </a:rPr>
              <a:t>Take Home Point</a:t>
            </a:r>
          </a:p>
          <a:p>
            <a:pPr algn="ctr">
              <a:lnSpc>
                <a:spcPts val="4200"/>
              </a:lnSpc>
            </a:pPr>
            <a:r>
              <a:rPr lang="en-US" sz="3000">
                <a:solidFill>
                  <a:srgbClr val="24363D"/>
                </a:solidFill>
                <a:latin typeface="Tabarra Sans"/>
                <a:ea typeface="Tabarra Sans"/>
                <a:cs typeface="Tabarra Sans"/>
                <a:sym typeface="Tabarra Sans"/>
              </a:rPr>
              <a:t>Economic growth fuels consumer demand, investment, finance, and government support, creating a positive environment for businesses to expand.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Exchange Rates</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692435"/>
            <a:ext cx="13525500" cy="1936880"/>
            <a:chOff x="0" y="0"/>
            <a:chExt cx="4274726" cy="612150"/>
          </a:xfrm>
        </p:grpSpPr>
        <p:sp>
          <p:nvSpPr>
            <p:cNvPr id="10" name="Freeform 10"/>
            <p:cNvSpPr/>
            <p:nvPr/>
          </p:nvSpPr>
          <p:spPr>
            <a:xfrm>
              <a:off x="0" y="0"/>
              <a:ext cx="4274726" cy="612150"/>
            </a:xfrm>
            <a:custGeom>
              <a:avLst/>
              <a:gdLst/>
              <a:ahLst/>
              <a:cxnLst/>
              <a:rect l="l" t="t" r="r" b="b"/>
              <a:pathLst>
                <a:path w="4274726" h="612150">
                  <a:moveTo>
                    <a:pt x="24041" y="0"/>
                  </a:moveTo>
                  <a:lnTo>
                    <a:pt x="4250686" y="0"/>
                  </a:lnTo>
                  <a:cubicBezTo>
                    <a:pt x="4263963" y="0"/>
                    <a:pt x="4274726" y="10763"/>
                    <a:pt x="4274726" y="24041"/>
                  </a:cubicBezTo>
                  <a:lnTo>
                    <a:pt x="4274726" y="588109"/>
                  </a:lnTo>
                  <a:cubicBezTo>
                    <a:pt x="4274726" y="601386"/>
                    <a:pt x="4263963" y="612150"/>
                    <a:pt x="4250686" y="612150"/>
                  </a:cubicBezTo>
                  <a:lnTo>
                    <a:pt x="24041" y="612150"/>
                  </a:lnTo>
                  <a:cubicBezTo>
                    <a:pt x="10763" y="612150"/>
                    <a:pt x="0" y="601386"/>
                    <a:pt x="0" y="588109"/>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640725"/>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73" y="4058843"/>
            <a:ext cx="12936284"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This is the price or cost of one currency expressed in terms of another currency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318720" y="2813548"/>
            <a:ext cx="14484297" cy="4001287"/>
          </a:xfrm>
          <a:custGeom>
            <a:avLst/>
            <a:gdLst/>
            <a:ahLst/>
            <a:cxnLst/>
            <a:rect l="l" t="t" r="r" b="b"/>
            <a:pathLst>
              <a:path w="14484297" h="4001287">
                <a:moveTo>
                  <a:pt x="0" y="0"/>
                </a:moveTo>
                <a:lnTo>
                  <a:pt x="14484297" y="0"/>
                </a:lnTo>
                <a:lnTo>
                  <a:pt x="14484297" y="4001287"/>
                </a:lnTo>
                <a:lnTo>
                  <a:pt x="0" y="4001287"/>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Exchange Rates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63564"/>
            <a:ext cx="13525485" cy="597533"/>
          </a:xfrm>
          <a:prstGeom prst="rect">
            <a:avLst/>
          </a:prstGeom>
        </p:spPr>
        <p:txBody>
          <a:bodyPr lIns="0" tIns="0" rIns="0" bIns="0" rtlCol="0" anchor="t">
            <a:spAutoFit/>
          </a:bodyPr>
          <a:lstStyle/>
          <a:p>
            <a:pPr algn="l">
              <a:lnSpc>
                <a:spcPts val="4340"/>
              </a:lnSpc>
            </a:pPr>
            <a:r>
              <a:rPr lang="en-US" sz="3100" b="1">
                <a:solidFill>
                  <a:srgbClr val="FFE57D"/>
                </a:solidFill>
                <a:latin typeface="Tabarra Sans Heavy"/>
                <a:ea typeface="Tabarra Sans Heavy"/>
                <a:cs typeface="Tabarra Sans Heavy"/>
                <a:sym typeface="Tabarra Sans Heavy"/>
              </a:rPr>
              <a:t>The Impact Of Exchange Rates On Business Development &amp; Growth</a:t>
            </a:r>
          </a:p>
        </p:txBody>
      </p:sp>
      <p:grpSp>
        <p:nvGrpSpPr>
          <p:cNvPr id="9" name="Group 9"/>
          <p:cNvGrpSpPr/>
          <p:nvPr/>
        </p:nvGrpSpPr>
        <p:grpSpPr>
          <a:xfrm>
            <a:off x="523513" y="2485071"/>
            <a:ext cx="4735378" cy="1021634"/>
            <a:chOff x="0" y="0"/>
            <a:chExt cx="1496613" cy="322887"/>
          </a:xfrm>
        </p:grpSpPr>
        <p:sp>
          <p:nvSpPr>
            <p:cNvPr id="10" name="Freeform 10"/>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1" name="TextBox 11"/>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41584" y="2494238"/>
            <a:ext cx="4299235"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More Expensive In</a:t>
            </a:r>
          </a:p>
          <a:p>
            <a:pPr algn="ctr">
              <a:lnSpc>
                <a:spcPts val="3499"/>
              </a:lnSpc>
            </a:pPr>
            <a:r>
              <a:rPr lang="en-US" sz="2499">
                <a:solidFill>
                  <a:srgbClr val="24363D"/>
                </a:solidFill>
                <a:latin typeface="Tabarra Sans"/>
                <a:ea typeface="Tabarra Sans"/>
                <a:cs typeface="Tabarra Sans"/>
                <a:sym typeface="Tabarra Sans"/>
              </a:rPr>
              <a:t>Export Markets</a:t>
            </a:r>
          </a:p>
        </p:txBody>
      </p:sp>
      <p:sp>
        <p:nvSpPr>
          <p:cNvPr id="13" name="TextBox 13"/>
          <p:cNvSpPr txBox="1"/>
          <p:nvPr/>
        </p:nvSpPr>
        <p:spPr>
          <a:xfrm>
            <a:off x="5414109" y="2494238"/>
            <a:ext cx="8968656" cy="8724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A stronger euro makes Irish goods costlier abroad.</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Reduces competitiveness and limits sales growth.</a:t>
            </a:r>
          </a:p>
        </p:txBody>
      </p:sp>
      <p:sp>
        <p:nvSpPr>
          <p:cNvPr id="14" name="TextBox 14"/>
          <p:cNvSpPr txBox="1"/>
          <p:nvPr/>
        </p:nvSpPr>
        <p:spPr>
          <a:xfrm>
            <a:off x="5414109" y="3608428"/>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A weaker euro makes imports (e.g. oil, machinery) more expensive.</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Businesses face higher production costs and squeezed margins if hit with more expensive imports.</a:t>
            </a:r>
          </a:p>
        </p:txBody>
      </p:sp>
      <p:sp>
        <p:nvSpPr>
          <p:cNvPr id="15" name="TextBox 15"/>
          <p:cNvSpPr txBox="1"/>
          <p:nvPr/>
        </p:nvSpPr>
        <p:spPr>
          <a:xfrm>
            <a:off x="5414109" y="5344795"/>
            <a:ext cx="9388908"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A stronger euro makes imports from abroad cheaper.</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Irish consumers may switch to foreign goods, reducing local sales.</a:t>
            </a:r>
          </a:p>
        </p:txBody>
      </p:sp>
      <p:grpSp>
        <p:nvGrpSpPr>
          <p:cNvPr id="16" name="Group 16"/>
          <p:cNvGrpSpPr/>
          <p:nvPr/>
        </p:nvGrpSpPr>
        <p:grpSpPr>
          <a:xfrm>
            <a:off x="523513" y="4000581"/>
            <a:ext cx="4735378" cy="1021634"/>
            <a:chOff x="0" y="0"/>
            <a:chExt cx="1496613" cy="322887"/>
          </a:xfrm>
        </p:grpSpPr>
        <p:sp>
          <p:nvSpPr>
            <p:cNvPr id="17" name="Freeform 17"/>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8" name="TextBox 18"/>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19" name="TextBox 19"/>
          <p:cNvSpPr txBox="1"/>
          <p:nvPr/>
        </p:nvSpPr>
        <p:spPr>
          <a:xfrm>
            <a:off x="741584" y="3994133"/>
            <a:ext cx="4299235"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Increased Cost Of Raw</a:t>
            </a:r>
          </a:p>
          <a:p>
            <a:pPr algn="ctr">
              <a:lnSpc>
                <a:spcPts val="3499"/>
              </a:lnSpc>
            </a:pPr>
            <a:r>
              <a:rPr lang="en-US" sz="2499">
                <a:solidFill>
                  <a:srgbClr val="24363D"/>
                </a:solidFill>
                <a:latin typeface="Tabarra Sans"/>
                <a:ea typeface="Tabarra Sans"/>
                <a:cs typeface="Tabarra Sans"/>
                <a:sym typeface="Tabarra Sans"/>
              </a:rPr>
              <a:t>Materials / Stock</a:t>
            </a:r>
          </a:p>
        </p:txBody>
      </p:sp>
      <p:grpSp>
        <p:nvGrpSpPr>
          <p:cNvPr id="20" name="Group 20"/>
          <p:cNvGrpSpPr/>
          <p:nvPr/>
        </p:nvGrpSpPr>
        <p:grpSpPr>
          <a:xfrm>
            <a:off x="523513" y="5517515"/>
            <a:ext cx="4735378" cy="1021634"/>
            <a:chOff x="0" y="0"/>
            <a:chExt cx="1496613" cy="322887"/>
          </a:xfrm>
        </p:grpSpPr>
        <p:sp>
          <p:nvSpPr>
            <p:cNvPr id="21" name="Freeform 21"/>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22" name="TextBox 22"/>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23" name="TextBox 23"/>
          <p:cNvSpPr txBox="1"/>
          <p:nvPr/>
        </p:nvSpPr>
        <p:spPr>
          <a:xfrm>
            <a:off x="632549" y="5527040"/>
            <a:ext cx="451730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Lower Domestic</a:t>
            </a:r>
          </a:p>
          <a:p>
            <a:pPr algn="ctr">
              <a:lnSpc>
                <a:spcPts val="3499"/>
              </a:lnSpc>
            </a:pPr>
            <a:r>
              <a:rPr lang="en-US" sz="2499">
                <a:solidFill>
                  <a:srgbClr val="24363D"/>
                </a:solidFill>
                <a:latin typeface="Tabarra Sans"/>
                <a:ea typeface="Tabarra Sans"/>
                <a:cs typeface="Tabarra Sans"/>
                <a:sym typeface="Tabarra Sans"/>
              </a:rPr>
              <a:t>Demand</a:t>
            </a:r>
          </a:p>
        </p:txBody>
      </p:sp>
      <p:sp>
        <p:nvSpPr>
          <p:cNvPr id="24" name="TextBox 24"/>
          <p:cNvSpPr txBox="1"/>
          <p:nvPr/>
        </p:nvSpPr>
        <p:spPr>
          <a:xfrm>
            <a:off x="5414109" y="6851847"/>
            <a:ext cx="8968656" cy="12915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Fluctuating exchange rates make pricing and forecasting difficult.</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Businesses may delay or cancel expansion plans.</a:t>
            </a:r>
          </a:p>
        </p:txBody>
      </p:sp>
      <p:grpSp>
        <p:nvGrpSpPr>
          <p:cNvPr id="25" name="Group 25"/>
          <p:cNvGrpSpPr/>
          <p:nvPr/>
        </p:nvGrpSpPr>
        <p:grpSpPr>
          <a:xfrm>
            <a:off x="523513" y="7034450"/>
            <a:ext cx="4735378" cy="1021634"/>
            <a:chOff x="0" y="0"/>
            <a:chExt cx="1496613" cy="322887"/>
          </a:xfrm>
        </p:grpSpPr>
        <p:sp>
          <p:nvSpPr>
            <p:cNvPr id="26" name="Freeform 26"/>
            <p:cNvSpPr/>
            <p:nvPr/>
          </p:nvSpPr>
          <p:spPr>
            <a:xfrm>
              <a:off x="0" y="0"/>
              <a:ext cx="1496613" cy="322887"/>
            </a:xfrm>
            <a:custGeom>
              <a:avLst/>
              <a:gdLst/>
              <a:ahLst/>
              <a:cxnLst/>
              <a:rect l="l" t="t" r="r" b="b"/>
              <a:pathLst>
                <a:path w="1496613" h="322887">
                  <a:moveTo>
                    <a:pt x="68666" y="0"/>
                  </a:moveTo>
                  <a:lnTo>
                    <a:pt x="1427947" y="0"/>
                  </a:lnTo>
                  <a:cubicBezTo>
                    <a:pt x="1446158" y="0"/>
                    <a:pt x="1463624" y="7234"/>
                    <a:pt x="1476501" y="20112"/>
                  </a:cubicBezTo>
                  <a:cubicBezTo>
                    <a:pt x="1489379" y="32989"/>
                    <a:pt x="1496613" y="50455"/>
                    <a:pt x="1496613" y="68666"/>
                  </a:cubicBezTo>
                  <a:lnTo>
                    <a:pt x="1496613" y="254221"/>
                  </a:lnTo>
                  <a:cubicBezTo>
                    <a:pt x="1496613" y="272432"/>
                    <a:pt x="1489379" y="289898"/>
                    <a:pt x="1476501" y="302775"/>
                  </a:cubicBezTo>
                  <a:cubicBezTo>
                    <a:pt x="1463624" y="315652"/>
                    <a:pt x="1446158" y="322887"/>
                    <a:pt x="1427947" y="322887"/>
                  </a:cubicBezTo>
                  <a:lnTo>
                    <a:pt x="68666" y="322887"/>
                  </a:lnTo>
                  <a:cubicBezTo>
                    <a:pt x="50455" y="322887"/>
                    <a:pt x="32989" y="315652"/>
                    <a:pt x="20112" y="302775"/>
                  </a:cubicBezTo>
                  <a:cubicBezTo>
                    <a:pt x="7234" y="289898"/>
                    <a:pt x="0" y="272432"/>
                    <a:pt x="0" y="254221"/>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27" name="TextBox 27"/>
            <p:cNvSpPr txBox="1"/>
            <p:nvPr/>
          </p:nvSpPr>
          <p:spPr>
            <a:xfrm>
              <a:off x="0" y="-28575"/>
              <a:ext cx="1496613" cy="351462"/>
            </a:xfrm>
            <a:prstGeom prst="rect">
              <a:avLst/>
            </a:prstGeom>
          </p:spPr>
          <p:txBody>
            <a:bodyPr lIns="50800" tIns="50800" rIns="50800" bIns="50800" rtlCol="0" anchor="ctr"/>
            <a:lstStyle/>
            <a:p>
              <a:pPr algn="ctr">
                <a:lnSpc>
                  <a:spcPts val="2239"/>
                </a:lnSpc>
              </a:pPr>
              <a:endParaRPr/>
            </a:p>
          </p:txBody>
        </p:sp>
      </p:grpSp>
      <p:sp>
        <p:nvSpPr>
          <p:cNvPr id="28" name="TextBox 28"/>
          <p:cNvSpPr txBox="1"/>
          <p:nvPr/>
        </p:nvSpPr>
        <p:spPr>
          <a:xfrm>
            <a:off x="632549" y="7043617"/>
            <a:ext cx="4517306" cy="908050"/>
          </a:xfrm>
          <a:prstGeom prst="rect">
            <a:avLst/>
          </a:prstGeom>
        </p:spPr>
        <p:txBody>
          <a:bodyPr lIns="0" tIns="0" rIns="0" bIns="0" rtlCol="0" anchor="t">
            <a:spAutoFit/>
          </a:bodyPr>
          <a:lstStyle/>
          <a:p>
            <a:pPr algn="ctr">
              <a:lnSpc>
                <a:spcPts val="3499"/>
              </a:lnSpc>
            </a:pPr>
            <a:r>
              <a:rPr lang="en-US" sz="2499">
                <a:solidFill>
                  <a:srgbClr val="24363D"/>
                </a:solidFill>
                <a:latin typeface="Tabarra Sans"/>
                <a:ea typeface="Tabarra Sans"/>
                <a:cs typeface="Tabarra Sans"/>
                <a:sym typeface="Tabarra Sans"/>
              </a:rPr>
              <a:t>Creates Uncertainty</a:t>
            </a:r>
          </a:p>
          <a:p>
            <a:pPr algn="ctr">
              <a:lnSpc>
                <a:spcPts val="3499"/>
              </a:lnSpc>
            </a:pPr>
            <a:r>
              <a:rPr lang="en-US" sz="2499">
                <a:solidFill>
                  <a:srgbClr val="24363D"/>
                </a:solidFill>
                <a:latin typeface="Tabarra Sans"/>
                <a:ea typeface="Tabarra Sans"/>
                <a:cs typeface="Tabarra Sans"/>
                <a:sym typeface="Tabarra Sans"/>
              </a:rPr>
              <a:t>For Planning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5165"/>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Exchange Rates</a:t>
            </a:r>
          </a:p>
        </p:txBody>
      </p:sp>
      <p:grpSp>
        <p:nvGrpSpPr>
          <p:cNvPr id="9" name="Group 9"/>
          <p:cNvGrpSpPr/>
          <p:nvPr/>
        </p:nvGrpSpPr>
        <p:grpSpPr>
          <a:xfrm>
            <a:off x="584698" y="3773417"/>
            <a:ext cx="14070604" cy="3618963"/>
            <a:chOff x="0" y="0"/>
            <a:chExt cx="1271456" cy="327019"/>
          </a:xfrm>
        </p:grpSpPr>
        <p:sp>
          <p:nvSpPr>
            <p:cNvPr id="10" name="Freeform 10"/>
            <p:cNvSpPr/>
            <p:nvPr/>
          </p:nvSpPr>
          <p:spPr>
            <a:xfrm>
              <a:off x="0" y="0"/>
              <a:ext cx="1271456" cy="327019"/>
            </a:xfrm>
            <a:custGeom>
              <a:avLst/>
              <a:gdLst/>
              <a:ahLst/>
              <a:cxnLst/>
              <a:rect l="l" t="t" r="r" b="b"/>
              <a:pathLst>
                <a:path w="1271456" h="327019">
                  <a:moveTo>
                    <a:pt x="23109" y="0"/>
                  </a:moveTo>
                  <a:lnTo>
                    <a:pt x="1248347" y="0"/>
                  </a:lnTo>
                  <a:cubicBezTo>
                    <a:pt x="1254476" y="0"/>
                    <a:pt x="1260354" y="2435"/>
                    <a:pt x="1264688" y="6769"/>
                  </a:cubicBezTo>
                  <a:cubicBezTo>
                    <a:pt x="1269022" y="11102"/>
                    <a:pt x="1271456" y="16980"/>
                    <a:pt x="1271456" y="23109"/>
                  </a:cubicBezTo>
                  <a:lnTo>
                    <a:pt x="1271456" y="303910"/>
                  </a:lnTo>
                  <a:cubicBezTo>
                    <a:pt x="1271456" y="310039"/>
                    <a:pt x="1269022" y="315916"/>
                    <a:pt x="1264688" y="320250"/>
                  </a:cubicBezTo>
                  <a:cubicBezTo>
                    <a:pt x="1260354" y="324584"/>
                    <a:pt x="1254476" y="327019"/>
                    <a:pt x="1248347" y="327019"/>
                  </a:cubicBezTo>
                  <a:lnTo>
                    <a:pt x="23109" y="327019"/>
                  </a:lnTo>
                  <a:cubicBezTo>
                    <a:pt x="16980" y="327019"/>
                    <a:pt x="11102" y="324584"/>
                    <a:pt x="6769" y="320250"/>
                  </a:cubicBezTo>
                  <a:cubicBezTo>
                    <a:pt x="2435" y="315916"/>
                    <a:pt x="0" y="310039"/>
                    <a:pt x="0" y="303910"/>
                  </a:cubicBezTo>
                  <a:lnTo>
                    <a:pt x="0" y="23109"/>
                  </a:lnTo>
                  <a:cubicBezTo>
                    <a:pt x="0" y="16980"/>
                    <a:pt x="2435" y="11102"/>
                    <a:pt x="6769" y="6769"/>
                  </a:cubicBezTo>
                  <a:cubicBezTo>
                    <a:pt x="11102" y="2435"/>
                    <a:pt x="16980" y="0"/>
                    <a:pt x="23109" y="0"/>
                  </a:cubicBezTo>
                  <a:close/>
                </a:path>
              </a:pathLst>
            </a:custGeom>
            <a:solidFill>
              <a:srgbClr val="FFE57D"/>
            </a:solidFill>
          </p:spPr>
          <p:txBody>
            <a:bodyPr/>
            <a:lstStyle/>
            <a:p>
              <a:endParaRPr lang="en-US"/>
            </a:p>
          </p:txBody>
        </p:sp>
        <p:sp>
          <p:nvSpPr>
            <p:cNvPr id="11" name="TextBox 11"/>
            <p:cNvSpPr txBox="1"/>
            <p:nvPr/>
          </p:nvSpPr>
          <p:spPr>
            <a:xfrm>
              <a:off x="0" y="-28575"/>
              <a:ext cx="1271456" cy="35559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110137" y="4013651"/>
            <a:ext cx="11019726" cy="3009900"/>
          </a:xfrm>
          <a:prstGeom prst="rect">
            <a:avLst/>
          </a:prstGeom>
        </p:spPr>
        <p:txBody>
          <a:bodyPr lIns="0" tIns="0" rIns="0" bIns="0" rtlCol="0" anchor="t">
            <a:spAutoFit/>
          </a:bodyPr>
          <a:lstStyle/>
          <a:p>
            <a:pPr algn="ctr">
              <a:lnSpc>
                <a:spcPts val="6299"/>
              </a:lnSpc>
            </a:pPr>
            <a:r>
              <a:rPr lang="en-US" sz="4499" b="1">
                <a:solidFill>
                  <a:srgbClr val="24363D"/>
                </a:solidFill>
                <a:latin typeface="Tabarra Sans Bold"/>
                <a:ea typeface="Tabarra Sans Bold"/>
                <a:cs typeface="Tabarra Sans Bold"/>
                <a:sym typeface="Tabarra Sans Bold"/>
              </a:rPr>
              <a:t>Take Home Point</a:t>
            </a:r>
          </a:p>
          <a:p>
            <a:pPr algn="ctr">
              <a:lnSpc>
                <a:spcPts val="4200"/>
              </a:lnSpc>
            </a:pPr>
            <a:r>
              <a:rPr lang="en-US" sz="3000">
                <a:solidFill>
                  <a:srgbClr val="24363D"/>
                </a:solidFill>
                <a:latin typeface="Tabarra Sans"/>
                <a:ea typeface="Tabarra Sans"/>
                <a:cs typeface="Tabarra Sans"/>
                <a:sym typeface="Tabarra Sans"/>
              </a:rPr>
              <a:t>Exchange rate movements can boost or restrict Irish business growth.</a:t>
            </a:r>
          </a:p>
          <a:p>
            <a:pPr algn="ctr">
              <a:lnSpc>
                <a:spcPts val="4200"/>
              </a:lnSpc>
            </a:pPr>
            <a:r>
              <a:rPr lang="en-US" sz="3000">
                <a:solidFill>
                  <a:srgbClr val="24363D"/>
                </a:solidFill>
                <a:latin typeface="Tabarra Sans"/>
                <a:ea typeface="Tabarra Sans"/>
                <a:cs typeface="Tabarra Sans"/>
                <a:sym typeface="Tabarra Sans"/>
              </a:rPr>
              <a:t>Strong euros hurt exports, weak euros raise import costs, and volatility makes planning harder.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6" name="TextBox 6"/>
          <p:cNvSpPr txBox="1"/>
          <p:nvPr/>
        </p:nvSpPr>
        <p:spPr>
          <a:xfrm>
            <a:off x="857265" y="-25242"/>
            <a:ext cx="13525485"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Heavy"/>
                <a:ea typeface="Tabarra Sans Heavy"/>
                <a:cs typeface="Tabarra Sans Heavy"/>
                <a:sym typeface="Tabarra Sans Heavy"/>
              </a:rPr>
              <a:t>Starter Activity</a:t>
            </a:r>
          </a:p>
        </p:txBody>
      </p:sp>
      <p:pic>
        <p:nvPicPr>
          <p:cNvPr id="7" name="Picture 7"/>
          <p:cNvPicPr>
            <a:picLocks noChangeAspect="1"/>
          </p:cNvPicPr>
          <p:nvPr>
            <a:videoFile r:link="rId1"/>
          </p:nvPr>
        </p:nvPicPr>
        <p:blipFill>
          <a:blip r:embed="rId4"/>
          <a:stretch>
            <a:fillRect/>
          </a:stretch>
        </p:blipFill>
        <p:spPr>
          <a:xfrm>
            <a:off x="1034676" y="1399175"/>
            <a:ext cx="12000396" cy="6744953"/>
          </a:xfrm>
          <a:prstGeom prst="rect">
            <a:avLst/>
          </a:prstGeom>
        </p:spPr>
      </p:pic>
      <p:sp>
        <p:nvSpPr>
          <p:cNvPr id="8" name="TextBox 8"/>
          <p:cNvSpPr txBox="1"/>
          <p:nvPr/>
        </p:nvSpPr>
        <p:spPr>
          <a:xfrm>
            <a:off x="13335000" y="3231114"/>
            <a:ext cx="1285823" cy="458202"/>
          </a:xfrm>
          <a:prstGeom prst="rect">
            <a:avLst/>
          </a:prstGeom>
        </p:spPr>
        <p:txBody>
          <a:bodyPr wrap="square" lIns="0" tIns="0" rIns="0" bIns="0" rtlCol="0" anchor="t">
            <a:spAutoFit/>
          </a:bodyPr>
          <a:lstStyle/>
          <a:p>
            <a:pPr algn="ctr">
              <a:lnSpc>
                <a:spcPts val="3919"/>
              </a:lnSpc>
            </a:pPr>
            <a:r>
              <a:rPr lang="en-US" sz="2799" b="1" u="sng" dirty="0">
                <a:solidFill>
                  <a:srgbClr val="FFFF00"/>
                </a:solidFill>
                <a:latin typeface="Georgia Pro Bold"/>
                <a:ea typeface="Georgia Pro Bold"/>
                <a:cs typeface="Georgia Pro Bold"/>
                <a:sym typeface="Georgia Pro Bold"/>
                <a:hlinkClick r:id="rId5" tooltip="https://www.youtube.com/watch?v=Tbrif0c-Avc">
                  <a:extLst>
                    <a:ext uri="{A12FA001-AC4F-418D-AE19-62706E023703}">
                      <ahyp:hlinkClr xmlns:ahyp="http://schemas.microsoft.com/office/drawing/2018/hyperlinkcolor" val="tx"/>
                    </a:ext>
                  </a:extLst>
                </a:hlinkClick>
              </a:rPr>
              <a:t>LINK</a:t>
            </a:r>
          </a:p>
        </p:txBody>
      </p:sp>
      <p:sp>
        <p:nvSpPr>
          <p:cNvPr id="9" name="TextBox 8">
            <a:extLst>
              <a:ext uri="{FF2B5EF4-FFF2-40B4-BE49-F238E27FC236}">
                <a16:creationId xmlns:a16="http://schemas.microsoft.com/office/drawing/2014/main" id="{FBD6F6E8-72A9-AB14-ECC3-525FE194AD19}"/>
              </a:ext>
            </a:extLst>
          </p:cNvPr>
          <p:cNvSpPr txBox="1"/>
          <p:nvPr/>
        </p:nvSpPr>
        <p:spPr>
          <a:xfrm>
            <a:off x="13311264" y="4668103"/>
            <a:ext cx="1623936" cy="934615"/>
          </a:xfrm>
          <a:prstGeom prst="rect">
            <a:avLst/>
          </a:prstGeom>
        </p:spPr>
        <p:txBody>
          <a:bodyPr wrap="square" lIns="0" tIns="0" rIns="0" bIns="0" rtlCol="0" anchor="t">
            <a:spAutoFit/>
          </a:bodyPr>
          <a:lstStyle/>
          <a:p>
            <a:pPr algn="ctr">
              <a:lnSpc>
                <a:spcPts val="3919"/>
              </a:lnSpc>
            </a:pPr>
            <a:r>
              <a:rPr lang="en-US" sz="2000" b="1" u="sng" dirty="0">
                <a:solidFill>
                  <a:srgbClr val="FFFF00"/>
                </a:solidFill>
                <a:latin typeface="Georgia Pro Bold"/>
                <a:ea typeface="Georgia Pro Bold"/>
                <a:cs typeface="Georgia Pro Bold"/>
                <a:sym typeface="Georgia Pro Bold"/>
                <a:hlinkClick r:id="rId6" tooltip="https://www.youtube.com/watch?v=Tbrif0c-Avc">
                  <a:extLst>
                    <a:ext uri="{A12FA001-AC4F-418D-AE19-62706E023703}">
                      <ahyp:hlinkClr xmlns:ahyp="http://schemas.microsoft.com/office/drawing/2018/hyperlinkcolor" val="tx"/>
                    </a:ext>
                  </a:extLst>
                </a:hlinkClick>
              </a:rPr>
              <a:t>STARTER SHEET</a:t>
            </a:r>
            <a:endParaRPr lang="en-US" sz="2000" b="1" u="sng" dirty="0">
              <a:solidFill>
                <a:srgbClr val="FFFF00"/>
              </a:solidFill>
              <a:latin typeface="Georgia Pro Bold"/>
              <a:ea typeface="Georgia Pro Bold"/>
              <a:cs typeface="Georgia Pro Bold"/>
              <a:sym typeface="Georgia Pro Bold"/>
              <a:hlinkClick r:id="rId5" tooltip="https://www.youtube.com/watch?v=Tbrif0c-Avc">
                <a:extLst>
                  <a:ext uri="{A12FA001-AC4F-418D-AE19-62706E023703}">
                    <ahyp:hlinkClr xmlns:ahyp="http://schemas.microsoft.com/office/drawing/2018/hyperlinkcolor" val="tx"/>
                  </a:ext>
                </a:extLst>
              </a:hlinkClick>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Consumer Confidence</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pic>
        <p:nvPicPr>
          <p:cNvPr id="9" name="Picture 9"/>
          <p:cNvPicPr>
            <a:picLocks noChangeAspect="1"/>
          </p:cNvPicPr>
          <p:nvPr>
            <a:videoFile r:link="rId1"/>
          </p:nvPr>
        </p:nvPicPr>
        <p:blipFill>
          <a:blip r:embed="rId4"/>
          <a:stretch>
            <a:fillRect/>
          </a:stretch>
        </p:blipFill>
        <p:spPr>
          <a:xfrm>
            <a:off x="1924731" y="2086514"/>
            <a:ext cx="11390539" cy="6402176"/>
          </a:xfrm>
          <a:prstGeom prst="rect">
            <a:avLst/>
          </a:prstGeom>
        </p:spPr>
      </p:pic>
      <p:sp>
        <p:nvSpPr>
          <p:cNvPr id="10" name="TextBox 10"/>
          <p:cNvSpPr txBox="1"/>
          <p:nvPr/>
        </p:nvSpPr>
        <p:spPr>
          <a:xfrm>
            <a:off x="13639801" y="5468706"/>
            <a:ext cx="1158380" cy="423386"/>
          </a:xfrm>
          <a:prstGeom prst="rect">
            <a:avLst/>
          </a:prstGeom>
        </p:spPr>
        <p:txBody>
          <a:bodyPr wrap="square" lIns="0" tIns="0" rIns="0" bIns="0" rtlCol="0" anchor="t">
            <a:spAutoFit/>
          </a:bodyPr>
          <a:lstStyle/>
          <a:p>
            <a:pPr algn="ctr">
              <a:lnSpc>
                <a:spcPts val="3639"/>
              </a:lnSpc>
            </a:pPr>
            <a:r>
              <a:rPr lang="en-US" sz="2599" b="1" u="sng" dirty="0">
                <a:solidFill>
                  <a:srgbClr val="000000"/>
                </a:solidFill>
                <a:latin typeface="Georgia Pro Bold"/>
                <a:ea typeface="Georgia Pro Bold"/>
                <a:cs typeface="Georgia Pro Bold"/>
                <a:sym typeface="Georgia Pro Bold"/>
                <a:hlinkClick r:id="rId5" tooltip="https://www.youtube.com/watch?v=b6xocaG8dgw"/>
              </a:rPr>
              <a:t>LINK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Consumer Confidence</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979173" y="2776220"/>
            <a:ext cx="13403592" cy="4939030"/>
          </a:xfrm>
          <a:prstGeom prst="rect">
            <a:avLst/>
          </a:prstGeom>
        </p:spPr>
        <p:txBody>
          <a:bodyPr lIns="0" tIns="0" rIns="0" bIns="0" rtlCol="0" anchor="t">
            <a:spAutoFit/>
          </a:bodyPr>
          <a:lstStyle/>
          <a:p>
            <a:pPr algn="l">
              <a:lnSpc>
                <a:spcPts val="3920"/>
              </a:lnSpc>
              <a:spcBef>
                <a:spcPct val="0"/>
              </a:spcBef>
            </a:pPr>
            <a:r>
              <a:rPr lang="en-US" sz="2800">
                <a:solidFill>
                  <a:srgbClr val="000000"/>
                </a:solidFill>
                <a:latin typeface="Canva Sans"/>
                <a:ea typeface="Canva Sans"/>
                <a:cs typeface="Canva Sans"/>
                <a:sym typeface="Canva Sans"/>
              </a:rPr>
              <a:t>1. What does Charlie Weston say is the main reason people aren’t spending more on holidays now?</a:t>
            </a:r>
          </a:p>
          <a:p>
            <a:pPr algn="l">
              <a:lnSpc>
                <a:spcPts val="3920"/>
              </a:lnSpc>
              <a:spcBef>
                <a:spcPct val="0"/>
              </a:spcBef>
            </a:pPr>
            <a:endParaRPr lang="en-US" sz="2800">
              <a:solidFill>
                <a:srgbClr val="000000"/>
              </a:solidFill>
              <a:latin typeface="Canva Sans"/>
              <a:ea typeface="Canva Sans"/>
              <a:cs typeface="Canva Sans"/>
              <a:sym typeface="Canva Sans"/>
            </a:endParaRPr>
          </a:p>
          <a:p>
            <a:pPr algn="l">
              <a:lnSpc>
                <a:spcPts val="3920"/>
              </a:lnSpc>
              <a:spcBef>
                <a:spcPct val="0"/>
              </a:spcBef>
            </a:pPr>
            <a:r>
              <a:rPr lang="en-US" sz="2800">
                <a:solidFill>
                  <a:srgbClr val="000000"/>
                </a:solidFill>
                <a:latin typeface="Canva Sans"/>
                <a:ea typeface="Canva Sans"/>
                <a:cs typeface="Canva Sans"/>
                <a:sym typeface="Canva Sans"/>
              </a:rPr>
              <a:t>2. How does this consumer caution reflect consumer confidence, and why is it important for businesses?</a:t>
            </a:r>
          </a:p>
          <a:p>
            <a:pPr algn="l">
              <a:lnSpc>
                <a:spcPts val="3920"/>
              </a:lnSpc>
              <a:spcBef>
                <a:spcPct val="0"/>
              </a:spcBef>
            </a:pPr>
            <a:endParaRPr lang="en-US" sz="2800">
              <a:solidFill>
                <a:srgbClr val="000000"/>
              </a:solidFill>
              <a:latin typeface="Canva Sans"/>
              <a:ea typeface="Canva Sans"/>
              <a:cs typeface="Canva Sans"/>
              <a:sym typeface="Canva Sans"/>
            </a:endParaRPr>
          </a:p>
          <a:p>
            <a:pPr algn="l">
              <a:lnSpc>
                <a:spcPts val="3920"/>
              </a:lnSpc>
              <a:spcBef>
                <a:spcPct val="0"/>
              </a:spcBef>
            </a:pPr>
            <a:r>
              <a:rPr lang="en-US" sz="2800">
                <a:solidFill>
                  <a:srgbClr val="000000"/>
                </a:solidFill>
                <a:latin typeface="Canva Sans"/>
                <a:ea typeface="Canva Sans"/>
                <a:cs typeface="Canva Sans"/>
                <a:sym typeface="Canva Sans"/>
              </a:rPr>
              <a:t>3. Which types of businesses are most affected by cautious holiday spending?</a:t>
            </a:r>
          </a:p>
          <a:p>
            <a:pPr algn="l">
              <a:lnSpc>
                <a:spcPts val="3920"/>
              </a:lnSpc>
              <a:spcBef>
                <a:spcPct val="0"/>
              </a:spcBef>
            </a:pPr>
            <a:endParaRPr lang="en-US" sz="2800">
              <a:solidFill>
                <a:srgbClr val="000000"/>
              </a:solidFill>
              <a:latin typeface="Canva Sans"/>
              <a:ea typeface="Canva Sans"/>
              <a:cs typeface="Canva Sans"/>
              <a:sym typeface="Canva Sans"/>
            </a:endParaRPr>
          </a:p>
          <a:p>
            <a:pPr algn="l">
              <a:lnSpc>
                <a:spcPts val="3920"/>
              </a:lnSpc>
              <a:spcBef>
                <a:spcPct val="0"/>
              </a:spcBef>
            </a:pPr>
            <a:r>
              <a:rPr lang="en-US" sz="2800">
                <a:solidFill>
                  <a:srgbClr val="000000"/>
                </a:solidFill>
                <a:latin typeface="Canva Sans"/>
                <a:ea typeface="Canva Sans"/>
                <a:cs typeface="Canva Sans"/>
                <a:sym typeface="Canva Sans"/>
              </a:rPr>
              <a:t>4. If consumer confidence improved, what changes would you expect in spending and in business activity?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Consumer Confidence</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65" y="2795168"/>
            <a:ext cx="13525500" cy="4295439"/>
            <a:chOff x="0" y="0"/>
            <a:chExt cx="4274726" cy="1357571"/>
          </a:xfrm>
        </p:grpSpPr>
        <p:sp>
          <p:nvSpPr>
            <p:cNvPr id="10" name="Freeform 10"/>
            <p:cNvSpPr/>
            <p:nvPr/>
          </p:nvSpPr>
          <p:spPr>
            <a:xfrm>
              <a:off x="0" y="0"/>
              <a:ext cx="4274726" cy="1357571"/>
            </a:xfrm>
            <a:custGeom>
              <a:avLst/>
              <a:gdLst/>
              <a:ahLst/>
              <a:cxnLst/>
              <a:rect l="l" t="t" r="r" b="b"/>
              <a:pathLst>
                <a:path w="4274726" h="1357571">
                  <a:moveTo>
                    <a:pt x="24041" y="0"/>
                  </a:moveTo>
                  <a:lnTo>
                    <a:pt x="4250686" y="0"/>
                  </a:lnTo>
                  <a:cubicBezTo>
                    <a:pt x="4263963" y="0"/>
                    <a:pt x="4274726" y="10763"/>
                    <a:pt x="4274726" y="24041"/>
                  </a:cubicBezTo>
                  <a:lnTo>
                    <a:pt x="4274726" y="1333530"/>
                  </a:lnTo>
                  <a:cubicBezTo>
                    <a:pt x="4274726" y="1346808"/>
                    <a:pt x="4263963" y="1357571"/>
                    <a:pt x="4250686" y="1357571"/>
                  </a:cubicBezTo>
                  <a:lnTo>
                    <a:pt x="24041" y="1357571"/>
                  </a:lnTo>
                  <a:cubicBezTo>
                    <a:pt x="10763" y="1357571"/>
                    <a:pt x="0" y="1346808"/>
                    <a:pt x="0" y="1333530"/>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386146"/>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164252"/>
            <a:ext cx="12936284" cy="34239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Consumer confidence measures the degree of optimism, or pessimism consumers feel about the overall state of the economy and their personal financial situations. </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It is used to reflect their future willingness to spend money on goods and services in an economy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1884950"/>
            <a:ext cx="13525500" cy="6657340"/>
          </a:xfrm>
          <a:prstGeom prst="rect">
            <a:avLst/>
          </a:prstGeom>
        </p:spPr>
        <p:txBody>
          <a:bodyPr lIns="0" tIns="0" rIns="0" bIns="0" rtlCol="0" anchor="t">
            <a:spAutoFit/>
          </a:bodyPr>
          <a:lstStyle/>
          <a:p>
            <a:pPr algn="l">
              <a:lnSpc>
                <a:spcPts val="4759"/>
              </a:lnSpc>
            </a:pPr>
            <a:endParaRPr/>
          </a:p>
          <a:p>
            <a:pPr marL="734059" lvl="1" indent="-367030" algn="l">
              <a:lnSpc>
                <a:spcPts val="4759"/>
              </a:lnSpc>
              <a:buFont typeface="Arial"/>
              <a:buChar char="•"/>
            </a:pPr>
            <a:r>
              <a:rPr lang="en-US" sz="3399">
                <a:solidFill>
                  <a:srgbClr val="24363D"/>
                </a:solidFill>
                <a:latin typeface="Tabarra Sans"/>
                <a:ea typeface="Tabarra Sans"/>
                <a:cs typeface="Tabarra Sans"/>
                <a:sym typeface="Tabarra Sans"/>
              </a:rPr>
              <a:t>Consumer confidence measures how optimistic or pessimistic people feel about the economy and their personal finances.</a:t>
            </a:r>
          </a:p>
          <a:p>
            <a:pPr algn="l">
              <a:lnSpc>
                <a:spcPts val="4759"/>
              </a:lnSpc>
            </a:pPr>
            <a:endParaRPr lang="en-US" sz="3399">
              <a:solidFill>
                <a:srgbClr val="24363D"/>
              </a:solidFill>
              <a:latin typeface="Tabarra Sans"/>
              <a:ea typeface="Tabarra Sans"/>
              <a:cs typeface="Tabarra Sans"/>
              <a:sym typeface="Tabarra Sans"/>
            </a:endParaRPr>
          </a:p>
          <a:p>
            <a:pPr marL="734059" lvl="1" indent="-367030" algn="l">
              <a:lnSpc>
                <a:spcPts val="4759"/>
              </a:lnSpc>
              <a:buFont typeface="Arial"/>
              <a:buChar char="•"/>
            </a:pPr>
            <a:r>
              <a:rPr lang="en-US" sz="3399">
                <a:solidFill>
                  <a:srgbClr val="24363D"/>
                </a:solidFill>
                <a:latin typeface="Tabarra Sans"/>
                <a:ea typeface="Tabarra Sans"/>
                <a:cs typeface="Tabarra Sans"/>
                <a:sym typeface="Tabarra Sans"/>
              </a:rPr>
              <a:t>It is used as an indicator of how willing people are to spend money on goods and services.</a:t>
            </a:r>
          </a:p>
          <a:p>
            <a:pPr algn="l">
              <a:lnSpc>
                <a:spcPts val="4759"/>
              </a:lnSpc>
            </a:pPr>
            <a:endParaRPr lang="en-US" sz="3399">
              <a:solidFill>
                <a:srgbClr val="24363D"/>
              </a:solidFill>
              <a:latin typeface="Tabarra Sans"/>
              <a:ea typeface="Tabarra Sans"/>
              <a:cs typeface="Tabarra Sans"/>
              <a:sym typeface="Tabarra Sans"/>
            </a:endParaRPr>
          </a:p>
          <a:p>
            <a:pPr marL="734059" lvl="1" indent="-367030" algn="l">
              <a:lnSpc>
                <a:spcPts val="4759"/>
              </a:lnSpc>
              <a:buFont typeface="Arial"/>
              <a:buChar char="•"/>
            </a:pPr>
            <a:r>
              <a:rPr lang="en-US" sz="3399">
                <a:solidFill>
                  <a:srgbClr val="24363D"/>
                </a:solidFill>
                <a:latin typeface="Tabarra Sans"/>
                <a:ea typeface="Tabarra Sans"/>
                <a:cs typeface="Tabarra Sans"/>
                <a:sym typeface="Tabarra Sans"/>
              </a:rPr>
              <a:t>The Irish League of Credit Unions (ILCU), with Core Research, produces a monthly Consumer Sentiment Index.</a:t>
            </a:r>
          </a:p>
          <a:p>
            <a:pPr algn="l">
              <a:lnSpc>
                <a:spcPts val="4759"/>
              </a:lnSpc>
            </a:pPr>
            <a:endParaRPr lang="en-US" sz="3399">
              <a:solidFill>
                <a:srgbClr val="24363D"/>
              </a:solidFill>
              <a:latin typeface="Tabarra Sans"/>
              <a:ea typeface="Tabarra Sans"/>
              <a:cs typeface="Tabarra Sans"/>
              <a:sym typeface="Tabarra Sans"/>
            </a:endParaRP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Consumer Confidence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352333"/>
            <a:ext cx="13525500" cy="5516881"/>
          </a:xfrm>
          <a:prstGeom prst="rect">
            <a:avLst/>
          </a:prstGeom>
        </p:spPr>
        <p:txBody>
          <a:bodyPr lIns="0" tIns="0" rIns="0" bIns="0" rtlCol="0" anchor="t">
            <a:spAutoFit/>
          </a:bodyPr>
          <a:lstStyle/>
          <a:p>
            <a:pPr marL="712465" lvl="1" indent="-356233" algn="l">
              <a:lnSpc>
                <a:spcPts val="5444"/>
              </a:lnSpc>
              <a:buFont typeface="Arial"/>
              <a:buChar char="•"/>
            </a:pPr>
            <a:r>
              <a:rPr lang="en-US" sz="3299" b="1">
                <a:solidFill>
                  <a:srgbClr val="24363D"/>
                </a:solidFill>
                <a:latin typeface="Tabarra Sans Bold"/>
                <a:ea typeface="Tabarra Sans Bold"/>
                <a:cs typeface="Tabarra Sans Bold"/>
                <a:sym typeface="Tabarra Sans Bold"/>
              </a:rPr>
              <a:t>Economic outlook: </a:t>
            </a:r>
            <a:r>
              <a:rPr lang="en-US" sz="3299">
                <a:solidFill>
                  <a:srgbClr val="24363D"/>
                </a:solidFill>
                <a:latin typeface="Tabarra Sans"/>
                <a:ea typeface="Tabarra Sans"/>
                <a:cs typeface="Tabarra Sans"/>
                <a:sym typeface="Tabarra Sans"/>
              </a:rPr>
              <a:t>Do consumers feel the economy is improving or weakening?</a:t>
            </a:r>
          </a:p>
          <a:p>
            <a:pPr marL="712465" lvl="1" indent="-356233" algn="l">
              <a:lnSpc>
                <a:spcPts val="5444"/>
              </a:lnSpc>
              <a:buFont typeface="Arial"/>
              <a:buChar char="•"/>
            </a:pPr>
            <a:r>
              <a:rPr lang="en-US" sz="3299" b="1">
                <a:solidFill>
                  <a:srgbClr val="24363D"/>
                </a:solidFill>
                <a:latin typeface="Tabarra Sans Bold"/>
                <a:ea typeface="Tabarra Sans Bold"/>
                <a:cs typeface="Tabarra Sans Bold"/>
                <a:sym typeface="Tabarra Sans Bold"/>
              </a:rPr>
              <a:t>Household finances: </a:t>
            </a:r>
            <a:r>
              <a:rPr lang="en-US" sz="3299">
                <a:solidFill>
                  <a:srgbClr val="24363D"/>
                </a:solidFill>
                <a:latin typeface="Tabarra Sans"/>
                <a:ea typeface="Tabarra Sans"/>
                <a:cs typeface="Tabarra Sans"/>
                <a:sym typeface="Tabarra Sans"/>
              </a:rPr>
              <a:t>How confident people feel about paying bills and managing expenses.</a:t>
            </a:r>
          </a:p>
          <a:p>
            <a:pPr marL="712465" lvl="1" indent="-356233" algn="l">
              <a:lnSpc>
                <a:spcPts val="5444"/>
              </a:lnSpc>
              <a:buFont typeface="Arial"/>
              <a:buChar char="•"/>
            </a:pPr>
            <a:r>
              <a:rPr lang="en-US" sz="3299" b="1">
                <a:solidFill>
                  <a:srgbClr val="24363D"/>
                </a:solidFill>
                <a:latin typeface="Tabarra Sans Bold"/>
                <a:ea typeface="Tabarra Sans Bold"/>
                <a:cs typeface="Tabarra Sans Bold"/>
                <a:sym typeface="Tabarra Sans Bold"/>
              </a:rPr>
              <a:t>Job security: </a:t>
            </a:r>
            <a:r>
              <a:rPr lang="en-US" sz="3299">
                <a:solidFill>
                  <a:srgbClr val="24363D"/>
                </a:solidFill>
                <a:latin typeface="Tabarra Sans"/>
                <a:ea typeface="Tabarra Sans"/>
                <a:cs typeface="Tabarra Sans"/>
                <a:sym typeface="Tabarra Sans"/>
              </a:rPr>
              <a:t>Optimism about keeping employment or finding new jobs.</a:t>
            </a:r>
          </a:p>
          <a:p>
            <a:pPr marL="712465" lvl="1" indent="-356233" algn="l">
              <a:lnSpc>
                <a:spcPts val="5444"/>
              </a:lnSpc>
              <a:buFont typeface="Arial"/>
              <a:buChar char="•"/>
            </a:pPr>
            <a:r>
              <a:rPr lang="en-US" sz="3299" b="1">
                <a:solidFill>
                  <a:srgbClr val="24363D"/>
                </a:solidFill>
                <a:latin typeface="Tabarra Sans Bold"/>
                <a:ea typeface="Tabarra Sans Bold"/>
                <a:cs typeface="Tabarra Sans Bold"/>
                <a:sym typeface="Tabarra Sans Bold"/>
              </a:rPr>
              <a:t>Spending intentions: </a:t>
            </a:r>
            <a:r>
              <a:rPr lang="en-US" sz="3299">
                <a:solidFill>
                  <a:srgbClr val="24363D"/>
                </a:solidFill>
                <a:latin typeface="Tabarra Sans"/>
                <a:ea typeface="Tabarra Sans"/>
                <a:cs typeface="Tabarra Sans"/>
                <a:sym typeface="Tabarra Sans"/>
              </a:rPr>
              <a:t>Willingness to make major purchases like cars or holidays.</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Consumer Confidence - key factors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0085"/>
            <a:ext cx="13525485" cy="564513"/>
          </a:xfrm>
          <a:prstGeom prst="rect">
            <a:avLst/>
          </a:prstGeom>
        </p:spPr>
        <p:txBody>
          <a:bodyPr lIns="0" tIns="0" rIns="0" bIns="0" rtlCol="0" anchor="t">
            <a:spAutoFit/>
          </a:bodyPr>
          <a:lstStyle/>
          <a:p>
            <a:pPr algn="l">
              <a:lnSpc>
                <a:spcPts val="4060"/>
              </a:lnSpc>
            </a:pPr>
            <a:r>
              <a:rPr lang="en-US" sz="2900" b="1">
                <a:solidFill>
                  <a:srgbClr val="FFE57D"/>
                </a:solidFill>
                <a:latin typeface="Tabarra Sans Heavy"/>
                <a:ea typeface="Tabarra Sans Heavy"/>
                <a:cs typeface="Tabarra Sans Heavy"/>
                <a:sym typeface="Tabarra Sans Heavy"/>
              </a:rPr>
              <a:t>How High Consumer Confidence Impacts Business Development &amp; Growth</a:t>
            </a:r>
          </a:p>
        </p:txBody>
      </p:sp>
      <p:grpSp>
        <p:nvGrpSpPr>
          <p:cNvPr id="9" name="Group 9"/>
          <p:cNvGrpSpPr/>
          <p:nvPr/>
        </p:nvGrpSpPr>
        <p:grpSpPr>
          <a:xfrm>
            <a:off x="523453" y="2599204"/>
            <a:ext cx="4735378" cy="1283529"/>
            <a:chOff x="0" y="0"/>
            <a:chExt cx="1496613" cy="405659"/>
          </a:xfrm>
        </p:grpSpPr>
        <p:sp>
          <p:nvSpPr>
            <p:cNvPr id="10" name="Freeform 10"/>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1" name="TextBox 11"/>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41524" y="2586283"/>
            <a:ext cx="4299235"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Increased Consumer</a:t>
            </a:r>
          </a:p>
          <a:p>
            <a:pPr algn="ctr">
              <a:lnSpc>
                <a:spcPts val="4479"/>
              </a:lnSpc>
            </a:pPr>
            <a:r>
              <a:rPr lang="en-US" sz="3199">
                <a:solidFill>
                  <a:srgbClr val="24363D"/>
                </a:solidFill>
                <a:latin typeface="Tabarra Sans"/>
                <a:ea typeface="Tabarra Sans"/>
                <a:cs typeface="Tabarra Sans"/>
                <a:sym typeface="Tabarra Sans"/>
              </a:rPr>
              <a:t>Spending</a:t>
            </a:r>
          </a:p>
        </p:txBody>
      </p:sp>
      <p:sp>
        <p:nvSpPr>
          <p:cNvPr id="13" name="TextBox 13"/>
          <p:cNvSpPr txBox="1"/>
          <p:nvPr/>
        </p:nvSpPr>
        <p:spPr>
          <a:xfrm>
            <a:off x="5414109" y="2337999"/>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Optimistic households are more willing to buy non-essential goods and services.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Higher demand boosts sales in sectors like retail, leisure, and hospitality.</a:t>
            </a:r>
          </a:p>
        </p:txBody>
      </p:sp>
      <p:grpSp>
        <p:nvGrpSpPr>
          <p:cNvPr id="14" name="Group 14"/>
          <p:cNvGrpSpPr/>
          <p:nvPr/>
        </p:nvGrpSpPr>
        <p:grpSpPr>
          <a:xfrm>
            <a:off x="523453" y="4455802"/>
            <a:ext cx="4735378" cy="1283529"/>
            <a:chOff x="0" y="0"/>
            <a:chExt cx="1496613" cy="405659"/>
          </a:xfrm>
        </p:grpSpPr>
        <p:sp>
          <p:nvSpPr>
            <p:cNvPr id="15" name="Freeform 15"/>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16" name="TextBox 16"/>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17" name="TextBox 17"/>
          <p:cNvSpPr txBox="1"/>
          <p:nvPr/>
        </p:nvSpPr>
        <p:spPr>
          <a:xfrm>
            <a:off x="741524" y="4442881"/>
            <a:ext cx="4299235"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Increased Business</a:t>
            </a:r>
          </a:p>
          <a:p>
            <a:pPr algn="ctr">
              <a:lnSpc>
                <a:spcPts val="4479"/>
              </a:lnSpc>
            </a:pPr>
            <a:r>
              <a:rPr lang="en-US" sz="3199">
                <a:solidFill>
                  <a:srgbClr val="24363D"/>
                </a:solidFill>
                <a:latin typeface="Tabarra Sans"/>
                <a:ea typeface="Tabarra Sans"/>
                <a:cs typeface="Tabarra Sans"/>
                <a:sym typeface="Tabarra Sans"/>
              </a:rPr>
              <a:t>Expansion</a:t>
            </a:r>
          </a:p>
        </p:txBody>
      </p:sp>
      <p:grpSp>
        <p:nvGrpSpPr>
          <p:cNvPr id="18" name="Group 18"/>
          <p:cNvGrpSpPr/>
          <p:nvPr/>
        </p:nvGrpSpPr>
        <p:grpSpPr>
          <a:xfrm>
            <a:off x="523453" y="6312400"/>
            <a:ext cx="4735378" cy="1283529"/>
            <a:chOff x="0" y="0"/>
            <a:chExt cx="1496613" cy="405659"/>
          </a:xfrm>
        </p:grpSpPr>
        <p:sp>
          <p:nvSpPr>
            <p:cNvPr id="19" name="Freeform 19"/>
            <p:cNvSpPr/>
            <p:nvPr/>
          </p:nvSpPr>
          <p:spPr>
            <a:xfrm>
              <a:off x="0" y="0"/>
              <a:ext cx="1496613" cy="405659"/>
            </a:xfrm>
            <a:custGeom>
              <a:avLst/>
              <a:gdLst/>
              <a:ahLst/>
              <a:cxnLst/>
              <a:rect l="l" t="t" r="r" b="b"/>
              <a:pathLst>
                <a:path w="1496613" h="405659">
                  <a:moveTo>
                    <a:pt x="68666" y="0"/>
                  </a:moveTo>
                  <a:lnTo>
                    <a:pt x="1427947" y="0"/>
                  </a:lnTo>
                  <a:cubicBezTo>
                    <a:pt x="1446158" y="0"/>
                    <a:pt x="1463624" y="7234"/>
                    <a:pt x="1476501" y="20112"/>
                  </a:cubicBezTo>
                  <a:cubicBezTo>
                    <a:pt x="1489379" y="32989"/>
                    <a:pt x="1496613" y="50455"/>
                    <a:pt x="1496613" y="68666"/>
                  </a:cubicBezTo>
                  <a:lnTo>
                    <a:pt x="1496613" y="336992"/>
                  </a:lnTo>
                  <a:cubicBezTo>
                    <a:pt x="1496613" y="355204"/>
                    <a:pt x="1489379" y="372669"/>
                    <a:pt x="1476501" y="385547"/>
                  </a:cubicBezTo>
                  <a:cubicBezTo>
                    <a:pt x="1463624" y="398424"/>
                    <a:pt x="1446158" y="405659"/>
                    <a:pt x="1427947" y="405659"/>
                  </a:cubicBezTo>
                  <a:lnTo>
                    <a:pt x="68666" y="405659"/>
                  </a:lnTo>
                  <a:cubicBezTo>
                    <a:pt x="50455" y="405659"/>
                    <a:pt x="32989" y="398424"/>
                    <a:pt x="20112" y="385547"/>
                  </a:cubicBezTo>
                  <a:cubicBezTo>
                    <a:pt x="7234" y="372669"/>
                    <a:pt x="0" y="355204"/>
                    <a:pt x="0" y="336992"/>
                  </a:cubicBezTo>
                  <a:lnTo>
                    <a:pt x="0" y="68666"/>
                  </a:lnTo>
                  <a:cubicBezTo>
                    <a:pt x="0" y="50455"/>
                    <a:pt x="7234" y="32989"/>
                    <a:pt x="20112" y="20112"/>
                  </a:cubicBezTo>
                  <a:cubicBezTo>
                    <a:pt x="32989" y="7234"/>
                    <a:pt x="50455" y="0"/>
                    <a:pt x="68666" y="0"/>
                  </a:cubicBezTo>
                  <a:close/>
                </a:path>
              </a:pathLst>
            </a:custGeom>
            <a:solidFill>
              <a:srgbClr val="FFE57D"/>
            </a:solidFill>
          </p:spPr>
          <p:txBody>
            <a:bodyPr/>
            <a:lstStyle/>
            <a:p>
              <a:endParaRPr lang="en-US"/>
            </a:p>
          </p:txBody>
        </p:sp>
        <p:sp>
          <p:nvSpPr>
            <p:cNvPr id="20" name="TextBox 20"/>
            <p:cNvSpPr txBox="1"/>
            <p:nvPr/>
          </p:nvSpPr>
          <p:spPr>
            <a:xfrm>
              <a:off x="0" y="-28575"/>
              <a:ext cx="1496613" cy="434234"/>
            </a:xfrm>
            <a:prstGeom prst="rect">
              <a:avLst/>
            </a:prstGeom>
          </p:spPr>
          <p:txBody>
            <a:bodyPr lIns="50800" tIns="50800" rIns="50800" bIns="50800" rtlCol="0" anchor="ctr"/>
            <a:lstStyle/>
            <a:p>
              <a:pPr algn="ctr">
                <a:lnSpc>
                  <a:spcPts val="2239"/>
                </a:lnSpc>
              </a:pPr>
              <a:endParaRPr/>
            </a:p>
          </p:txBody>
        </p:sp>
      </p:grpSp>
      <p:sp>
        <p:nvSpPr>
          <p:cNvPr id="21" name="TextBox 21"/>
          <p:cNvSpPr txBox="1"/>
          <p:nvPr/>
        </p:nvSpPr>
        <p:spPr>
          <a:xfrm>
            <a:off x="632488" y="6301306"/>
            <a:ext cx="4517306" cy="117602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Easier To Raise Capital</a:t>
            </a:r>
          </a:p>
          <a:p>
            <a:pPr algn="ctr">
              <a:lnSpc>
                <a:spcPts val="4479"/>
              </a:lnSpc>
            </a:pPr>
            <a:r>
              <a:rPr lang="en-US" sz="3199">
                <a:solidFill>
                  <a:srgbClr val="24363D"/>
                </a:solidFill>
                <a:latin typeface="Tabarra Sans"/>
                <a:ea typeface="Tabarra Sans"/>
                <a:cs typeface="Tabarra Sans"/>
                <a:sym typeface="Tabarra Sans"/>
              </a:rPr>
              <a:t>To Start-Up / Expand </a:t>
            </a:r>
          </a:p>
        </p:txBody>
      </p:sp>
      <p:sp>
        <p:nvSpPr>
          <p:cNvPr id="22" name="TextBox 22"/>
          <p:cNvSpPr txBox="1"/>
          <p:nvPr/>
        </p:nvSpPr>
        <p:spPr>
          <a:xfrm>
            <a:off x="5414109" y="4194596"/>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Positive consumer outlook encourages firms to open new outlets or launch products.</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Businesses hire more staff and scale operations with confidence.</a:t>
            </a:r>
          </a:p>
        </p:txBody>
      </p:sp>
      <p:sp>
        <p:nvSpPr>
          <p:cNvPr id="23" name="TextBox 23"/>
          <p:cNvSpPr txBox="1"/>
          <p:nvPr/>
        </p:nvSpPr>
        <p:spPr>
          <a:xfrm>
            <a:off x="5414109" y="6053021"/>
            <a:ext cx="8968656" cy="1710690"/>
          </a:xfrm>
          <a:prstGeom prst="rect">
            <a:avLst/>
          </a:prstGeom>
        </p:spPr>
        <p:txBody>
          <a:bodyPr lIns="0" tIns="0" rIns="0" bIns="0" rtlCol="0" anchor="t">
            <a:spAutoFit/>
          </a:bodyPr>
          <a:lstStyle/>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Banks and investors are more willing to provide loans and capital if they believe consumers will spend.</a:t>
            </a:r>
          </a:p>
          <a:p>
            <a:pPr marL="518160" lvl="1" indent="-259080" algn="l">
              <a:lnSpc>
                <a:spcPts val="3359"/>
              </a:lnSpc>
              <a:buFont typeface="Arial"/>
              <a:buChar char="•"/>
            </a:pPr>
            <a:r>
              <a:rPr lang="en-US" sz="2400">
                <a:solidFill>
                  <a:srgbClr val="24363D"/>
                </a:solidFill>
                <a:latin typeface="Tabarra Sans"/>
                <a:ea typeface="Tabarra Sans"/>
                <a:cs typeface="Tabarra Sans"/>
                <a:sym typeface="Tabarra Sans"/>
              </a:rPr>
              <a:t>Strong demand signals reduce perceived risk, supporting growth plans.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50" y="1035165"/>
            <a:ext cx="13525485"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Exchange Rates</a:t>
            </a:r>
          </a:p>
        </p:txBody>
      </p:sp>
      <p:grpSp>
        <p:nvGrpSpPr>
          <p:cNvPr id="9" name="Group 9"/>
          <p:cNvGrpSpPr/>
          <p:nvPr/>
        </p:nvGrpSpPr>
        <p:grpSpPr>
          <a:xfrm>
            <a:off x="584698" y="3773417"/>
            <a:ext cx="14070604" cy="3618963"/>
            <a:chOff x="0" y="0"/>
            <a:chExt cx="1271456" cy="327019"/>
          </a:xfrm>
        </p:grpSpPr>
        <p:sp>
          <p:nvSpPr>
            <p:cNvPr id="10" name="Freeform 10"/>
            <p:cNvSpPr/>
            <p:nvPr/>
          </p:nvSpPr>
          <p:spPr>
            <a:xfrm>
              <a:off x="0" y="0"/>
              <a:ext cx="1271456" cy="327019"/>
            </a:xfrm>
            <a:custGeom>
              <a:avLst/>
              <a:gdLst/>
              <a:ahLst/>
              <a:cxnLst/>
              <a:rect l="l" t="t" r="r" b="b"/>
              <a:pathLst>
                <a:path w="1271456" h="327019">
                  <a:moveTo>
                    <a:pt x="23109" y="0"/>
                  </a:moveTo>
                  <a:lnTo>
                    <a:pt x="1248347" y="0"/>
                  </a:lnTo>
                  <a:cubicBezTo>
                    <a:pt x="1254476" y="0"/>
                    <a:pt x="1260354" y="2435"/>
                    <a:pt x="1264688" y="6769"/>
                  </a:cubicBezTo>
                  <a:cubicBezTo>
                    <a:pt x="1269022" y="11102"/>
                    <a:pt x="1271456" y="16980"/>
                    <a:pt x="1271456" y="23109"/>
                  </a:cubicBezTo>
                  <a:lnTo>
                    <a:pt x="1271456" y="303910"/>
                  </a:lnTo>
                  <a:cubicBezTo>
                    <a:pt x="1271456" y="310039"/>
                    <a:pt x="1269022" y="315916"/>
                    <a:pt x="1264688" y="320250"/>
                  </a:cubicBezTo>
                  <a:cubicBezTo>
                    <a:pt x="1260354" y="324584"/>
                    <a:pt x="1254476" y="327019"/>
                    <a:pt x="1248347" y="327019"/>
                  </a:cubicBezTo>
                  <a:lnTo>
                    <a:pt x="23109" y="327019"/>
                  </a:lnTo>
                  <a:cubicBezTo>
                    <a:pt x="16980" y="327019"/>
                    <a:pt x="11102" y="324584"/>
                    <a:pt x="6769" y="320250"/>
                  </a:cubicBezTo>
                  <a:cubicBezTo>
                    <a:pt x="2435" y="315916"/>
                    <a:pt x="0" y="310039"/>
                    <a:pt x="0" y="303910"/>
                  </a:cubicBezTo>
                  <a:lnTo>
                    <a:pt x="0" y="23109"/>
                  </a:lnTo>
                  <a:cubicBezTo>
                    <a:pt x="0" y="16980"/>
                    <a:pt x="2435" y="11102"/>
                    <a:pt x="6769" y="6769"/>
                  </a:cubicBezTo>
                  <a:cubicBezTo>
                    <a:pt x="11102" y="2435"/>
                    <a:pt x="16980" y="0"/>
                    <a:pt x="23109" y="0"/>
                  </a:cubicBezTo>
                  <a:close/>
                </a:path>
              </a:pathLst>
            </a:custGeom>
            <a:solidFill>
              <a:srgbClr val="FFE57D"/>
            </a:solidFill>
          </p:spPr>
          <p:txBody>
            <a:bodyPr/>
            <a:lstStyle/>
            <a:p>
              <a:endParaRPr lang="en-US"/>
            </a:p>
          </p:txBody>
        </p:sp>
        <p:sp>
          <p:nvSpPr>
            <p:cNvPr id="11" name="TextBox 11"/>
            <p:cNvSpPr txBox="1"/>
            <p:nvPr/>
          </p:nvSpPr>
          <p:spPr>
            <a:xfrm>
              <a:off x="0" y="-28575"/>
              <a:ext cx="1271456" cy="35559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2110137" y="4254160"/>
            <a:ext cx="11019726" cy="2476500"/>
          </a:xfrm>
          <a:prstGeom prst="rect">
            <a:avLst/>
          </a:prstGeom>
        </p:spPr>
        <p:txBody>
          <a:bodyPr lIns="0" tIns="0" rIns="0" bIns="0" rtlCol="0" anchor="t">
            <a:spAutoFit/>
          </a:bodyPr>
          <a:lstStyle/>
          <a:p>
            <a:pPr algn="ctr">
              <a:lnSpc>
                <a:spcPts val="6299"/>
              </a:lnSpc>
            </a:pPr>
            <a:r>
              <a:rPr lang="en-US" sz="4499" b="1">
                <a:solidFill>
                  <a:srgbClr val="24363D"/>
                </a:solidFill>
                <a:latin typeface="Tabarra Sans Bold"/>
                <a:ea typeface="Tabarra Sans Bold"/>
                <a:cs typeface="Tabarra Sans Bold"/>
                <a:sym typeface="Tabarra Sans Bold"/>
              </a:rPr>
              <a:t>Take Home Point</a:t>
            </a:r>
          </a:p>
          <a:p>
            <a:pPr algn="ctr">
              <a:lnSpc>
                <a:spcPts val="4200"/>
              </a:lnSpc>
            </a:pPr>
            <a:r>
              <a:rPr lang="en-US" sz="3000">
                <a:solidFill>
                  <a:srgbClr val="24363D"/>
                </a:solidFill>
                <a:latin typeface="Tabarra Sans"/>
                <a:ea typeface="Tabarra Sans"/>
                <a:cs typeface="Tabarra Sans"/>
                <a:sym typeface="Tabarra Sans"/>
              </a:rPr>
              <a:t>When consumers feel confident, businesses benefit from higher sales, easier financing, and greater incentives to expand.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6"/>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1964140" y="960391"/>
            <a:ext cx="11311735" cy="7155990"/>
          </a:xfrm>
          <a:custGeom>
            <a:avLst/>
            <a:gdLst/>
            <a:ahLst/>
            <a:cxnLst/>
            <a:rect l="l" t="t" r="r" b="b"/>
            <a:pathLst>
              <a:path w="11311735" h="7155990">
                <a:moveTo>
                  <a:pt x="0" y="0"/>
                </a:moveTo>
                <a:lnTo>
                  <a:pt x="11311735" y="0"/>
                </a:lnTo>
                <a:lnTo>
                  <a:pt x="11311735" y="7155990"/>
                </a:lnTo>
                <a:lnTo>
                  <a:pt x="0" y="7155990"/>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64066"/>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Freeform 5"/>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6" name="Freeform 6"/>
          <p:cNvSpPr/>
          <p:nvPr/>
        </p:nvSpPr>
        <p:spPr>
          <a:xfrm>
            <a:off x="1018417" y="494963"/>
            <a:ext cx="13203166" cy="9077177"/>
          </a:xfrm>
          <a:custGeom>
            <a:avLst/>
            <a:gdLst/>
            <a:ahLst/>
            <a:cxnLst/>
            <a:rect l="l" t="t" r="r" b="b"/>
            <a:pathLst>
              <a:path w="13203166" h="9077177">
                <a:moveTo>
                  <a:pt x="0" y="0"/>
                </a:moveTo>
                <a:lnTo>
                  <a:pt x="13203166" y="0"/>
                </a:lnTo>
                <a:lnTo>
                  <a:pt x="13203166" y="9077177"/>
                </a:lnTo>
                <a:lnTo>
                  <a:pt x="0" y="9077177"/>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8" name="TextBox 8"/>
          <p:cNvSpPr txBox="1"/>
          <p:nvPr/>
        </p:nvSpPr>
        <p:spPr>
          <a:xfrm>
            <a:off x="857265" y="133014"/>
            <a:ext cx="13525485" cy="590548"/>
          </a:xfrm>
          <a:prstGeom prst="rect">
            <a:avLst/>
          </a:prstGeom>
        </p:spPr>
        <p:txBody>
          <a:bodyPr lIns="0" tIns="0" rIns="0" bIns="0" rtlCol="0" anchor="t">
            <a:spAutoFit/>
          </a:bodyPr>
          <a:lstStyle/>
          <a:p>
            <a:pPr algn="l">
              <a:lnSpc>
                <a:spcPts val="4200"/>
              </a:lnSpc>
            </a:pPr>
            <a:r>
              <a:rPr lang="en-US" sz="3000" b="1">
                <a:solidFill>
                  <a:srgbClr val="FFE57D"/>
                </a:solidFill>
                <a:latin typeface="Tabarra Sans Heavy"/>
                <a:ea typeface="Tabarra Sans Heavy"/>
                <a:cs typeface="Tabarra Sans Heavy"/>
                <a:sym typeface="Tabarra Sans Heavy"/>
              </a:rPr>
              <a:t>Reflect &amp; Research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3.1</a:t>
            </a:r>
          </a:p>
        </p:txBody>
      </p:sp>
      <p:grpSp>
        <p:nvGrpSpPr>
          <p:cNvPr id="6" name="Group 6"/>
          <p:cNvGrpSpPr/>
          <p:nvPr/>
        </p:nvGrpSpPr>
        <p:grpSpPr>
          <a:xfrm>
            <a:off x="996308" y="162558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580016" y="173072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5797308"/>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580016" y="5902451"/>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2722016"/>
            <a:ext cx="13247385" cy="2878348"/>
          </a:xfrm>
          <a:prstGeom prst="rect">
            <a:avLst/>
          </a:prstGeom>
        </p:spPr>
        <p:txBody>
          <a:bodyPr lIns="0" tIns="0" rIns="0" bIns="0" rtlCol="0" anchor="t">
            <a:spAutoFit/>
          </a:bodyPr>
          <a:lstStyle/>
          <a:p>
            <a:pPr algn="just">
              <a:lnSpc>
                <a:spcPts val="2320"/>
              </a:lnSpc>
            </a:pPr>
            <a:r>
              <a:rPr lang="en-US" sz="2320" b="1">
                <a:solidFill>
                  <a:srgbClr val="FFFFFF"/>
                </a:solidFill>
                <a:latin typeface="Montserrat Bold"/>
                <a:ea typeface="Montserrat Bold"/>
                <a:cs typeface="Montserrat Bold"/>
                <a:sym typeface="Montserrat Bold"/>
              </a:rPr>
              <a:t>HL1 Q2 (d): Explain the impact of three economic indicators on business growth.</a:t>
            </a:r>
          </a:p>
          <a:p>
            <a:pPr algn="just">
              <a:lnSpc>
                <a:spcPts val="2320"/>
              </a:lnSpc>
            </a:pPr>
            <a:endParaRPr lang="en-US" sz="2320" b="1">
              <a:solidFill>
                <a:srgbClr val="FFFFFF"/>
              </a:solidFill>
              <a:latin typeface="Montserrat Bold"/>
              <a:ea typeface="Montserrat Bold"/>
              <a:cs typeface="Montserrat Bold"/>
              <a:sym typeface="Montserrat Bold"/>
            </a:endParaRPr>
          </a:p>
          <a:p>
            <a:pPr algn="just">
              <a:lnSpc>
                <a:spcPts val="2320"/>
              </a:lnSpc>
            </a:pPr>
            <a:r>
              <a:rPr lang="en-US" sz="2320" b="1">
                <a:solidFill>
                  <a:srgbClr val="FFFFFF"/>
                </a:solidFill>
                <a:latin typeface="Montserrat Bold"/>
                <a:ea typeface="Montserrat Bold"/>
                <a:cs typeface="Montserrat Bold"/>
                <a:sym typeface="Montserrat Bold"/>
              </a:rPr>
              <a:t>HL2 Q5 (c)(i): Explain the economic indicator most relevant to the infographic above. (Inflation)</a:t>
            </a:r>
          </a:p>
          <a:p>
            <a:pPr algn="just">
              <a:lnSpc>
                <a:spcPts val="2320"/>
              </a:lnSpc>
            </a:pPr>
            <a:endParaRPr lang="en-US" sz="2320" b="1">
              <a:solidFill>
                <a:srgbClr val="FFFFFF"/>
              </a:solidFill>
              <a:latin typeface="Montserrat Bold"/>
              <a:ea typeface="Montserrat Bold"/>
              <a:cs typeface="Montserrat Bold"/>
              <a:sym typeface="Montserrat Bold"/>
            </a:endParaRPr>
          </a:p>
          <a:p>
            <a:pPr algn="just">
              <a:lnSpc>
                <a:spcPts val="2320"/>
              </a:lnSpc>
            </a:pPr>
            <a:r>
              <a:rPr lang="en-US" sz="2320" b="1">
                <a:solidFill>
                  <a:srgbClr val="FFFFFF"/>
                </a:solidFill>
                <a:latin typeface="Montserrat Bold"/>
                <a:ea typeface="Montserrat Bold"/>
                <a:cs typeface="Montserrat Bold"/>
                <a:sym typeface="Montserrat Bold"/>
              </a:rPr>
              <a:t>OL1 Q5 (d): Outline one impact inflation may have on Alice's business.</a:t>
            </a:r>
          </a:p>
          <a:p>
            <a:pPr algn="just">
              <a:lnSpc>
                <a:spcPts val="2320"/>
              </a:lnSpc>
            </a:pPr>
            <a:endParaRPr lang="en-US" sz="2320" b="1">
              <a:solidFill>
                <a:srgbClr val="FFFFFF"/>
              </a:solidFill>
              <a:latin typeface="Montserrat Bold"/>
              <a:ea typeface="Montserrat Bold"/>
              <a:cs typeface="Montserrat Bold"/>
              <a:sym typeface="Montserrat Bold"/>
            </a:endParaRPr>
          </a:p>
          <a:p>
            <a:pPr algn="just">
              <a:lnSpc>
                <a:spcPts val="2320"/>
              </a:lnSpc>
            </a:pPr>
            <a:r>
              <a:rPr lang="en-US" sz="2320" b="1">
                <a:solidFill>
                  <a:srgbClr val="FFFFFF"/>
                </a:solidFill>
                <a:latin typeface="Montserrat Bold"/>
                <a:ea typeface="Montserrat Bold"/>
                <a:cs typeface="Montserrat Bold"/>
                <a:sym typeface="Montserrat Bold"/>
              </a:rPr>
              <a:t>OL2 Q2 (c): Choose one of these and explain how it may impact on business development and growth in Ireland: Inflation; Employment/ Unemployment Rates; </a:t>
            </a:r>
          </a:p>
          <a:p>
            <a:pPr algn="just">
              <a:lnSpc>
                <a:spcPts val="2320"/>
              </a:lnSpc>
            </a:pPr>
            <a:r>
              <a:rPr lang="en-US" sz="2320" b="1">
                <a:solidFill>
                  <a:srgbClr val="FFFFFF"/>
                </a:solidFill>
                <a:latin typeface="Montserrat Bold"/>
                <a:ea typeface="Montserrat Bold"/>
                <a:cs typeface="Montserrat Bold"/>
                <a:sym typeface="Montserrat Bold"/>
              </a:rPr>
              <a:t>Interest Rates</a:t>
            </a:r>
          </a:p>
        </p:txBody>
      </p:sp>
      <p:sp>
        <p:nvSpPr>
          <p:cNvPr id="15" name="TextBox 15"/>
          <p:cNvSpPr txBox="1"/>
          <p:nvPr/>
        </p:nvSpPr>
        <p:spPr>
          <a:xfrm>
            <a:off x="996308" y="6944444"/>
            <a:ext cx="11930732" cy="813935"/>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Q1 - Q5 </a:t>
            </a:r>
          </a:p>
          <a:p>
            <a:pPr algn="l">
              <a:lnSpc>
                <a:spcPts val="3249"/>
              </a:lnSpc>
              <a:spcBef>
                <a:spcPct val="0"/>
              </a:spcBef>
            </a:pPr>
            <a:r>
              <a:rPr lang="en-US" sz="2320" b="1">
                <a:solidFill>
                  <a:srgbClr val="FFFFFF"/>
                </a:solidFill>
                <a:latin typeface="Montserrat Bold"/>
                <a:ea typeface="Montserrat Bold"/>
                <a:cs typeface="Montserrat Bold"/>
                <a:sym typeface="Montserrat Bold"/>
              </a:rPr>
              <a:t>OL Q1 - Q5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Outcomes</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3017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3.1 Explain how economic indicators can impact on business development and growth. </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
        <p:nvSpPr>
          <p:cNvPr id="12" name="TextBox 12"/>
          <p:cNvSpPr txBox="1"/>
          <p:nvPr/>
        </p:nvSpPr>
        <p:spPr>
          <a:xfrm>
            <a:off x="857250" y="5230076"/>
            <a:ext cx="13525500"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3.2 Outline the value of the business economy in Ireland.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3.2</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868738"/>
            <a:ext cx="13525500" cy="682623"/>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3.2 Outline the value of the business economy in Ireland. </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The Business Economy</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3516588"/>
            <a:ext cx="13525500" cy="2579446"/>
            <a:chOff x="0" y="0"/>
            <a:chExt cx="4274726" cy="815232"/>
          </a:xfrm>
        </p:grpSpPr>
        <p:sp>
          <p:nvSpPr>
            <p:cNvPr id="10" name="Freeform 10"/>
            <p:cNvSpPr/>
            <p:nvPr/>
          </p:nvSpPr>
          <p:spPr>
            <a:xfrm>
              <a:off x="0" y="0"/>
              <a:ext cx="4274726" cy="815232"/>
            </a:xfrm>
            <a:custGeom>
              <a:avLst/>
              <a:gdLst/>
              <a:ahLst/>
              <a:cxnLst/>
              <a:rect l="l" t="t" r="r" b="b"/>
              <a:pathLst>
                <a:path w="4274726" h="815232">
                  <a:moveTo>
                    <a:pt x="24041" y="0"/>
                  </a:moveTo>
                  <a:lnTo>
                    <a:pt x="4250686" y="0"/>
                  </a:lnTo>
                  <a:cubicBezTo>
                    <a:pt x="4263963" y="0"/>
                    <a:pt x="4274726" y="10763"/>
                    <a:pt x="4274726" y="24041"/>
                  </a:cubicBezTo>
                  <a:lnTo>
                    <a:pt x="4274726" y="791192"/>
                  </a:lnTo>
                  <a:cubicBezTo>
                    <a:pt x="4274726" y="804469"/>
                    <a:pt x="4263963" y="815232"/>
                    <a:pt x="4250686" y="815232"/>
                  </a:cubicBezTo>
                  <a:lnTo>
                    <a:pt x="24041" y="815232"/>
                  </a:lnTo>
                  <a:cubicBezTo>
                    <a:pt x="10763" y="815232"/>
                    <a:pt x="0" y="804469"/>
                    <a:pt x="0" y="791192"/>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843807"/>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3615977"/>
            <a:ext cx="12936284" cy="22999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The business economy refers to the economic activities of industry, construction, distributive trades and services in Ireland. Trends in this data can help guide policymakers, businesses and investors when making strategic decisions.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The Business Economy</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2428164" y="4093081"/>
            <a:ext cx="4180349" cy="693653"/>
            <a:chOff x="0" y="0"/>
            <a:chExt cx="1321197" cy="219229"/>
          </a:xfrm>
        </p:grpSpPr>
        <p:sp>
          <p:nvSpPr>
            <p:cNvPr id="10" name="Freeform 10"/>
            <p:cNvSpPr/>
            <p:nvPr/>
          </p:nvSpPr>
          <p:spPr>
            <a:xfrm>
              <a:off x="0" y="0"/>
              <a:ext cx="1321197" cy="219229"/>
            </a:xfrm>
            <a:custGeom>
              <a:avLst/>
              <a:gdLst/>
              <a:ahLst/>
              <a:cxnLst/>
              <a:rect l="l" t="t" r="r" b="b"/>
              <a:pathLst>
                <a:path w="1321197" h="219229">
                  <a:moveTo>
                    <a:pt x="77783" y="0"/>
                  </a:moveTo>
                  <a:lnTo>
                    <a:pt x="1243414" y="0"/>
                  </a:lnTo>
                  <a:cubicBezTo>
                    <a:pt x="1286372" y="0"/>
                    <a:pt x="1321197" y="34825"/>
                    <a:pt x="1321197" y="77783"/>
                  </a:cubicBezTo>
                  <a:lnTo>
                    <a:pt x="1321197" y="141446"/>
                  </a:lnTo>
                  <a:cubicBezTo>
                    <a:pt x="1321197" y="184404"/>
                    <a:pt x="1286372" y="219229"/>
                    <a:pt x="1243414" y="219229"/>
                  </a:cubicBezTo>
                  <a:lnTo>
                    <a:pt x="77783" y="219229"/>
                  </a:lnTo>
                  <a:cubicBezTo>
                    <a:pt x="34825" y="219229"/>
                    <a:pt x="0" y="184404"/>
                    <a:pt x="0" y="141446"/>
                  </a:cubicBezTo>
                  <a:lnTo>
                    <a:pt x="0" y="77783"/>
                  </a:lnTo>
                  <a:cubicBezTo>
                    <a:pt x="0" y="34825"/>
                    <a:pt x="34825" y="0"/>
                    <a:pt x="77783" y="0"/>
                  </a:cubicBezTo>
                  <a:close/>
                </a:path>
              </a:pathLst>
            </a:custGeom>
            <a:solidFill>
              <a:srgbClr val="FFE57D"/>
            </a:solidFill>
          </p:spPr>
          <p:txBody>
            <a:bodyPr/>
            <a:lstStyle/>
            <a:p>
              <a:endParaRPr lang="en-US"/>
            </a:p>
          </p:txBody>
        </p:sp>
        <p:sp>
          <p:nvSpPr>
            <p:cNvPr id="11" name="TextBox 11"/>
            <p:cNvSpPr txBox="1"/>
            <p:nvPr/>
          </p:nvSpPr>
          <p:spPr>
            <a:xfrm>
              <a:off x="0" y="-28575"/>
              <a:ext cx="1321197" cy="247804"/>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2391626"/>
            <a:ext cx="12936284" cy="6140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Examples of Each Section Include...</a:t>
            </a:r>
          </a:p>
        </p:txBody>
      </p:sp>
      <p:grpSp>
        <p:nvGrpSpPr>
          <p:cNvPr id="13" name="Group 13"/>
          <p:cNvGrpSpPr/>
          <p:nvPr/>
        </p:nvGrpSpPr>
        <p:grpSpPr>
          <a:xfrm>
            <a:off x="8227049" y="4093081"/>
            <a:ext cx="4180349" cy="693653"/>
            <a:chOff x="0" y="0"/>
            <a:chExt cx="1321197" cy="219229"/>
          </a:xfrm>
        </p:grpSpPr>
        <p:sp>
          <p:nvSpPr>
            <p:cNvPr id="14" name="Freeform 14"/>
            <p:cNvSpPr/>
            <p:nvPr/>
          </p:nvSpPr>
          <p:spPr>
            <a:xfrm>
              <a:off x="0" y="0"/>
              <a:ext cx="1321197" cy="219229"/>
            </a:xfrm>
            <a:custGeom>
              <a:avLst/>
              <a:gdLst/>
              <a:ahLst/>
              <a:cxnLst/>
              <a:rect l="l" t="t" r="r" b="b"/>
              <a:pathLst>
                <a:path w="1321197" h="219229">
                  <a:moveTo>
                    <a:pt x="77783" y="0"/>
                  </a:moveTo>
                  <a:lnTo>
                    <a:pt x="1243414" y="0"/>
                  </a:lnTo>
                  <a:cubicBezTo>
                    <a:pt x="1286372" y="0"/>
                    <a:pt x="1321197" y="34825"/>
                    <a:pt x="1321197" y="77783"/>
                  </a:cubicBezTo>
                  <a:lnTo>
                    <a:pt x="1321197" y="141446"/>
                  </a:lnTo>
                  <a:cubicBezTo>
                    <a:pt x="1321197" y="184404"/>
                    <a:pt x="1286372" y="219229"/>
                    <a:pt x="1243414" y="219229"/>
                  </a:cubicBezTo>
                  <a:lnTo>
                    <a:pt x="77783" y="219229"/>
                  </a:lnTo>
                  <a:cubicBezTo>
                    <a:pt x="34825" y="219229"/>
                    <a:pt x="0" y="184404"/>
                    <a:pt x="0" y="141446"/>
                  </a:cubicBezTo>
                  <a:lnTo>
                    <a:pt x="0" y="77783"/>
                  </a:lnTo>
                  <a:cubicBezTo>
                    <a:pt x="0" y="34825"/>
                    <a:pt x="34825" y="0"/>
                    <a:pt x="77783" y="0"/>
                  </a:cubicBezTo>
                  <a:close/>
                </a:path>
              </a:pathLst>
            </a:custGeom>
            <a:solidFill>
              <a:srgbClr val="FFE57D"/>
            </a:solidFill>
          </p:spPr>
          <p:txBody>
            <a:bodyPr/>
            <a:lstStyle/>
            <a:p>
              <a:endParaRPr lang="en-US"/>
            </a:p>
          </p:txBody>
        </p:sp>
        <p:sp>
          <p:nvSpPr>
            <p:cNvPr id="15" name="TextBox 15"/>
            <p:cNvSpPr txBox="1"/>
            <p:nvPr/>
          </p:nvSpPr>
          <p:spPr>
            <a:xfrm>
              <a:off x="0" y="-28575"/>
              <a:ext cx="1321197" cy="247804"/>
            </a:xfrm>
            <a:prstGeom prst="rect">
              <a:avLst/>
            </a:prstGeom>
          </p:spPr>
          <p:txBody>
            <a:bodyPr lIns="50800" tIns="50800" rIns="50800" bIns="50800" rtlCol="0" anchor="ctr"/>
            <a:lstStyle/>
            <a:p>
              <a:pPr algn="ctr">
                <a:lnSpc>
                  <a:spcPts val="2239"/>
                </a:lnSpc>
              </a:pPr>
              <a:endParaRPr/>
            </a:p>
          </p:txBody>
        </p:sp>
      </p:grpSp>
      <p:grpSp>
        <p:nvGrpSpPr>
          <p:cNvPr id="16" name="Group 16"/>
          <p:cNvGrpSpPr/>
          <p:nvPr/>
        </p:nvGrpSpPr>
        <p:grpSpPr>
          <a:xfrm>
            <a:off x="2428164" y="6263711"/>
            <a:ext cx="4180349" cy="693653"/>
            <a:chOff x="0" y="0"/>
            <a:chExt cx="1321197" cy="219229"/>
          </a:xfrm>
        </p:grpSpPr>
        <p:sp>
          <p:nvSpPr>
            <p:cNvPr id="17" name="Freeform 17"/>
            <p:cNvSpPr/>
            <p:nvPr/>
          </p:nvSpPr>
          <p:spPr>
            <a:xfrm>
              <a:off x="0" y="0"/>
              <a:ext cx="1321197" cy="219229"/>
            </a:xfrm>
            <a:custGeom>
              <a:avLst/>
              <a:gdLst/>
              <a:ahLst/>
              <a:cxnLst/>
              <a:rect l="l" t="t" r="r" b="b"/>
              <a:pathLst>
                <a:path w="1321197" h="219229">
                  <a:moveTo>
                    <a:pt x="77783" y="0"/>
                  </a:moveTo>
                  <a:lnTo>
                    <a:pt x="1243414" y="0"/>
                  </a:lnTo>
                  <a:cubicBezTo>
                    <a:pt x="1286372" y="0"/>
                    <a:pt x="1321197" y="34825"/>
                    <a:pt x="1321197" y="77783"/>
                  </a:cubicBezTo>
                  <a:lnTo>
                    <a:pt x="1321197" y="141446"/>
                  </a:lnTo>
                  <a:cubicBezTo>
                    <a:pt x="1321197" y="184404"/>
                    <a:pt x="1286372" y="219229"/>
                    <a:pt x="1243414" y="219229"/>
                  </a:cubicBezTo>
                  <a:lnTo>
                    <a:pt x="77783" y="219229"/>
                  </a:lnTo>
                  <a:cubicBezTo>
                    <a:pt x="34825" y="219229"/>
                    <a:pt x="0" y="184404"/>
                    <a:pt x="0" y="141446"/>
                  </a:cubicBezTo>
                  <a:lnTo>
                    <a:pt x="0" y="77783"/>
                  </a:lnTo>
                  <a:cubicBezTo>
                    <a:pt x="0" y="34825"/>
                    <a:pt x="34825" y="0"/>
                    <a:pt x="77783" y="0"/>
                  </a:cubicBezTo>
                  <a:close/>
                </a:path>
              </a:pathLst>
            </a:custGeom>
            <a:solidFill>
              <a:srgbClr val="FFE57D"/>
            </a:solidFill>
          </p:spPr>
          <p:txBody>
            <a:bodyPr/>
            <a:lstStyle/>
            <a:p>
              <a:endParaRPr lang="en-US"/>
            </a:p>
          </p:txBody>
        </p:sp>
        <p:sp>
          <p:nvSpPr>
            <p:cNvPr id="18" name="TextBox 18"/>
            <p:cNvSpPr txBox="1"/>
            <p:nvPr/>
          </p:nvSpPr>
          <p:spPr>
            <a:xfrm>
              <a:off x="0" y="-28575"/>
              <a:ext cx="1321197" cy="247804"/>
            </a:xfrm>
            <a:prstGeom prst="rect">
              <a:avLst/>
            </a:prstGeom>
          </p:spPr>
          <p:txBody>
            <a:bodyPr lIns="50800" tIns="50800" rIns="50800" bIns="50800" rtlCol="0" anchor="ctr"/>
            <a:lstStyle/>
            <a:p>
              <a:pPr algn="ctr">
                <a:lnSpc>
                  <a:spcPts val="2239"/>
                </a:lnSpc>
              </a:pPr>
              <a:endParaRPr/>
            </a:p>
          </p:txBody>
        </p:sp>
      </p:grpSp>
      <p:grpSp>
        <p:nvGrpSpPr>
          <p:cNvPr id="19" name="Group 19"/>
          <p:cNvGrpSpPr/>
          <p:nvPr/>
        </p:nvGrpSpPr>
        <p:grpSpPr>
          <a:xfrm>
            <a:off x="8227049" y="6263711"/>
            <a:ext cx="4180349" cy="693653"/>
            <a:chOff x="0" y="0"/>
            <a:chExt cx="1321197" cy="219229"/>
          </a:xfrm>
        </p:grpSpPr>
        <p:sp>
          <p:nvSpPr>
            <p:cNvPr id="20" name="Freeform 20"/>
            <p:cNvSpPr/>
            <p:nvPr/>
          </p:nvSpPr>
          <p:spPr>
            <a:xfrm>
              <a:off x="0" y="0"/>
              <a:ext cx="1321197" cy="219229"/>
            </a:xfrm>
            <a:custGeom>
              <a:avLst/>
              <a:gdLst/>
              <a:ahLst/>
              <a:cxnLst/>
              <a:rect l="l" t="t" r="r" b="b"/>
              <a:pathLst>
                <a:path w="1321197" h="219229">
                  <a:moveTo>
                    <a:pt x="77783" y="0"/>
                  </a:moveTo>
                  <a:lnTo>
                    <a:pt x="1243414" y="0"/>
                  </a:lnTo>
                  <a:cubicBezTo>
                    <a:pt x="1286372" y="0"/>
                    <a:pt x="1321197" y="34825"/>
                    <a:pt x="1321197" y="77783"/>
                  </a:cubicBezTo>
                  <a:lnTo>
                    <a:pt x="1321197" y="141446"/>
                  </a:lnTo>
                  <a:cubicBezTo>
                    <a:pt x="1321197" y="184404"/>
                    <a:pt x="1286372" y="219229"/>
                    <a:pt x="1243414" y="219229"/>
                  </a:cubicBezTo>
                  <a:lnTo>
                    <a:pt x="77783" y="219229"/>
                  </a:lnTo>
                  <a:cubicBezTo>
                    <a:pt x="34825" y="219229"/>
                    <a:pt x="0" y="184404"/>
                    <a:pt x="0" y="141446"/>
                  </a:cubicBezTo>
                  <a:lnTo>
                    <a:pt x="0" y="77783"/>
                  </a:lnTo>
                  <a:cubicBezTo>
                    <a:pt x="0" y="34825"/>
                    <a:pt x="34825" y="0"/>
                    <a:pt x="77783" y="0"/>
                  </a:cubicBezTo>
                  <a:close/>
                </a:path>
              </a:pathLst>
            </a:custGeom>
            <a:solidFill>
              <a:srgbClr val="FFE57D"/>
            </a:solidFill>
          </p:spPr>
          <p:txBody>
            <a:bodyPr/>
            <a:lstStyle/>
            <a:p>
              <a:endParaRPr lang="en-US"/>
            </a:p>
          </p:txBody>
        </p:sp>
        <p:sp>
          <p:nvSpPr>
            <p:cNvPr id="21" name="TextBox 21"/>
            <p:cNvSpPr txBox="1"/>
            <p:nvPr/>
          </p:nvSpPr>
          <p:spPr>
            <a:xfrm>
              <a:off x="0" y="-28575"/>
              <a:ext cx="1321197" cy="247804"/>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2764678" y="4091465"/>
            <a:ext cx="3507320" cy="571500"/>
          </a:xfrm>
          <a:prstGeom prst="rect">
            <a:avLst/>
          </a:prstGeom>
        </p:spPr>
        <p:txBody>
          <a:bodyPr lIns="0" tIns="0" rIns="0" bIns="0" rtlCol="0" anchor="t">
            <a:spAutoFit/>
          </a:bodyPr>
          <a:lstStyle/>
          <a:p>
            <a:pPr algn="ctr">
              <a:lnSpc>
                <a:spcPts val="4199"/>
              </a:lnSpc>
            </a:pPr>
            <a:r>
              <a:rPr lang="en-US" sz="2999">
                <a:solidFill>
                  <a:srgbClr val="24363D"/>
                </a:solidFill>
                <a:latin typeface="Tabarra Sans"/>
                <a:ea typeface="Tabarra Sans"/>
                <a:cs typeface="Tabarra Sans"/>
                <a:sym typeface="Tabarra Sans"/>
              </a:rPr>
              <a:t>Industry</a:t>
            </a:r>
          </a:p>
        </p:txBody>
      </p:sp>
      <p:sp>
        <p:nvSpPr>
          <p:cNvPr id="23" name="TextBox 23"/>
          <p:cNvSpPr txBox="1"/>
          <p:nvPr/>
        </p:nvSpPr>
        <p:spPr>
          <a:xfrm>
            <a:off x="2764678" y="6262875"/>
            <a:ext cx="3507320" cy="571500"/>
          </a:xfrm>
          <a:prstGeom prst="rect">
            <a:avLst/>
          </a:prstGeom>
        </p:spPr>
        <p:txBody>
          <a:bodyPr lIns="0" tIns="0" rIns="0" bIns="0" rtlCol="0" anchor="t">
            <a:spAutoFit/>
          </a:bodyPr>
          <a:lstStyle/>
          <a:p>
            <a:pPr algn="ctr">
              <a:lnSpc>
                <a:spcPts val="4199"/>
              </a:lnSpc>
            </a:pPr>
            <a:r>
              <a:rPr lang="en-US" sz="2999">
                <a:solidFill>
                  <a:srgbClr val="24363D"/>
                </a:solidFill>
                <a:latin typeface="Tabarra Sans"/>
                <a:ea typeface="Tabarra Sans"/>
                <a:cs typeface="Tabarra Sans"/>
                <a:sym typeface="Tabarra Sans"/>
              </a:rPr>
              <a:t>Distributive Trade</a:t>
            </a:r>
          </a:p>
        </p:txBody>
      </p:sp>
      <p:sp>
        <p:nvSpPr>
          <p:cNvPr id="24" name="TextBox 24"/>
          <p:cNvSpPr txBox="1"/>
          <p:nvPr/>
        </p:nvSpPr>
        <p:spPr>
          <a:xfrm>
            <a:off x="8563563" y="6262875"/>
            <a:ext cx="3507320" cy="571500"/>
          </a:xfrm>
          <a:prstGeom prst="rect">
            <a:avLst/>
          </a:prstGeom>
        </p:spPr>
        <p:txBody>
          <a:bodyPr lIns="0" tIns="0" rIns="0" bIns="0" rtlCol="0" anchor="t">
            <a:spAutoFit/>
          </a:bodyPr>
          <a:lstStyle/>
          <a:p>
            <a:pPr algn="ctr">
              <a:lnSpc>
                <a:spcPts val="4199"/>
              </a:lnSpc>
            </a:pPr>
            <a:r>
              <a:rPr lang="en-US" sz="2999">
                <a:solidFill>
                  <a:srgbClr val="24363D"/>
                </a:solidFill>
                <a:latin typeface="Tabarra Sans"/>
                <a:ea typeface="Tabarra Sans"/>
                <a:cs typeface="Tabarra Sans"/>
                <a:sym typeface="Tabarra Sans"/>
              </a:rPr>
              <a:t>Services</a:t>
            </a:r>
          </a:p>
        </p:txBody>
      </p:sp>
      <p:sp>
        <p:nvSpPr>
          <p:cNvPr id="25" name="TextBox 25"/>
          <p:cNvSpPr txBox="1"/>
          <p:nvPr/>
        </p:nvSpPr>
        <p:spPr>
          <a:xfrm>
            <a:off x="8563563" y="4092245"/>
            <a:ext cx="3507320" cy="571500"/>
          </a:xfrm>
          <a:prstGeom prst="rect">
            <a:avLst/>
          </a:prstGeom>
        </p:spPr>
        <p:txBody>
          <a:bodyPr lIns="0" tIns="0" rIns="0" bIns="0" rtlCol="0" anchor="t">
            <a:spAutoFit/>
          </a:bodyPr>
          <a:lstStyle/>
          <a:p>
            <a:pPr algn="ctr">
              <a:lnSpc>
                <a:spcPts val="4199"/>
              </a:lnSpc>
            </a:pPr>
            <a:r>
              <a:rPr lang="en-US" sz="2999">
                <a:solidFill>
                  <a:srgbClr val="24363D"/>
                </a:solidFill>
                <a:latin typeface="Tabarra Sans"/>
                <a:ea typeface="Tabarra Sans"/>
                <a:cs typeface="Tabarra Sans"/>
                <a:sym typeface="Tabarra Sans"/>
              </a:rPr>
              <a:t>Construction</a:t>
            </a:r>
          </a:p>
        </p:txBody>
      </p:sp>
      <p:sp>
        <p:nvSpPr>
          <p:cNvPr id="26" name="TextBox 26"/>
          <p:cNvSpPr txBox="1"/>
          <p:nvPr/>
        </p:nvSpPr>
        <p:spPr>
          <a:xfrm>
            <a:off x="2764678" y="4881984"/>
            <a:ext cx="3507320" cy="4533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Manufacturing / Energy</a:t>
            </a:r>
          </a:p>
        </p:txBody>
      </p:sp>
      <p:sp>
        <p:nvSpPr>
          <p:cNvPr id="27" name="TextBox 27"/>
          <p:cNvSpPr txBox="1"/>
          <p:nvPr/>
        </p:nvSpPr>
        <p:spPr>
          <a:xfrm>
            <a:off x="8563563" y="4881984"/>
            <a:ext cx="3507320" cy="4533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Construction Industry</a:t>
            </a:r>
          </a:p>
        </p:txBody>
      </p:sp>
      <p:sp>
        <p:nvSpPr>
          <p:cNvPr id="28" name="TextBox 28"/>
          <p:cNvSpPr txBox="1"/>
          <p:nvPr/>
        </p:nvSpPr>
        <p:spPr>
          <a:xfrm>
            <a:off x="2764678" y="7176439"/>
            <a:ext cx="3507320" cy="4533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Wholesale &amp; Retail</a:t>
            </a:r>
          </a:p>
        </p:txBody>
      </p:sp>
      <p:sp>
        <p:nvSpPr>
          <p:cNvPr id="29" name="TextBox 29"/>
          <p:cNvSpPr txBox="1"/>
          <p:nvPr/>
        </p:nvSpPr>
        <p:spPr>
          <a:xfrm>
            <a:off x="8227049" y="7176439"/>
            <a:ext cx="4289575" cy="872490"/>
          </a:xfrm>
          <a:prstGeom prst="rect">
            <a:avLst/>
          </a:prstGeom>
        </p:spPr>
        <p:txBody>
          <a:bodyPr lIns="0" tIns="0" rIns="0" bIns="0" rtlCol="0" anchor="t">
            <a:spAutoFit/>
          </a:bodyPr>
          <a:lstStyle/>
          <a:p>
            <a:pPr algn="ctr">
              <a:lnSpc>
                <a:spcPts val="3359"/>
              </a:lnSpc>
            </a:pPr>
            <a:r>
              <a:rPr lang="en-US" sz="2400">
                <a:solidFill>
                  <a:srgbClr val="24363D"/>
                </a:solidFill>
                <a:latin typeface="Tabarra Sans"/>
                <a:ea typeface="Tabarra Sans"/>
                <a:cs typeface="Tabarra Sans"/>
                <a:sym typeface="Tabarra Sans"/>
              </a:rPr>
              <a:t>Transport, Accommodation, Financial &amp; Insurance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1683800" y="2112518"/>
            <a:ext cx="11872399" cy="6459982"/>
          </a:xfrm>
          <a:custGeom>
            <a:avLst/>
            <a:gdLst/>
            <a:ahLst/>
            <a:cxnLst/>
            <a:rect l="l" t="t" r="r" b="b"/>
            <a:pathLst>
              <a:path w="11872399" h="6459982">
                <a:moveTo>
                  <a:pt x="0" y="0"/>
                </a:moveTo>
                <a:lnTo>
                  <a:pt x="11872400" y="0"/>
                </a:lnTo>
                <a:lnTo>
                  <a:pt x="11872400" y="6459982"/>
                </a:lnTo>
                <a:lnTo>
                  <a:pt x="0" y="6459982"/>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Data for the Business Economy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782818"/>
            <a:ext cx="13525500" cy="4620260"/>
          </a:xfrm>
          <a:prstGeom prst="rect">
            <a:avLst/>
          </a:prstGeom>
        </p:spPr>
        <p:txBody>
          <a:bodyPr lIns="0" tIns="0" rIns="0" bIns="0" rtlCol="0" anchor="t">
            <a:spAutoFit/>
          </a:bodyPr>
          <a:lstStyle/>
          <a:p>
            <a:pPr algn="l">
              <a:lnSpc>
                <a:spcPts val="3639"/>
              </a:lnSpc>
            </a:pPr>
            <a:r>
              <a:rPr lang="en-US" sz="2599" u="sng">
                <a:solidFill>
                  <a:srgbClr val="24363D"/>
                </a:solidFill>
                <a:latin typeface="Tabarra Sans"/>
                <a:ea typeface="Tabarra Sans"/>
                <a:cs typeface="Tabarra Sans"/>
                <a:sym typeface="Tabarra Sans"/>
              </a:rPr>
              <a:t>Labour Market Strategies</a:t>
            </a:r>
          </a:p>
          <a:p>
            <a:pPr algn="l">
              <a:lnSpc>
                <a:spcPts val="3639"/>
              </a:lnSpc>
            </a:pPr>
            <a:endParaRPr lang="en-US" sz="2599" u="sng">
              <a:solidFill>
                <a:srgbClr val="24363D"/>
              </a:solidFill>
              <a:latin typeface="Tabarra Sans"/>
              <a:ea typeface="Tabarra Sans"/>
              <a:cs typeface="Tabarra Sans"/>
              <a:sym typeface="Tabarra Sans"/>
            </a:endParaRPr>
          </a:p>
          <a:p>
            <a:pPr algn="l">
              <a:lnSpc>
                <a:spcPts val="3639"/>
              </a:lnSpc>
            </a:pPr>
            <a:r>
              <a:rPr lang="en-US" sz="2599">
                <a:solidFill>
                  <a:srgbClr val="24363D"/>
                </a:solidFill>
                <a:latin typeface="Tabarra Sans"/>
                <a:ea typeface="Tabarra Sans"/>
                <a:cs typeface="Tabarra Sans"/>
                <a:sym typeface="Tabarra Sans"/>
              </a:rPr>
              <a:t>Changes in employment figures help the Government pan for education and workforce training to align skills with industry needs.</a:t>
            </a:r>
          </a:p>
          <a:p>
            <a:pPr algn="l">
              <a:lnSpc>
                <a:spcPts val="3639"/>
              </a:lnSpc>
            </a:pPr>
            <a:endParaRPr lang="en-US" sz="2599">
              <a:solidFill>
                <a:srgbClr val="24363D"/>
              </a:solidFill>
              <a:latin typeface="Tabarra Sans"/>
              <a:ea typeface="Tabarra Sans"/>
              <a:cs typeface="Tabarra Sans"/>
              <a:sym typeface="Tabarra Sans"/>
            </a:endParaRPr>
          </a:p>
          <a:p>
            <a:pPr algn="l">
              <a:lnSpc>
                <a:spcPts val="3639"/>
              </a:lnSpc>
            </a:pPr>
            <a:endParaRPr lang="en-US" sz="2599">
              <a:solidFill>
                <a:srgbClr val="24363D"/>
              </a:solidFill>
              <a:latin typeface="Tabarra Sans"/>
              <a:ea typeface="Tabarra Sans"/>
              <a:cs typeface="Tabarra Sans"/>
              <a:sym typeface="Tabarra Sans"/>
            </a:endParaRPr>
          </a:p>
          <a:p>
            <a:pPr algn="l">
              <a:lnSpc>
                <a:spcPts val="3639"/>
              </a:lnSpc>
            </a:pPr>
            <a:r>
              <a:rPr lang="en-US" sz="2599" u="sng">
                <a:solidFill>
                  <a:srgbClr val="24363D"/>
                </a:solidFill>
                <a:latin typeface="Tabarra Sans"/>
                <a:ea typeface="Tabarra Sans"/>
                <a:cs typeface="Tabarra Sans"/>
                <a:sym typeface="Tabarra Sans"/>
              </a:rPr>
              <a:t>Help Attract FDI (Foreign Direct Investment)</a:t>
            </a:r>
          </a:p>
          <a:p>
            <a:pPr algn="l">
              <a:lnSpc>
                <a:spcPts val="3639"/>
              </a:lnSpc>
            </a:pPr>
            <a:endParaRPr lang="en-US" sz="2599" u="sng">
              <a:solidFill>
                <a:srgbClr val="24363D"/>
              </a:solidFill>
              <a:latin typeface="Tabarra Sans"/>
              <a:ea typeface="Tabarra Sans"/>
              <a:cs typeface="Tabarra Sans"/>
              <a:sym typeface="Tabarra Sans"/>
            </a:endParaRPr>
          </a:p>
          <a:p>
            <a:pPr algn="l">
              <a:lnSpc>
                <a:spcPts val="3639"/>
              </a:lnSpc>
            </a:pPr>
            <a:r>
              <a:rPr lang="en-US" sz="2599">
                <a:solidFill>
                  <a:srgbClr val="24363D"/>
                </a:solidFill>
                <a:latin typeface="Tabarra Sans"/>
                <a:ea typeface="Tabarra Sans"/>
                <a:cs typeface="Tabarra Sans"/>
                <a:sym typeface="Tabarra Sans"/>
              </a:rPr>
              <a:t>Positive trends in the value of Ireland’s turnover can be used to show potential FDI that Ireland is a strong economy, encouraging them to establish a base in Ire!and.</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Uses For Government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2782818"/>
            <a:ext cx="13525500" cy="4163060"/>
          </a:xfrm>
          <a:prstGeom prst="rect">
            <a:avLst/>
          </a:prstGeom>
        </p:spPr>
        <p:txBody>
          <a:bodyPr lIns="0" tIns="0" rIns="0" bIns="0" rtlCol="0" anchor="t">
            <a:spAutoFit/>
          </a:bodyPr>
          <a:lstStyle/>
          <a:p>
            <a:pPr algn="l">
              <a:lnSpc>
                <a:spcPts val="3639"/>
              </a:lnSpc>
            </a:pPr>
            <a:r>
              <a:rPr lang="en-US" sz="2599" u="sng">
                <a:solidFill>
                  <a:srgbClr val="24363D"/>
                </a:solidFill>
                <a:latin typeface="Tabarra Sans"/>
                <a:ea typeface="Tabarra Sans"/>
                <a:cs typeface="Tabarra Sans"/>
                <a:sym typeface="Tabarra Sans"/>
              </a:rPr>
              <a:t>Market Trends</a:t>
            </a:r>
          </a:p>
          <a:p>
            <a:pPr algn="l">
              <a:lnSpc>
                <a:spcPts val="3639"/>
              </a:lnSpc>
            </a:pPr>
            <a:endParaRPr lang="en-US" sz="2599" u="sng">
              <a:solidFill>
                <a:srgbClr val="24363D"/>
              </a:solidFill>
              <a:latin typeface="Tabarra Sans"/>
              <a:ea typeface="Tabarra Sans"/>
              <a:cs typeface="Tabarra Sans"/>
              <a:sym typeface="Tabarra Sans"/>
            </a:endParaRPr>
          </a:p>
          <a:p>
            <a:pPr algn="l">
              <a:lnSpc>
                <a:spcPts val="3639"/>
              </a:lnSpc>
            </a:pPr>
            <a:r>
              <a:rPr lang="en-US" sz="2599">
                <a:solidFill>
                  <a:srgbClr val="24363D"/>
                </a:solidFill>
                <a:latin typeface="Tabarra Sans"/>
                <a:ea typeface="Tabarra Sans"/>
                <a:cs typeface="Tabarra Sans"/>
                <a:sym typeface="Tabarra Sans"/>
              </a:rPr>
              <a:t>Turnover data helps businesses identify growing sectors and market opportunities.</a:t>
            </a:r>
          </a:p>
          <a:p>
            <a:pPr algn="l">
              <a:lnSpc>
                <a:spcPts val="3639"/>
              </a:lnSpc>
            </a:pPr>
            <a:endParaRPr lang="en-US" sz="2599">
              <a:solidFill>
                <a:srgbClr val="24363D"/>
              </a:solidFill>
              <a:latin typeface="Tabarra Sans"/>
              <a:ea typeface="Tabarra Sans"/>
              <a:cs typeface="Tabarra Sans"/>
              <a:sym typeface="Tabarra Sans"/>
            </a:endParaRPr>
          </a:p>
          <a:p>
            <a:pPr algn="l">
              <a:lnSpc>
                <a:spcPts val="3639"/>
              </a:lnSpc>
            </a:pPr>
            <a:endParaRPr lang="en-US" sz="2599">
              <a:solidFill>
                <a:srgbClr val="24363D"/>
              </a:solidFill>
              <a:latin typeface="Tabarra Sans"/>
              <a:ea typeface="Tabarra Sans"/>
              <a:cs typeface="Tabarra Sans"/>
              <a:sym typeface="Tabarra Sans"/>
            </a:endParaRPr>
          </a:p>
          <a:p>
            <a:pPr algn="l">
              <a:lnSpc>
                <a:spcPts val="3639"/>
              </a:lnSpc>
            </a:pPr>
            <a:r>
              <a:rPr lang="en-US" sz="2599" u="sng">
                <a:solidFill>
                  <a:srgbClr val="24363D"/>
                </a:solidFill>
                <a:latin typeface="Tabarra Sans"/>
                <a:ea typeface="Tabarra Sans"/>
                <a:cs typeface="Tabarra Sans"/>
                <a:sym typeface="Tabarra Sans"/>
              </a:rPr>
              <a:t>Sector Comparisons</a:t>
            </a:r>
          </a:p>
          <a:p>
            <a:pPr algn="l">
              <a:lnSpc>
                <a:spcPts val="3639"/>
              </a:lnSpc>
            </a:pPr>
            <a:endParaRPr lang="en-US" sz="2599" u="sng">
              <a:solidFill>
                <a:srgbClr val="24363D"/>
              </a:solidFill>
              <a:latin typeface="Tabarra Sans"/>
              <a:ea typeface="Tabarra Sans"/>
              <a:cs typeface="Tabarra Sans"/>
              <a:sym typeface="Tabarra Sans"/>
            </a:endParaRPr>
          </a:p>
          <a:p>
            <a:pPr algn="l">
              <a:lnSpc>
                <a:spcPts val="3639"/>
              </a:lnSpc>
            </a:pPr>
            <a:r>
              <a:rPr lang="en-US" sz="2599">
                <a:solidFill>
                  <a:srgbClr val="24363D"/>
                </a:solidFill>
                <a:latin typeface="Tabarra Sans"/>
                <a:ea typeface="Tabarra Sans"/>
                <a:cs typeface="Tabarra Sans"/>
                <a:sym typeface="Tabarra Sans"/>
              </a:rPr>
              <a:t>Allows businesses to benchmark their performance against competitors and industry averages.</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65" y="722266"/>
            <a:ext cx="13121031" cy="1086484"/>
          </a:xfrm>
          <a:prstGeom prst="rect">
            <a:avLst/>
          </a:prstGeom>
        </p:spPr>
        <p:txBody>
          <a:bodyPr lIns="0" tIns="0" rIns="0" bIns="0" rtlCol="0" anchor="t">
            <a:spAutoFit/>
          </a:bodyPr>
          <a:lstStyle/>
          <a:p>
            <a:pPr algn="l">
              <a:lnSpc>
                <a:spcPts val="7840"/>
              </a:lnSpc>
            </a:pPr>
            <a:r>
              <a:rPr lang="en-US" sz="5600" b="1">
                <a:solidFill>
                  <a:srgbClr val="FFE57D"/>
                </a:solidFill>
                <a:latin typeface="Tabarra Sans Bold"/>
                <a:ea typeface="Tabarra Sans Bold"/>
                <a:cs typeface="Tabarra Sans Bold"/>
                <a:sym typeface="Tabarra Sans Bold"/>
              </a:rPr>
              <a:t>Uses For Business</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64B8B1"/>
        </a:solidFill>
        <a:effectLst/>
      </p:bgPr>
    </p:bg>
    <p:spTree>
      <p:nvGrpSpPr>
        <p:cNvPr id="1" name=""/>
        <p:cNvGrpSpPr/>
        <p:nvPr/>
      </p:nvGrpSpPr>
      <p:grpSpPr>
        <a:xfrm>
          <a:off x="0" y="0"/>
          <a:ext cx="0" cy="0"/>
          <a:chOff x="0" y="0"/>
          <a:chExt cx="0" cy="0"/>
        </a:xfrm>
      </p:grpSpPr>
      <p:grpSp>
        <p:nvGrpSpPr>
          <p:cNvPr id="2" name="Group 2"/>
          <p:cNvGrpSpPr/>
          <p:nvPr/>
        </p:nvGrpSpPr>
        <p:grpSpPr>
          <a:xfrm>
            <a:off x="996308" y="426557"/>
            <a:ext cx="13247385" cy="861387"/>
            <a:chOff x="0" y="0"/>
            <a:chExt cx="4510215" cy="293268"/>
          </a:xfrm>
        </p:grpSpPr>
        <p:sp>
          <p:nvSpPr>
            <p:cNvPr id="3" name="Freeform 3"/>
            <p:cNvSpPr/>
            <p:nvPr/>
          </p:nvSpPr>
          <p:spPr>
            <a:xfrm>
              <a:off x="0" y="0"/>
              <a:ext cx="4510215" cy="293268"/>
            </a:xfrm>
            <a:custGeom>
              <a:avLst/>
              <a:gdLst/>
              <a:ahLst/>
              <a:cxnLst/>
              <a:rect l="l" t="t" r="r" b="b"/>
              <a:pathLst>
                <a:path w="4510215" h="293268">
                  <a:moveTo>
                    <a:pt x="25714" y="0"/>
                  </a:moveTo>
                  <a:lnTo>
                    <a:pt x="4484501" y="0"/>
                  </a:lnTo>
                  <a:cubicBezTo>
                    <a:pt x="4491320" y="0"/>
                    <a:pt x="4497861" y="2709"/>
                    <a:pt x="4502683" y="7531"/>
                  </a:cubicBezTo>
                  <a:cubicBezTo>
                    <a:pt x="4507505" y="12354"/>
                    <a:pt x="4510215" y="18894"/>
                    <a:pt x="4510215" y="25714"/>
                  </a:cubicBezTo>
                  <a:lnTo>
                    <a:pt x="4510215" y="267554"/>
                  </a:lnTo>
                  <a:cubicBezTo>
                    <a:pt x="4510215" y="274374"/>
                    <a:pt x="4507505" y="280915"/>
                    <a:pt x="4502683" y="285737"/>
                  </a:cubicBezTo>
                  <a:cubicBezTo>
                    <a:pt x="4497861" y="290559"/>
                    <a:pt x="4491320" y="293268"/>
                    <a:pt x="4484501" y="293268"/>
                  </a:cubicBezTo>
                  <a:lnTo>
                    <a:pt x="25714" y="293268"/>
                  </a:lnTo>
                  <a:cubicBezTo>
                    <a:pt x="18894" y="293268"/>
                    <a:pt x="12354" y="290559"/>
                    <a:pt x="7531" y="285737"/>
                  </a:cubicBezTo>
                  <a:cubicBezTo>
                    <a:pt x="2709" y="280915"/>
                    <a:pt x="0" y="274374"/>
                    <a:pt x="0" y="267554"/>
                  </a:cubicBezTo>
                  <a:lnTo>
                    <a:pt x="0" y="25714"/>
                  </a:lnTo>
                  <a:cubicBezTo>
                    <a:pt x="0" y="18894"/>
                    <a:pt x="2709" y="12354"/>
                    <a:pt x="7531" y="7531"/>
                  </a:cubicBezTo>
                  <a:cubicBezTo>
                    <a:pt x="12354" y="2709"/>
                    <a:pt x="18894" y="0"/>
                    <a:pt x="25714" y="0"/>
                  </a:cubicBezTo>
                  <a:close/>
                </a:path>
              </a:pathLst>
            </a:custGeom>
            <a:solidFill>
              <a:srgbClr val="FFFFFF"/>
            </a:solidFill>
          </p:spPr>
          <p:txBody>
            <a:bodyPr/>
            <a:lstStyle/>
            <a:p>
              <a:endParaRPr lang="en-US"/>
            </a:p>
          </p:txBody>
        </p:sp>
        <p:sp>
          <p:nvSpPr>
            <p:cNvPr id="4" name="TextBox 4"/>
            <p:cNvSpPr txBox="1"/>
            <p:nvPr/>
          </p:nvSpPr>
          <p:spPr>
            <a:xfrm>
              <a:off x="0" y="-38100"/>
              <a:ext cx="4510215" cy="331368"/>
            </a:xfrm>
            <a:prstGeom prst="rect">
              <a:avLst/>
            </a:prstGeom>
          </p:spPr>
          <p:txBody>
            <a:bodyPr lIns="44279" tIns="44279" rIns="44279" bIns="44279" rtlCol="0" anchor="ctr"/>
            <a:lstStyle/>
            <a:p>
              <a:pPr algn="ctr">
                <a:lnSpc>
                  <a:spcPts val="2318"/>
                </a:lnSpc>
              </a:pPr>
              <a:endParaRPr/>
            </a:p>
          </p:txBody>
        </p:sp>
      </p:grpSp>
      <p:sp>
        <p:nvSpPr>
          <p:cNvPr id="5" name="TextBox 5"/>
          <p:cNvSpPr txBox="1"/>
          <p:nvPr/>
        </p:nvSpPr>
        <p:spPr>
          <a:xfrm>
            <a:off x="2041193" y="531700"/>
            <a:ext cx="11435728" cy="584426"/>
          </a:xfrm>
          <a:prstGeom prst="rect">
            <a:avLst/>
          </a:prstGeom>
        </p:spPr>
        <p:txBody>
          <a:bodyPr lIns="0" tIns="0" rIns="0" bIns="0" rtlCol="0" anchor="t">
            <a:spAutoFit/>
          </a:bodyPr>
          <a:lstStyle/>
          <a:p>
            <a:pPr algn="ctr">
              <a:lnSpc>
                <a:spcPts val="4765"/>
              </a:lnSpc>
            </a:pPr>
            <a:r>
              <a:rPr lang="en-US" sz="3403" b="1">
                <a:solidFill>
                  <a:srgbClr val="64B8B1"/>
                </a:solidFill>
                <a:latin typeface="Montserrat Bold"/>
                <a:ea typeface="Montserrat Bold"/>
                <a:cs typeface="Montserrat Bold"/>
                <a:sym typeface="Montserrat Bold"/>
              </a:rPr>
              <a:t>Suggested Activities for LO 3.2</a:t>
            </a:r>
          </a:p>
        </p:txBody>
      </p:sp>
      <p:grpSp>
        <p:nvGrpSpPr>
          <p:cNvPr id="6" name="Group 6"/>
          <p:cNvGrpSpPr/>
          <p:nvPr/>
        </p:nvGrpSpPr>
        <p:grpSpPr>
          <a:xfrm>
            <a:off x="996308" y="1625585"/>
            <a:ext cx="6371941" cy="861387"/>
            <a:chOff x="0" y="0"/>
            <a:chExt cx="2169396" cy="293268"/>
          </a:xfrm>
        </p:grpSpPr>
        <p:sp>
          <p:nvSpPr>
            <p:cNvPr id="7" name="Freeform 7"/>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8" name="TextBox 8"/>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9" name="TextBox 9"/>
          <p:cNvSpPr txBox="1"/>
          <p:nvPr/>
        </p:nvSpPr>
        <p:spPr>
          <a:xfrm>
            <a:off x="1580016" y="1730728"/>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Sample Papers</a:t>
            </a:r>
          </a:p>
        </p:txBody>
      </p:sp>
      <p:grpSp>
        <p:nvGrpSpPr>
          <p:cNvPr id="10" name="Group 10"/>
          <p:cNvGrpSpPr/>
          <p:nvPr/>
        </p:nvGrpSpPr>
        <p:grpSpPr>
          <a:xfrm>
            <a:off x="996308" y="5797308"/>
            <a:ext cx="6371941" cy="861387"/>
            <a:chOff x="0" y="0"/>
            <a:chExt cx="2169396" cy="293268"/>
          </a:xfrm>
        </p:grpSpPr>
        <p:sp>
          <p:nvSpPr>
            <p:cNvPr id="11" name="Freeform 11"/>
            <p:cNvSpPr/>
            <p:nvPr/>
          </p:nvSpPr>
          <p:spPr>
            <a:xfrm>
              <a:off x="0" y="0"/>
              <a:ext cx="2169396" cy="293268"/>
            </a:xfrm>
            <a:custGeom>
              <a:avLst/>
              <a:gdLst/>
              <a:ahLst/>
              <a:cxnLst/>
              <a:rect l="l" t="t" r="r" b="b"/>
              <a:pathLst>
                <a:path w="2169396" h="293268">
                  <a:moveTo>
                    <a:pt x="53460" y="0"/>
                  </a:moveTo>
                  <a:lnTo>
                    <a:pt x="2115936" y="0"/>
                  </a:lnTo>
                  <a:cubicBezTo>
                    <a:pt x="2145461" y="0"/>
                    <a:pt x="2169396" y="23935"/>
                    <a:pt x="2169396" y="53460"/>
                  </a:cubicBezTo>
                  <a:lnTo>
                    <a:pt x="2169396" y="239808"/>
                  </a:lnTo>
                  <a:cubicBezTo>
                    <a:pt x="2169396" y="269333"/>
                    <a:pt x="2145461" y="293268"/>
                    <a:pt x="2115936" y="293268"/>
                  </a:cubicBezTo>
                  <a:lnTo>
                    <a:pt x="53460" y="293268"/>
                  </a:lnTo>
                  <a:cubicBezTo>
                    <a:pt x="23935" y="293268"/>
                    <a:pt x="0" y="269333"/>
                    <a:pt x="0" y="239808"/>
                  </a:cubicBezTo>
                  <a:lnTo>
                    <a:pt x="0" y="53460"/>
                  </a:lnTo>
                  <a:cubicBezTo>
                    <a:pt x="0" y="23935"/>
                    <a:pt x="23935" y="0"/>
                    <a:pt x="53460" y="0"/>
                  </a:cubicBezTo>
                  <a:close/>
                </a:path>
              </a:pathLst>
            </a:custGeom>
            <a:solidFill>
              <a:srgbClr val="FFFFFF"/>
            </a:solidFill>
          </p:spPr>
          <p:txBody>
            <a:bodyPr/>
            <a:lstStyle/>
            <a:p>
              <a:endParaRPr lang="en-US"/>
            </a:p>
          </p:txBody>
        </p:sp>
        <p:sp>
          <p:nvSpPr>
            <p:cNvPr id="12" name="TextBox 12"/>
            <p:cNvSpPr txBox="1"/>
            <p:nvPr/>
          </p:nvSpPr>
          <p:spPr>
            <a:xfrm>
              <a:off x="0" y="-38100"/>
              <a:ext cx="2169396" cy="331368"/>
            </a:xfrm>
            <a:prstGeom prst="rect">
              <a:avLst/>
            </a:prstGeom>
          </p:spPr>
          <p:txBody>
            <a:bodyPr lIns="44279" tIns="44279" rIns="44279" bIns="44279" rtlCol="0" anchor="ctr"/>
            <a:lstStyle/>
            <a:p>
              <a:pPr algn="ctr">
                <a:lnSpc>
                  <a:spcPts val="2318"/>
                </a:lnSpc>
              </a:pPr>
              <a:endParaRPr/>
            </a:p>
          </p:txBody>
        </p:sp>
      </p:grpSp>
      <p:sp>
        <p:nvSpPr>
          <p:cNvPr id="13" name="TextBox 13"/>
          <p:cNvSpPr txBox="1"/>
          <p:nvPr/>
        </p:nvSpPr>
        <p:spPr>
          <a:xfrm>
            <a:off x="1580016" y="5902451"/>
            <a:ext cx="8098688" cy="584426"/>
          </a:xfrm>
          <a:prstGeom prst="rect">
            <a:avLst/>
          </a:prstGeom>
        </p:spPr>
        <p:txBody>
          <a:bodyPr lIns="0" tIns="0" rIns="0" bIns="0" rtlCol="0" anchor="t">
            <a:spAutoFit/>
          </a:bodyPr>
          <a:lstStyle/>
          <a:p>
            <a:pPr algn="l">
              <a:lnSpc>
                <a:spcPts val="4765"/>
              </a:lnSpc>
            </a:pPr>
            <a:r>
              <a:rPr lang="en-US" sz="3403" b="1">
                <a:solidFill>
                  <a:srgbClr val="64B8B1"/>
                </a:solidFill>
                <a:latin typeface="Montserrat Bold"/>
                <a:ea typeface="Montserrat Bold"/>
                <a:cs typeface="Montserrat Bold"/>
                <a:sym typeface="Montserrat Bold"/>
              </a:rPr>
              <a:t>Activity Book Qs</a:t>
            </a:r>
          </a:p>
        </p:txBody>
      </p:sp>
      <p:sp>
        <p:nvSpPr>
          <p:cNvPr id="14" name="TextBox 14"/>
          <p:cNvSpPr txBox="1"/>
          <p:nvPr/>
        </p:nvSpPr>
        <p:spPr>
          <a:xfrm>
            <a:off x="996308" y="2772722"/>
            <a:ext cx="13247385" cy="401306"/>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a:t>
            </a:r>
          </a:p>
        </p:txBody>
      </p:sp>
      <p:sp>
        <p:nvSpPr>
          <p:cNvPr id="15" name="TextBox 15"/>
          <p:cNvSpPr txBox="1"/>
          <p:nvPr/>
        </p:nvSpPr>
        <p:spPr>
          <a:xfrm>
            <a:off x="996308" y="6944444"/>
            <a:ext cx="11930732" cy="401306"/>
          </a:xfrm>
          <a:prstGeom prst="rect">
            <a:avLst/>
          </a:prstGeom>
        </p:spPr>
        <p:txBody>
          <a:bodyPr lIns="0" tIns="0" rIns="0" bIns="0" rtlCol="0" anchor="t">
            <a:spAutoFit/>
          </a:bodyPr>
          <a:lstStyle/>
          <a:p>
            <a:pPr algn="l">
              <a:lnSpc>
                <a:spcPts val="3249"/>
              </a:lnSpc>
              <a:spcBef>
                <a:spcPct val="0"/>
              </a:spcBef>
            </a:pPr>
            <a:r>
              <a:rPr lang="en-US" sz="2320" b="1">
                <a:solidFill>
                  <a:srgbClr val="FFFFFF"/>
                </a:solidFill>
                <a:latin typeface="Montserrat Bold"/>
                <a:ea typeface="Montserrat Bold"/>
                <a:cs typeface="Montserrat Bold"/>
                <a:sym typeface="Montserrat Bold"/>
              </a:rPr>
              <a:t>HL Q6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8572500"/>
            <a:chOff x="0" y="0"/>
            <a:chExt cx="4816593" cy="2709333"/>
          </a:xfrm>
        </p:grpSpPr>
        <p:sp>
          <p:nvSpPr>
            <p:cNvPr id="3" name="Freeform 3"/>
            <p:cNvSpPr/>
            <p:nvPr/>
          </p:nvSpPr>
          <p:spPr>
            <a:xfrm>
              <a:off x="0" y="0"/>
              <a:ext cx="4816592" cy="2709333"/>
            </a:xfrm>
            <a:custGeom>
              <a:avLst/>
              <a:gdLst/>
              <a:ahLst/>
              <a:cxnLst/>
              <a:rect l="l" t="t" r="r" b="b"/>
              <a:pathLst>
                <a:path w="4816592" h="2709333">
                  <a:moveTo>
                    <a:pt x="0" y="0"/>
                  </a:moveTo>
                  <a:lnTo>
                    <a:pt x="4816592" y="0"/>
                  </a:lnTo>
                  <a:lnTo>
                    <a:pt x="4816592" y="2709333"/>
                  </a:lnTo>
                  <a:lnTo>
                    <a:pt x="0" y="2709333"/>
                  </a:lnTo>
                  <a:close/>
                </a:path>
              </a:pathLst>
            </a:custGeom>
            <a:solidFill>
              <a:srgbClr val="24363D"/>
            </a:solidFill>
          </p:spPr>
          <p:txBody>
            <a:bodyPr/>
            <a:lstStyle/>
            <a:p>
              <a:endParaRPr lang="en-US"/>
            </a:p>
          </p:txBody>
        </p:sp>
        <p:sp>
          <p:nvSpPr>
            <p:cNvPr id="4" name="TextBox 4"/>
            <p:cNvSpPr txBox="1"/>
            <p:nvPr/>
          </p:nvSpPr>
          <p:spPr>
            <a:xfrm>
              <a:off x="0" y="-28575"/>
              <a:ext cx="4816593" cy="2737908"/>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6448539"/>
            <a:ext cx="13525500" cy="14288"/>
          </a:xfrm>
          <a:prstGeom prst="line">
            <a:avLst/>
          </a:prstGeom>
          <a:ln w="28575" cap="flat">
            <a:solidFill>
              <a:srgbClr val="EBD374"/>
            </a:solidFill>
            <a:prstDash val="solid"/>
            <a:headEnd type="none" w="sm" len="sm"/>
            <a:tailEnd type="none" w="sm" len="sm"/>
          </a:ln>
        </p:spPr>
        <p:txBody>
          <a:bodyPr/>
          <a:lstStyle/>
          <a:p>
            <a:endParaRPr lang="en-US"/>
          </a:p>
        </p:txBody>
      </p:sp>
      <p:sp>
        <p:nvSpPr>
          <p:cNvPr id="6" name="TextBox 6"/>
          <p:cNvSpPr txBox="1"/>
          <p:nvPr/>
        </p:nvSpPr>
        <p:spPr>
          <a:xfrm>
            <a:off x="857250" y="1422377"/>
            <a:ext cx="12233620" cy="1346200"/>
          </a:xfrm>
          <a:prstGeom prst="rect">
            <a:avLst/>
          </a:prstGeom>
        </p:spPr>
        <p:txBody>
          <a:bodyPr lIns="0" tIns="0" rIns="0" bIns="0" rtlCol="0" anchor="t">
            <a:spAutoFit/>
          </a:bodyPr>
          <a:lstStyle/>
          <a:p>
            <a:pPr algn="l">
              <a:lnSpc>
                <a:spcPts val="9799"/>
              </a:lnSpc>
            </a:pPr>
            <a:r>
              <a:rPr lang="en-US" sz="6999" b="1">
                <a:solidFill>
                  <a:srgbClr val="FFE57D"/>
                </a:solidFill>
                <a:latin typeface="Tabarra Sans Bold"/>
                <a:ea typeface="Tabarra Sans Bold"/>
                <a:cs typeface="Tabarra Sans Bold"/>
                <a:sym typeface="Tabarra Sans Bold"/>
              </a:rPr>
              <a:t>Learning Outcome 3.1</a:t>
            </a:r>
          </a:p>
        </p:txBody>
      </p:sp>
      <p:grpSp>
        <p:nvGrpSpPr>
          <p:cNvPr id="7" name="Group 7"/>
          <p:cNvGrpSpPr/>
          <p:nvPr/>
        </p:nvGrpSpPr>
        <p:grpSpPr>
          <a:xfrm>
            <a:off x="11823745" y="0"/>
            <a:ext cx="3416255" cy="3416255"/>
            <a:chOff x="0" y="0"/>
            <a:chExt cx="812800" cy="812800"/>
          </a:xfrm>
        </p:grpSpPr>
        <p:sp>
          <p:nvSpPr>
            <p:cNvPr id="8" name="Freeform 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476250" cap="sq">
              <a:solidFill>
                <a:srgbClr val="FFE57D">
                  <a:alpha val="36863"/>
                </a:srgbClr>
              </a:solidFill>
              <a:prstDash val="solid"/>
              <a:miter/>
            </a:ln>
          </p:spPr>
          <p:txBody>
            <a:bodyPr/>
            <a:lstStyle/>
            <a:p>
              <a:endParaRPr lang="en-US"/>
            </a:p>
          </p:txBody>
        </p:sp>
        <p:sp>
          <p:nvSpPr>
            <p:cNvPr id="9" name="TextBox 9"/>
            <p:cNvSpPr txBox="1"/>
            <p:nvPr/>
          </p:nvSpPr>
          <p:spPr>
            <a:xfrm>
              <a:off x="76200" y="47625"/>
              <a:ext cx="660400" cy="688975"/>
            </a:xfrm>
            <a:prstGeom prst="rect">
              <a:avLst/>
            </a:prstGeom>
          </p:spPr>
          <p:txBody>
            <a:bodyPr lIns="50800" tIns="50800" rIns="50800" bIns="50800" rtlCol="0" anchor="ctr"/>
            <a:lstStyle/>
            <a:p>
              <a:pPr algn="ctr">
                <a:lnSpc>
                  <a:spcPts val="2239"/>
                </a:lnSpc>
              </a:pPr>
              <a:endParaRPr/>
            </a:p>
          </p:txBody>
        </p:sp>
      </p:grpSp>
      <p:sp>
        <p:nvSpPr>
          <p:cNvPr id="10" name="TextBox 10"/>
          <p:cNvSpPr txBox="1"/>
          <p:nvPr/>
        </p:nvSpPr>
        <p:spPr>
          <a:xfrm>
            <a:off x="857265" y="3672291"/>
            <a:ext cx="13525500" cy="1301748"/>
          </a:xfrm>
          <a:prstGeom prst="rect">
            <a:avLst/>
          </a:prstGeom>
        </p:spPr>
        <p:txBody>
          <a:bodyPr lIns="0" tIns="0" rIns="0" bIns="0" rtlCol="0" anchor="t">
            <a:spAutoFit/>
          </a:bodyPr>
          <a:lstStyle/>
          <a:p>
            <a:pPr algn="l">
              <a:lnSpc>
                <a:spcPts val="4900"/>
              </a:lnSpc>
            </a:pPr>
            <a:r>
              <a:rPr lang="en-US" sz="3500" b="1">
                <a:solidFill>
                  <a:srgbClr val="FFE57D"/>
                </a:solidFill>
                <a:latin typeface="Tabarra Sans Heavy"/>
                <a:ea typeface="Tabarra Sans Heavy"/>
                <a:cs typeface="Tabarra Sans Heavy"/>
                <a:sym typeface="Tabarra Sans Heavy"/>
              </a:rPr>
              <a:t>3.1 Explain how economic indicators can impact on business development and growth. </a:t>
            </a:r>
          </a:p>
        </p:txBody>
      </p:sp>
      <p:sp>
        <p:nvSpPr>
          <p:cNvPr id="11" name="TextBox 11"/>
          <p:cNvSpPr txBox="1"/>
          <p:nvPr/>
        </p:nvSpPr>
        <p:spPr>
          <a:xfrm>
            <a:off x="857265" y="7581900"/>
            <a:ext cx="13525500" cy="590548"/>
          </a:xfrm>
          <a:prstGeom prst="rect">
            <a:avLst/>
          </a:prstGeom>
        </p:spPr>
        <p:txBody>
          <a:bodyPr lIns="0" tIns="0" rIns="0" bIns="0" rtlCol="0" anchor="t">
            <a:spAutoFit/>
          </a:bodyPr>
          <a:lstStyle/>
          <a:p>
            <a:pPr algn="r">
              <a:lnSpc>
                <a:spcPts val="4200"/>
              </a:lnSpc>
            </a:pPr>
            <a:r>
              <a:rPr lang="en-US" sz="3000"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3"/>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The Rate Of Inflation</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463569" y="2542833"/>
            <a:ext cx="8740761" cy="5531676"/>
            <a:chOff x="0" y="0"/>
            <a:chExt cx="2762512" cy="1748283"/>
          </a:xfrm>
        </p:grpSpPr>
        <p:sp>
          <p:nvSpPr>
            <p:cNvPr id="10" name="Freeform 10"/>
            <p:cNvSpPr/>
            <p:nvPr/>
          </p:nvSpPr>
          <p:spPr>
            <a:xfrm>
              <a:off x="0" y="0"/>
              <a:ext cx="2762512" cy="1748283"/>
            </a:xfrm>
            <a:custGeom>
              <a:avLst/>
              <a:gdLst/>
              <a:ahLst/>
              <a:cxnLst/>
              <a:rect l="l" t="t" r="r" b="b"/>
              <a:pathLst>
                <a:path w="2762512" h="1748283">
                  <a:moveTo>
                    <a:pt x="37200" y="0"/>
                  </a:moveTo>
                  <a:lnTo>
                    <a:pt x="2725312" y="0"/>
                  </a:lnTo>
                  <a:cubicBezTo>
                    <a:pt x="2745857" y="0"/>
                    <a:pt x="2762512" y="16655"/>
                    <a:pt x="2762512" y="37200"/>
                  </a:cubicBezTo>
                  <a:lnTo>
                    <a:pt x="2762512" y="1711082"/>
                  </a:lnTo>
                  <a:cubicBezTo>
                    <a:pt x="2762512" y="1731628"/>
                    <a:pt x="2745857" y="1748283"/>
                    <a:pt x="2725312" y="1748283"/>
                  </a:cubicBezTo>
                  <a:lnTo>
                    <a:pt x="37200" y="1748283"/>
                  </a:lnTo>
                  <a:cubicBezTo>
                    <a:pt x="16655" y="1748283"/>
                    <a:pt x="0" y="1731628"/>
                    <a:pt x="0" y="1711082"/>
                  </a:cubicBezTo>
                  <a:lnTo>
                    <a:pt x="0" y="37200"/>
                  </a:lnTo>
                  <a:cubicBezTo>
                    <a:pt x="0" y="16655"/>
                    <a:pt x="16655" y="0"/>
                    <a:pt x="37200" y="0"/>
                  </a:cubicBezTo>
                  <a:close/>
                </a:path>
              </a:pathLst>
            </a:custGeom>
            <a:solidFill>
              <a:srgbClr val="FFE57D"/>
            </a:solidFill>
          </p:spPr>
          <p:txBody>
            <a:bodyPr/>
            <a:lstStyle/>
            <a:p>
              <a:endParaRPr lang="en-US"/>
            </a:p>
          </p:txBody>
        </p:sp>
        <p:sp>
          <p:nvSpPr>
            <p:cNvPr id="11" name="TextBox 11"/>
            <p:cNvSpPr txBox="1"/>
            <p:nvPr/>
          </p:nvSpPr>
          <p:spPr>
            <a:xfrm>
              <a:off x="0" y="-28575"/>
              <a:ext cx="2762512" cy="1776858"/>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758192" y="2909241"/>
            <a:ext cx="8121262" cy="5109846"/>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Meals on Wheels in Ireland is a non-profit, part-funded by government, part by local fundraising and contributions, with volunteers playing a crucial role in keeping the service viable that they carry out - providing affordable or subsidised meals, reducing isolation, and supporting independent living for older and vulnerable people.</a:t>
            </a:r>
          </a:p>
        </p:txBody>
      </p:sp>
      <p:pic>
        <p:nvPicPr>
          <p:cNvPr id="13" name="Picture 13"/>
          <p:cNvPicPr>
            <a:picLocks noChangeAspect="1"/>
          </p:cNvPicPr>
          <p:nvPr>
            <a:videoFile r:link="rId1"/>
          </p:nvPr>
        </p:nvPicPr>
        <p:blipFill>
          <a:blip r:embed="rId4"/>
          <a:stretch>
            <a:fillRect/>
          </a:stretch>
        </p:blipFill>
        <p:spPr>
          <a:xfrm>
            <a:off x="9882666" y="2229678"/>
            <a:ext cx="3489745" cy="6208837"/>
          </a:xfrm>
          <a:prstGeom prst="rect">
            <a:avLst/>
          </a:prstGeom>
        </p:spPr>
      </p:pic>
      <p:sp>
        <p:nvSpPr>
          <p:cNvPr id="14" name="TextBox 14"/>
          <p:cNvSpPr txBox="1"/>
          <p:nvPr/>
        </p:nvSpPr>
        <p:spPr>
          <a:xfrm>
            <a:off x="13716000" y="6745877"/>
            <a:ext cx="1253491" cy="458202"/>
          </a:xfrm>
          <a:prstGeom prst="rect">
            <a:avLst/>
          </a:prstGeom>
        </p:spPr>
        <p:txBody>
          <a:bodyPr wrap="square" lIns="0" tIns="0" rIns="0" bIns="0" rtlCol="0" anchor="t">
            <a:spAutoFit/>
          </a:bodyPr>
          <a:lstStyle/>
          <a:p>
            <a:pPr algn="ctr">
              <a:lnSpc>
                <a:spcPts val="3919"/>
              </a:lnSpc>
            </a:pPr>
            <a:r>
              <a:rPr lang="en-US" sz="2799" b="1" u="sng" dirty="0">
                <a:solidFill>
                  <a:srgbClr val="000000"/>
                </a:solidFill>
                <a:latin typeface="Georgia Pro Bold"/>
                <a:ea typeface="Georgia Pro Bold"/>
                <a:cs typeface="Georgia Pro Bold"/>
                <a:sym typeface="Georgia Pro Bold"/>
                <a:hlinkClick r:id="rId5" tooltip="https://www.youtube.com/shorts/kx5Z90Fo6D4"/>
              </a:rPr>
              <a:t>LINK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703216"/>
            <a:ext cx="13121031" cy="1171575"/>
          </a:xfrm>
          <a:prstGeom prst="rect">
            <a:avLst/>
          </a:prstGeom>
        </p:spPr>
        <p:txBody>
          <a:bodyPr lIns="0" tIns="0" rIns="0" bIns="0" rtlCol="0" anchor="t">
            <a:spAutoFit/>
          </a:bodyPr>
          <a:lstStyle/>
          <a:p>
            <a:pPr algn="l">
              <a:lnSpc>
                <a:spcPts val="8400"/>
              </a:lnSpc>
            </a:pPr>
            <a:r>
              <a:rPr lang="en-US" sz="6000" b="1">
                <a:solidFill>
                  <a:srgbClr val="FFE57D"/>
                </a:solidFill>
                <a:latin typeface="Tabarra Sans Bold"/>
                <a:ea typeface="Tabarra Sans Bold"/>
                <a:cs typeface="Tabarra Sans Bold"/>
                <a:sym typeface="Tabarra Sans Bold"/>
              </a:rPr>
              <a:t>The Rate Of Inflation</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grpSp>
        <p:nvGrpSpPr>
          <p:cNvPr id="9" name="Group 9"/>
          <p:cNvGrpSpPr/>
          <p:nvPr/>
        </p:nvGrpSpPr>
        <p:grpSpPr>
          <a:xfrm>
            <a:off x="857250" y="2940653"/>
            <a:ext cx="13525500" cy="4774597"/>
            <a:chOff x="0" y="0"/>
            <a:chExt cx="4274726" cy="1509008"/>
          </a:xfrm>
        </p:grpSpPr>
        <p:sp>
          <p:nvSpPr>
            <p:cNvPr id="10" name="Freeform 10"/>
            <p:cNvSpPr/>
            <p:nvPr/>
          </p:nvSpPr>
          <p:spPr>
            <a:xfrm>
              <a:off x="0" y="0"/>
              <a:ext cx="4274726" cy="1509008"/>
            </a:xfrm>
            <a:custGeom>
              <a:avLst/>
              <a:gdLst/>
              <a:ahLst/>
              <a:cxnLst/>
              <a:rect l="l" t="t" r="r" b="b"/>
              <a:pathLst>
                <a:path w="4274726" h="1509008">
                  <a:moveTo>
                    <a:pt x="24041" y="0"/>
                  </a:moveTo>
                  <a:lnTo>
                    <a:pt x="4250686" y="0"/>
                  </a:lnTo>
                  <a:cubicBezTo>
                    <a:pt x="4263963" y="0"/>
                    <a:pt x="4274726" y="10763"/>
                    <a:pt x="4274726" y="24041"/>
                  </a:cubicBezTo>
                  <a:lnTo>
                    <a:pt x="4274726" y="1484968"/>
                  </a:lnTo>
                  <a:cubicBezTo>
                    <a:pt x="4274726" y="1498245"/>
                    <a:pt x="4263963" y="1509008"/>
                    <a:pt x="4250686" y="1509008"/>
                  </a:cubicBezTo>
                  <a:lnTo>
                    <a:pt x="24041" y="1509008"/>
                  </a:lnTo>
                  <a:cubicBezTo>
                    <a:pt x="10763" y="1509008"/>
                    <a:pt x="0" y="1498245"/>
                    <a:pt x="0" y="1484968"/>
                  </a:cubicBezTo>
                  <a:lnTo>
                    <a:pt x="0" y="24041"/>
                  </a:lnTo>
                  <a:cubicBezTo>
                    <a:pt x="0" y="10763"/>
                    <a:pt x="10763" y="0"/>
                    <a:pt x="24041" y="0"/>
                  </a:cubicBezTo>
                  <a:close/>
                </a:path>
              </a:pathLst>
            </a:custGeom>
            <a:solidFill>
              <a:srgbClr val="FFE57D"/>
            </a:solidFill>
          </p:spPr>
          <p:txBody>
            <a:bodyPr/>
            <a:lstStyle/>
            <a:p>
              <a:endParaRPr lang="en-US"/>
            </a:p>
          </p:txBody>
        </p:sp>
        <p:sp>
          <p:nvSpPr>
            <p:cNvPr id="11" name="TextBox 11"/>
            <p:cNvSpPr txBox="1"/>
            <p:nvPr/>
          </p:nvSpPr>
          <p:spPr>
            <a:xfrm>
              <a:off x="0" y="-28575"/>
              <a:ext cx="4274726" cy="1537583"/>
            </a:xfrm>
            <a:prstGeom prst="rect">
              <a:avLst/>
            </a:prstGeom>
          </p:spPr>
          <p:txBody>
            <a:bodyPr lIns="50800" tIns="50800" rIns="50800" bIns="50800" rtlCol="0" anchor="ctr"/>
            <a:lstStyle/>
            <a:p>
              <a:pPr algn="ctr">
                <a:lnSpc>
                  <a:spcPts val="2239"/>
                </a:lnSpc>
              </a:pPr>
              <a:endParaRPr/>
            </a:p>
          </p:txBody>
        </p:sp>
      </p:grpSp>
      <p:sp>
        <p:nvSpPr>
          <p:cNvPr id="12" name="TextBox 12"/>
          <p:cNvSpPr txBox="1"/>
          <p:nvPr/>
        </p:nvSpPr>
        <p:spPr>
          <a:xfrm>
            <a:off x="1151858" y="2987341"/>
            <a:ext cx="12936284" cy="4547871"/>
          </a:xfrm>
          <a:prstGeom prst="rect">
            <a:avLst/>
          </a:prstGeom>
        </p:spPr>
        <p:txBody>
          <a:bodyPr lIns="0" tIns="0" rIns="0" bIns="0" rtlCol="0" anchor="t">
            <a:spAutoFit/>
          </a:bodyPr>
          <a:lstStyle/>
          <a:p>
            <a:pPr algn="ctr">
              <a:lnSpc>
                <a:spcPts val="4479"/>
              </a:lnSpc>
            </a:pPr>
            <a:r>
              <a:rPr lang="en-US" sz="3199">
                <a:solidFill>
                  <a:srgbClr val="24363D"/>
                </a:solidFill>
                <a:latin typeface="Tabarra Sans"/>
                <a:ea typeface="Tabarra Sans"/>
                <a:cs typeface="Tabarra Sans"/>
                <a:sym typeface="Tabarra Sans"/>
              </a:rPr>
              <a:t>Inflation refers to a rise in the average level of prices from one period to the next. </a:t>
            </a:r>
          </a:p>
          <a:p>
            <a:pPr algn="ctr">
              <a:lnSpc>
                <a:spcPts val="4479"/>
              </a:lnSpc>
            </a:pPr>
            <a:r>
              <a:rPr lang="en-US" sz="3199">
                <a:solidFill>
                  <a:srgbClr val="24363D"/>
                </a:solidFill>
                <a:latin typeface="Tabarra Sans"/>
                <a:ea typeface="Tabarra Sans"/>
                <a:cs typeface="Tabarra Sans"/>
                <a:sym typeface="Tabarra Sans"/>
              </a:rPr>
              <a:t>Inflation causes money to lose value, because people can buy less with the same amount of money than they could have done previously.</a:t>
            </a:r>
          </a:p>
          <a:p>
            <a:pPr algn="ctr">
              <a:lnSpc>
                <a:spcPts val="4479"/>
              </a:lnSpc>
            </a:pPr>
            <a:endParaRPr lang="en-US" sz="3199">
              <a:solidFill>
                <a:srgbClr val="24363D"/>
              </a:solidFill>
              <a:latin typeface="Tabarra Sans"/>
              <a:ea typeface="Tabarra Sans"/>
              <a:cs typeface="Tabarra Sans"/>
              <a:sym typeface="Tabarra Sans"/>
            </a:endParaRPr>
          </a:p>
          <a:p>
            <a:pPr algn="ctr">
              <a:lnSpc>
                <a:spcPts val="4479"/>
              </a:lnSpc>
            </a:pPr>
            <a:r>
              <a:rPr lang="en-US" sz="3199">
                <a:solidFill>
                  <a:srgbClr val="24363D"/>
                </a:solidFill>
                <a:latin typeface="Tabarra Sans"/>
                <a:ea typeface="Tabarra Sans"/>
                <a:cs typeface="Tabarra Sans"/>
                <a:sym typeface="Tabarra Sans"/>
              </a:rPr>
              <a:t>Businesses feel inflation with an increase in costs of production, which can limit profitabilty and expansion opportunities.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TextBox 7"/>
          <p:cNvSpPr txBox="1"/>
          <p:nvPr/>
        </p:nvSpPr>
        <p:spPr>
          <a:xfrm>
            <a:off x="857265" y="824182"/>
            <a:ext cx="13121031" cy="994409"/>
          </a:xfrm>
          <a:prstGeom prst="rect">
            <a:avLst/>
          </a:prstGeom>
        </p:spPr>
        <p:txBody>
          <a:bodyPr lIns="0" tIns="0" rIns="0" bIns="0" rtlCol="0" anchor="t">
            <a:spAutoFit/>
          </a:bodyPr>
          <a:lstStyle/>
          <a:p>
            <a:pPr algn="l">
              <a:lnSpc>
                <a:spcPts val="7140"/>
              </a:lnSpc>
            </a:pPr>
            <a:r>
              <a:rPr lang="en-US" sz="5100" b="1">
                <a:solidFill>
                  <a:srgbClr val="FFE57D"/>
                </a:solidFill>
                <a:latin typeface="Tabarra Sans Bold"/>
                <a:ea typeface="Tabarra Sans Bold"/>
                <a:cs typeface="Tabarra Sans Bold"/>
                <a:sym typeface="Tabarra Sans Bold"/>
              </a:rPr>
              <a:t>How Is Inflation Measured By The C.P.I?</a:t>
            </a:r>
          </a:p>
        </p:txBody>
      </p:sp>
      <p:sp>
        <p:nvSpPr>
          <p:cNvPr id="8" name="TextBox 8"/>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
        <p:nvSpPr>
          <p:cNvPr id="9" name="TextBox 9"/>
          <p:cNvSpPr txBox="1"/>
          <p:nvPr/>
        </p:nvSpPr>
        <p:spPr>
          <a:xfrm>
            <a:off x="857250" y="2582827"/>
            <a:ext cx="13268588" cy="5604968"/>
          </a:xfrm>
          <a:prstGeom prst="rect">
            <a:avLst/>
          </a:prstGeom>
        </p:spPr>
        <p:txBody>
          <a:bodyPr lIns="0" tIns="0" rIns="0" bIns="0" rtlCol="0" anchor="t">
            <a:spAutoFit/>
          </a:bodyPr>
          <a:lstStyle/>
          <a:p>
            <a:pPr algn="l">
              <a:lnSpc>
                <a:spcPts val="3439"/>
              </a:lnSpc>
            </a:pPr>
            <a:r>
              <a:rPr lang="en-US" sz="2456" b="1">
                <a:solidFill>
                  <a:srgbClr val="24363D"/>
                </a:solidFill>
                <a:latin typeface="Tabarra Sans Bold"/>
                <a:ea typeface="Tabarra Sans Bold"/>
                <a:cs typeface="Tabarra Sans Bold"/>
                <a:sym typeface="Tabarra Sans Bold"/>
              </a:rPr>
              <a:t>CPI – Consumer Price Index</a:t>
            </a:r>
          </a:p>
          <a:p>
            <a:pPr marL="530460" lvl="1" indent="-265230" algn="l">
              <a:lnSpc>
                <a:spcPts val="3439"/>
              </a:lnSpc>
              <a:buFont typeface="Arial"/>
              <a:buChar char="•"/>
            </a:pPr>
            <a:r>
              <a:rPr lang="en-US" sz="2456">
                <a:solidFill>
                  <a:srgbClr val="24363D"/>
                </a:solidFill>
                <a:latin typeface="Tabarra Sans"/>
                <a:ea typeface="Tabarra Sans"/>
                <a:cs typeface="Tabarra Sans"/>
                <a:sym typeface="Tabarra Sans"/>
              </a:rPr>
              <a:t>Measures the overall change in prices of goods and services that households typically buy.</a:t>
            </a:r>
          </a:p>
          <a:p>
            <a:pPr marL="530460" lvl="1" indent="-265230" algn="l">
              <a:lnSpc>
                <a:spcPts val="3439"/>
              </a:lnSpc>
              <a:buFont typeface="Arial"/>
              <a:buChar char="•"/>
            </a:pPr>
            <a:r>
              <a:rPr lang="en-US" sz="2456">
                <a:solidFill>
                  <a:srgbClr val="24363D"/>
                </a:solidFill>
                <a:latin typeface="Tabarra Sans"/>
                <a:ea typeface="Tabarra Sans"/>
                <a:cs typeface="Tabarra Sans"/>
                <a:sym typeface="Tabarra Sans"/>
              </a:rPr>
              <a:t>The CSO tracks prices of 612 items in a “CPI basket” each month.</a:t>
            </a:r>
          </a:p>
          <a:p>
            <a:pPr marL="530460" lvl="1" indent="-265230" algn="l">
              <a:lnSpc>
                <a:spcPts val="3439"/>
              </a:lnSpc>
              <a:buFont typeface="Arial"/>
              <a:buChar char="•"/>
            </a:pPr>
            <a:r>
              <a:rPr lang="en-US" sz="2456">
                <a:solidFill>
                  <a:srgbClr val="24363D"/>
                </a:solidFill>
                <a:latin typeface="Tabarra Sans"/>
                <a:ea typeface="Tabarra Sans"/>
                <a:cs typeface="Tabarra Sans"/>
                <a:sym typeface="Tabarra Sans"/>
              </a:rPr>
              <a:t>Each item is </a:t>
            </a:r>
            <a:r>
              <a:rPr lang="en-US" sz="2456" b="1">
                <a:solidFill>
                  <a:srgbClr val="24363D"/>
                </a:solidFill>
                <a:latin typeface="Tabarra Sans Bold"/>
                <a:ea typeface="Tabarra Sans Bold"/>
                <a:cs typeface="Tabarra Sans Bold"/>
                <a:sym typeface="Tabarra Sans Bold"/>
              </a:rPr>
              <a:t>weighted</a:t>
            </a:r>
            <a:r>
              <a:rPr lang="en-US" sz="2456">
                <a:solidFill>
                  <a:srgbClr val="24363D"/>
                </a:solidFill>
                <a:latin typeface="Tabarra Sans"/>
                <a:ea typeface="Tabarra Sans"/>
                <a:cs typeface="Tabarra Sans"/>
                <a:sym typeface="Tabarra Sans"/>
              </a:rPr>
              <a:t> by </a:t>
            </a:r>
            <a:r>
              <a:rPr lang="en-US" sz="2456" b="1">
                <a:solidFill>
                  <a:srgbClr val="24363D"/>
                </a:solidFill>
                <a:latin typeface="Tabarra Sans Bold"/>
                <a:ea typeface="Tabarra Sans Bold"/>
                <a:cs typeface="Tabarra Sans Bold"/>
                <a:sym typeface="Tabarra Sans Bold"/>
              </a:rPr>
              <a:t>how much of household income</a:t>
            </a:r>
            <a:r>
              <a:rPr lang="en-US" sz="2456">
                <a:solidFill>
                  <a:srgbClr val="24363D"/>
                </a:solidFill>
                <a:latin typeface="Tabarra Sans"/>
                <a:ea typeface="Tabarra Sans"/>
                <a:cs typeface="Tabarra Sans"/>
                <a:sym typeface="Tabarra Sans"/>
              </a:rPr>
              <a:t> is usually spent on it.</a:t>
            </a:r>
          </a:p>
          <a:p>
            <a:pPr marL="530460" lvl="1" indent="-265230" algn="l">
              <a:lnSpc>
                <a:spcPts val="3439"/>
              </a:lnSpc>
              <a:buFont typeface="Arial"/>
              <a:buChar char="•"/>
            </a:pPr>
            <a:r>
              <a:rPr lang="en-US" sz="2456" b="1">
                <a:solidFill>
                  <a:srgbClr val="24363D"/>
                </a:solidFill>
                <a:latin typeface="Tabarra Sans Bold"/>
                <a:ea typeface="Tabarra Sans Bold"/>
                <a:cs typeface="Tabarra Sans Bold"/>
                <a:sym typeface="Tabarra Sans Bold"/>
              </a:rPr>
              <a:t>Monthly changes are compared with previous months</a:t>
            </a:r>
            <a:r>
              <a:rPr lang="en-US" sz="2456">
                <a:solidFill>
                  <a:srgbClr val="24363D"/>
                </a:solidFill>
                <a:latin typeface="Tabarra Sans"/>
                <a:ea typeface="Tabarra Sans"/>
                <a:cs typeface="Tabarra Sans"/>
                <a:sym typeface="Tabarra Sans"/>
              </a:rPr>
              <a:t> to calculate the inflation rate.</a:t>
            </a:r>
          </a:p>
          <a:p>
            <a:pPr marL="530460" lvl="1" indent="-265230" algn="l">
              <a:lnSpc>
                <a:spcPts val="3439"/>
              </a:lnSpc>
              <a:buFont typeface="Arial"/>
              <a:buChar char="•"/>
            </a:pPr>
            <a:r>
              <a:rPr lang="en-US" sz="2456">
                <a:solidFill>
                  <a:srgbClr val="24363D"/>
                </a:solidFill>
                <a:latin typeface="Tabarra Sans"/>
                <a:ea typeface="Tabarra Sans"/>
                <a:cs typeface="Tabarra Sans"/>
                <a:sym typeface="Tabarra Sans"/>
              </a:rPr>
              <a:t>Results are published regularly by the </a:t>
            </a:r>
            <a:r>
              <a:rPr lang="en-US" sz="2456" b="1">
                <a:solidFill>
                  <a:srgbClr val="24363D"/>
                </a:solidFill>
                <a:latin typeface="Tabarra Sans Bold"/>
                <a:ea typeface="Tabarra Sans Bold"/>
                <a:cs typeface="Tabarra Sans Bold"/>
                <a:sym typeface="Tabarra Sans Bold"/>
              </a:rPr>
              <a:t>CSO</a:t>
            </a:r>
            <a:r>
              <a:rPr lang="en-US" sz="2456">
                <a:solidFill>
                  <a:srgbClr val="24363D"/>
                </a:solidFill>
                <a:latin typeface="Tabarra Sans"/>
                <a:ea typeface="Tabarra Sans"/>
                <a:cs typeface="Tabarra Sans"/>
                <a:sym typeface="Tabarra Sans"/>
              </a:rPr>
              <a:t> with graphics and data trends.</a:t>
            </a:r>
          </a:p>
          <a:p>
            <a:pPr marL="530460" lvl="1" indent="-265230" algn="l">
              <a:lnSpc>
                <a:spcPts val="3439"/>
              </a:lnSpc>
              <a:buFont typeface="Arial"/>
              <a:buChar char="•"/>
            </a:pPr>
            <a:r>
              <a:rPr lang="en-US" sz="2456">
                <a:solidFill>
                  <a:srgbClr val="24363D"/>
                </a:solidFill>
                <a:latin typeface="Tabarra Sans"/>
                <a:ea typeface="Tabarra Sans"/>
                <a:cs typeface="Tabarra Sans"/>
                <a:sym typeface="Tabarra Sans"/>
              </a:rPr>
              <a:t>The CSO will remove items that people no longer buy and add in new items e.g. Air Fryers</a:t>
            </a:r>
          </a:p>
          <a:p>
            <a:pPr algn="l">
              <a:lnSpc>
                <a:spcPts val="3439"/>
              </a:lnSpc>
            </a:pPr>
            <a:endParaRPr lang="en-US" sz="2456">
              <a:solidFill>
                <a:srgbClr val="24363D"/>
              </a:solidFill>
              <a:latin typeface="Tabarra Sans"/>
              <a:ea typeface="Tabarra Sans"/>
              <a:cs typeface="Tabarra Sans"/>
              <a:sym typeface="Tabarra Sans"/>
            </a:endParaRPr>
          </a:p>
          <a:p>
            <a:pPr algn="l">
              <a:lnSpc>
                <a:spcPts val="3439"/>
              </a:lnSpc>
            </a:pPr>
            <a:r>
              <a:rPr lang="en-US" sz="2456" b="1">
                <a:solidFill>
                  <a:srgbClr val="24363D"/>
                </a:solidFill>
                <a:latin typeface="Tabarra Sans Bold"/>
                <a:ea typeface="Tabarra Sans Bold"/>
                <a:cs typeface="Tabarra Sans Bold"/>
                <a:sym typeface="Tabarra Sans Bold"/>
              </a:rPr>
              <a:t>Example:</a:t>
            </a:r>
            <a:r>
              <a:rPr lang="en-US" sz="2456">
                <a:solidFill>
                  <a:srgbClr val="24363D"/>
                </a:solidFill>
                <a:latin typeface="Tabarra Sans"/>
                <a:ea typeface="Tabarra Sans"/>
                <a:cs typeface="Tabarra Sans"/>
                <a:sym typeface="Tabarra Sans"/>
              </a:rPr>
              <a:t> If electricity bills and food prices rise more than clothing or electronics, they will have a bigger impact on the CPI figure as a higher percentage of income is spent on those.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15240000" cy="2086514"/>
            <a:chOff x="0" y="0"/>
            <a:chExt cx="4816593" cy="659441"/>
          </a:xfrm>
        </p:grpSpPr>
        <p:sp>
          <p:nvSpPr>
            <p:cNvPr id="3" name="Freeform 3"/>
            <p:cNvSpPr/>
            <p:nvPr/>
          </p:nvSpPr>
          <p:spPr>
            <a:xfrm>
              <a:off x="0" y="0"/>
              <a:ext cx="4816592" cy="659441"/>
            </a:xfrm>
            <a:custGeom>
              <a:avLst/>
              <a:gdLst/>
              <a:ahLst/>
              <a:cxnLst/>
              <a:rect l="l" t="t" r="r" b="b"/>
              <a:pathLst>
                <a:path w="4816592" h="659441">
                  <a:moveTo>
                    <a:pt x="0" y="0"/>
                  </a:moveTo>
                  <a:lnTo>
                    <a:pt x="4816592" y="0"/>
                  </a:lnTo>
                  <a:lnTo>
                    <a:pt x="4816592" y="659441"/>
                  </a:lnTo>
                  <a:lnTo>
                    <a:pt x="0" y="659441"/>
                  </a:lnTo>
                  <a:close/>
                </a:path>
              </a:pathLst>
            </a:custGeom>
            <a:solidFill>
              <a:srgbClr val="24363D"/>
            </a:solidFill>
          </p:spPr>
          <p:txBody>
            <a:bodyPr/>
            <a:lstStyle/>
            <a:p>
              <a:endParaRPr lang="en-US"/>
            </a:p>
          </p:txBody>
        </p:sp>
        <p:sp>
          <p:nvSpPr>
            <p:cNvPr id="4" name="TextBox 4"/>
            <p:cNvSpPr txBox="1"/>
            <p:nvPr/>
          </p:nvSpPr>
          <p:spPr>
            <a:xfrm>
              <a:off x="0" y="-28575"/>
              <a:ext cx="4816593" cy="688016"/>
            </a:xfrm>
            <a:prstGeom prst="rect">
              <a:avLst/>
            </a:prstGeom>
          </p:spPr>
          <p:txBody>
            <a:bodyPr lIns="50800" tIns="50800" rIns="50800" bIns="50800" rtlCol="0" anchor="ctr"/>
            <a:lstStyle/>
            <a:p>
              <a:pPr algn="ctr">
                <a:lnSpc>
                  <a:spcPts val="2239"/>
                </a:lnSpc>
                <a:spcBef>
                  <a:spcPct val="0"/>
                </a:spcBef>
              </a:pPr>
              <a:endParaRPr/>
            </a:p>
          </p:txBody>
        </p:sp>
      </p:grpSp>
      <p:sp>
        <p:nvSpPr>
          <p:cNvPr id="5" name="AutoShape 5"/>
          <p:cNvSpPr/>
          <p:nvPr/>
        </p:nvSpPr>
        <p:spPr>
          <a:xfrm>
            <a:off x="857265" y="743705"/>
            <a:ext cx="13525500" cy="14288"/>
          </a:xfrm>
          <a:prstGeom prst="line">
            <a:avLst/>
          </a:prstGeom>
          <a:ln w="28575" cap="flat">
            <a:solidFill>
              <a:srgbClr val="FFE57D"/>
            </a:solidFill>
            <a:prstDash val="solid"/>
            <a:headEnd type="none" w="sm" len="sm"/>
            <a:tailEnd type="none" w="sm" len="sm"/>
          </a:ln>
        </p:spPr>
        <p:txBody>
          <a:bodyPr/>
          <a:lstStyle/>
          <a:p>
            <a:endParaRPr lang="en-US"/>
          </a:p>
        </p:txBody>
      </p:sp>
      <p:sp>
        <p:nvSpPr>
          <p:cNvPr id="6" name="Freeform 6"/>
          <p:cNvSpPr/>
          <p:nvPr/>
        </p:nvSpPr>
        <p:spPr>
          <a:xfrm rot="884069">
            <a:off x="13245764" y="-69342"/>
            <a:ext cx="3114505" cy="2059467"/>
          </a:xfrm>
          <a:custGeom>
            <a:avLst/>
            <a:gdLst/>
            <a:ahLst/>
            <a:cxnLst/>
            <a:rect l="l" t="t" r="r" b="b"/>
            <a:pathLst>
              <a:path w="3114505" h="2059467">
                <a:moveTo>
                  <a:pt x="0" y="0"/>
                </a:moveTo>
                <a:lnTo>
                  <a:pt x="3114506" y="0"/>
                </a:lnTo>
                <a:lnTo>
                  <a:pt x="3114506" y="2059466"/>
                </a:lnTo>
                <a:lnTo>
                  <a:pt x="0" y="2059466"/>
                </a:lnTo>
                <a:lnTo>
                  <a:pt x="0" y="0"/>
                </a:lnTo>
                <a:close/>
              </a:path>
            </a:pathLst>
          </a:custGeom>
          <a:blipFill>
            <a:blip r:embed="rId2"/>
            <a:stretch>
              <a:fillRect/>
            </a:stretch>
          </a:blipFill>
        </p:spPr>
        <p:txBody>
          <a:bodyPr/>
          <a:lstStyle/>
          <a:p>
            <a:endParaRPr lang="en-US"/>
          </a:p>
        </p:txBody>
      </p:sp>
      <p:sp>
        <p:nvSpPr>
          <p:cNvPr id="7" name="Freeform 7"/>
          <p:cNvSpPr/>
          <p:nvPr/>
        </p:nvSpPr>
        <p:spPr>
          <a:xfrm>
            <a:off x="1930890" y="1818591"/>
            <a:ext cx="11378220" cy="6642036"/>
          </a:xfrm>
          <a:custGeom>
            <a:avLst/>
            <a:gdLst/>
            <a:ahLst/>
            <a:cxnLst/>
            <a:rect l="l" t="t" r="r" b="b"/>
            <a:pathLst>
              <a:path w="11378220" h="6642036">
                <a:moveTo>
                  <a:pt x="0" y="0"/>
                </a:moveTo>
                <a:lnTo>
                  <a:pt x="11378220" y="0"/>
                </a:lnTo>
                <a:lnTo>
                  <a:pt x="11378220" y="6642035"/>
                </a:lnTo>
                <a:lnTo>
                  <a:pt x="0" y="6642035"/>
                </a:lnTo>
                <a:lnTo>
                  <a:pt x="0" y="0"/>
                </a:lnTo>
                <a:close/>
              </a:path>
            </a:pathLst>
          </a:custGeom>
          <a:blipFill>
            <a:blip r:embed="rId3"/>
            <a:stretch>
              <a:fillRect/>
            </a:stretch>
          </a:blipFill>
        </p:spPr>
        <p:txBody>
          <a:bodyPr/>
          <a:lstStyle/>
          <a:p>
            <a:endParaRPr lang="en-US"/>
          </a:p>
        </p:txBody>
      </p:sp>
      <p:sp>
        <p:nvSpPr>
          <p:cNvPr id="8" name="TextBox 8"/>
          <p:cNvSpPr txBox="1"/>
          <p:nvPr/>
        </p:nvSpPr>
        <p:spPr>
          <a:xfrm>
            <a:off x="857265" y="824182"/>
            <a:ext cx="13121031" cy="994409"/>
          </a:xfrm>
          <a:prstGeom prst="rect">
            <a:avLst/>
          </a:prstGeom>
        </p:spPr>
        <p:txBody>
          <a:bodyPr lIns="0" tIns="0" rIns="0" bIns="0" rtlCol="0" anchor="t">
            <a:spAutoFit/>
          </a:bodyPr>
          <a:lstStyle/>
          <a:p>
            <a:pPr algn="l">
              <a:lnSpc>
                <a:spcPts val="7140"/>
              </a:lnSpc>
            </a:pPr>
            <a:r>
              <a:rPr lang="en-US" sz="5100" b="1">
                <a:solidFill>
                  <a:srgbClr val="FFE57D"/>
                </a:solidFill>
                <a:latin typeface="Tabarra Sans Bold"/>
                <a:ea typeface="Tabarra Sans Bold"/>
                <a:cs typeface="Tabarra Sans Bold"/>
                <a:sym typeface="Tabarra Sans Bold"/>
              </a:rPr>
              <a:t>How Is Inflation Measured By The C.P.I?</a:t>
            </a:r>
          </a:p>
        </p:txBody>
      </p:sp>
      <p:sp>
        <p:nvSpPr>
          <p:cNvPr id="9" name="TextBox 9"/>
          <p:cNvSpPr txBox="1"/>
          <p:nvPr/>
        </p:nvSpPr>
        <p:spPr>
          <a:xfrm>
            <a:off x="10088219" y="112871"/>
            <a:ext cx="4294531" cy="630834"/>
          </a:xfrm>
          <a:prstGeom prst="rect">
            <a:avLst/>
          </a:prstGeom>
        </p:spPr>
        <p:txBody>
          <a:bodyPr lIns="0" tIns="0" rIns="0" bIns="0" rtlCol="0" anchor="t">
            <a:spAutoFit/>
          </a:bodyPr>
          <a:lstStyle/>
          <a:p>
            <a:pPr algn="r">
              <a:lnSpc>
                <a:spcPts val="4570"/>
              </a:lnSpc>
            </a:pPr>
            <a:r>
              <a:rPr lang="en-US" sz="3264" b="1">
                <a:solidFill>
                  <a:srgbClr val="FFE57D"/>
                </a:solidFill>
                <a:latin typeface="Tabarra Sans Heavy"/>
                <a:ea typeface="Tabarra Sans Heavy"/>
                <a:cs typeface="Tabarra Sans Heavy"/>
                <a:sym typeface="Tabarra Sans Heavy"/>
              </a:rPr>
              <a:t>Back in Business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2176</Words>
  <Application>Microsoft Macintosh PowerPoint</Application>
  <PresentationFormat>Custom</PresentationFormat>
  <Paragraphs>287</Paragraphs>
  <Slides>46</Slides>
  <Notes>0</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46</vt:i4>
      </vt:variant>
    </vt:vector>
  </HeadingPairs>
  <TitlesOfParts>
    <vt:vector size="55" baseType="lpstr">
      <vt:lpstr>Tabarra Sans Bold</vt:lpstr>
      <vt:lpstr>Georgia Pro Bold</vt:lpstr>
      <vt:lpstr>Arial</vt:lpstr>
      <vt:lpstr>Tabarra Sans Heavy</vt:lpstr>
      <vt:lpstr>Tabarra Sans</vt:lpstr>
      <vt:lpstr>Calibri</vt:lpstr>
      <vt:lpstr>Montserrat Bold</vt:lpstr>
      <vt:lpstr>Canva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Strand 01, Chapter 03</dc:title>
  <cp:lastModifiedBy>Gavin Duffy</cp:lastModifiedBy>
  <cp:revision>3</cp:revision>
  <dcterms:created xsi:type="dcterms:W3CDTF">2006-08-16T00:00:00Z</dcterms:created>
  <dcterms:modified xsi:type="dcterms:W3CDTF">2025-09-10T20:07:29Z</dcterms:modified>
  <dc:identifier>DAGvgSrrICA</dc:identifier>
</cp:coreProperties>
</file>