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Lst>
  <p:sldSz cx="18288000" cy="10287000"/>
  <p:notesSz cx="6858000" cy="9144000"/>
  <p:embeddedFontLst>
    <p:embeddedFont>
      <p:font typeface="Calibri (MS)" panose="020F0502020204030204" pitchFamily="34" charset="0"/>
      <p:regular r:id="rId63"/>
    </p:embeddedFont>
    <p:embeddedFont>
      <p:font typeface="Calibri (MS) Bold" panose="020F0702030404030204" pitchFamily="34" charset="0"/>
      <p:regular r:id="rId64"/>
      <p:bold r:id="rId65"/>
    </p:embeddedFont>
    <p:embeddedFont>
      <p:font typeface="League Spartan" pitchFamily="2" charset="77"/>
      <p:regular r:id="rId66"/>
      <p:bold r:id="rId67"/>
    </p:embeddedFont>
    <p:embeddedFont>
      <p:font typeface="Montserrat" pitchFamily="2" charset="77"/>
      <p:regular r:id="rId68"/>
      <p:bold r:id="rId69"/>
      <p:italic r:id="rId70"/>
      <p:boldItalic r:id="rId71"/>
    </p:embeddedFont>
    <p:embeddedFont>
      <p:font typeface="Montserrat Bold" pitchFamily="2" charset="77"/>
      <p:regular r:id="rId72"/>
      <p:bold r:id="rId73"/>
    </p:embeddedFont>
    <p:embeddedFont>
      <p:font typeface="Tabarra Sans Heavy" pitchFamily="2" charset="0"/>
      <p:regular r:id="rId74"/>
      <p:bold r:id="rId75"/>
    </p:embeddedFont>
    <p:embeddedFont>
      <p:font typeface="Tabarra Sans Italics" pitchFamily="2" charset="0"/>
      <p:regular r:id="rId76"/>
      <p:italic r:id="rId7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37" autoAdjust="0"/>
    <p:restoredTop sz="94558" autoAdjust="0"/>
  </p:normalViewPr>
  <p:slideViewPr>
    <p:cSldViewPr>
      <p:cViewPr varScale="1">
        <p:scale>
          <a:sx n="52" d="100"/>
          <a:sy n="52" d="100"/>
        </p:scale>
        <p:origin x="240" y="1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font" Target="fonts/font6.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2.fntdata"/><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0.fntdata"/><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8.fntdata"/><Relationship Id="rId75"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font" Target="fonts/font9.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9/9/25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XCWHSeDU-zk" TargetMode="External"/><Relationship Id="rId3" Type="http://schemas.openxmlformats.org/officeDocument/2006/relationships/image" Target="../media/image19.png"/><Relationship Id="rId7"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video" Target="https://www.youtube.com/watch?v=XCWHSeDU-zk" TargetMode="Externa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0.svg"/></Relationships>
</file>

<file path=ppt/slides/_rels/slide1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7.sv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www.youtube.com/watch?v=mOK0jiGOU4I" TargetMode="External"/><Relationship Id="rId2" Type="http://schemas.openxmlformats.org/officeDocument/2006/relationships/slideLayout" Target="../slideLayouts/slideLayout7.xml"/><Relationship Id="rId1" Type="http://schemas.openxmlformats.org/officeDocument/2006/relationships/video" Target="https://www.youtube.com/watch?v=mOK0jiGOU4I" TargetMode="External"/><Relationship Id="rId6" Type="http://schemas.openxmlformats.org/officeDocument/2006/relationships/hyperlink" Target="https://backinbusinesshub.com/wp-content/uploads/2025/09/ch11-worksheet.pdf" TargetMode="External"/><Relationship Id="rId5" Type="http://schemas.openxmlformats.org/officeDocument/2006/relationships/image" Target="../media/image5.jpeg"/><Relationship Id="rId4" Type="http://schemas.openxmlformats.org/officeDocument/2006/relationships/image" Target="../media/image4.svg"/></Relationships>
</file>

<file path=ppt/slides/_rels/slide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4.svg"/><Relationship Id="rId4" Type="http://schemas.openxmlformats.org/officeDocument/2006/relationships/image" Target="../media/image33.png"/></Relationships>
</file>

<file path=ppt/slides/_rels/slide5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4.svg"/><Relationship Id="rId4" Type="http://schemas.openxmlformats.org/officeDocument/2006/relationships/image" Target="../media/image33.png"/></Relationships>
</file>

<file path=ppt/slides/_rels/slide5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6.svg"/><Relationship Id="rId4" Type="http://schemas.openxmlformats.org/officeDocument/2006/relationships/image" Target="../media/image35.png"/></Relationships>
</file>

<file path=ppt/slides/_rels/slide5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6.svg"/><Relationship Id="rId4" Type="http://schemas.openxmlformats.org/officeDocument/2006/relationships/image" Target="../media/image35.png"/></Relationships>
</file>

<file path=ppt/slides/_rels/slide5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700" y="8411093"/>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3999724" y="0"/>
            <a:ext cx="4288276" cy="4288276"/>
          </a:xfrm>
          <a:custGeom>
            <a:avLst/>
            <a:gdLst/>
            <a:ahLst/>
            <a:cxnLst/>
            <a:rect l="l" t="t" r="r" b="b"/>
            <a:pathLst>
              <a:path w="4288276" h="4288276">
                <a:moveTo>
                  <a:pt x="0" y="0"/>
                </a:moveTo>
                <a:lnTo>
                  <a:pt x="4288276" y="0"/>
                </a:lnTo>
                <a:lnTo>
                  <a:pt x="4288276" y="4288276"/>
                </a:lnTo>
                <a:lnTo>
                  <a:pt x="0" y="4288276"/>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700" y="1365780"/>
            <a:ext cx="13362596" cy="5101591"/>
          </a:xfrm>
          <a:prstGeom prst="rect">
            <a:avLst/>
          </a:prstGeom>
        </p:spPr>
        <p:txBody>
          <a:bodyPr lIns="0" tIns="0" rIns="0" bIns="0" rtlCol="0" anchor="t">
            <a:spAutoFit/>
          </a:bodyPr>
          <a:lstStyle/>
          <a:p>
            <a:pPr algn="l">
              <a:lnSpc>
                <a:spcPts val="18645"/>
              </a:lnSpc>
            </a:pPr>
            <a:r>
              <a:rPr lang="en-US" sz="16950" b="1">
                <a:solidFill>
                  <a:srgbClr val="91D1DB"/>
                </a:solidFill>
                <a:latin typeface="Tabarra Sans Heavy"/>
                <a:ea typeface="Tabarra Sans Heavy"/>
                <a:cs typeface="Tabarra Sans Heavy"/>
                <a:sym typeface="Tabarra Sans Heavy"/>
              </a:rPr>
              <a:t>Strand 2</a:t>
            </a:r>
          </a:p>
          <a:p>
            <a:pPr algn="l">
              <a:lnSpc>
                <a:spcPts val="18645"/>
              </a:lnSpc>
            </a:pPr>
            <a:r>
              <a:rPr lang="en-US" sz="16950" b="1">
                <a:solidFill>
                  <a:srgbClr val="91D1DB"/>
                </a:solidFill>
                <a:latin typeface="Tabarra Sans Heavy"/>
                <a:ea typeface="Tabarra Sans Heavy"/>
                <a:cs typeface="Tabarra Sans Heavy"/>
                <a:sym typeface="Tabarra Sans Heavy"/>
              </a:rPr>
              <a:t>Chapter 11</a:t>
            </a:r>
          </a:p>
        </p:txBody>
      </p:sp>
      <p:sp>
        <p:nvSpPr>
          <p:cNvPr id="5" name="TextBox 5"/>
          <p:cNvSpPr txBox="1"/>
          <p:nvPr/>
        </p:nvSpPr>
        <p:spPr>
          <a:xfrm>
            <a:off x="1028700" y="7283969"/>
            <a:ext cx="16230600" cy="1085215"/>
          </a:xfrm>
          <a:prstGeom prst="rect">
            <a:avLst/>
          </a:prstGeom>
        </p:spPr>
        <p:txBody>
          <a:bodyPr lIns="0" tIns="0" rIns="0" bIns="0" rtlCol="0" anchor="t">
            <a:spAutoFit/>
          </a:bodyPr>
          <a:lstStyle/>
          <a:p>
            <a:pPr algn="l">
              <a:lnSpc>
                <a:spcPts val="7370"/>
              </a:lnSpc>
            </a:pPr>
            <a:r>
              <a:rPr lang="en-US" sz="6700" b="1">
                <a:solidFill>
                  <a:srgbClr val="91D1DB"/>
                </a:solidFill>
                <a:latin typeface="Tabarra Sans Heavy"/>
                <a:ea typeface="Tabarra Sans Heavy"/>
                <a:cs typeface="Tabarra Sans Heavy"/>
                <a:sym typeface="Tabarra Sans Heavy"/>
              </a:rPr>
              <a:t>Growth, Development, And Expansion</a:t>
            </a:r>
          </a:p>
        </p:txBody>
      </p:sp>
      <p:sp>
        <p:nvSpPr>
          <p:cNvPr id="6" name="TextBox 6"/>
          <p:cNvSpPr txBox="1"/>
          <p:nvPr/>
        </p:nvSpPr>
        <p:spPr>
          <a:xfrm>
            <a:off x="11985246" y="9125468"/>
            <a:ext cx="5746372"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028700" y="1416674"/>
            <a:ext cx="16388594" cy="8870326"/>
          </a:xfrm>
          <a:custGeom>
            <a:avLst/>
            <a:gdLst/>
            <a:ahLst/>
            <a:cxnLst/>
            <a:rect l="l" t="t" r="r" b="b"/>
            <a:pathLst>
              <a:path w="16388594" h="8870326">
                <a:moveTo>
                  <a:pt x="0" y="0"/>
                </a:moveTo>
                <a:lnTo>
                  <a:pt x="16388594" y="0"/>
                </a:lnTo>
                <a:lnTo>
                  <a:pt x="16388594" y="8870326"/>
                </a:lnTo>
                <a:lnTo>
                  <a:pt x="0" y="8870326"/>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28700" y="2618693"/>
            <a:ext cx="4427663" cy="1114410"/>
            <a:chOff x="0" y="0"/>
            <a:chExt cx="1166133" cy="293507"/>
          </a:xfrm>
        </p:grpSpPr>
        <p:sp>
          <p:nvSpPr>
            <p:cNvPr id="7" name="Freeform 7"/>
            <p:cNvSpPr/>
            <p:nvPr/>
          </p:nvSpPr>
          <p:spPr>
            <a:xfrm>
              <a:off x="0" y="0"/>
              <a:ext cx="1166133" cy="293507"/>
            </a:xfrm>
            <a:custGeom>
              <a:avLst/>
              <a:gdLst/>
              <a:ahLst/>
              <a:cxnLst/>
              <a:rect l="l" t="t" r="r" b="b"/>
              <a:pathLst>
                <a:path w="1166133" h="293507">
                  <a:moveTo>
                    <a:pt x="89175" y="0"/>
                  </a:moveTo>
                  <a:lnTo>
                    <a:pt x="1076958" y="0"/>
                  </a:lnTo>
                  <a:cubicBezTo>
                    <a:pt x="1126208" y="0"/>
                    <a:pt x="1166133" y="39925"/>
                    <a:pt x="1166133" y="89175"/>
                  </a:cubicBezTo>
                  <a:lnTo>
                    <a:pt x="1166133" y="204332"/>
                  </a:lnTo>
                  <a:cubicBezTo>
                    <a:pt x="1166133" y="227983"/>
                    <a:pt x="1156738" y="250665"/>
                    <a:pt x="1140015" y="267388"/>
                  </a:cubicBezTo>
                  <a:cubicBezTo>
                    <a:pt x="1123291" y="284112"/>
                    <a:pt x="1100609" y="293507"/>
                    <a:pt x="1076958" y="293507"/>
                  </a:cubicBezTo>
                  <a:lnTo>
                    <a:pt x="89175" y="293507"/>
                  </a:lnTo>
                  <a:cubicBezTo>
                    <a:pt x="65525" y="293507"/>
                    <a:pt x="42842" y="284112"/>
                    <a:pt x="26119" y="267388"/>
                  </a:cubicBezTo>
                  <a:cubicBezTo>
                    <a:pt x="9395" y="250665"/>
                    <a:pt x="0" y="227983"/>
                    <a:pt x="0" y="204332"/>
                  </a:cubicBezTo>
                  <a:lnTo>
                    <a:pt x="0" y="89175"/>
                  </a:lnTo>
                  <a:cubicBezTo>
                    <a:pt x="0" y="65525"/>
                    <a:pt x="9395" y="42842"/>
                    <a:pt x="26119" y="26119"/>
                  </a:cubicBezTo>
                  <a:cubicBezTo>
                    <a:pt x="42842" y="9395"/>
                    <a:pt x="65525" y="0"/>
                    <a:pt x="89175" y="0"/>
                  </a:cubicBezTo>
                  <a:close/>
                </a:path>
              </a:pathLst>
            </a:custGeom>
            <a:solidFill>
              <a:srgbClr val="3E7992"/>
            </a:solidFill>
          </p:spPr>
          <p:txBody>
            <a:bodyPr/>
            <a:lstStyle/>
            <a:p>
              <a:endParaRPr lang="en-US"/>
            </a:p>
          </p:txBody>
        </p:sp>
        <p:sp>
          <p:nvSpPr>
            <p:cNvPr id="8" name="TextBox 8"/>
            <p:cNvSpPr txBox="1"/>
            <p:nvPr/>
          </p:nvSpPr>
          <p:spPr>
            <a:xfrm>
              <a:off x="0" y="-38100"/>
              <a:ext cx="1166133" cy="331607"/>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036159" y="6476628"/>
            <a:ext cx="4427663" cy="1114410"/>
            <a:chOff x="0" y="0"/>
            <a:chExt cx="1166133" cy="293507"/>
          </a:xfrm>
        </p:grpSpPr>
        <p:sp>
          <p:nvSpPr>
            <p:cNvPr id="10" name="Freeform 10"/>
            <p:cNvSpPr/>
            <p:nvPr/>
          </p:nvSpPr>
          <p:spPr>
            <a:xfrm>
              <a:off x="0" y="0"/>
              <a:ext cx="1166133" cy="293507"/>
            </a:xfrm>
            <a:custGeom>
              <a:avLst/>
              <a:gdLst/>
              <a:ahLst/>
              <a:cxnLst/>
              <a:rect l="l" t="t" r="r" b="b"/>
              <a:pathLst>
                <a:path w="1166133" h="293507">
                  <a:moveTo>
                    <a:pt x="89175" y="0"/>
                  </a:moveTo>
                  <a:lnTo>
                    <a:pt x="1076958" y="0"/>
                  </a:lnTo>
                  <a:cubicBezTo>
                    <a:pt x="1126208" y="0"/>
                    <a:pt x="1166133" y="39925"/>
                    <a:pt x="1166133" y="89175"/>
                  </a:cubicBezTo>
                  <a:lnTo>
                    <a:pt x="1166133" y="204332"/>
                  </a:lnTo>
                  <a:cubicBezTo>
                    <a:pt x="1166133" y="227983"/>
                    <a:pt x="1156738" y="250665"/>
                    <a:pt x="1140015" y="267388"/>
                  </a:cubicBezTo>
                  <a:cubicBezTo>
                    <a:pt x="1123291" y="284112"/>
                    <a:pt x="1100609" y="293507"/>
                    <a:pt x="1076958" y="293507"/>
                  </a:cubicBezTo>
                  <a:lnTo>
                    <a:pt x="89175" y="293507"/>
                  </a:lnTo>
                  <a:cubicBezTo>
                    <a:pt x="65525" y="293507"/>
                    <a:pt x="42842" y="284112"/>
                    <a:pt x="26119" y="267388"/>
                  </a:cubicBezTo>
                  <a:cubicBezTo>
                    <a:pt x="9395" y="250665"/>
                    <a:pt x="0" y="227983"/>
                    <a:pt x="0" y="204332"/>
                  </a:cubicBezTo>
                  <a:lnTo>
                    <a:pt x="0" y="89175"/>
                  </a:lnTo>
                  <a:cubicBezTo>
                    <a:pt x="0" y="65525"/>
                    <a:pt x="9395" y="42842"/>
                    <a:pt x="26119" y="26119"/>
                  </a:cubicBezTo>
                  <a:cubicBezTo>
                    <a:pt x="42842" y="9395"/>
                    <a:pt x="65525" y="0"/>
                    <a:pt x="89175" y="0"/>
                  </a:cubicBezTo>
                  <a:close/>
                </a:path>
              </a:pathLst>
            </a:custGeom>
            <a:solidFill>
              <a:srgbClr val="3E7992"/>
            </a:solidFill>
          </p:spPr>
          <p:txBody>
            <a:bodyPr/>
            <a:lstStyle/>
            <a:p>
              <a:endParaRPr lang="en-US"/>
            </a:p>
          </p:txBody>
        </p:sp>
        <p:sp>
          <p:nvSpPr>
            <p:cNvPr id="11" name="TextBox 11"/>
            <p:cNvSpPr txBox="1"/>
            <p:nvPr/>
          </p:nvSpPr>
          <p:spPr>
            <a:xfrm>
              <a:off x="0" y="-38100"/>
              <a:ext cx="1166133" cy="331607"/>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2522746" y="2234651"/>
            <a:ext cx="3104431" cy="1513410"/>
          </a:xfrm>
          <a:custGeom>
            <a:avLst/>
            <a:gdLst/>
            <a:ahLst/>
            <a:cxnLst/>
            <a:rect l="l" t="t" r="r" b="b"/>
            <a:pathLst>
              <a:path w="3104431" h="1513410">
                <a:moveTo>
                  <a:pt x="0" y="0"/>
                </a:moveTo>
                <a:lnTo>
                  <a:pt x="3104431" y="0"/>
                </a:lnTo>
                <a:lnTo>
                  <a:pt x="3104431" y="1513410"/>
                </a:lnTo>
                <a:lnTo>
                  <a:pt x="0" y="15134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a:off x="13059460" y="5659739"/>
            <a:ext cx="2031003" cy="1931299"/>
          </a:xfrm>
          <a:custGeom>
            <a:avLst/>
            <a:gdLst/>
            <a:ahLst/>
            <a:cxnLst/>
            <a:rect l="l" t="t" r="r" b="b"/>
            <a:pathLst>
              <a:path w="2031003" h="1931299">
                <a:moveTo>
                  <a:pt x="0" y="0"/>
                </a:moveTo>
                <a:lnTo>
                  <a:pt x="2031003" y="0"/>
                </a:lnTo>
                <a:lnTo>
                  <a:pt x="2031003" y="1931299"/>
                </a:lnTo>
                <a:lnTo>
                  <a:pt x="0" y="19312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TextBox 14"/>
          <p:cNvSpPr txBox="1"/>
          <p:nvPr/>
        </p:nvSpPr>
        <p:spPr>
          <a:xfrm>
            <a:off x="1028700" y="917251"/>
            <a:ext cx="16507962" cy="10477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The Significance Of a Business’s Competitive Advantage And</a:t>
            </a:r>
          </a:p>
          <a:p>
            <a:pPr algn="l">
              <a:lnSpc>
                <a:spcPts val="4200"/>
              </a:lnSpc>
            </a:pPr>
            <a:r>
              <a:rPr lang="en-US" sz="3000" b="1">
                <a:solidFill>
                  <a:srgbClr val="91D1DB"/>
                </a:solidFill>
                <a:latin typeface="Montserrat Bold"/>
                <a:ea typeface="Montserrat Bold"/>
                <a:cs typeface="Montserrat Bold"/>
                <a:sym typeface="Montserrat Bold"/>
              </a:rPr>
              <a:t>How A Business Can Capitalise On It</a:t>
            </a:r>
          </a:p>
        </p:txBody>
      </p:sp>
      <p:sp>
        <p:nvSpPr>
          <p:cNvPr id="15" name="TextBox 15"/>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16" name="TextBox 16"/>
          <p:cNvSpPr txBox="1"/>
          <p:nvPr/>
        </p:nvSpPr>
        <p:spPr>
          <a:xfrm>
            <a:off x="1350739" y="2652658"/>
            <a:ext cx="3783584" cy="1036955"/>
          </a:xfrm>
          <a:prstGeom prst="rect">
            <a:avLst/>
          </a:prstGeom>
        </p:spPr>
        <p:txBody>
          <a:bodyPr lIns="0" tIns="0" rIns="0" bIns="0" rtlCol="0" anchor="t">
            <a:spAutoFit/>
          </a:bodyPr>
          <a:lstStyle/>
          <a:p>
            <a:pPr algn="ctr">
              <a:lnSpc>
                <a:spcPts val="3700"/>
              </a:lnSpc>
            </a:pPr>
            <a:r>
              <a:rPr lang="en-US" sz="3700">
                <a:solidFill>
                  <a:srgbClr val="FFFFFF"/>
                </a:solidFill>
                <a:latin typeface="Calibri (MS)"/>
                <a:ea typeface="Calibri (MS)"/>
                <a:cs typeface="Calibri (MS)"/>
                <a:sym typeface="Calibri (MS)"/>
              </a:rPr>
              <a:t>Helps Create A Clear USP</a:t>
            </a:r>
          </a:p>
        </p:txBody>
      </p:sp>
      <p:sp>
        <p:nvSpPr>
          <p:cNvPr id="17" name="TextBox 17"/>
          <p:cNvSpPr txBox="1"/>
          <p:nvPr/>
        </p:nvSpPr>
        <p:spPr>
          <a:xfrm>
            <a:off x="1043618" y="3758194"/>
            <a:ext cx="16024743"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A competitive advantage sets a business apart from its competitors. It can be found within a specific product feature, unique service, quality focus, or brand experience. </a:t>
            </a:r>
          </a:p>
          <a:p>
            <a:pPr algn="l">
              <a:lnSpc>
                <a:spcPts val="4620"/>
              </a:lnSpc>
            </a:pPr>
            <a:r>
              <a:rPr lang="en-US" sz="3000">
                <a:solidFill>
                  <a:srgbClr val="24363D"/>
                </a:solidFill>
                <a:latin typeface="Calibri (MS)"/>
                <a:ea typeface="Calibri (MS)"/>
                <a:cs typeface="Calibri (MS)"/>
                <a:sym typeface="Calibri (MS)"/>
              </a:rPr>
              <a:t>A clear differentiating feature or value proposition needs to be established so a business can base all of its actions on this unique selling point.</a:t>
            </a:r>
          </a:p>
        </p:txBody>
      </p:sp>
      <p:sp>
        <p:nvSpPr>
          <p:cNvPr id="18" name="TextBox 18"/>
          <p:cNvSpPr txBox="1"/>
          <p:nvPr/>
        </p:nvSpPr>
        <p:spPr>
          <a:xfrm>
            <a:off x="1358198" y="6510593"/>
            <a:ext cx="3783584" cy="1036955"/>
          </a:xfrm>
          <a:prstGeom prst="rect">
            <a:avLst/>
          </a:prstGeom>
        </p:spPr>
        <p:txBody>
          <a:bodyPr lIns="0" tIns="0" rIns="0" bIns="0" rtlCol="0" anchor="t">
            <a:spAutoFit/>
          </a:bodyPr>
          <a:lstStyle/>
          <a:p>
            <a:pPr algn="ctr">
              <a:lnSpc>
                <a:spcPts val="3700"/>
              </a:lnSpc>
            </a:pPr>
            <a:r>
              <a:rPr lang="en-US" sz="3700">
                <a:solidFill>
                  <a:srgbClr val="FFFFFF"/>
                </a:solidFill>
                <a:latin typeface="Calibri (MS)"/>
                <a:ea typeface="Calibri (MS)"/>
                <a:cs typeface="Calibri (MS)"/>
                <a:sym typeface="Calibri (MS)"/>
              </a:rPr>
              <a:t>Build A Loyal Customer Base</a:t>
            </a:r>
          </a:p>
        </p:txBody>
      </p:sp>
      <p:sp>
        <p:nvSpPr>
          <p:cNvPr id="19" name="TextBox 19"/>
          <p:cNvSpPr txBox="1"/>
          <p:nvPr/>
        </p:nvSpPr>
        <p:spPr>
          <a:xfrm>
            <a:off x="1043618" y="7619613"/>
            <a:ext cx="16024743" cy="1775459"/>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When a business offers something that customers value and cannot easily find elsewhere, it fosters</a:t>
            </a:r>
          </a:p>
          <a:p>
            <a:pPr algn="l">
              <a:lnSpc>
                <a:spcPts val="4620"/>
              </a:lnSpc>
            </a:pPr>
            <a:r>
              <a:rPr lang="en-US" sz="3000">
                <a:solidFill>
                  <a:srgbClr val="24363D"/>
                </a:solidFill>
                <a:latin typeface="Calibri (MS)"/>
                <a:ea typeface="Calibri (MS)"/>
                <a:cs typeface="Calibri (MS)"/>
                <a:sym typeface="Calibri (MS)"/>
              </a:rPr>
              <a:t>loyalty and encourages repeat business. </a:t>
            </a:r>
          </a:p>
          <a:p>
            <a:pPr algn="l">
              <a:lnSpc>
                <a:spcPts val="4620"/>
              </a:lnSpc>
            </a:pPr>
            <a:r>
              <a:rPr lang="en-US" sz="3000">
                <a:solidFill>
                  <a:srgbClr val="24363D"/>
                </a:solidFill>
                <a:latin typeface="Calibri (MS)"/>
                <a:ea typeface="Calibri (MS)"/>
                <a:cs typeface="Calibri (MS)"/>
                <a:sym typeface="Calibri (MS)"/>
              </a:rPr>
              <a:t>Low fare journeys keep customers returning to Ryanair when looking for flights for their next holiday.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28700" y="2231105"/>
            <a:ext cx="4427663" cy="1114410"/>
            <a:chOff x="0" y="0"/>
            <a:chExt cx="1166133" cy="293507"/>
          </a:xfrm>
        </p:grpSpPr>
        <p:sp>
          <p:nvSpPr>
            <p:cNvPr id="7" name="Freeform 7"/>
            <p:cNvSpPr/>
            <p:nvPr/>
          </p:nvSpPr>
          <p:spPr>
            <a:xfrm>
              <a:off x="0" y="0"/>
              <a:ext cx="1166133" cy="293507"/>
            </a:xfrm>
            <a:custGeom>
              <a:avLst/>
              <a:gdLst/>
              <a:ahLst/>
              <a:cxnLst/>
              <a:rect l="l" t="t" r="r" b="b"/>
              <a:pathLst>
                <a:path w="1166133" h="293507">
                  <a:moveTo>
                    <a:pt x="89175" y="0"/>
                  </a:moveTo>
                  <a:lnTo>
                    <a:pt x="1076958" y="0"/>
                  </a:lnTo>
                  <a:cubicBezTo>
                    <a:pt x="1126208" y="0"/>
                    <a:pt x="1166133" y="39925"/>
                    <a:pt x="1166133" y="89175"/>
                  </a:cubicBezTo>
                  <a:lnTo>
                    <a:pt x="1166133" y="204332"/>
                  </a:lnTo>
                  <a:cubicBezTo>
                    <a:pt x="1166133" y="227983"/>
                    <a:pt x="1156738" y="250665"/>
                    <a:pt x="1140015" y="267388"/>
                  </a:cubicBezTo>
                  <a:cubicBezTo>
                    <a:pt x="1123291" y="284112"/>
                    <a:pt x="1100609" y="293507"/>
                    <a:pt x="1076958" y="293507"/>
                  </a:cubicBezTo>
                  <a:lnTo>
                    <a:pt x="89175" y="293507"/>
                  </a:lnTo>
                  <a:cubicBezTo>
                    <a:pt x="65525" y="293507"/>
                    <a:pt x="42842" y="284112"/>
                    <a:pt x="26119" y="267388"/>
                  </a:cubicBezTo>
                  <a:cubicBezTo>
                    <a:pt x="9395" y="250665"/>
                    <a:pt x="0" y="227983"/>
                    <a:pt x="0" y="204332"/>
                  </a:cubicBezTo>
                  <a:lnTo>
                    <a:pt x="0" y="89175"/>
                  </a:lnTo>
                  <a:cubicBezTo>
                    <a:pt x="0" y="65525"/>
                    <a:pt x="9395" y="42842"/>
                    <a:pt x="26119" y="26119"/>
                  </a:cubicBezTo>
                  <a:cubicBezTo>
                    <a:pt x="42842" y="9395"/>
                    <a:pt x="65525" y="0"/>
                    <a:pt x="89175" y="0"/>
                  </a:cubicBezTo>
                  <a:close/>
                </a:path>
              </a:pathLst>
            </a:custGeom>
            <a:solidFill>
              <a:srgbClr val="3E7992"/>
            </a:solidFill>
          </p:spPr>
          <p:txBody>
            <a:bodyPr/>
            <a:lstStyle/>
            <a:p>
              <a:endParaRPr lang="en-US"/>
            </a:p>
          </p:txBody>
        </p:sp>
        <p:sp>
          <p:nvSpPr>
            <p:cNvPr id="8" name="TextBox 8"/>
            <p:cNvSpPr txBox="1"/>
            <p:nvPr/>
          </p:nvSpPr>
          <p:spPr>
            <a:xfrm>
              <a:off x="0" y="-38100"/>
              <a:ext cx="1166133" cy="331607"/>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036159" y="6476628"/>
            <a:ext cx="5257678" cy="1114410"/>
            <a:chOff x="0" y="0"/>
            <a:chExt cx="1384738" cy="293507"/>
          </a:xfrm>
        </p:grpSpPr>
        <p:sp>
          <p:nvSpPr>
            <p:cNvPr id="10" name="Freeform 10"/>
            <p:cNvSpPr/>
            <p:nvPr/>
          </p:nvSpPr>
          <p:spPr>
            <a:xfrm>
              <a:off x="0" y="0"/>
              <a:ext cx="1384738" cy="293507"/>
            </a:xfrm>
            <a:custGeom>
              <a:avLst/>
              <a:gdLst/>
              <a:ahLst/>
              <a:cxnLst/>
              <a:rect l="l" t="t" r="r" b="b"/>
              <a:pathLst>
                <a:path w="1384738" h="293507">
                  <a:moveTo>
                    <a:pt x="75097" y="0"/>
                  </a:moveTo>
                  <a:lnTo>
                    <a:pt x="1309641" y="0"/>
                  </a:lnTo>
                  <a:cubicBezTo>
                    <a:pt x="1351116" y="0"/>
                    <a:pt x="1384738" y="33622"/>
                    <a:pt x="1384738" y="75097"/>
                  </a:cubicBezTo>
                  <a:lnTo>
                    <a:pt x="1384738" y="218410"/>
                  </a:lnTo>
                  <a:cubicBezTo>
                    <a:pt x="1384738" y="238327"/>
                    <a:pt x="1376826" y="257428"/>
                    <a:pt x="1362743" y="271512"/>
                  </a:cubicBezTo>
                  <a:cubicBezTo>
                    <a:pt x="1348659" y="285595"/>
                    <a:pt x="1329558" y="293507"/>
                    <a:pt x="1309641" y="293507"/>
                  </a:cubicBezTo>
                  <a:lnTo>
                    <a:pt x="75097" y="293507"/>
                  </a:lnTo>
                  <a:cubicBezTo>
                    <a:pt x="55180" y="293507"/>
                    <a:pt x="36079" y="285595"/>
                    <a:pt x="21996" y="271512"/>
                  </a:cubicBezTo>
                  <a:cubicBezTo>
                    <a:pt x="7912" y="257428"/>
                    <a:pt x="0" y="238327"/>
                    <a:pt x="0" y="218410"/>
                  </a:cubicBezTo>
                  <a:lnTo>
                    <a:pt x="0" y="75097"/>
                  </a:lnTo>
                  <a:cubicBezTo>
                    <a:pt x="0" y="55180"/>
                    <a:pt x="7912" y="36079"/>
                    <a:pt x="21996" y="21996"/>
                  </a:cubicBezTo>
                  <a:cubicBezTo>
                    <a:pt x="36079" y="7912"/>
                    <a:pt x="55180" y="0"/>
                    <a:pt x="75097" y="0"/>
                  </a:cubicBezTo>
                  <a:close/>
                </a:path>
              </a:pathLst>
            </a:custGeom>
            <a:solidFill>
              <a:srgbClr val="3E7992"/>
            </a:solidFill>
          </p:spPr>
          <p:txBody>
            <a:bodyPr/>
            <a:lstStyle/>
            <a:p>
              <a:endParaRPr lang="en-US"/>
            </a:p>
          </p:txBody>
        </p:sp>
        <p:sp>
          <p:nvSpPr>
            <p:cNvPr id="11" name="TextBox 11"/>
            <p:cNvSpPr txBox="1"/>
            <p:nvPr/>
          </p:nvSpPr>
          <p:spPr>
            <a:xfrm>
              <a:off x="0" y="-38100"/>
              <a:ext cx="1384738" cy="331607"/>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rot="8485807">
            <a:off x="15677140" y="3909400"/>
            <a:ext cx="2782442" cy="2782442"/>
          </a:xfrm>
          <a:custGeom>
            <a:avLst/>
            <a:gdLst/>
            <a:ahLst/>
            <a:cxnLst/>
            <a:rect l="l" t="t" r="r" b="b"/>
            <a:pathLst>
              <a:path w="2782442" h="2782442">
                <a:moveTo>
                  <a:pt x="0" y="0"/>
                </a:moveTo>
                <a:lnTo>
                  <a:pt x="2782443" y="0"/>
                </a:lnTo>
                <a:lnTo>
                  <a:pt x="2782443" y="2782442"/>
                </a:lnTo>
                <a:lnTo>
                  <a:pt x="0" y="27824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p:nvPr/>
        </p:nvSpPr>
        <p:spPr>
          <a:xfrm>
            <a:off x="1043618" y="3370606"/>
            <a:ext cx="16024743" cy="2937509"/>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A business should make sure that customers know exactly what makes it different - this message can be shared through advertising, social media, in-store branding, packaging, or even how staff speak about the brand. </a:t>
            </a:r>
          </a:p>
          <a:p>
            <a:pPr algn="l">
              <a:lnSpc>
                <a:spcPts val="4620"/>
              </a:lnSpc>
            </a:pPr>
            <a:r>
              <a:rPr lang="en-US" sz="3000">
                <a:solidFill>
                  <a:srgbClr val="24363D"/>
                </a:solidFill>
                <a:latin typeface="Calibri (MS)"/>
                <a:ea typeface="Calibri (MS)"/>
                <a:cs typeface="Calibri (MS)"/>
                <a:sym typeface="Calibri (MS)"/>
              </a:rPr>
              <a:t>Lego have developed more products around Marvel and Disney characters and movies to leverage their competitive advantage of being partnered with lots of popular movies.</a:t>
            </a:r>
          </a:p>
        </p:txBody>
      </p:sp>
      <p:sp>
        <p:nvSpPr>
          <p:cNvPr id="14" name="TextBox 14"/>
          <p:cNvSpPr txBox="1"/>
          <p:nvPr/>
        </p:nvSpPr>
        <p:spPr>
          <a:xfrm>
            <a:off x="1028700" y="917251"/>
            <a:ext cx="16507962" cy="10477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The Significance Of a Business’s Competitive Advantage And</a:t>
            </a:r>
          </a:p>
          <a:p>
            <a:pPr algn="l">
              <a:lnSpc>
                <a:spcPts val="4200"/>
              </a:lnSpc>
            </a:pPr>
            <a:r>
              <a:rPr lang="en-US" sz="3000" b="1">
                <a:solidFill>
                  <a:srgbClr val="91D1DB"/>
                </a:solidFill>
                <a:latin typeface="Montserrat Bold"/>
                <a:ea typeface="Montserrat Bold"/>
                <a:cs typeface="Montserrat Bold"/>
                <a:sym typeface="Montserrat Bold"/>
              </a:rPr>
              <a:t>How A Business Can Capitalise On It</a:t>
            </a:r>
          </a:p>
        </p:txBody>
      </p:sp>
      <p:sp>
        <p:nvSpPr>
          <p:cNvPr id="15" name="TextBox 15"/>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16" name="TextBox 16"/>
          <p:cNvSpPr txBox="1"/>
          <p:nvPr/>
        </p:nvSpPr>
        <p:spPr>
          <a:xfrm>
            <a:off x="1350739" y="2265070"/>
            <a:ext cx="3783584" cy="1036955"/>
          </a:xfrm>
          <a:prstGeom prst="rect">
            <a:avLst/>
          </a:prstGeom>
        </p:spPr>
        <p:txBody>
          <a:bodyPr lIns="0" tIns="0" rIns="0" bIns="0" rtlCol="0" anchor="t">
            <a:spAutoFit/>
          </a:bodyPr>
          <a:lstStyle/>
          <a:p>
            <a:pPr algn="ctr">
              <a:lnSpc>
                <a:spcPts val="3700"/>
              </a:lnSpc>
            </a:pPr>
            <a:r>
              <a:rPr lang="en-US" sz="3700">
                <a:solidFill>
                  <a:srgbClr val="FFFFFF"/>
                </a:solidFill>
                <a:latin typeface="Calibri (MS)"/>
                <a:ea typeface="Calibri (MS)"/>
                <a:cs typeface="Calibri (MS)"/>
                <a:sym typeface="Calibri (MS)"/>
              </a:rPr>
              <a:t>Help Improve the Marketing Mix</a:t>
            </a:r>
          </a:p>
        </p:txBody>
      </p:sp>
      <p:sp>
        <p:nvSpPr>
          <p:cNvPr id="17" name="TextBox 17"/>
          <p:cNvSpPr txBox="1"/>
          <p:nvPr/>
        </p:nvSpPr>
        <p:spPr>
          <a:xfrm>
            <a:off x="1350739" y="6593143"/>
            <a:ext cx="4580597" cy="881380"/>
          </a:xfrm>
          <a:prstGeom prst="rect">
            <a:avLst/>
          </a:prstGeom>
        </p:spPr>
        <p:txBody>
          <a:bodyPr lIns="0" tIns="0" rIns="0" bIns="0" rtlCol="0" anchor="t">
            <a:spAutoFit/>
          </a:bodyPr>
          <a:lstStyle/>
          <a:p>
            <a:pPr algn="ctr">
              <a:lnSpc>
                <a:spcPts val="3200"/>
              </a:lnSpc>
            </a:pPr>
            <a:r>
              <a:rPr lang="en-US" sz="3200">
                <a:solidFill>
                  <a:srgbClr val="FFFFFF"/>
                </a:solidFill>
                <a:latin typeface="Calibri (MS)"/>
                <a:ea typeface="Calibri (MS)"/>
                <a:cs typeface="Calibri (MS)"/>
                <a:sym typeface="Calibri (MS)"/>
              </a:rPr>
              <a:t>Develop Their Competitive Advantage</a:t>
            </a:r>
          </a:p>
        </p:txBody>
      </p:sp>
      <p:sp>
        <p:nvSpPr>
          <p:cNvPr id="18" name="TextBox 18"/>
          <p:cNvSpPr txBox="1"/>
          <p:nvPr/>
        </p:nvSpPr>
        <p:spPr>
          <a:xfrm>
            <a:off x="1043618" y="7619613"/>
            <a:ext cx="16024743"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A business should keep improving what it is best at. If it has an advantage in customer service, it needs to make sure that it continues to train staff well. A competitive advantage is not permanent, what works today may not work tomorrow. Businesses must monitor what their competitors are doing</a:t>
            </a:r>
          </a:p>
          <a:p>
            <a:pPr algn="l">
              <a:lnSpc>
                <a:spcPts val="4620"/>
              </a:lnSpc>
            </a:pPr>
            <a:r>
              <a:rPr lang="en-US" sz="3000">
                <a:solidFill>
                  <a:srgbClr val="24363D"/>
                </a:solidFill>
                <a:latin typeface="Calibri (MS)"/>
                <a:ea typeface="Calibri (MS)"/>
                <a:cs typeface="Calibri (MS)"/>
                <a:sym typeface="Calibri (MS)"/>
              </a:rPr>
              <a:t>and be ready to change.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4136094" y="3087416"/>
            <a:ext cx="4427663" cy="1114410"/>
            <a:chOff x="0" y="0"/>
            <a:chExt cx="1166133" cy="293507"/>
          </a:xfrm>
        </p:grpSpPr>
        <p:sp>
          <p:nvSpPr>
            <p:cNvPr id="7" name="Freeform 7"/>
            <p:cNvSpPr/>
            <p:nvPr/>
          </p:nvSpPr>
          <p:spPr>
            <a:xfrm>
              <a:off x="0" y="0"/>
              <a:ext cx="1166133" cy="293507"/>
            </a:xfrm>
            <a:custGeom>
              <a:avLst/>
              <a:gdLst/>
              <a:ahLst/>
              <a:cxnLst/>
              <a:rect l="l" t="t" r="r" b="b"/>
              <a:pathLst>
                <a:path w="1166133" h="293507">
                  <a:moveTo>
                    <a:pt x="89175" y="0"/>
                  </a:moveTo>
                  <a:lnTo>
                    <a:pt x="1076958" y="0"/>
                  </a:lnTo>
                  <a:cubicBezTo>
                    <a:pt x="1126208" y="0"/>
                    <a:pt x="1166133" y="39925"/>
                    <a:pt x="1166133" y="89175"/>
                  </a:cubicBezTo>
                  <a:lnTo>
                    <a:pt x="1166133" y="204332"/>
                  </a:lnTo>
                  <a:cubicBezTo>
                    <a:pt x="1166133" y="227983"/>
                    <a:pt x="1156738" y="250665"/>
                    <a:pt x="1140015" y="267388"/>
                  </a:cubicBezTo>
                  <a:cubicBezTo>
                    <a:pt x="1123291" y="284112"/>
                    <a:pt x="1100609" y="293507"/>
                    <a:pt x="1076958" y="293507"/>
                  </a:cubicBezTo>
                  <a:lnTo>
                    <a:pt x="89175" y="293507"/>
                  </a:lnTo>
                  <a:cubicBezTo>
                    <a:pt x="65525" y="293507"/>
                    <a:pt x="42842" y="284112"/>
                    <a:pt x="26119" y="267388"/>
                  </a:cubicBezTo>
                  <a:cubicBezTo>
                    <a:pt x="9395" y="250665"/>
                    <a:pt x="0" y="227983"/>
                    <a:pt x="0" y="204332"/>
                  </a:cubicBezTo>
                  <a:lnTo>
                    <a:pt x="0" y="89175"/>
                  </a:lnTo>
                  <a:cubicBezTo>
                    <a:pt x="0" y="65525"/>
                    <a:pt x="9395" y="42842"/>
                    <a:pt x="26119" y="26119"/>
                  </a:cubicBezTo>
                  <a:cubicBezTo>
                    <a:pt x="42842" y="9395"/>
                    <a:pt x="65525" y="0"/>
                    <a:pt x="89175" y="0"/>
                  </a:cubicBezTo>
                  <a:close/>
                </a:path>
              </a:pathLst>
            </a:custGeom>
            <a:solidFill>
              <a:srgbClr val="3E7992"/>
            </a:solidFill>
          </p:spPr>
          <p:txBody>
            <a:bodyPr/>
            <a:lstStyle/>
            <a:p>
              <a:endParaRPr lang="en-US"/>
            </a:p>
          </p:txBody>
        </p:sp>
        <p:sp>
          <p:nvSpPr>
            <p:cNvPr id="8" name="TextBox 8"/>
            <p:cNvSpPr txBox="1"/>
            <p:nvPr/>
          </p:nvSpPr>
          <p:spPr>
            <a:xfrm>
              <a:off x="0" y="-38100"/>
              <a:ext cx="1166133" cy="331607"/>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4136094" y="4801901"/>
            <a:ext cx="4427663" cy="1114410"/>
            <a:chOff x="0" y="0"/>
            <a:chExt cx="1166133" cy="293507"/>
          </a:xfrm>
        </p:grpSpPr>
        <p:sp>
          <p:nvSpPr>
            <p:cNvPr id="10" name="Freeform 10"/>
            <p:cNvSpPr/>
            <p:nvPr/>
          </p:nvSpPr>
          <p:spPr>
            <a:xfrm>
              <a:off x="0" y="0"/>
              <a:ext cx="1166133" cy="293507"/>
            </a:xfrm>
            <a:custGeom>
              <a:avLst/>
              <a:gdLst/>
              <a:ahLst/>
              <a:cxnLst/>
              <a:rect l="l" t="t" r="r" b="b"/>
              <a:pathLst>
                <a:path w="1166133" h="293507">
                  <a:moveTo>
                    <a:pt x="89175" y="0"/>
                  </a:moveTo>
                  <a:lnTo>
                    <a:pt x="1076958" y="0"/>
                  </a:lnTo>
                  <a:cubicBezTo>
                    <a:pt x="1126208" y="0"/>
                    <a:pt x="1166133" y="39925"/>
                    <a:pt x="1166133" y="89175"/>
                  </a:cubicBezTo>
                  <a:lnTo>
                    <a:pt x="1166133" y="204332"/>
                  </a:lnTo>
                  <a:cubicBezTo>
                    <a:pt x="1166133" y="227983"/>
                    <a:pt x="1156738" y="250665"/>
                    <a:pt x="1140015" y="267388"/>
                  </a:cubicBezTo>
                  <a:cubicBezTo>
                    <a:pt x="1123291" y="284112"/>
                    <a:pt x="1100609" y="293507"/>
                    <a:pt x="1076958" y="293507"/>
                  </a:cubicBezTo>
                  <a:lnTo>
                    <a:pt x="89175" y="293507"/>
                  </a:lnTo>
                  <a:cubicBezTo>
                    <a:pt x="65525" y="293507"/>
                    <a:pt x="42842" y="284112"/>
                    <a:pt x="26119" y="267388"/>
                  </a:cubicBezTo>
                  <a:cubicBezTo>
                    <a:pt x="9395" y="250665"/>
                    <a:pt x="0" y="227983"/>
                    <a:pt x="0" y="204332"/>
                  </a:cubicBezTo>
                  <a:lnTo>
                    <a:pt x="0" y="89175"/>
                  </a:lnTo>
                  <a:cubicBezTo>
                    <a:pt x="0" y="65525"/>
                    <a:pt x="9395" y="42842"/>
                    <a:pt x="26119" y="26119"/>
                  </a:cubicBezTo>
                  <a:cubicBezTo>
                    <a:pt x="42842" y="9395"/>
                    <a:pt x="65525" y="0"/>
                    <a:pt x="89175" y="0"/>
                  </a:cubicBezTo>
                  <a:close/>
                </a:path>
              </a:pathLst>
            </a:custGeom>
            <a:solidFill>
              <a:srgbClr val="3E7992"/>
            </a:solidFill>
          </p:spPr>
          <p:txBody>
            <a:bodyPr/>
            <a:lstStyle/>
            <a:p>
              <a:endParaRPr lang="en-US"/>
            </a:p>
          </p:txBody>
        </p:sp>
        <p:sp>
          <p:nvSpPr>
            <p:cNvPr id="11" name="TextBox 11"/>
            <p:cNvSpPr txBox="1"/>
            <p:nvPr/>
          </p:nvSpPr>
          <p:spPr>
            <a:xfrm>
              <a:off x="0" y="-38100"/>
              <a:ext cx="1166133" cy="331607"/>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4136094" y="6516385"/>
            <a:ext cx="4427663" cy="1114410"/>
            <a:chOff x="0" y="0"/>
            <a:chExt cx="1166133" cy="293507"/>
          </a:xfrm>
        </p:grpSpPr>
        <p:sp>
          <p:nvSpPr>
            <p:cNvPr id="13" name="Freeform 13"/>
            <p:cNvSpPr/>
            <p:nvPr/>
          </p:nvSpPr>
          <p:spPr>
            <a:xfrm>
              <a:off x="0" y="0"/>
              <a:ext cx="1166133" cy="293507"/>
            </a:xfrm>
            <a:custGeom>
              <a:avLst/>
              <a:gdLst/>
              <a:ahLst/>
              <a:cxnLst/>
              <a:rect l="l" t="t" r="r" b="b"/>
              <a:pathLst>
                <a:path w="1166133" h="293507">
                  <a:moveTo>
                    <a:pt x="89175" y="0"/>
                  </a:moveTo>
                  <a:lnTo>
                    <a:pt x="1076958" y="0"/>
                  </a:lnTo>
                  <a:cubicBezTo>
                    <a:pt x="1126208" y="0"/>
                    <a:pt x="1166133" y="39925"/>
                    <a:pt x="1166133" y="89175"/>
                  </a:cubicBezTo>
                  <a:lnTo>
                    <a:pt x="1166133" y="204332"/>
                  </a:lnTo>
                  <a:cubicBezTo>
                    <a:pt x="1166133" y="227983"/>
                    <a:pt x="1156738" y="250665"/>
                    <a:pt x="1140015" y="267388"/>
                  </a:cubicBezTo>
                  <a:cubicBezTo>
                    <a:pt x="1123291" y="284112"/>
                    <a:pt x="1100609" y="293507"/>
                    <a:pt x="1076958" y="293507"/>
                  </a:cubicBezTo>
                  <a:lnTo>
                    <a:pt x="89175" y="293507"/>
                  </a:lnTo>
                  <a:cubicBezTo>
                    <a:pt x="65525" y="293507"/>
                    <a:pt x="42842" y="284112"/>
                    <a:pt x="26119" y="267388"/>
                  </a:cubicBezTo>
                  <a:cubicBezTo>
                    <a:pt x="9395" y="250665"/>
                    <a:pt x="0" y="227983"/>
                    <a:pt x="0" y="204332"/>
                  </a:cubicBezTo>
                  <a:lnTo>
                    <a:pt x="0" y="89175"/>
                  </a:lnTo>
                  <a:cubicBezTo>
                    <a:pt x="0" y="65525"/>
                    <a:pt x="9395" y="42842"/>
                    <a:pt x="26119" y="26119"/>
                  </a:cubicBezTo>
                  <a:cubicBezTo>
                    <a:pt x="42842" y="9395"/>
                    <a:pt x="65525" y="0"/>
                    <a:pt x="89175" y="0"/>
                  </a:cubicBezTo>
                  <a:close/>
                </a:path>
              </a:pathLst>
            </a:custGeom>
            <a:solidFill>
              <a:srgbClr val="3E7992"/>
            </a:solidFill>
          </p:spPr>
          <p:txBody>
            <a:bodyPr/>
            <a:lstStyle/>
            <a:p>
              <a:endParaRPr lang="en-US"/>
            </a:p>
          </p:txBody>
        </p:sp>
        <p:sp>
          <p:nvSpPr>
            <p:cNvPr id="14" name="TextBox 14"/>
            <p:cNvSpPr txBox="1"/>
            <p:nvPr/>
          </p:nvSpPr>
          <p:spPr>
            <a:xfrm>
              <a:off x="0" y="-38100"/>
              <a:ext cx="1166133" cy="331607"/>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4136094" y="8230870"/>
            <a:ext cx="4427663" cy="1114410"/>
            <a:chOff x="0" y="0"/>
            <a:chExt cx="1166133" cy="293507"/>
          </a:xfrm>
        </p:grpSpPr>
        <p:sp>
          <p:nvSpPr>
            <p:cNvPr id="16" name="Freeform 16"/>
            <p:cNvSpPr/>
            <p:nvPr/>
          </p:nvSpPr>
          <p:spPr>
            <a:xfrm>
              <a:off x="0" y="0"/>
              <a:ext cx="1166133" cy="293507"/>
            </a:xfrm>
            <a:custGeom>
              <a:avLst/>
              <a:gdLst/>
              <a:ahLst/>
              <a:cxnLst/>
              <a:rect l="l" t="t" r="r" b="b"/>
              <a:pathLst>
                <a:path w="1166133" h="293507">
                  <a:moveTo>
                    <a:pt x="89175" y="0"/>
                  </a:moveTo>
                  <a:lnTo>
                    <a:pt x="1076958" y="0"/>
                  </a:lnTo>
                  <a:cubicBezTo>
                    <a:pt x="1126208" y="0"/>
                    <a:pt x="1166133" y="39925"/>
                    <a:pt x="1166133" y="89175"/>
                  </a:cubicBezTo>
                  <a:lnTo>
                    <a:pt x="1166133" y="204332"/>
                  </a:lnTo>
                  <a:cubicBezTo>
                    <a:pt x="1166133" y="227983"/>
                    <a:pt x="1156738" y="250665"/>
                    <a:pt x="1140015" y="267388"/>
                  </a:cubicBezTo>
                  <a:cubicBezTo>
                    <a:pt x="1123291" y="284112"/>
                    <a:pt x="1100609" y="293507"/>
                    <a:pt x="1076958" y="293507"/>
                  </a:cubicBezTo>
                  <a:lnTo>
                    <a:pt x="89175" y="293507"/>
                  </a:lnTo>
                  <a:cubicBezTo>
                    <a:pt x="65525" y="293507"/>
                    <a:pt x="42842" y="284112"/>
                    <a:pt x="26119" y="267388"/>
                  </a:cubicBezTo>
                  <a:cubicBezTo>
                    <a:pt x="9395" y="250665"/>
                    <a:pt x="0" y="227983"/>
                    <a:pt x="0" y="204332"/>
                  </a:cubicBezTo>
                  <a:lnTo>
                    <a:pt x="0" y="89175"/>
                  </a:lnTo>
                  <a:cubicBezTo>
                    <a:pt x="0" y="65525"/>
                    <a:pt x="9395" y="42842"/>
                    <a:pt x="26119" y="26119"/>
                  </a:cubicBezTo>
                  <a:cubicBezTo>
                    <a:pt x="42842" y="9395"/>
                    <a:pt x="65525" y="0"/>
                    <a:pt x="89175" y="0"/>
                  </a:cubicBezTo>
                  <a:close/>
                </a:path>
              </a:pathLst>
            </a:custGeom>
            <a:solidFill>
              <a:srgbClr val="3E7992"/>
            </a:solidFill>
          </p:spPr>
          <p:txBody>
            <a:bodyPr/>
            <a:lstStyle/>
            <a:p>
              <a:endParaRPr lang="en-US"/>
            </a:p>
          </p:txBody>
        </p:sp>
        <p:sp>
          <p:nvSpPr>
            <p:cNvPr id="17" name="TextBox 17"/>
            <p:cNvSpPr txBox="1"/>
            <p:nvPr/>
          </p:nvSpPr>
          <p:spPr>
            <a:xfrm>
              <a:off x="0" y="-38100"/>
              <a:ext cx="1166133" cy="331607"/>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9685107" y="3043926"/>
            <a:ext cx="4427663" cy="1114410"/>
            <a:chOff x="0" y="0"/>
            <a:chExt cx="1166133" cy="293507"/>
          </a:xfrm>
        </p:grpSpPr>
        <p:sp>
          <p:nvSpPr>
            <p:cNvPr id="19" name="Freeform 19"/>
            <p:cNvSpPr/>
            <p:nvPr/>
          </p:nvSpPr>
          <p:spPr>
            <a:xfrm>
              <a:off x="0" y="0"/>
              <a:ext cx="1166133" cy="293507"/>
            </a:xfrm>
            <a:custGeom>
              <a:avLst/>
              <a:gdLst/>
              <a:ahLst/>
              <a:cxnLst/>
              <a:rect l="l" t="t" r="r" b="b"/>
              <a:pathLst>
                <a:path w="1166133" h="293507">
                  <a:moveTo>
                    <a:pt x="89175" y="0"/>
                  </a:moveTo>
                  <a:lnTo>
                    <a:pt x="1076958" y="0"/>
                  </a:lnTo>
                  <a:cubicBezTo>
                    <a:pt x="1126208" y="0"/>
                    <a:pt x="1166133" y="39925"/>
                    <a:pt x="1166133" y="89175"/>
                  </a:cubicBezTo>
                  <a:lnTo>
                    <a:pt x="1166133" y="204332"/>
                  </a:lnTo>
                  <a:cubicBezTo>
                    <a:pt x="1166133" y="227983"/>
                    <a:pt x="1156738" y="250665"/>
                    <a:pt x="1140015" y="267388"/>
                  </a:cubicBezTo>
                  <a:cubicBezTo>
                    <a:pt x="1123291" y="284112"/>
                    <a:pt x="1100609" y="293507"/>
                    <a:pt x="1076958" y="293507"/>
                  </a:cubicBezTo>
                  <a:lnTo>
                    <a:pt x="89175" y="293507"/>
                  </a:lnTo>
                  <a:cubicBezTo>
                    <a:pt x="65525" y="293507"/>
                    <a:pt x="42842" y="284112"/>
                    <a:pt x="26119" y="267388"/>
                  </a:cubicBezTo>
                  <a:cubicBezTo>
                    <a:pt x="9395" y="250665"/>
                    <a:pt x="0" y="227983"/>
                    <a:pt x="0" y="204332"/>
                  </a:cubicBezTo>
                  <a:lnTo>
                    <a:pt x="0" y="89175"/>
                  </a:lnTo>
                  <a:cubicBezTo>
                    <a:pt x="0" y="65525"/>
                    <a:pt x="9395" y="42842"/>
                    <a:pt x="26119" y="26119"/>
                  </a:cubicBezTo>
                  <a:cubicBezTo>
                    <a:pt x="42842" y="9395"/>
                    <a:pt x="65525" y="0"/>
                    <a:pt x="89175" y="0"/>
                  </a:cubicBezTo>
                  <a:close/>
                </a:path>
              </a:pathLst>
            </a:custGeom>
            <a:solidFill>
              <a:srgbClr val="3E7992"/>
            </a:solidFill>
          </p:spPr>
          <p:txBody>
            <a:bodyPr/>
            <a:lstStyle/>
            <a:p>
              <a:endParaRPr lang="en-US"/>
            </a:p>
          </p:txBody>
        </p:sp>
        <p:sp>
          <p:nvSpPr>
            <p:cNvPr id="20" name="TextBox 20"/>
            <p:cNvSpPr txBox="1"/>
            <p:nvPr/>
          </p:nvSpPr>
          <p:spPr>
            <a:xfrm>
              <a:off x="0" y="-38100"/>
              <a:ext cx="1166133" cy="331607"/>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9685107" y="4758411"/>
            <a:ext cx="4427663" cy="1114410"/>
            <a:chOff x="0" y="0"/>
            <a:chExt cx="1166133" cy="293507"/>
          </a:xfrm>
        </p:grpSpPr>
        <p:sp>
          <p:nvSpPr>
            <p:cNvPr id="22" name="Freeform 22"/>
            <p:cNvSpPr/>
            <p:nvPr/>
          </p:nvSpPr>
          <p:spPr>
            <a:xfrm>
              <a:off x="0" y="0"/>
              <a:ext cx="1166133" cy="293507"/>
            </a:xfrm>
            <a:custGeom>
              <a:avLst/>
              <a:gdLst/>
              <a:ahLst/>
              <a:cxnLst/>
              <a:rect l="l" t="t" r="r" b="b"/>
              <a:pathLst>
                <a:path w="1166133" h="293507">
                  <a:moveTo>
                    <a:pt x="89175" y="0"/>
                  </a:moveTo>
                  <a:lnTo>
                    <a:pt x="1076958" y="0"/>
                  </a:lnTo>
                  <a:cubicBezTo>
                    <a:pt x="1126208" y="0"/>
                    <a:pt x="1166133" y="39925"/>
                    <a:pt x="1166133" y="89175"/>
                  </a:cubicBezTo>
                  <a:lnTo>
                    <a:pt x="1166133" y="204332"/>
                  </a:lnTo>
                  <a:cubicBezTo>
                    <a:pt x="1166133" y="227983"/>
                    <a:pt x="1156738" y="250665"/>
                    <a:pt x="1140015" y="267388"/>
                  </a:cubicBezTo>
                  <a:cubicBezTo>
                    <a:pt x="1123291" y="284112"/>
                    <a:pt x="1100609" y="293507"/>
                    <a:pt x="1076958" y="293507"/>
                  </a:cubicBezTo>
                  <a:lnTo>
                    <a:pt x="89175" y="293507"/>
                  </a:lnTo>
                  <a:cubicBezTo>
                    <a:pt x="65525" y="293507"/>
                    <a:pt x="42842" y="284112"/>
                    <a:pt x="26119" y="267388"/>
                  </a:cubicBezTo>
                  <a:cubicBezTo>
                    <a:pt x="9395" y="250665"/>
                    <a:pt x="0" y="227983"/>
                    <a:pt x="0" y="204332"/>
                  </a:cubicBezTo>
                  <a:lnTo>
                    <a:pt x="0" y="89175"/>
                  </a:lnTo>
                  <a:cubicBezTo>
                    <a:pt x="0" y="65525"/>
                    <a:pt x="9395" y="42842"/>
                    <a:pt x="26119" y="26119"/>
                  </a:cubicBezTo>
                  <a:cubicBezTo>
                    <a:pt x="42842" y="9395"/>
                    <a:pt x="65525" y="0"/>
                    <a:pt x="89175" y="0"/>
                  </a:cubicBezTo>
                  <a:close/>
                </a:path>
              </a:pathLst>
            </a:custGeom>
            <a:solidFill>
              <a:srgbClr val="3E7992"/>
            </a:solidFill>
          </p:spPr>
          <p:txBody>
            <a:bodyPr/>
            <a:lstStyle/>
            <a:p>
              <a:endParaRPr lang="en-US"/>
            </a:p>
          </p:txBody>
        </p:sp>
        <p:sp>
          <p:nvSpPr>
            <p:cNvPr id="23" name="TextBox 23"/>
            <p:cNvSpPr txBox="1"/>
            <p:nvPr/>
          </p:nvSpPr>
          <p:spPr>
            <a:xfrm>
              <a:off x="0" y="-38100"/>
              <a:ext cx="1166133" cy="331607"/>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9685107" y="6472896"/>
            <a:ext cx="4427663" cy="1114410"/>
            <a:chOff x="0" y="0"/>
            <a:chExt cx="1166133" cy="293507"/>
          </a:xfrm>
        </p:grpSpPr>
        <p:sp>
          <p:nvSpPr>
            <p:cNvPr id="25" name="Freeform 25"/>
            <p:cNvSpPr/>
            <p:nvPr/>
          </p:nvSpPr>
          <p:spPr>
            <a:xfrm>
              <a:off x="0" y="0"/>
              <a:ext cx="1166133" cy="293507"/>
            </a:xfrm>
            <a:custGeom>
              <a:avLst/>
              <a:gdLst/>
              <a:ahLst/>
              <a:cxnLst/>
              <a:rect l="l" t="t" r="r" b="b"/>
              <a:pathLst>
                <a:path w="1166133" h="293507">
                  <a:moveTo>
                    <a:pt x="89175" y="0"/>
                  </a:moveTo>
                  <a:lnTo>
                    <a:pt x="1076958" y="0"/>
                  </a:lnTo>
                  <a:cubicBezTo>
                    <a:pt x="1126208" y="0"/>
                    <a:pt x="1166133" y="39925"/>
                    <a:pt x="1166133" y="89175"/>
                  </a:cubicBezTo>
                  <a:lnTo>
                    <a:pt x="1166133" y="204332"/>
                  </a:lnTo>
                  <a:cubicBezTo>
                    <a:pt x="1166133" y="227983"/>
                    <a:pt x="1156738" y="250665"/>
                    <a:pt x="1140015" y="267388"/>
                  </a:cubicBezTo>
                  <a:cubicBezTo>
                    <a:pt x="1123291" y="284112"/>
                    <a:pt x="1100609" y="293507"/>
                    <a:pt x="1076958" y="293507"/>
                  </a:cubicBezTo>
                  <a:lnTo>
                    <a:pt x="89175" y="293507"/>
                  </a:lnTo>
                  <a:cubicBezTo>
                    <a:pt x="65525" y="293507"/>
                    <a:pt x="42842" y="284112"/>
                    <a:pt x="26119" y="267388"/>
                  </a:cubicBezTo>
                  <a:cubicBezTo>
                    <a:pt x="9395" y="250665"/>
                    <a:pt x="0" y="227983"/>
                    <a:pt x="0" y="204332"/>
                  </a:cubicBezTo>
                  <a:lnTo>
                    <a:pt x="0" y="89175"/>
                  </a:lnTo>
                  <a:cubicBezTo>
                    <a:pt x="0" y="65525"/>
                    <a:pt x="9395" y="42842"/>
                    <a:pt x="26119" y="26119"/>
                  </a:cubicBezTo>
                  <a:cubicBezTo>
                    <a:pt x="42842" y="9395"/>
                    <a:pt x="65525" y="0"/>
                    <a:pt x="89175" y="0"/>
                  </a:cubicBezTo>
                  <a:close/>
                </a:path>
              </a:pathLst>
            </a:custGeom>
            <a:solidFill>
              <a:srgbClr val="3E7992"/>
            </a:solidFill>
          </p:spPr>
          <p:txBody>
            <a:bodyPr/>
            <a:lstStyle/>
            <a:p>
              <a:endParaRPr lang="en-US"/>
            </a:p>
          </p:txBody>
        </p:sp>
        <p:sp>
          <p:nvSpPr>
            <p:cNvPr id="26" name="TextBox 26"/>
            <p:cNvSpPr txBox="1"/>
            <p:nvPr/>
          </p:nvSpPr>
          <p:spPr>
            <a:xfrm>
              <a:off x="0" y="-38100"/>
              <a:ext cx="1166133" cy="331607"/>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9685107" y="8187380"/>
            <a:ext cx="4427663" cy="1114410"/>
            <a:chOff x="0" y="0"/>
            <a:chExt cx="1166133" cy="293507"/>
          </a:xfrm>
        </p:grpSpPr>
        <p:sp>
          <p:nvSpPr>
            <p:cNvPr id="28" name="Freeform 28"/>
            <p:cNvSpPr/>
            <p:nvPr/>
          </p:nvSpPr>
          <p:spPr>
            <a:xfrm>
              <a:off x="0" y="0"/>
              <a:ext cx="1166133" cy="293507"/>
            </a:xfrm>
            <a:custGeom>
              <a:avLst/>
              <a:gdLst/>
              <a:ahLst/>
              <a:cxnLst/>
              <a:rect l="l" t="t" r="r" b="b"/>
              <a:pathLst>
                <a:path w="1166133" h="293507">
                  <a:moveTo>
                    <a:pt x="89175" y="0"/>
                  </a:moveTo>
                  <a:lnTo>
                    <a:pt x="1076958" y="0"/>
                  </a:lnTo>
                  <a:cubicBezTo>
                    <a:pt x="1126208" y="0"/>
                    <a:pt x="1166133" y="39925"/>
                    <a:pt x="1166133" y="89175"/>
                  </a:cubicBezTo>
                  <a:lnTo>
                    <a:pt x="1166133" y="204332"/>
                  </a:lnTo>
                  <a:cubicBezTo>
                    <a:pt x="1166133" y="227983"/>
                    <a:pt x="1156738" y="250665"/>
                    <a:pt x="1140015" y="267388"/>
                  </a:cubicBezTo>
                  <a:cubicBezTo>
                    <a:pt x="1123291" y="284112"/>
                    <a:pt x="1100609" y="293507"/>
                    <a:pt x="1076958" y="293507"/>
                  </a:cubicBezTo>
                  <a:lnTo>
                    <a:pt x="89175" y="293507"/>
                  </a:lnTo>
                  <a:cubicBezTo>
                    <a:pt x="65525" y="293507"/>
                    <a:pt x="42842" y="284112"/>
                    <a:pt x="26119" y="267388"/>
                  </a:cubicBezTo>
                  <a:cubicBezTo>
                    <a:pt x="9395" y="250665"/>
                    <a:pt x="0" y="227983"/>
                    <a:pt x="0" y="204332"/>
                  </a:cubicBezTo>
                  <a:lnTo>
                    <a:pt x="0" y="89175"/>
                  </a:lnTo>
                  <a:cubicBezTo>
                    <a:pt x="0" y="65525"/>
                    <a:pt x="9395" y="42842"/>
                    <a:pt x="26119" y="26119"/>
                  </a:cubicBezTo>
                  <a:cubicBezTo>
                    <a:pt x="42842" y="9395"/>
                    <a:pt x="65525" y="0"/>
                    <a:pt x="89175" y="0"/>
                  </a:cubicBezTo>
                  <a:close/>
                </a:path>
              </a:pathLst>
            </a:custGeom>
            <a:solidFill>
              <a:srgbClr val="3E7992"/>
            </a:solidFill>
          </p:spPr>
          <p:txBody>
            <a:bodyPr/>
            <a:lstStyle/>
            <a:p>
              <a:endParaRPr lang="en-US"/>
            </a:p>
          </p:txBody>
        </p:sp>
        <p:sp>
          <p:nvSpPr>
            <p:cNvPr id="29" name="TextBox 29"/>
            <p:cNvSpPr txBox="1"/>
            <p:nvPr/>
          </p:nvSpPr>
          <p:spPr>
            <a:xfrm>
              <a:off x="0" y="-38100"/>
              <a:ext cx="1166133" cy="331607"/>
            </a:xfrm>
            <a:prstGeom prst="rect">
              <a:avLst/>
            </a:prstGeom>
          </p:spPr>
          <p:txBody>
            <a:bodyPr lIns="50800" tIns="50800" rIns="50800" bIns="50800" rtlCol="0" anchor="ctr"/>
            <a:lstStyle/>
            <a:p>
              <a:pPr algn="ctr">
                <a:lnSpc>
                  <a:spcPts val="2659"/>
                </a:lnSpc>
              </a:pPr>
              <a:endParaRPr/>
            </a:p>
          </p:txBody>
        </p:sp>
      </p:grpSp>
      <p:sp>
        <p:nvSpPr>
          <p:cNvPr id="30" name="Freeform 30"/>
          <p:cNvSpPr/>
          <p:nvPr/>
        </p:nvSpPr>
        <p:spPr>
          <a:xfrm rot="-5400000">
            <a:off x="-511549" y="5439867"/>
            <a:ext cx="4033386" cy="952887"/>
          </a:xfrm>
          <a:custGeom>
            <a:avLst/>
            <a:gdLst/>
            <a:ahLst/>
            <a:cxnLst/>
            <a:rect l="l" t="t" r="r" b="b"/>
            <a:pathLst>
              <a:path w="4033386" h="952887">
                <a:moveTo>
                  <a:pt x="0" y="0"/>
                </a:moveTo>
                <a:lnTo>
                  <a:pt x="4033385" y="0"/>
                </a:lnTo>
                <a:lnTo>
                  <a:pt x="4033385" y="952887"/>
                </a:lnTo>
                <a:lnTo>
                  <a:pt x="0" y="9528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1" name="TextBox 31"/>
          <p:cNvSpPr txBox="1"/>
          <p:nvPr/>
        </p:nvSpPr>
        <p:spPr>
          <a:xfrm>
            <a:off x="1028700" y="1120518"/>
            <a:ext cx="16507962" cy="5143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Examples Of Competitive Advantages A Business Might Have</a:t>
            </a:r>
          </a:p>
        </p:txBody>
      </p:sp>
      <p:sp>
        <p:nvSpPr>
          <p:cNvPr id="32" name="TextBox 32"/>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33" name="TextBox 33"/>
          <p:cNvSpPr txBox="1"/>
          <p:nvPr/>
        </p:nvSpPr>
        <p:spPr>
          <a:xfrm>
            <a:off x="4458134" y="3121381"/>
            <a:ext cx="3783584" cy="1036955"/>
          </a:xfrm>
          <a:prstGeom prst="rect">
            <a:avLst/>
          </a:prstGeom>
        </p:spPr>
        <p:txBody>
          <a:bodyPr lIns="0" tIns="0" rIns="0" bIns="0" rtlCol="0" anchor="t">
            <a:spAutoFit/>
          </a:bodyPr>
          <a:lstStyle/>
          <a:p>
            <a:pPr algn="ctr">
              <a:lnSpc>
                <a:spcPts val="3700"/>
              </a:lnSpc>
            </a:pPr>
            <a:r>
              <a:rPr lang="en-US" sz="3700">
                <a:solidFill>
                  <a:srgbClr val="FFFFFF"/>
                </a:solidFill>
                <a:latin typeface="Calibri (MS)"/>
                <a:ea typeface="Calibri (MS)"/>
                <a:cs typeface="Calibri (MS)"/>
                <a:sym typeface="Calibri (MS)"/>
              </a:rPr>
              <a:t>Lower</a:t>
            </a:r>
          </a:p>
          <a:p>
            <a:pPr algn="ctr">
              <a:lnSpc>
                <a:spcPts val="3700"/>
              </a:lnSpc>
            </a:pPr>
            <a:r>
              <a:rPr lang="en-US" sz="3700">
                <a:solidFill>
                  <a:srgbClr val="FFFFFF"/>
                </a:solidFill>
                <a:latin typeface="Calibri (MS)"/>
                <a:ea typeface="Calibri (MS)"/>
                <a:cs typeface="Calibri (MS)"/>
                <a:sym typeface="Calibri (MS)"/>
              </a:rPr>
              <a:t>Prices</a:t>
            </a:r>
          </a:p>
        </p:txBody>
      </p:sp>
      <p:sp>
        <p:nvSpPr>
          <p:cNvPr id="34" name="TextBox 34"/>
          <p:cNvSpPr txBox="1"/>
          <p:nvPr/>
        </p:nvSpPr>
        <p:spPr>
          <a:xfrm>
            <a:off x="4458134" y="4835865"/>
            <a:ext cx="3783584" cy="1036955"/>
          </a:xfrm>
          <a:prstGeom prst="rect">
            <a:avLst/>
          </a:prstGeom>
        </p:spPr>
        <p:txBody>
          <a:bodyPr lIns="0" tIns="0" rIns="0" bIns="0" rtlCol="0" anchor="t">
            <a:spAutoFit/>
          </a:bodyPr>
          <a:lstStyle/>
          <a:p>
            <a:pPr algn="ctr">
              <a:lnSpc>
                <a:spcPts val="3700"/>
              </a:lnSpc>
            </a:pPr>
            <a:r>
              <a:rPr lang="en-US" sz="3700">
                <a:solidFill>
                  <a:srgbClr val="FFFFFF"/>
                </a:solidFill>
                <a:latin typeface="Calibri (MS)"/>
                <a:ea typeface="Calibri (MS)"/>
                <a:cs typeface="Calibri (MS)"/>
                <a:sym typeface="Calibri (MS)"/>
              </a:rPr>
              <a:t>Free</a:t>
            </a:r>
          </a:p>
          <a:p>
            <a:pPr algn="ctr">
              <a:lnSpc>
                <a:spcPts val="3700"/>
              </a:lnSpc>
            </a:pPr>
            <a:r>
              <a:rPr lang="en-US" sz="3700">
                <a:solidFill>
                  <a:srgbClr val="FFFFFF"/>
                </a:solidFill>
                <a:latin typeface="Calibri (MS)"/>
                <a:ea typeface="Calibri (MS)"/>
                <a:cs typeface="Calibri (MS)"/>
                <a:sym typeface="Calibri (MS)"/>
              </a:rPr>
              <a:t>Returns</a:t>
            </a:r>
          </a:p>
        </p:txBody>
      </p:sp>
      <p:sp>
        <p:nvSpPr>
          <p:cNvPr id="35" name="TextBox 35"/>
          <p:cNvSpPr txBox="1"/>
          <p:nvPr/>
        </p:nvSpPr>
        <p:spPr>
          <a:xfrm>
            <a:off x="4458134" y="6550350"/>
            <a:ext cx="3783584" cy="1036955"/>
          </a:xfrm>
          <a:prstGeom prst="rect">
            <a:avLst/>
          </a:prstGeom>
        </p:spPr>
        <p:txBody>
          <a:bodyPr lIns="0" tIns="0" rIns="0" bIns="0" rtlCol="0" anchor="t">
            <a:spAutoFit/>
          </a:bodyPr>
          <a:lstStyle/>
          <a:p>
            <a:pPr algn="ctr">
              <a:lnSpc>
                <a:spcPts val="3700"/>
              </a:lnSpc>
            </a:pPr>
            <a:r>
              <a:rPr lang="en-US" sz="3700">
                <a:solidFill>
                  <a:srgbClr val="FFFFFF"/>
                </a:solidFill>
                <a:latin typeface="Calibri (MS)"/>
                <a:ea typeface="Calibri (MS)"/>
                <a:cs typeface="Calibri (MS)"/>
                <a:sym typeface="Calibri (MS)"/>
              </a:rPr>
              <a:t>Higher</a:t>
            </a:r>
          </a:p>
          <a:p>
            <a:pPr algn="ctr">
              <a:lnSpc>
                <a:spcPts val="3700"/>
              </a:lnSpc>
            </a:pPr>
            <a:r>
              <a:rPr lang="en-US" sz="3700">
                <a:solidFill>
                  <a:srgbClr val="FFFFFF"/>
                </a:solidFill>
                <a:latin typeface="Calibri (MS)"/>
                <a:ea typeface="Calibri (MS)"/>
                <a:cs typeface="Calibri (MS)"/>
                <a:sym typeface="Calibri (MS)"/>
              </a:rPr>
              <a:t>Quality</a:t>
            </a:r>
          </a:p>
        </p:txBody>
      </p:sp>
      <p:sp>
        <p:nvSpPr>
          <p:cNvPr id="36" name="TextBox 36"/>
          <p:cNvSpPr txBox="1"/>
          <p:nvPr/>
        </p:nvSpPr>
        <p:spPr>
          <a:xfrm>
            <a:off x="4458134" y="8264835"/>
            <a:ext cx="3783584" cy="1036955"/>
          </a:xfrm>
          <a:prstGeom prst="rect">
            <a:avLst/>
          </a:prstGeom>
        </p:spPr>
        <p:txBody>
          <a:bodyPr lIns="0" tIns="0" rIns="0" bIns="0" rtlCol="0" anchor="t">
            <a:spAutoFit/>
          </a:bodyPr>
          <a:lstStyle/>
          <a:p>
            <a:pPr algn="ctr">
              <a:lnSpc>
                <a:spcPts val="3700"/>
              </a:lnSpc>
            </a:pPr>
            <a:r>
              <a:rPr lang="en-US" sz="3700">
                <a:solidFill>
                  <a:srgbClr val="FFFFFF"/>
                </a:solidFill>
                <a:latin typeface="Calibri (MS)"/>
                <a:ea typeface="Calibri (MS)"/>
                <a:cs typeface="Calibri (MS)"/>
                <a:sym typeface="Calibri (MS)"/>
              </a:rPr>
              <a:t>Convenient</a:t>
            </a:r>
          </a:p>
          <a:p>
            <a:pPr algn="ctr">
              <a:lnSpc>
                <a:spcPts val="3700"/>
              </a:lnSpc>
            </a:pPr>
            <a:r>
              <a:rPr lang="en-US" sz="3700">
                <a:solidFill>
                  <a:srgbClr val="FFFFFF"/>
                </a:solidFill>
                <a:latin typeface="Calibri (MS)"/>
                <a:ea typeface="Calibri (MS)"/>
                <a:cs typeface="Calibri (MS)"/>
                <a:sym typeface="Calibri (MS)"/>
              </a:rPr>
              <a:t>Location</a:t>
            </a:r>
          </a:p>
        </p:txBody>
      </p:sp>
      <p:sp>
        <p:nvSpPr>
          <p:cNvPr id="37" name="TextBox 37"/>
          <p:cNvSpPr txBox="1"/>
          <p:nvPr/>
        </p:nvSpPr>
        <p:spPr>
          <a:xfrm>
            <a:off x="10007146" y="3077891"/>
            <a:ext cx="3783584" cy="1036955"/>
          </a:xfrm>
          <a:prstGeom prst="rect">
            <a:avLst/>
          </a:prstGeom>
        </p:spPr>
        <p:txBody>
          <a:bodyPr lIns="0" tIns="0" rIns="0" bIns="0" rtlCol="0" anchor="t">
            <a:spAutoFit/>
          </a:bodyPr>
          <a:lstStyle/>
          <a:p>
            <a:pPr algn="ctr">
              <a:lnSpc>
                <a:spcPts val="3700"/>
              </a:lnSpc>
            </a:pPr>
            <a:r>
              <a:rPr lang="en-US" sz="3700">
                <a:solidFill>
                  <a:srgbClr val="FFFFFF"/>
                </a:solidFill>
                <a:latin typeface="Calibri (MS)"/>
                <a:ea typeface="Calibri (MS)"/>
                <a:cs typeface="Calibri (MS)"/>
                <a:sym typeface="Calibri (MS)"/>
              </a:rPr>
              <a:t>Customer</a:t>
            </a:r>
          </a:p>
          <a:p>
            <a:pPr algn="ctr">
              <a:lnSpc>
                <a:spcPts val="3700"/>
              </a:lnSpc>
            </a:pPr>
            <a:r>
              <a:rPr lang="en-US" sz="3700">
                <a:solidFill>
                  <a:srgbClr val="FFFFFF"/>
                </a:solidFill>
                <a:latin typeface="Calibri (MS)"/>
                <a:ea typeface="Calibri (MS)"/>
                <a:cs typeface="Calibri (MS)"/>
                <a:sym typeface="Calibri (MS)"/>
              </a:rPr>
              <a:t>Service</a:t>
            </a:r>
          </a:p>
        </p:txBody>
      </p:sp>
      <p:sp>
        <p:nvSpPr>
          <p:cNvPr id="38" name="TextBox 38"/>
          <p:cNvSpPr txBox="1"/>
          <p:nvPr/>
        </p:nvSpPr>
        <p:spPr>
          <a:xfrm>
            <a:off x="10007146" y="4792376"/>
            <a:ext cx="3783584" cy="1036955"/>
          </a:xfrm>
          <a:prstGeom prst="rect">
            <a:avLst/>
          </a:prstGeom>
        </p:spPr>
        <p:txBody>
          <a:bodyPr lIns="0" tIns="0" rIns="0" bIns="0" rtlCol="0" anchor="t">
            <a:spAutoFit/>
          </a:bodyPr>
          <a:lstStyle/>
          <a:p>
            <a:pPr algn="ctr">
              <a:lnSpc>
                <a:spcPts val="3700"/>
              </a:lnSpc>
            </a:pPr>
            <a:r>
              <a:rPr lang="en-US" sz="3700">
                <a:solidFill>
                  <a:srgbClr val="FFFFFF"/>
                </a:solidFill>
                <a:latin typeface="Calibri (MS)"/>
                <a:ea typeface="Calibri (MS)"/>
                <a:cs typeface="Calibri (MS)"/>
                <a:sym typeface="Calibri (MS)"/>
              </a:rPr>
              <a:t>Best</a:t>
            </a:r>
          </a:p>
          <a:p>
            <a:pPr algn="ctr">
              <a:lnSpc>
                <a:spcPts val="3700"/>
              </a:lnSpc>
            </a:pPr>
            <a:r>
              <a:rPr lang="en-US" sz="3700">
                <a:solidFill>
                  <a:srgbClr val="FFFFFF"/>
                </a:solidFill>
                <a:latin typeface="Calibri (MS)"/>
                <a:ea typeface="Calibri (MS)"/>
                <a:cs typeface="Calibri (MS)"/>
                <a:sym typeface="Calibri (MS)"/>
              </a:rPr>
              <a:t>Technology</a:t>
            </a:r>
          </a:p>
        </p:txBody>
      </p:sp>
      <p:sp>
        <p:nvSpPr>
          <p:cNvPr id="39" name="TextBox 39"/>
          <p:cNvSpPr txBox="1"/>
          <p:nvPr/>
        </p:nvSpPr>
        <p:spPr>
          <a:xfrm>
            <a:off x="10007146" y="6506860"/>
            <a:ext cx="3783584" cy="1036955"/>
          </a:xfrm>
          <a:prstGeom prst="rect">
            <a:avLst/>
          </a:prstGeom>
        </p:spPr>
        <p:txBody>
          <a:bodyPr lIns="0" tIns="0" rIns="0" bIns="0" rtlCol="0" anchor="t">
            <a:spAutoFit/>
          </a:bodyPr>
          <a:lstStyle/>
          <a:p>
            <a:pPr algn="ctr">
              <a:lnSpc>
                <a:spcPts val="3700"/>
              </a:lnSpc>
            </a:pPr>
            <a:r>
              <a:rPr lang="en-US" sz="3700">
                <a:solidFill>
                  <a:srgbClr val="FFFFFF"/>
                </a:solidFill>
                <a:latin typeface="Calibri (MS)"/>
                <a:ea typeface="Calibri (MS)"/>
                <a:cs typeface="Calibri (MS)"/>
                <a:sym typeface="Calibri (MS)"/>
              </a:rPr>
              <a:t>Next Day</a:t>
            </a:r>
          </a:p>
          <a:p>
            <a:pPr algn="ctr">
              <a:lnSpc>
                <a:spcPts val="3700"/>
              </a:lnSpc>
            </a:pPr>
            <a:r>
              <a:rPr lang="en-US" sz="3700">
                <a:solidFill>
                  <a:srgbClr val="FFFFFF"/>
                </a:solidFill>
                <a:latin typeface="Calibri (MS)"/>
                <a:ea typeface="Calibri (MS)"/>
                <a:cs typeface="Calibri (MS)"/>
                <a:sym typeface="Calibri (MS)"/>
              </a:rPr>
              <a:t>Delivery</a:t>
            </a:r>
          </a:p>
        </p:txBody>
      </p:sp>
      <p:sp>
        <p:nvSpPr>
          <p:cNvPr id="40" name="TextBox 40"/>
          <p:cNvSpPr txBox="1"/>
          <p:nvPr/>
        </p:nvSpPr>
        <p:spPr>
          <a:xfrm>
            <a:off x="10007146" y="8221345"/>
            <a:ext cx="3783584" cy="1036955"/>
          </a:xfrm>
          <a:prstGeom prst="rect">
            <a:avLst/>
          </a:prstGeom>
        </p:spPr>
        <p:txBody>
          <a:bodyPr lIns="0" tIns="0" rIns="0" bIns="0" rtlCol="0" anchor="t">
            <a:spAutoFit/>
          </a:bodyPr>
          <a:lstStyle/>
          <a:p>
            <a:pPr algn="ctr">
              <a:lnSpc>
                <a:spcPts val="3700"/>
              </a:lnSpc>
            </a:pPr>
            <a:r>
              <a:rPr lang="en-US" sz="3700">
                <a:solidFill>
                  <a:srgbClr val="FFFFFF"/>
                </a:solidFill>
                <a:latin typeface="Calibri (MS)"/>
                <a:ea typeface="Calibri (MS)"/>
                <a:cs typeface="Calibri (MS)"/>
                <a:sym typeface="Calibri (MS)"/>
              </a:rPr>
              <a:t>Latest</a:t>
            </a:r>
          </a:p>
          <a:p>
            <a:pPr algn="ctr">
              <a:lnSpc>
                <a:spcPts val="3700"/>
              </a:lnSpc>
            </a:pPr>
            <a:r>
              <a:rPr lang="en-US" sz="3700">
                <a:solidFill>
                  <a:srgbClr val="FFFFFF"/>
                </a:solidFill>
                <a:latin typeface="Calibri (MS)"/>
                <a:ea typeface="Calibri (MS)"/>
                <a:cs typeface="Calibri (MS)"/>
                <a:sym typeface="Calibri (MS)"/>
              </a:rPr>
              <a:t>Designs</a:t>
            </a:r>
          </a:p>
        </p:txBody>
      </p:sp>
      <p:sp>
        <p:nvSpPr>
          <p:cNvPr id="41" name="Freeform 41"/>
          <p:cNvSpPr/>
          <p:nvPr/>
        </p:nvSpPr>
        <p:spPr>
          <a:xfrm rot="-5400000">
            <a:off x="14575225" y="5439867"/>
            <a:ext cx="4033386" cy="952887"/>
          </a:xfrm>
          <a:custGeom>
            <a:avLst/>
            <a:gdLst/>
            <a:ahLst/>
            <a:cxnLst/>
            <a:rect l="l" t="t" r="r" b="b"/>
            <a:pathLst>
              <a:path w="4033386" h="952887">
                <a:moveTo>
                  <a:pt x="0" y="0"/>
                </a:moveTo>
                <a:lnTo>
                  <a:pt x="4033386" y="0"/>
                </a:lnTo>
                <a:lnTo>
                  <a:pt x="4033386" y="952887"/>
                </a:lnTo>
                <a:lnTo>
                  <a:pt x="0" y="9528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38100"/>
              <a:ext cx="432548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57371" y="617855"/>
            <a:ext cx="14782816" cy="745490"/>
          </a:xfrm>
          <a:prstGeom prst="rect">
            <a:avLst/>
          </a:prstGeom>
        </p:spPr>
        <p:txBody>
          <a:bodyPr lIns="0" tIns="0" rIns="0" bIns="0" rtlCol="0" anchor="t">
            <a:spAutoFit/>
          </a:bodyPr>
          <a:lstStyle/>
          <a:p>
            <a:pPr algn="ctr">
              <a:lnSpc>
                <a:spcPts val="6160"/>
              </a:lnSpc>
            </a:pPr>
            <a:r>
              <a:rPr lang="en-US" sz="4400" b="1">
                <a:solidFill>
                  <a:srgbClr val="91D1DB"/>
                </a:solidFill>
                <a:latin typeface="Montserrat Bold"/>
                <a:ea typeface="Montserrat Bold"/>
                <a:cs typeface="Montserrat Bold"/>
                <a:sym typeface="Montserrat Bold"/>
              </a:rPr>
              <a:t>Suggested Activities for LO 11.1</a:t>
            </a:r>
          </a:p>
        </p:txBody>
      </p:sp>
      <p:grpSp>
        <p:nvGrpSpPr>
          <p:cNvPr id="6" name="Group 6"/>
          <p:cNvGrpSpPr/>
          <p:nvPr/>
        </p:nvGrpSpPr>
        <p:grpSpPr>
          <a:xfrm>
            <a:off x="835973" y="2708801"/>
            <a:ext cx="7711351" cy="1113503"/>
            <a:chOff x="0" y="0"/>
            <a:chExt cx="2030973" cy="293268"/>
          </a:xfrm>
        </p:grpSpPr>
        <p:sp>
          <p:nvSpPr>
            <p:cNvPr id="7" name="Freeform 7"/>
            <p:cNvSpPr/>
            <p:nvPr/>
          </p:nvSpPr>
          <p:spPr>
            <a:xfrm>
              <a:off x="0" y="0"/>
              <a:ext cx="2030973" cy="293268"/>
            </a:xfrm>
            <a:custGeom>
              <a:avLst/>
              <a:gdLst/>
              <a:ahLst/>
              <a:cxnLst/>
              <a:rect l="l" t="t" r="r" b="b"/>
              <a:pathLst>
                <a:path w="2030973" h="293268">
                  <a:moveTo>
                    <a:pt x="51202" y="0"/>
                  </a:moveTo>
                  <a:lnTo>
                    <a:pt x="1979771" y="0"/>
                  </a:lnTo>
                  <a:cubicBezTo>
                    <a:pt x="1993350" y="0"/>
                    <a:pt x="2006374" y="5394"/>
                    <a:pt x="2015976" y="14997"/>
                  </a:cubicBezTo>
                  <a:cubicBezTo>
                    <a:pt x="2025578" y="24599"/>
                    <a:pt x="2030973" y="37623"/>
                    <a:pt x="2030973" y="51202"/>
                  </a:cubicBezTo>
                  <a:lnTo>
                    <a:pt x="2030973" y="242066"/>
                  </a:lnTo>
                  <a:cubicBezTo>
                    <a:pt x="2030973" y="270344"/>
                    <a:pt x="2008049" y="293268"/>
                    <a:pt x="1979771" y="293268"/>
                  </a:cubicBezTo>
                  <a:lnTo>
                    <a:pt x="51202" y="293268"/>
                  </a:lnTo>
                  <a:cubicBezTo>
                    <a:pt x="22924" y="293268"/>
                    <a:pt x="0" y="270344"/>
                    <a:pt x="0" y="242066"/>
                  </a:cubicBezTo>
                  <a:lnTo>
                    <a:pt x="0" y="51202"/>
                  </a:lnTo>
                  <a:cubicBezTo>
                    <a:pt x="0" y="22924"/>
                    <a:pt x="22924" y="0"/>
                    <a:pt x="51202" y="0"/>
                  </a:cubicBezTo>
                  <a:close/>
                </a:path>
              </a:pathLst>
            </a:custGeom>
            <a:solidFill>
              <a:srgbClr val="FFFFFF"/>
            </a:solidFill>
          </p:spPr>
          <p:txBody>
            <a:bodyPr/>
            <a:lstStyle/>
            <a:p>
              <a:endParaRPr lang="en-US"/>
            </a:p>
          </p:txBody>
        </p:sp>
        <p:sp>
          <p:nvSpPr>
            <p:cNvPr id="8" name="TextBox 8"/>
            <p:cNvSpPr txBox="1"/>
            <p:nvPr/>
          </p:nvSpPr>
          <p:spPr>
            <a:xfrm>
              <a:off x="0" y="-38100"/>
              <a:ext cx="2030973"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57371" y="2854708"/>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Sample Papers</a:t>
            </a:r>
          </a:p>
        </p:txBody>
      </p:sp>
      <p:grpSp>
        <p:nvGrpSpPr>
          <p:cNvPr id="10" name="Group 10"/>
          <p:cNvGrpSpPr/>
          <p:nvPr/>
        </p:nvGrpSpPr>
        <p:grpSpPr>
          <a:xfrm>
            <a:off x="835973" y="6679793"/>
            <a:ext cx="7912806" cy="1113503"/>
            <a:chOff x="0" y="0"/>
            <a:chExt cx="2084031" cy="293268"/>
          </a:xfrm>
        </p:grpSpPr>
        <p:sp>
          <p:nvSpPr>
            <p:cNvPr id="11" name="Freeform 11"/>
            <p:cNvSpPr/>
            <p:nvPr/>
          </p:nvSpPr>
          <p:spPr>
            <a:xfrm>
              <a:off x="0" y="0"/>
              <a:ext cx="2084031" cy="293268"/>
            </a:xfrm>
            <a:custGeom>
              <a:avLst/>
              <a:gdLst/>
              <a:ahLst/>
              <a:cxnLst/>
              <a:rect l="l" t="t" r="r" b="b"/>
              <a:pathLst>
                <a:path w="2084031" h="293268">
                  <a:moveTo>
                    <a:pt x="49899" y="0"/>
                  </a:moveTo>
                  <a:lnTo>
                    <a:pt x="2034133" y="0"/>
                  </a:lnTo>
                  <a:cubicBezTo>
                    <a:pt x="2047367" y="0"/>
                    <a:pt x="2060058" y="5257"/>
                    <a:pt x="2069416" y="14615"/>
                  </a:cubicBezTo>
                  <a:cubicBezTo>
                    <a:pt x="2078774" y="23973"/>
                    <a:pt x="2084031" y="36665"/>
                    <a:pt x="2084031" y="49899"/>
                  </a:cubicBezTo>
                  <a:lnTo>
                    <a:pt x="2084031" y="243370"/>
                  </a:lnTo>
                  <a:cubicBezTo>
                    <a:pt x="2084031" y="270928"/>
                    <a:pt x="2061691" y="293268"/>
                    <a:pt x="2034133" y="293268"/>
                  </a:cubicBezTo>
                  <a:lnTo>
                    <a:pt x="49899" y="293268"/>
                  </a:lnTo>
                  <a:cubicBezTo>
                    <a:pt x="22340" y="293268"/>
                    <a:pt x="0" y="270928"/>
                    <a:pt x="0" y="243370"/>
                  </a:cubicBezTo>
                  <a:lnTo>
                    <a:pt x="0" y="49899"/>
                  </a:lnTo>
                  <a:cubicBezTo>
                    <a:pt x="0" y="22340"/>
                    <a:pt x="22340" y="0"/>
                    <a:pt x="49899" y="0"/>
                  </a:cubicBezTo>
                  <a:close/>
                </a:path>
              </a:pathLst>
            </a:custGeom>
            <a:solidFill>
              <a:srgbClr val="FFFFFF"/>
            </a:solidFill>
          </p:spPr>
          <p:txBody>
            <a:bodyPr/>
            <a:lstStyle/>
            <a:p>
              <a:endParaRPr lang="en-US"/>
            </a:p>
          </p:txBody>
        </p:sp>
        <p:sp>
          <p:nvSpPr>
            <p:cNvPr id="12" name="TextBox 12"/>
            <p:cNvSpPr txBox="1"/>
            <p:nvPr/>
          </p:nvSpPr>
          <p:spPr>
            <a:xfrm>
              <a:off x="0" y="-38100"/>
              <a:ext cx="2084031"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57371" y="6825700"/>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Activity Book Qs</a:t>
            </a:r>
          </a:p>
        </p:txBody>
      </p:sp>
      <p:sp>
        <p:nvSpPr>
          <p:cNvPr id="14" name="TextBox 14"/>
          <p:cNvSpPr txBox="1"/>
          <p:nvPr/>
        </p:nvSpPr>
        <p:spPr>
          <a:xfrm>
            <a:off x="835973" y="3974694"/>
            <a:ext cx="16782842" cy="15811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HL1 Q1 (e): Identify Glow Inc's potential competitive advantage and, based on this advantage, recommend an appropriate strategy for launching their new product on the market.</a:t>
            </a:r>
          </a:p>
        </p:txBody>
      </p:sp>
      <p:sp>
        <p:nvSpPr>
          <p:cNvPr id="15" name="TextBox 15"/>
          <p:cNvSpPr txBox="1"/>
          <p:nvPr/>
        </p:nvSpPr>
        <p:spPr>
          <a:xfrm>
            <a:off x="835973" y="816477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Q1, Q2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Freeform 2"/>
          <p:cNvSpPr/>
          <p:nvPr/>
        </p:nvSpPr>
        <p:spPr>
          <a:xfrm>
            <a:off x="13144500" y="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11.2</a:t>
            </a:r>
          </a:p>
        </p:txBody>
      </p:sp>
      <p:sp>
        <p:nvSpPr>
          <p:cNvPr id="4" name="TextBox 4"/>
          <p:cNvSpPr txBox="1"/>
          <p:nvPr/>
        </p:nvSpPr>
        <p:spPr>
          <a:xfrm>
            <a:off x="1028700" y="4750304"/>
            <a:ext cx="16230697" cy="290195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11.2 Use Porter’s five forces model to identify and analyse competition in the market and use these findings to identify the competitive advantage of a business.</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pic>
        <p:nvPicPr>
          <p:cNvPr id="8" name="Picture 8"/>
          <p:cNvPicPr>
            <a:picLocks noChangeAspect="1"/>
          </p:cNvPicPr>
          <p:nvPr>
            <a:videoFile r:link="rId1"/>
          </p:nvPr>
        </p:nvPicPr>
        <p:blipFill>
          <a:blip r:embed="rId7"/>
          <a:stretch>
            <a:fillRect/>
          </a:stretch>
        </p:blipFill>
        <p:spPr>
          <a:xfrm>
            <a:off x="1827704" y="2062592"/>
            <a:ext cx="14632593" cy="8224408"/>
          </a:xfrm>
          <a:prstGeom prst="rect">
            <a:avLst/>
          </a:prstGeom>
        </p:spPr>
      </p:pic>
      <p:sp>
        <p:nvSpPr>
          <p:cNvPr id="9" name="TextBox 9"/>
          <p:cNvSpPr txBox="1"/>
          <p:nvPr/>
        </p:nvSpPr>
        <p:spPr>
          <a:xfrm>
            <a:off x="16840200" y="3357526"/>
            <a:ext cx="949741" cy="463781"/>
          </a:xfrm>
          <a:prstGeom prst="rect">
            <a:avLst/>
          </a:prstGeom>
        </p:spPr>
        <p:txBody>
          <a:bodyPr wrap="square" lIns="0" tIns="0" rIns="0" bIns="0" rtlCol="0" anchor="t">
            <a:spAutoFit/>
          </a:bodyPr>
          <a:lstStyle/>
          <a:p>
            <a:pPr algn="ctr">
              <a:lnSpc>
                <a:spcPts val="3919"/>
              </a:lnSpc>
            </a:pPr>
            <a:r>
              <a:rPr lang="en-US" sz="2799" u="sng" dirty="0">
                <a:solidFill>
                  <a:srgbClr val="000000"/>
                </a:solidFill>
                <a:latin typeface="Montserrat"/>
                <a:ea typeface="Montserrat"/>
                <a:cs typeface="Montserrat"/>
                <a:sym typeface="Montserrat"/>
                <a:hlinkClick r:id="rId8" tooltip="https://www.youtube.com/watch?v=XCWHSeDU-zk"/>
              </a:rPr>
              <a:t>Link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grpSp>
        <p:nvGrpSpPr>
          <p:cNvPr id="8" name="Group 8"/>
          <p:cNvGrpSpPr/>
          <p:nvPr/>
        </p:nvGrpSpPr>
        <p:grpSpPr>
          <a:xfrm>
            <a:off x="1344992" y="3229703"/>
            <a:ext cx="15598016" cy="4793543"/>
            <a:chOff x="0" y="0"/>
            <a:chExt cx="4108119" cy="1262497"/>
          </a:xfrm>
        </p:grpSpPr>
        <p:sp>
          <p:nvSpPr>
            <p:cNvPr id="9" name="Freeform 9"/>
            <p:cNvSpPr/>
            <p:nvPr/>
          </p:nvSpPr>
          <p:spPr>
            <a:xfrm>
              <a:off x="0" y="0"/>
              <a:ext cx="4108119" cy="1262497"/>
            </a:xfrm>
            <a:custGeom>
              <a:avLst/>
              <a:gdLst/>
              <a:ahLst/>
              <a:cxnLst/>
              <a:rect l="l" t="t" r="r" b="b"/>
              <a:pathLst>
                <a:path w="4108119" h="1262497">
                  <a:moveTo>
                    <a:pt x="25313" y="0"/>
                  </a:moveTo>
                  <a:lnTo>
                    <a:pt x="4082806" y="0"/>
                  </a:lnTo>
                  <a:cubicBezTo>
                    <a:pt x="4089520" y="0"/>
                    <a:pt x="4095958" y="2667"/>
                    <a:pt x="4100705" y="7414"/>
                  </a:cubicBezTo>
                  <a:cubicBezTo>
                    <a:pt x="4105453" y="12161"/>
                    <a:pt x="4108119" y="18600"/>
                    <a:pt x="4108119" y="25313"/>
                  </a:cubicBezTo>
                  <a:lnTo>
                    <a:pt x="4108119" y="1237184"/>
                  </a:lnTo>
                  <a:cubicBezTo>
                    <a:pt x="4108119" y="1243897"/>
                    <a:pt x="4105453" y="1250336"/>
                    <a:pt x="4100705" y="1255083"/>
                  </a:cubicBezTo>
                  <a:cubicBezTo>
                    <a:pt x="4095958" y="1259830"/>
                    <a:pt x="4089520" y="1262497"/>
                    <a:pt x="4082806" y="1262497"/>
                  </a:cubicBezTo>
                  <a:lnTo>
                    <a:pt x="25313" y="1262497"/>
                  </a:lnTo>
                  <a:cubicBezTo>
                    <a:pt x="18600" y="1262497"/>
                    <a:pt x="12161" y="1259830"/>
                    <a:pt x="7414" y="1255083"/>
                  </a:cubicBezTo>
                  <a:cubicBezTo>
                    <a:pt x="2667" y="1250336"/>
                    <a:pt x="0" y="1243897"/>
                    <a:pt x="0" y="1237184"/>
                  </a:cubicBezTo>
                  <a:lnTo>
                    <a:pt x="0" y="25313"/>
                  </a:lnTo>
                  <a:cubicBezTo>
                    <a:pt x="0" y="18600"/>
                    <a:pt x="2667" y="12161"/>
                    <a:pt x="7414" y="7414"/>
                  </a:cubicBezTo>
                  <a:cubicBezTo>
                    <a:pt x="12161" y="2667"/>
                    <a:pt x="18600" y="0"/>
                    <a:pt x="25313" y="0"/>
                  </a:cubicBezTo>
                  <a:close/>
                </a:path>
              </a:pathLst>
            </a:custGeom>
            <a:solidFill>
              <a:srgbClr val="3E7992"/>
            </a:solidFill>
          </p:spPr>
          <p:txBody>
            <a:bodyPr/>
            <a:lstStyle/>
            <a:p>
              <a:endParaRPr lang="en-US"/>
            </a:p>
          </p:txBody>
        </p:sp>
        <p:sp>
          <p:nvSpPr>
            <p:cNvPr id="10" name="TextBox 10"/>
            <p:cNvSpPr txBox="1"/>
            <p:nvPr/>
          </p:nvSpPr>
          <p:spPr>
            <a:xfrm>
              <a:off x="0" y="-38100"/>
              <a:ext cx="4108119" cy="130059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816033" y="3276406"/>
            <a:ext cx="14378280" cy="4493641"/>
          </a:xfrm>
          <a:prstGeom prst="rect">
            <a:avLst/>
          </a:prstGeom>
        </p:spPr>
        <p:txBody>
          <a:bodyPr lIns="0" tIns="0" rIns="0" bIns="0" rtlCol="0" anchor="t">
            <a:spAutoFit/>
          </a:bodyPr>
          <a:lstStyle/>
          <a:p>
            <a:pPr algn="l">
              <a:lnSpc>
                <a:spcPts val="5852"/>
              </a:lnSpc>
            </a:pPr>
            <a:r>
              <a:rPr lang="en-US" sz="3800">
                <a:solidFill>
                  <a:srgbClr val="FFFFFF"/>
                </a:solidFill>
                <a:latin typeface="Calibri (MS)"/>
                <a:ea typeface="Calibri (MS)"/>
                <a:cs typeface="Calibri (MS)"/>
                <a:sym typeface="Calibri (MS)"/>
              </a:rPr>
              <a:t>Porter’s model includes five forces which support deeper understanding</a:t>
            </a:r>
          </a:p>
          <a:p>
            <a:pPr algn="l">
              <a:lnSpc>
                <a:spcPts val="5852"/>
              </a:lnSpc>
            </a:pPr>
            <a:r>
              <a:rPr lang="en-US" sz="3800">
                <a:solidFill>
                  <a:srgbClr val="FFFFFF"/>
                </a:solidFill>
                <a:latin typeface="Calibri (MS)"/>
                <a:ea typeface="Calibri (MS)"/>
                <a:cs typeface="Calibri (MS)"/>
                <a:sym typeface="Calibri (MS)"/>
              </a:rPr>
              <a:t>of the competitive forces within business which drive how economic</a:t>
            </a:r>
          </a:p>
          <a:p>
            <a:pPr algn="l">
              <a:lnSpc>
                <a:spcPts val="5852"/>
              </a:lnSpc>
            </a:pPr>
            <a:r>
              <a:rPr lang="en-US" sz="3800">
                <a:solidFill>
                  <a:srgbClr val="FFFFFF"/>
                </a:solidFill>
                <a:latin typeface="Calibri (MS)"/>
                <a:ea typeface="Calibri (MS)"/>
                <a:cs typeface="Calibri (MS)"/>
                <a:sym typeface="Calibri (MS)"/>
              </a:rPr>
              <a:t>value is divided amongst stakeholders. The five forces with Porter’s model include the threat of new entrants, the bargaining power of suppliers, the bargaining power of customers, the threat of substitutes and competitive rivalry.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558358" y="2509774"/>
            <a:ext cx="9550625" cy="6748526"/>
          </a:xfrm>
          <a:prstGeom prst="rect">
            <a:avLst/>
          </a:prstGeom>
        </p:spPr>
        <p:txBody>
          <a:bodyPr lIns="0" tIns="0" rIns="0" bIns="0" rtlCol="0" anchor="t">
            <a:spAutoFit/>
          </a:bodyPr>
          <a:lstStyle/>
          <a:p>
            <a:pPr algn="l">
              <a:lnSpc>
                <a:spcPts val="6621"/>
              </a:lnSpc>
            </a:pPr>
            <a:r>
              <a:rPr lang="en-US" sz="4299">
                <a:solidFill>
                  <a:srgbClr val="24363D"/>
                </a:solidFill>
                <a:latin typeface="Calibri (MS)"/>
                <a:ea typeface="Calibri (MS)"/>
                <a:cs typeface="Calibri (MS)"/>
                <a:sym typeface="Calibri (MS)"/>
              </a:rPr>
              <a:t>📌 Identify areas of strength (consumer loyalty, unique suppliers, few substitutes)</a:t>
            </a:r>
          </a:p>
          <a:p>
            <a:pPr algn="l">
              <a:lnSpc>
                <a:spcPts val="6621"/>
              </a:lnSpc>
            </a:pPr>
            <a:endParaRPr lang="en-US" sz="4299">
              <a:solidFill>
                <a:srgbClr val="24363D"/>
              </a:solidFill>
              <a:latin typeface="Calibri (MS)"/>
              <a:ea typeface="Calibri (MS)"/>
              <a:cs typeface="Calibri (MS)"/>
              <a:sym typeface="Calibri (MS)"/>
            </a:endParaRPr>
          </a:p>
          <a:p>
            <a:pPr algn="l">
              <a:lnSpc>
                <a:spcPts val="6621"/>
              </a:lnSpc>
            </a:pPr>
            <a:r>
              <a:rPr lang="en-US" sz="4299">
                <a:solidFill>
                  <a:srgbClr val="24363D"/>
                </a:solidFill>
                <a:latin typeface="Calibri (MS)"/>
                <a:ea typeface="Calibri (MS)"/>
                <a:cs typeface="Calibri (MS)"/>
                <a:sym typeface="Calibri (MS)"/>
              </a:rPr>
              <a:t>📌 Highlight risks that they face (new competitors, increased rivalry)</a:t>
            </a:r>
          </a:p>
          <a:p>
            <a:pPr algn="l">
              <a:lnSpc>
                <a:spcPts val="6621"/>
              </a:lnSpc>
            </a:pPr>
            <a:endParaRPr lang="en-US" sz="4299">
              <a:solidFill>
                <a:srgbClr val="24363D"/>
              </a:solidFill>
              <a:latin typeface="Calibri (MS)"/>
              <a:ea typeface="Calibri (MS)"/>
              <a:cs typeface="Calibri (MS)"/>
              <a:sym typeface="Calibri (MS)"/>
            </a:endParaRPr>
          </a:p>
          <a:p>
            <a:pPr algn="l">
              <a:lnSpc>
                <a:spcPts val="6621"/>
              </a:lnSpc>
            </a:pPr>
            <a:r>
              <a:rPr lang="en-US" sz="4299">
                <a:solidFill>
                  <a:srgbClr val="24363D"/>
                </a:solidFill>
                <a:latin typeface="Calibri (MS)"/>
                <a:ea typeface="Calibri (MS)"/>
                <a:cs typeface="Calibri (MS)"/>
                <a:sym typeface="Calibri (MS)"/>
              </a:rPr>
              <a:t>📌 Identify their competitive advantage over rivals so that they can capitalise on it.</a:t>
            </a:r>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A Business Can Use Porter’s Model To...</a:t>
            </a:r>
          </a:p>
        </p:txBody>
      </p:sp>
      <p:sp>
        <p:nvSpPr>
          <p:cNvPr id="8" name="TextBox 8"/>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Freeform 9"/>
          <p:cNvSpPr/>
          <p:nvPr/>
        </p:nvSpPr>
        <p:spPr>
          <a:xfrm>
            <a:off x="10108983" y="2182691"/>
            <a:ext cx="8453826" cy="7631291"/>
          </a:xfrm>
          <a:custGeom>
            <a:avLst/>
            <a:gdLst/>
            <a:ahLst/>
            <a:cxnLst/>
            <a:rect l="l" t="t" r="r" b="b"/>
            <a:pathLst>
              <a:path w="8453826" h="7631291">
                <a:moveTo>
                  <a:pt x="0" y="0"/>
                </a:moveTo>
                <a:lnTo>
                  <a:pt x="8453826" y="0"/>
                </a:lnTo>
                <a:lnTo>
                  <a:pt x="8453826" y="7631292"/>
                </a:lnTo>
                <a:lnTo>
                  <a:pt x="0" y="7631292"/>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2773715" y="4560844"/>
            <a:ext cx="4762947" cy="4697456"/>
          </a:xfrm>
          <a:custGeom>
            <a:avLst/>
            <a:gdLst/>
            <a:ahLst/>
            <a:cxnLst/>
            <a:rect l="l" t="t" r="r" b="b"/>
            <a:pathLst>
              <a:path w="4762947" h="4697456">
                <a:moveTo>
                  <a:pt x="0" y="0"/>
                </a:moveTo>
                <a:lnTo>
                  <a:pt x="4762947" y="0"/>
                </a:lnTo>
                <a:lnTo>
                  <a:pt x="4762947" y="4697456"/>
                </a:lnTo>
                <a:lnTo>
                  <a:pt x="0" y="4697456"/>
                </a:lnTo>
                <a:lnTo>
                  <a:pt x="0" y="0"/>
                </a:lnTo>
                <a:close/>
              </a:path>
            </a:pathLst>
          </a:custGeom>
          <a:blipFill>
            <a:blip r:embed="rId4"/>
            <a:stretch>
              <a:fillRect/>
            </a:stretch>
          </a:blipFill>
        </p:spPr>
        <p:txBody>
          <a:bodyPr/>
          <a:lstStyle/>
          <a:p>
            <a:endParaRPr lang="en-US"/>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Porter’s Five Forces 1.Threat Of New Entrants</a:t>
            </a:r>
          </a:p>
        </p:txBody>
      </p:sp>
      <p:sp>
        <p:nvSpPr>
          <p:cNvPr id="8" name="TextBox 8"/>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794614" y="3043302"/>
            <a:ext cx="11376658" cy="6214998"/>
          </a:xfrm>
          <a:prstGeom prst="rect">
            <a:avLst/>
          </a:prstGeom>
        </p:spPr>
        <p:txBody>
          <a:bodyPr lIns="0" tIns="0" rIns="0" bIns="0" rtlCol="0" anchor="t">
            <a:spAutoFit/>
          </a:bodyPr>
          <a:lstStyle/>
          <a:p>
            <a:pPr algn="l">
              <a:lnSpc>
                <a:spcPts val="4928"/>
              </a:lnSpc>
            </a:pPr>
            <a:r>
              <a:rPr lang="en-US" sz="3200">
                <a:solidFill>
                  <a:srgbClr val="24363D"/>
                </a:solidFill>
                <a:latin typeface="Calibri (MS)"/>
                <a:ea typeface="Calibri (MS)"/>
                <a:cs typeface="Calibri (MS)"/>
                <a:sym typeface="Calibri (MS)"/>
              </a:rPr>
              <a:t>This force looks at how easy or difficult it is for new businesses to enter a market. If barriers to entry are high, profits are more protected for the existing business.</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Low Threat Example:</a:t>
            </a:r>
            <a:r>
              <a:rPr lang="en-US" sz="3200">
                <a:solidFill>
                  <a:srgbClr val="24363D"/>
                </a:solidFill>
                <a:latin typeface="Calibri (MS)"/>
                <a:ea typeface="Calibri (MS)"/>
                <a:cs typeface="Calibri (MS)"/>
                <a:sym typeface="Calibri (MS)"/>
              </a:rPr>
              <a:t> McDonald’s –&gt; opening a national chain requires huge capital, strong branding, and supply networks, so threat is low.</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High Threat Example: </a:t>
            </a:r>
            <a:r>
              <a:rPr lang="en-US" sz="3200">
                <a:solidFill>
                  <a:srgbClr val="24363D"/>
                </a:solidFill>
                <a:latin typeface="Calibri (MS)"/>
                <a:ea typeface="Calibri (MS)"/>
                <a:cs typeface="Calibri (MS)"/>
                <a:sym typeface="Calibri (MS)"/>
              </a:rPr>
              <a:t>A local barber shop –&gt; anyone with basic skills and a premises can open nearby, so threat is high.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700" y="8916901"/>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5296029" y="0"/>
            <a:ext cx="2991971" cy="2991971"/>
          </a:xfrm>
          <a:custGeom>
            <a:avLst/>
            <a:gdLst/>
            <a:ahLst/>
            <a:cxnLst/>
            <a:rect l="l" t="t" r="r" b="b"/>
            <a:pathLst>
              <a:path w="2991971" h="2991971">
                <a:moveTo>
                  <a:pt x="0" y="0"/>
                </a:moveTo>
                <a:lnTo>
                  <a:pt x="2991971" y="0"/>
                </a:lnTo>
                <a:lnTo>
                  <a:pt x="2991971" y="2991971"/>
                </a:lnTo>
                <a:lnTo>
                  <a:pt x="0" y="2991971"/>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507" y="760208"/>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Outcomes</a:t>
            </a:r>
          </a:p>
        </p:txBody>
      </p:sp>
      <p:sp>
        <p:nvSpPr>
          <p:cNvPr id="5" name="TextBox 5"/>
          <p:cNvSpPr txBox="1"/>
          <p:nvPr/>
        </p:nvSpPr>
        <p:spPr>
          <a:xfrm>
            <a:off x="1028700" y="2011694"/>
            <a:ext cx="16230697" cy="6762750"/>
          </a:xfrm>
          <a:prstGeom prst="rect">
            <a:avLst/>
          </a:prstGeom>
        </p:spPr>
        <p:txBody>
          <a:bodyPr lIns="0" tIns="0" rIns="0" bIns="0" rtlCol="0" anchor="t">
            <a:spAutoFit/>
          </a:bodyPr>
          <a:lstStyle/>
          <a:p>
            <a:pPr algn="l">
              <a:lnSpc>
                <a:spcPts val="5850"/>
              </a:lnSpc>
            </a:pPr>
            <a:r>
              <a:rPr lang="en-US" sz="4500" i="1">
                <a:solidFill>
                  <a:srgbClr val="91D1DB"/>
                </a:solidFill>
                <a:latin typeface="Tabarra Sans Italics"/>
                <a:ea typeface="Tabarra Sans Italics"/>
                <a:cs typeface="Tabarra Sans Italics"/>
                <a:sym typeface="Tabarra Sans Italics"/>
              </a:rPr>
              <a:t>11.1 Demonstrate an understanding of the importance of identifying competition in the market.</a:t>
            </a:r>
          </a:p>
          <a:p>
            <a:pPr algn="l">
              <a:lnSpc>
                <a:spcPts val="5850"/>
              </a:lnSpc>
            </a:pPr>
            <a:endParaRPr lang="en-US" sz="4500" i="1">
              <a:solidFill>
                <a:srgbClr val="91D1DB"/>
              </a:solidFill>
              <a:latin typeface="Tabarra Sans Italics"/>
              <a:ea typeface="Tabarra Sans Italics"/>
              <a:cs typeface="Tabarra Sans Italics"/>
              <a:sym typeface="Tabarra Sans Italics"/>
            </a:endParaRPr>
          </a:p>
          <a:p>
            <a:pPr algn="l">
              <a:lnSpc>
                <a:spcPts val="5850"/>
              </a:lnSpc>
            </a:pPr>
            <a:r>
              <a:rPr lang="en-US" sz="4500" i="1">
                <a:solidFill>
                  <a:srgbClr val="91D1DB"/>
                </a:solidFill>
                <a:latin typeface="Tabarra Sans Italics"/>
                <a:ea typeface="Tabarra Sans Italics"/>
                <a:cs typeface="Tabarra Sans Italics"/>
                <a:sym typeface="Tabarra Sans Italics"/>
              </a:rPr>
              <a:t>11.2 Use Porter’s five forces model to identify and analyse competition in the market and use these findings to identify the competitive advantage of business.</a:t>
            </a:r>
          </a:p>
          <a:p>
            <a:pPr algn="l">
              <a:lnSpc>
                <a:spcPts val="5850"/>
              </a:lnSpc>
            </a:pPr>
            <a:endParaRPr lang="en-US" sz="4500" i="1">
              <a:solidFill>
                <a:srgbClr val="91D1DB"/>
              </a:solidFill>
              <a:latin typeface="Tabarra Sans Italics"/>
              <a:ea typeface="Tabarra Sans Italics"/>
              <a:cs typeface="Tabarra Sans Italics"/>
              <a:sym typeface="Tabarra Sans Italics"/>
            </a:endParaRPr>
          </a:p>
          <a:p>
            <a:pPr algn="l">
              <a:lnSpc>
                <a:spcPts val="5850"/>
              </a:lnSpc>
            </a:pPr>
            <a:r>
              <a:rPr lang="en-US" sz="4500" i="1">
                <a:solidFill>
                  <a:srgbClr val="91D1DB"/>
                </a:solidFill>
                <a:latin typeface="Tabarra Sans Italics"/>
                <a:ea typeface="Tabarra Sans Italics"/>
                <a:cs typeface="Tabarra Sans Italics"/>
                <a:sym typeface="Tabarra Sans Italics"/>
              </a:rPr>
              <a:t>11.3 Outline the strategies employed by a business to adapt or expand.</a:t>
            </a:r>
          </a:p>
        </p:txBody>
      </p:sp>
      <p:sp>
        <p:nvSpPr>
          <p:cNvPr id="6" name="TextBox 6"/>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794614" y="2766630"/>
            <a:ext cx="11376658" cy="6834123"/>
          </a:xfrm>
          <a:prstGeom prst="rect">
            <a:avLst/>
          </a:prstGeom>
        </p:spPr>
        <p:txBody>
          <a:bodyPr lIns="0" tIns="0" rIns="0" bIns="0" rtlCol="0" anchor="t">
            <a:spAutoFit/>
          </a:bodyPr>
          <a:lstStyle/>
          <a:p>
            <a:pPr algn="l">
              <a:lnSpc>
                <a:spcPts val="4928"/>
              </a:lnSpc>
            </a:pPr>
            <a:r>
              <a:rPr lang="en-US" sz="3200">
                <a:solidFill>
                  <a:srgbClr val="24363D"/>
                </a:solidFill>
                <a:latin typeface="Calibri (MS)"/>
                <a:ea typeface="Calibri (MS)"/>
                <a:cs typeface="Calibri (MS)"/>
                <a:sym typeface="Calibri (MS)"/>
              </a:rPr>
              <a:t>Suppliers have power if businesses depend on them and have few alternatives. Low supplier power helps firms keep costs down.</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Low Bargaining Power Of Suppliers Example: </a:t>
            </a:r>
            <a:r>
              <a:rPr lang="en-US" sz="3200">
                <a:solidFill>
                  <a:srgbClr val="24363D"/>
                </a:solidFill>
                <a:latin typeface="Calibri (MS)"/>
                <a:ea typeface="Calibri (MS)"/>
                <a:cs typeface="Calibri (MS)"/>
                <a:sym typeface="Calibri (MS)"/>
              </a:rPr>
              <a:t>Supermac’s –&gt; can source potatoes, dairy, and meat from many Irish suppliers, giving it strong negotiating power.</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High Bargaining Power Of Suppliers Example: </a:t>
            </a:r>
            <a:r>
              <a:rPr lang="en-US" sz="3200">
                <a:solidFill>
                  <a:srgbClr val="24363D"/>
                </a:solidFill>
                <a:latin typeface="Calibri (MS)"/>
                <a:ea typeface="Calibri (MS)"/>
                <a:cs typeface="Calibri (MS)"/>
                <a:sym typeface="Calibri (MS)"/>
              </a:rPr>
              <a:t>A small Irish cake maker that sells a large amount of their produce to Aldi for sale in their stores - if they rely on Aldi, it gives Aldi more power negotiate lower prices</a:t>
            </a:r>
          </a:p>
        </p:txBody>
      </p:sp>
      <p:sp>
        <p:nvSpPr>
          <p:cNvPr id="7" name="Freeform 7"/>
          <p:cNvSpPr/>
          <p:nvPr/>
        </p:nvSpPr>
        <p:spPr>
          <a:xfrm>
            <a:off x="12171272" y="5143500"/>
            <a:ext cx="5532504" cy="4114800"/>
          </a:xfrm>
          <a:custGeom>
            <a:avLst/>
            <a:gdLst/>
            <a:ahLst/>
            <a:cxnLst/>
            <a:rect l="l" t="t" r="r" b="b"/>
            <a:pathLst>
              <a:path w="5532504" h="4114800">
                <a:moveTo>
                  <a:pt x="0" y="0"/>
                </a:moveTo>
                <a:lnTo>
                  <a:pt x="5532504" y="0"/>
                </a:lnTo>
                <a:lnTo>
                  <a:pt x="553250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Porter’s Five Forces 2. Bargaining Power Of Suppliers</a:t>
            </a:r>
          </a:p>
        </p:txBody>
      </p:sp>
      <p:sp>
        <p:nvSpPr>
          <p:cNvPr id="9" name="TextBox 9"/>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2949533" y="5899757"/>
            <a:ext cx="4118828" cy="2805952"/>
          </a:xfrm>
          <a:custGeom>
            <a:avLst/>
            <a:gdLst/>
            <a:ahLst/>
            <a:cxnLst/>
            <a:rect l="l" t="t" r="r" b="b"/>
            <a:pathLst>
              <a:path w="4118828" h="2805952">
                <a:moveTo>
                  <a:pt x="0" y="0"/>
                </a:moveTo>
                <a:lnTo>
                  <a:pt x="4118829" y="0"/>
                </a:lnTo>
                <a:lnTo>
                  <a:pt x="4118829" y="2805952"/>
                </a:lnTo>
                <a:lnTo>
                  <a:pt x="0" y="2805952"/>
                </a:lnTo>
                <a:lnTo>
                  <a:pt x="0" y="0"/>
                </a:lnTo>
                <a:close/>
              </a:path>
            </a:pathLst>
          </a:custGeom>
          <a:blipFill>
            <a:blip r:embed="rId4"/>
            <a:stretch>
              <a:fillRect/>
            </a:stretch>
          </a:blipFill>
        </p:spPr>
        <p:txBody>
          <a:bodyPr/>
          <a:lstStyle/>
          <a:p>
            <a:endParaRPr lang="en-US"/>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Porter’s Five Forces 3. Bargaining Power Of Buyers</a:t>
            </a:r>
          </a:p>
        </p:txBody>
      </p:sp>
      <p:sp>
        <p:nvSpPr>
          <p:cNvPr id="8" name="TextBox 8"/>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766947" y="2711296"/>
            <a:ext cx="11376658" cy="6214998"/>
          </a:xfrm>
          <a:prstGeom prst="rect">
            <a:avLst/>
          </a:prstGeom>
        </p:spPr>
        <p:txBody>
          <a:bodyPr lIns="0" tIns="0" rIns="0" bIns="0" rtlCol="0" anchor="t">
            <a:spAutoFit/>
          </a:bodyPr>
          <a:lstStyle/>
          <a:p>
            <a:pPr algn="l">
              <a:lnSpc>
                <a:spcPts val="4928"/>
              </a:lnSpc>
            </a:pPr>
            <a:r>
              <a:rPr lang="en-US" sz="3200">
                <a:solidFill>
                  <a:srgbClr val="24363D"/>
                </a:solidFill>
                <a:latin typeface="Calibri (MS)"/>
                <a:ea typeface="Calibri (MS)"/>
                <a:cs typeface="Calibri (MS)"/>
                <a:sym typeface="Calibri (MS)"/>
              </a:rPr>
              <a:t>Customers have power when they can easily switch or demand lower prices. High customer power reduces profitability.</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Low Bargaining Power Of Buyers Example:</a:t>
            </a:r>
            <a:r>
              <a:rPr lang="en-US" sz="3200">
                <a:solidFill>
                  <a:srgbClr val="24363D"/>
                </a:solidFill>
                <a:latin typeface="Calibri (MS)"/>
                <a:ea typeface="Calibri (MS)"/>
                <a:cs typeface="Calibri (MS)"/>
                <a:sym typeface="Calibri (MS)"/>
              </a:rPr>
              <a:t> Apple iPhone –&gt; loyal customers have little influence on price as they will want to keep buying Apple products regardless, so Apple keeps strong margins.</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High Bargaining Power Of Buyers Example: </a:t>
            </a:r>
            <a:r>
              <a:rPr lang="en-US" sz="3200">
                <a:solidFill>
                  <a:srgbClr val="24363D"/>
                </a:solidFill>
                <a:latin typeface="Calibri (MS)"/>
                <a:ea typeface="Calibri (MS)"/>
                <a:cs typeface="Calibri (MS)"/>
                <a:sym typeface="Calibri (MS)"/>
              </a:rPr>
              <a:t>A taxi company –&gt; customers can switch instantly to Uber, FreeNow, or another local taxi firm, so buyer power is high.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794614" y="3043302"/>
            <a:ext cx="11376658" cy="5595873"/>
          </a:xfrm>
          <a:prstGeom prst="rect">
            <a:avLst/>
          </a:prstGeom>
        </p:spPr>
        <p:txBody>
          <a:bodyPr lIns="0" tIns="0" rIns="0" bIns="0" rtlCol="0" anchor="t">
            <a:spAutoFit/>
          </a:bodyPr>
          <a:lstStyle/>
          <a:p>
            <a:pPr algn="l">
              <a:lnSpc>
                <a:spcPts val="4928"/>
              </a:lnSpc>
            </a:pPr>
            <a:r>
              <a:rPr lang="en-US" sz="3200">
                <a:solidFill>
                  <a:srgbClr val="24363D"/>
                </a:solidFill>
                <a:latin typeface="Calibri (MS)"/>
                <a:ea typeface="Calibri (MS)"/>
                <a:cs typeface="Calibri (MS)"/>
                <a:sym typeface="Calibri (MS)"/>
              </a:rPr>
              <a:t>This force looks at whether customers can find alternative ways to meet the same need. More substitutes mean lower profitability.</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Low Threat Example:</a:t>
            </a:r>
            <a:r>
              <a:rPr lang="en-US" sz="3200">
                <a:solidFill>
                  <a:srgbClr val="24363D"/>
                </a:solidFill>
                <a:latin typeface="Calibri (MS)"/>
                <a:ea typeface="Calibri (MS)"/>
                <a:cs typeface="Calibri (MS)"/>
                <a:sym typeface="Calibri (MS)"/>
              </a:rPr>
              <a:t> Electricity supply –&gt; few practical substitutes for households exist, so threat is low. This may change as solar becomes cheaper and more efficient.</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High Threat Example: </a:t>
            </a:r>
            <a:r>
              <a:rPr lang="en-US" sz="3200">
                <a:solidFill>
                  <a:srgbClr val="24363D"/>
                </a:solidFill>
                <a:latin typeface="Calibri (MS)"/>
                <a:ea typeface="Calibri (MS)"/>
                <a:cs typeface="Calibri (MS)"/>
                <a:sym typeface="Calibri (MS)"/>
              </a:rPr>
              <a:t>Spotify –&gt; customers can use YouTube, Apple Music, radio, or podcasts, so the threat of substitutes is high.</a:t>
            </a:r>
          </a:p>
        </p:txBody>
      </p:sp>
      <p:sp>
        <p:nvSpPr>
          <p:cNvPr id="7" name="Freeform 7"/>
          <p:cNvSpPr/>
          <p:nvPr/>
        </p:nvSpPr>
        <p:spPr>
          <a:xfrm>
            <a:off x="12667858" y="3205227"/>
            <a:ext cx="4058121" cy="5626510"/>
          </a:xfrm>
          <a:custGeom>
            <a:avLst/>
            <a:gdLst/>
            <a:ahLst/>
            <a:cxnLst/>
            <a:rect l="l" t="t" r="r" b="b"/>
            <a:pathLst>
              <a:path w="4058121" h="5626510">
                <a:moveTo>
                  <a:pt x="0" y="0"/>
                </a:moveTo>
                <a:lnTo>
                  <a:pt x="4058121" y="0"/>
                </a:lnTo>
                <a:lnTo>
                  <a:pt x="4058121" y="5626510"/>
                </a:lnTo>
                <a:lnTo>
                  <a:pt x="0" y="56265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Porter’s Five Forces 4. Threat Of Substitutes</a:t>
            </a:r>
          </a:p>
        </p:txBody>
      </p:sp>
      <p:sp>
        <p:nvSpPr>
          <p:cNvPr id="9" name="TextBox 9"/>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Porter’s Five Forces 5. Competitive Rivalry</a:t>
            </a:r>
          </a:p>
        </p:txBody>
      </p:sp>
      <p:sp>
        <p:nvSpPr>
          <p:cNvPr id="7" name="TextBox 7"/>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8" name="TextBox 8"/>
          <p:cNvSpPr txBox="1"/>
          <p:nvPr/>
        </p:nvSpPr>
        <p:spPr>
          <a:xfrm>
            <a:off x="794614" y="3043302"/>
            <a:ext cx="11376658" cy="6214998"/>
          </a:xfrm>
          <a:prstGeom prst="rect">
            <a:avLst/>
          </a:prstGeom>
        </p:spPr>
        <p:txBody>
          <a:bodyPr lIns="0" tIns="0" rIns="0" bIns="0" rtlCol="0" anchor="t">
            <a:spAutoFit/>
          </a:bodyPr>
          <a:lstStyle/>
          <a:p>
            <a:pPr algn="l">
              <a:lnSpc>
                <a:spcPts val="4928"/>
              </a:lnSpc>
            </a:pPr>
            <a:r>
              <a:rPr lang="en-US" sz="3200">
                <a:solidFill>
                  <a:srgbClr val="24363D"/>
                </a:solidFill>
                <a:latin typeface="Calibri (MS)"/>
                <a:ea typeface="Calibri (MS)"/>
                <a:cs typeface="Calibri (MS)"/>
                <a:sym typeface="Calibri (MS)"/>
              </a:rPr>
              <a:t>This force examines the intensity of competition between existing businesses in the market. High rivalry usually means price wars and heavy promotions are used to attract and retain customers.</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Low Threat Example:</a:t>
            </a:r>
            <a:r>
              <a:rPr lang="en-US" sz="3200">
                <a:solidFill>
                  <a:srgbClr val="24363D"/>
                </a:solidFill>
                <a:latin typeface="Calibri (MS)"/>
                <a:ea typeface="Calibri (MS)"/>
                <a:cs typeface="Calibri (MS)"/>
                <a:sym typeface="Calibri (MS)"/>
              </a:rPr>
              <a:t> Irish Rail –&gt; limited competition on intercity train routes, so rivalry is low.</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High Threat Example: </a:t>
            </a:r>
            <a:r>
              <a:rPr lang="en-US" sz="3200">
                <a:solidFill>
                  <a:srgbClr val="24363D"/>
                </a:solidFill>
                <a:latin typeface="Calibri (MS)"/>
                <a:ea typeface="Calibri (MS)"/>
                <a:cs typeface="Calibri (MS)"/>
                <a:sym typeface="Calibri (MS)"/>
              </a:rPr>
              <a:t>Circle K vs Applegreen –&gt; forecourt sector is highly competitive, with price cuts, loyalty apps, and strong food partnerships, so rivalry is high.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Porter’s Five Forces applied to Dunnes Stores</a:t>
            </a:r>
          </a:p>
        </p:txBody>
      </p:sp>
      <p:sp>
        <p:nvSpPr>
          <p:cNvPr id="7" name="TextBox 7"/>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graphicFrame>
        <p:nvGraphicFramePr>
          <p:cNvPr id="9" name="Table 8">
            <a:extLst>
              <a:ext uri="{FF2B5EF4-FFF2-40B4-BE49-F238E27FC236}">
                <a16:creationId xmlns:a16="http://schemas.microsoft.com/office/drawing/2014/main" id="{49B4CBC7-72B1-7E7D-FBC5-6DF1BD5111B2}"/>
              </a:ext>
            </a:extLst>
          </p:cNvPr>
          <p:cNvGraphicFramePr>
            <a:graphicFrameLocks noGrp="1"/>
          </p:cNvGraphicFramePr>
          <p:nvPr>
            <p:extLst>
              <p:ext uri="{D42A27DB-BD31-4B8C-83A1-F6EECF244321}">
                <p14:modId xmlns:p14="http://schemas.microsoft.com/office/powerpoint/2010/main" val="2566729139"/>
              </p:ext>
            </p:extLst>
          </p:nvPr>
        </p:nvGraphicFramePr>
        <p:xfrm>
          <a:off x="762000" y="2337180"/>
          <a:ext cx="16774662" cy="7309632"/>
        </p:xfrm>
        <a:graphic>
          <a:graphicData uri="http://schemas.openxmlformats.org/drawingml/2006/table">
            <a:tbl>
              <a:tblPr/>
              <a:tblGrid>
                <a:gridCol w="4876800">
                  <a:extLst>
                    <a:ext uri="{9D8B030D-6E8A-4147-A177-3AD203B41FA5}">
                      <a16:colId xmlns:a16="http://schemas.microsoft.com/office/drawing/2014/main" val="3580011693"/>
                    </a:ext>
                  </a:extLst>
                </a:gridCol>
                <a:gridCol w="11897862">
                  <a:extLst>
                    <a:ext uri="{9D8B030D-6E8A-4147-A177-3AD203B41FA5}">
                      <a16:colId xmlns:a16="http://schemas.microsoft.com/office/drawing/2014/main" val="2731460050"/>
                    </a:ext>
                  </a:extLst>
                </a:gridCol>
              </a:tblGrid>
              <a:tr h="761872">
                <a:tc>
                  <a:txBody>
                    <a:bodyPr/>
                    <a:lstStyle/>
                    <a:p>
                      <a:pPr>
                        <a:buNone/>
                      </a:pPr>
                      <a:r>
                        <a:rPr lang="en-IE" sz="2800" b="1">
                          <a:solidFill>
                            <a:srgbClr val="FFFFFF"/>
                          </a:solidFill>
                          <a:effectLst/>
                        </a:rPr>
                        <a:t>Force</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58B9E2"/>
                    </a:solidFill>
                  </a:tcPr>
                </a:tc>
                <a:tc>
                  <a:txBody>
                    <a:bodyPr/>
                    <a:lstStyle/>
                    <a:p>
                      <a:pPr>
                        <a:buNone/>
                      </a:pPr>
                      <a:r>
                        <a:rPr lang="en-IE" sz="2800" b="1">
                          <a:solidFill>
                            <a:srgbClr val="FFFFFF"/>
                          </a:solidFill>
                          <a:effectLst/>
                        </a:rPr>
                        <a:t>Dunnes Stores (Ireland)</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58B9E2"/>
                    </a:solidFill>
                  </a:tcPr>
                </a:tc>
                <a:extLst>
                  <a:ext uri="{0D108BD9-81ED-4DB2-BD59-A6C34878D82A}">
                    <a16:rowId xmlns:a16="http://schemas.microsoft.com/office/drawing/2014/main" val="690435975"/>
                  </a:ext>
                </a:extLst>
              </a:tr>
              <a:tr h="1059647">
                <a:tc>
                  <a:txBody>
                    <a:bodyPr/>
                    <a:lstStyle/>
                    <a:p>
                      <a:pPr>
                        <a:buNone/>
                      </a:pPr>
                      <a:r>
                        <a:rPr lang="en-IE" sz="2800" b="1" dirty="0">
                          <a:effectLst/>
                        </a:rPr>
                        <a:t>Threat of New Entrants</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Low – barriers to entry are high, as building a nationwide supermarket chain requires huge investment in stores, logistics, and branding.</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2891291923"/>
                  </a:ext>
                </a:extLst>
              </a:tr>
              <a:tr h="1059647">
                <a:tc>
                  <a:txBody>
                    <a:bodyPr/>
                    <a:lstStyle/>
                    <a:p>
                      <a:pPr>
                        <a:buNone/>
                      </a:pPr>
                      <a:r>
                        <a:rPr lang="en-IE" sz="2800" b="1">
                          <a:effectLst/>
                        </a:rPr>
                        <a:t>Bargaining Power of Suppliers</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Low – Dunnes has scale and can negotiate with many Irish and international suppliers, reducing supplier influence on prices/profits.</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614995146"/>
                  </a:ext>
                </a:extLst>
              </a:tr>
              <a:tr h="1548833">
                <a:tc>
                  <a:txBody>
                    <a:bodyPr/>
                    <a:lstStyle/>
                    <a:p>
                      <a:pPr>
                        <a:buNone/>
                      </a:pPr>
                      <a:r>
                        <a:rPr lang="en-IE" sz="2800" b="1">
                          <a:effectLst/>
                        </a:rPr>
                        <a:t>Bargaining Power of Customers</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High – Irish customers can easily switch between Dunnes, Tesco, Aldi, Lidl, and SuperValu, forcing Dunnes to use loyalty schemes and promotions like they’re popular €10 off €50 spend which keeps customers returning to stores.</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3245893042"/>
                  </a:ext>
                </a:extLst>
              </a:tr>
              <a:tr h="1304240">
                <a:tc>
                  <a:txBody>
                    <a:bodyPr/>
                    <a:lstStyle/>
                    <a:p>
                      <a:pPr>
                        <a:buNone/>
                      </a:pPr>
                      <a:r>
                        <a:rPr lang="en-IE" sz="2800" b="1">
                          <a:effectLst/>
                        </a:rPr>
                        <a:t>Threat of Substitutes</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Medium – customers could buy from convenience stores, farmers’ markets, or use meal delivery services, though supermarkets remain the most convenient option.</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3267320108"/>
                  </a:ext>
                </a:extLst>
              </a:tr>
              <a:tr h="1548833">
                <a:tc>
                  <a:txBody>
                    <a:bodyPr/>
                    <a:lstStyle/>
                    <a:p>
                      <a:pPr>
                        <a:buNone/>
                      </a:pPr>
                      <a:r>
                        <a:rPr lang="en-IE" sz="2800" b="1">
                          <a:effectLst/>
                        </a:rPr>
                        <a:t>Competitive Rivalry</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dirty="0">
                          <a:effectLst/>
                        </a:rPr>
                        <a:t>High – rivalry is fierce among the big five retailers. Dunnes competes using the €10 off €50 spend and having in store brands that other shops don’t have as well as its mix of groceries with clothing and homeware.</a:t>
                      </a:r>
                    </a:p>
                  </a:txBody>
                  <a:tcPr marL="50641" marR="50641" marT="25320" marB="25320"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4231994619"/>
                  </a:ext>
                </a:extLst>
              </a:tr>
            </a:tbl>
          </a:graphicData>
        </a:graphic>
      </p:graphicFrame>
      <p:sp>
        <p:nvSpPr>
          <p:cNvPr id="10" name="Rectangle 1">
            <a:extLst>
              <a:ext uri="{FF2B5EF4-FFF2-40B4-BE49-F238E27FC236}">
                <a16:creationId xmlns:a16="http://schemas.microsoft.com/office/drawing/2014/main" id="{107E1F2A-6A23-8DF0-E4DA-76A09F7700CE}"/>
              </a:ext>
            </a:extLst>
          </p:cNvPr>
          <p:cNvSpPr>
            <a:spLocks noChangeArrowheads="1"/>
          </p:cNvSpPr>
          <p:nvPr/>
        </p:nvSpPr>
        <p:spPr bwMode="auto">
          <a:xfrm>
            <a:off x="2137955" y="2336799"/>
            <a:ext cx="562308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grpSp>
        <p:nvGrpSpPr>
          <p:cNvPr id="7" name="Group 7"/>
          <p:cNvGrpSpPr/>
          <p:nvPr/>
        </p:nvGrpSpPr>
        <p:grpSpPr>
          <a:xfrm>
            <a:off x="1344992" y="3229703"/>
            <a:ext cx="15598016" cy="4793543"/>
            <a:chOff x="0" y="0"/>
            <a:chExt cx="4108119" cy="1262497"/>
          </a:xfrm>
        </p:grpSpPr>
        <p:sp>
          <p:nvSpPr>
            <p:cNvPr id="8" name="Freeform 8"/>
            <p:cNvSpPr/>
            <p:nvPr/>
          </p:nvSpPr>
          <p:spPr>
            <a:xfrm>
              <a:off x="0" y="0"/>
              <a:ext cx="4108119" cy="1262497"/>
            </a:xfrm>
            <a:custGeom>
              <a:avLst/>
              <a:gdLst/>
              <a:ahLst/>
              <a:cxnLst/>
              <a:rect l="l" t="t" r="r" b="b"/>
              <a:pathLst>
                <a:path w="4108119" h="1262497">
                  <a:moveTo>
                    <a:pt x="25313" y="0"/>
                  </a:moveTo>
                  <a:lnTo>
                    <a:pt x="4082806" y="0"/>
                  </a:lnTo>
                  <a:cubicBezTo>
                    <a:pt x="4089520" y="0"/>
                    <a:pt x="4095958" y="2667"/>
                    <a:pt x="4100705" y="7414"/>
                  </a:cubicBezTo>
                  <a:cubicBezTo>
                    <a:pt x="4105453" y="12161"/>
                    <a:pt x="4108119" y="18600"/>
                    <a:pt x="4108119" y="25313"/>
                  </a:cubicBezTo>
                  <a:lnTo>
                    <a:pt x="4108119" y="1237184"/>
                  </a:lnTo>
                  <a:cubicBezTo>
                    <a:pt x="4108119" y="1243897"/>
                    <a:pt x="4105453" y="1250336"/>
                    <a:pt x="4100705" y="1255083"/>
                  </a:cubicBezTo>
                  <a:cubicBezTo>
                    <a:pt x="4095958" y="1259830"/>
                    <a:pt x="4089520" y="1262497"/>
                    <a:pt x="4082806" y="1262497"/>
                  </a:cubicBezTo>
                  <a:lnTo>
                    <a:pt x="25313" y="1262497"/>
                  </a:lnTo>
                  <a:cubicBezTo>
                    <a:pt x="18600" y="1262497"/>
                    <a:pt x="12161" y="1259830"/>
                    <a:pt x="7414" y="1255083"/>
                  </a:cubicBezTo>
                  <a:cubicBezTo>
                    <a:pt x="2667" y="1250336"/>
                    <a:pt x="0" y="1243897"/>
                    <a:pt x="0" y="1237184"/>
                  </a:cubicBezTo>
                  <a:lnTo>
                    <a:pt x="0" y="25313"/>
                  </a:lnTo>
                  <a:cubicBezTo>
                    <a:pt x="0" y="18600"/>
                    <a:pt x="2667" y="12161"/>
                    <a:pt x="7414" y="7414"/>
                  </a:cubicBezTo>
                  <a:cubicBezTo>
                    <a:pt x="12161" y="2667"/>
                    <a:pt x="18600" y="0"/>
                    <a:pt x="25313" y="0"/>
                  </a:cubicBezTo>
                  <a:close/>
                </a:path>
              </a:pathLst>
            </a:custGeom>
            <a:solidFill>
              <a:srgbClr val="3E7992"/>
            </a:solidFill>
          </p:spPr>
          <p:txBody>
            <a:bodyPr/>
            <a:lstStyle/>
            <a:p>
              <a:endParaRPr lang="en-US"/>
            </a:p>
          </p:txBody>
        </p:sp>
        <p:sp>
          <p:nvSpPr>
            <p:cNvPr id="9" name="TextBox 9"/>
            <p:cNvSpPr txBox="1"/>
            <p:nvPr/>
          </p:nvSpPr>
          <p:spPr>
            <a:xfrm>
              <a:off x="0" y="-38100"/>
              <a:ext cx="4108119" cy="1300597"/>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816033" y="3276406"/>
            <a:ext cx="14378280" cy="4493641"/>
          </a:xfrm>
          <a:prstGeom prst="rect">
            <a:avLst/>
          </a:prstGeom>
        </p:spPr>
        <p:txBody>
          <a:bodyPr lIns="0" tIns="0" rIns="0" bIns="0" rtlCol="0" anchor="t">
            <a:spAutoFit/>
          </a:bodyPr>
          <a:lstStyle/>
          <a:p>
            <a:pPr algn="l">
              <a:lnSpc>
                <a:spcPts val="5852"/>
              </a:lnSpc>
            </a:pPr>
            <a:r>
              <a:rPr lang="en-US" sz="3800">
                <a:solidFill>
                  <a:srgbClr val="FFFFFF"/>
                </a:solidFill>
                <a:latin typeface="Calibri (MS)"/>
                <a:ea typeface="Calibri (MS)"/>
                <a:cs typeface="Calibri (MS)"/>
                <a:sym typeface="Calibri (MS)"/>
              </a:rPr>
              <a:t>A business with a low threat of new entrants and strong consumer loyalty has the scope to increase its prices or expand its business.</a:t>
            </a:r>
          </a:p>
          <a:p>
            <a:pPr algn="l">
              <a:lnSpc>
                <a:spcPts val="5852"/>
              </a:lnSpc>
            </a:pPr>
            <a:r>
              <a:rPr lang="en-US" sz="3800">
                <a:solidFill>
                  <a:srgbClr val="FFFFFF"/>
                </a:solidFill>
                <a:latin typeface="Calibri (MS)"/>
                <a:ea typeface="Calibri (MS)"/>
                <a:cs typeface="Calibri (MS)"/>
                <a:sym typeface="Calibri (MS)"/>
              </a:rPr>
              <a:t>Another business facing high rivalry or threats of new entrants due to changes in technology might delay expansion due to these threats and invest in marketing and innovation instead to protect itself from the risks</a:t>
            </a:r>
          </a:p>
          <a:p>
            <a:pPr algn="l">
              <a:lnSpc>
                <a:spcPts val="5852"/>
              </a:lnSpc>
            </a:pPr>
            <a:r>
              <a:rPr lang="en-US" sz="3800">
                <a:solidFill>
                  <a:srgbClr val="FFFFFF"/>
                </a:solidFill>
                <a:latin typeface="Calibri (MS)"/>
                <a:ea typeface="Calibri (MS)"/>
                <a:cs typeface="Calibri (MS)"/>
                <a:sym typeface="Calibri (MS)"/>
              </a:rPr>
              <a:t>identified.</a:t>
            </a:r>
          </a:p>
        </p:txBody>
      </p:sp>
      <p:sp>
        <p:nvSpPr>
          <p:cNvPr id="11" name="TextBox 11"/>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How Businesses Use Porter’s Model To Identify A Competitive Advantage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2038860" y="2548842"/>
            <a:ext cx="14210280" cy="7087377"/>
          </a:xfrm>
          <a:custGeom>
            <a:avLst/>
            <a:gdLst/>
            <a:ahLst/>
            <a:cxnLst/>
            <a:rect l="l" t="t" r="r" b="b"/>
            <a:pathLst>
              <a:path w="14210280" h="7087377">
                <a:moveTo>
                  <a:pt x="0" y="0"/>
                </a:moveTo>
                <a:lnTo>
                  <a:pt x="14210280" y="0"/>
                </a:lnTo>
                <a:lnTo>
                  <a:pt x="14210280" y="7087377"/>
                </a:lnTo>
                <a:lnTo>
                  <a:pt x="0" y="7087377"/>
                </a:lnTo>
                <a:lnTo>
                  <a:pt x="0" y="0"/>
                </a:lnTo>
                <a:close/>
              </a:path>
            </a:pathLst>
          </a:custGeom>
          <a:blipFill>
            <a:blip r:embed="rId4"/>
            <a:stretch>
              <a:fillRect/>
            </a:stretch>
          </a:blipFill>
        </p:spPr>
        <p:txBody>
          <a:bodyPr/>
          <a:lstStyle/>
          <a:p>
            <a:endParaRPr lang="en-US"/>
          </a:p>
        </p:txBody>
      </p:sp>
      <p:sp>
        <p:nvSpPr>
          <p:cNvPr id="7" name="TextBox 7"/>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8" name="TextBox 8"/>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Porter’s Model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38100"/>
              <a:ext cx="432548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57371" y="617855"/>
            <a:ext cx="14782816" cy="745490"/>
          </a:xfrm>
          <a:prstGeom prst="rect">
            <a:avLst/>
          </a:prstGeom>
        </p:spPr>
        <p:txBody>
          <a:bodyPr lIns="0" tIns="0" rIns="0" bIns="0" rtlCol="0" anchor="t">
            <a:spAutoFit/>
          </a:bodyPr>
          <a:lstStyle/>
          <a:p>
            <a:pPr algn="ctr">
              <a:lnSpc>
                <a:spcPts val="6160"/>
              </a:lnSpc>
            </a:pPr>
            <a:r>
              <a:rPr lang="en-US" sz="4400" b="1">
                <a:solidFill>
                  <a:srgbClr val="91D1DB"/>
                </a:solidFill>
                <a:latin typeface="Montserrat Bold"/>
                <a:ea typeface="Montserrat Bold"/>
                <a:cs typeface="Montserrat Bold"/>
                <a:sym typeface="Montserrat Bold"/>
              </a:rPr>
              <a:t>Suggested Activities for LO 11.2</a:t>
            </a:r>
          </a:p>
        </p:txBody>
      </p:sp>
      <p:grpSp>
        <p:nvGrpSpPr>
          <p:cNvPr id="6" name="Group 6"/>
          <p:cNvGrpSpPr/>
          <p:nvPr/>
        </p:nvGrpSpPr>
        <p:grpSpPr>
          <a:xfrm>
            <a:off x="835973" y="2708801"/>
            <a:ext cx="7711351" cy="1113503"/>
            <a:chOff x="0" y="0"/>
            <a:chExt cx="2030973" cy="293268"/>
          </a:xfrm>
        </p:grpSpPr>
        <p:sp>
          <p:nvSpPr>
            <p:cNvPr id="7" name="Freeform 7"/>
            <p:cNvSpPr/>
            <p:nvPr/>
          </p:nvSpPr>
          <p:spPr>
            <a:xfrm>
              <a:off x="0" y="0"/>
              <a:ext cx="2030973" cy="293268"/>
            </a:xfrm>
            <a:custGeom>
              <a:avLst/>
              <a:gdLst/>
              <a:ahLst/>
              <a:cxnLst/>
              <a:rect l="l" t="t" r="r" b="b"/>
              <a:pathLst>
                <a:path w="2030973" h="293268">
                  <a:moveTo>
                    <a:pt x="51202" y="0"/>
                  </a:moveTo>
                  <a:lnTo>
                    <a:pt x="1979771" y="0"/>
                  </a:lnTo>
                  <a:cubicBezTo>
                    <a:pt x="1993350" y="0"/>
                    <a:pt x="2006374" y="5394"/>
                    <a:pt x="2015976" y="14997"/>
                  </a:cubicBezTo>
                  <a:cubicBezTo>
                    <a:pt x="2025578" y="24599"/>
                    <a:pt x="2030973" y="37623"/>
                    <a:pt x="2030973" y="51202"/>
                  </a:cubicBezTo>
                  <a:lnTo>
                    <a:pt x="2030973" y="242066"/>
                  </a:lnTo>
                  <a:cubicBezTo>
                    <a:pt x="2030973" y="270344"/>
                    <a:pt x="2008049" y="293268"/>
                    <a:pt x="1979771" y="293268"/>
                  </a:cubicBezTo>
                  <a:lnTo>
                    <a:pt x="51202" y="293268"/>
                  </a:lnTo>
                  <a:cubicBezTo>
                    <a:pt x="22924" y="293268"/>
                    <a:pt x="0" y="270344"/>
                    <a:pt x="0" y="242066"/>
                  </a:cubicBezTo>
                  <a:lnTo>
                    <a:pt x="0" y="51202"/>
                  </a:lnTo>
                  <a:cubicBezTo>
                    <a:pt x="0" y="22924"/>
                    <a:pt x="22924" y="0"/>
                    <a:pt x="51202" y="0"/>
                  </a:cubicBezTo>
                  <a:close/>
                </a:path>
              </a:pathLst>
            </a:custGeom>
            <a:solidFill>
              <a:srgbClr val="FFFFFF"/>
            </a:solidFill>
          </p:spPr>
          <p:txBody>
            <a:bodyPr/>
            <a:lstStyle/>
            <a:p>
              <a:endParaRPr lang="en-US"/>
            </a:p>
          </p:txBody>
        </p:sp>
        <p:sp>
          <p:nvSpPr>
            <p:cNvPr id="8" name="TextBox 8"/>
            <p:cNvSpPr txBox="1"/>
            <p:nvPr/>
          </p:nvSpPr>
          <p:spPr>
            <a:xfrm>
              <a:off x="0" y="-38100"/>
              <a:ext cx="2030973"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57371" y="2854708"/>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Sample Papers</a:t>
            </a:r>
          </a:p>
        </p:txBody>
      </p:sp>
      <p:grpSp>
        <p:nvGrpSpPr>
          <p:cNvPr id="10" name="Group 10"/>
          <p:cNvGrpSpPr/>
          <p:nvPr/>
        </p:nvGrpSpPr>
        <p:grpSpPr>
          <a:xfrm>
            <a:off x="835973" y="6679793"/>
            <a:ext cx="7912806" cy="1113503"/>
            <a:chOff x="0" y="0"/>
            <a:chExt cx="2084031" cy="293268"/>
          </a:xfrm>
        </p:grpSpPr>
        <p:sp>
          <p:nvSpPr>
            <p:cNvPr id="11" name="Freeform 11"/>
            <p:cNvSpPr/>
            <p:nvPr/>
          </p:nvSpPr>
          <p:spPr>
            <a:xfrm>
              <a:off x="0" y="0"/>
              <a:ext cx="2084031" cy="293268"/>
            </a:xfrm>
            <a:custGeom>
              <a:avLst/>
              <a:gdLst/>
              <a:ahLst/>
              <a:cxnLst/>
              <a:rect l="l" t="t" r="r" b="b"/>
              <a:pathLst>
                <a:path w="2084031" h="293268">
                  <a:moveTo>
                    <a:pt x="49899" y="0"/>
                  </a:moveTo>
                  <a:lnTo>
                    <a:pt x="2034133" y="0"/>
                  </a:lnTo>
                  <a:cubicBezTo>
                    <a:pt x="2047367" y="0"/>
                    <a:pt x="2060058" y="5257"/>
                    <a:pt x="2069416" y="14615"/>
                  </a:cubicBezTo>
                  <a:cubicBezTo>
                    <a:pt x="2078774" y="23973"/>
                    <a:pt x="2084031" y="36665"/>
                    <a:pt x="2084031" y="49899"/>
                  </a:cubicBezTo>
                  <a:lnTo>
                    <a:pt x="2084031" y="243370"/>
                  </a:lnTo>
                  <a:cubicBezTo>
                    <a:pt x="2084031" y="270928"/>
                    <a:pt x="2061691" y="293268"/>
                    <a:pt x="2034133" y="293268"/>
                  </a:cubicBezTo>
                  <a:lnTo>
                    <a:pt x="49899" y="293268"/>
                  </a:lnTo>
                  <a:cubicBezTo>
                    <a:pt x="22340" y="293268"/>
                    <a:pt x="0" y="270928"/>
                    <a:pt x="0" y="243370"/>
                  </a:cubicBezTo>
                  <a:lnTo>
                    <a:pt x="0" y="49899"/>
                  </a:lnTo>
                  <a:cubicBezTo>
                    <a:pt x="0" y="22340"/>
                    <a:pt x="22340" y="0"/>
                    <a:pt x="49899" y="0"/>
                  </a:cubicBezTo>
                  <a:close/>
                </a:path>
              </a:pathLst>
            </a:custGeom>
            <a:solidFill>
              <a:srgbClr val="FFFFFF"/>
            </a:solidFill>
          </p:spPr>
          <p:txBody>
            <a:bodyPr/>
            <a:lstStyle/>
            <a:p>
              <a:endParaRPr lang="en-US"/>
            </a:p>
          </p:txBody>
        </p:sp>
        <p:sp>
          <p:nvSpPr>
            <p:cNvPr id="12" name="TextBox 12"/>
            <p:cNvSpPr txBox="1"/>
            <p:nvPr/>
          </p:nvSpPr>
          <p:spPr>
            <a:xfrm>
              <a:off x="0" y="-38100"/>
              <a:ext cx="2084031"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57371" y="6825700"/>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Activity Book Qs</a:t>
            </a:r>
          </a:p>
        </p:txBody>
      </p:sp>
      <p:sp>
        <p:nvSpPr>
          <p:cNvPr id="14" name="TextBox 14"/>
          <p:cNvSpPr txBox="1"/>
          <p:nvPr/>
        </p:nvSpPr>
        <p:spPr>
          <a:xfrm>
            <a:off x="835973" y="3974694"/>
            <a:ext cx="16782842"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HL1 Q1 (e): Analyse the competitive forces in the market for Glow Inc using Porters Five Forces Model.</a:t>
            </a:r>
          </a:p>
        </p:txBody>
      </p:sp>
      <p:sp>
        <p:nvSpPr>
          <p:cNvPr id="15" name="TextBox 15"/>
          <p:cNvSpPr txBox="1"/>
          <p:nvPr/>
        </p:nvSpPr>
        <p:spPr>
          <a:xfrm>
            <a:off x="835973" y="816477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Q2</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Q3</a:t>
            </a:r>
          </a:p>
        </p:txBody>
      </p:sp>
      <p:sp>
        <p:nvSpPr>
          <p:cNvPr id="16" name="TextBox 16"/>
          <p:cNvSpPr txBox="1"/>
          <p:nvPr/>
        </p:nvSpPr>
        <p:spPr>
          <a:xfrm>
            <a:off x="835973" y="5174843"/>
            <a:ext cx="16782842"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OL2 Q2 (d): Porter’s Five Forces Model. Name the two forces missing from the diagram. Write your answers in the space below.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Freeform 2"/>
          <p:cNvSpPr/>
          <p:nvPr/>
        </p:nvSpPr>
        <p:spPr>
          <a:xfrm>
            <a:off x="13944599" y="0"/>
            <a:ext cx="4343401" cy="4343401"/>
          </a:xfrm>
          <a:custGeom>
            <a:avLst/>
            <a:gdLst/>
            <a:ahLst/>
            <a:cxnLst/>
            <a:rect l="l" t="t" r="r" b="b"/>
            <a:pathLst>
              <a:path w="4343401" h="4343401">
                <a:moveTo>
                  <a:pt x="0" y="0"/>
                </a:moveTo>
                <a:lnTo>
                  <a:pt x="4343401" y="0"/>
                </a:lnTo>
                <a:lnTo>
                  <a:pt x="4343401" y="4343401"/>
                </a:lnTo>
                <a:lnTo>
                  <a:pt x="0" y="4343401"/>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11.3</a:t>
            </a:r>
          </a:p>
        </p:txBody>
      </p:sp>
      <p:sp>
        <p:nvSpPr>
          <p:cNvPr id="4" name="TextBox 4"/>
          <p:cNvSpPr txBox="1"/>
          <p:nvPr/>
        </p:nvSpPr>
        <p:spPr>
          <a:xfrm>
            <a:off x="1028700" y="4750304"/>
            <a:ext cx="16230697" cy="151130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11.3 Outline the strategies employed by a business to adapt or expand.</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grpSp>
        <p:nvGrpSpPr>
          <p:cNvPr id="7" name="Group 7"/>
          <p:cNvGrpSpPr/>
          <p:nvPr/>
        </p:nvGrpSpPr>
        <p:grpSpPr>
          <a:xfrm>
            <a:off x="872499" y="3563965"/>
            <a:ext cx="16543002" cy="4221627"/>
            <a:chOff x="0" y="0"/>
            <a:chExt cx="4108119" cy="1048356"/>
          </a:xfrm>
        </p:grpSpPr>
        <p:sp>
          <p:nvSpPr>
            <p:cNvPr id="8" name="Freeform 8"/>
            <p:cNvSpPr/>
            <p:nvPr/>
          </p:nvSpPr>
          <p:spPr>
            <a:xfrm>
              <a:off x="0" y="0"/>
              <a:ext cx="4108119" cy="1048356"/>
            </a:xfrm>
            <a:custGeom>
              <a:avLst/>
              <a:gdLst/>
              <a:ahLst/>
              <a:cxnLst/>
              <a:rect l="l" t="t" r="r" b="b"/>
              <a:pathLst>
                <a:path w="4108119" h="1048356">
                  <a:moveTo>
                    <a:pt x="23867" y="0"/>
                  </a:moveTo>
                  <a:lnTo>
                    <a:pt x="4084252" y="0"/>
                  </a:lnTo>
                  <a:cubicBezTo>
                    <a:pt x="4090582" y="0"/>
                    <a:pt x="4096653" y="2515"/>
                    <a:pt x="4101129" y="6991"/>
                  </a:cubicBezTo>
                  <a:cubicBezTo>
                    <a:pt x="4105605" y="11467"/>
                    <a:pt x="4108119" y="17537"/>
                    <a:pt x="4108119" y="23867"/>
                  </a:cubicBezTo>
                  <a:lnTo>
                    <a:pt x="4108119" y="1024488"/>
                  </a:lnTo>
                  <a:cubicBezTo>
                    <a:pt x="4108119" y="1037670"/>
                    <a:pt x="4097434" y="1048356"/>
                    <a:pt x="4084252" y="1048356"/>
                  </a:cubicBezTo>
                  <a:lnTo>
                    <a:pt x="23867" y="1048356"/>
                  </a:lnTo>
                  <a:cubicBezTo>
                    <a:pt x="10686" y="1048356"/>
                    <a:pt x="0" y="1037670"/>
                    <a:pt x="0" y="1024488"/>
                  </a:cubicBezTo>
                  <a:lnTo>
                    <a:pt x="0" y="23867"/>
                  </a:lnTo>
                  <a:cubicBezTo>
                    <a:pt x="0" y="10686"/>
                    <a:pt x="10686" y="0"/>
                    <a:pt x="23867" y="0"/>
                  </a:cubicBezTo>
                  <a:close/>
                </a:path>
              </a:pathLst>
            </a:custGeom>
            <a:solidFill>
              <a:srgbClr val="3E7992"/>
            </a:solidFill>
          </p:spPr>
          <p:txBody>
            <a:bodyPr/>
            <a:lstStyle/>
            <a:p>
              <a:endParaRPr lang="en-US"/>
            </a:p>
          </p:txBody>
        </p:sp>
        <p:sp>
          <p:nvSpPr>
            <p:cNvPr id="9" name="TextBox 9"/>
            <p:cNvSpPr txBox="1"/>
            <p:nvPr/>
          </p:nvSpPr>
          <p:spPr>
            <a:xfrm>
              <a:off x="0" y="-38100"/>
              <a:ext cx="4108119" cy="1086456"/>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519315" y="3976320"/>
            <a:ext cx="15249370" cy="3187368"/>
          </a:xfrm>
          <a:prstGeom prst="rect">
            <a:avLst/>
          </a:prstGeom>
        </p:spPr>
        <p:txBody>
          <a:bodyPr lIns="0" tIns="0" rIns="0" bIns="0" rtlCol="0" anchor="t">
            <a:spAutoFit/>
          </a:bodyPr>
          <a:lstStyle/>
          <a:p>
            <a:pPr algn="l">
              <a:lnSpc>
                <a:spcPts val="6206"/>
              </a:lnSpc>
            </a:pPr>
            <a:r>
              <a:rPr lang="en-US" sz="4030">
                <a:solidFill>
                  <a:srgbClr val="FFFFFF"/>
                </a:solidFill>
                <a:latin typeface="Calibri (MS)"/>
                <a:ea typeface="Calibri (MS)"/>
                <a:cs typeface="Calibri (MS)"/>
                <a:sym typeface="Calibri (MS)"/>
              </a:rPr>
              <a:t>A business is not static. The market and world we live in are constantly evolving, and a business needs to adapt and expand in order to survive and thrive. This means it needs to update how it operates, what it offers and where it competes.</a:t>
            </a:r>
          </a:p>
        </p:txBody>
      </p:sp>
      <p:sp>
        <p:nvSpPr>
          <p:cNvPr id="11" name="TextBox 11"/>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Businesses Must Evolve To Survive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700" y="8916901"/>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5296029" y="0"/>
            <a:ext cx="2991971" cy="2991971"/>
          </a:xfrm>
          <a:custGeom>
            <a:avLst/>
            <a:gdLst/>
            <a:ahLst/>
            <a:cxnLst/>
            <a:rect l="l" t="t" r="r" b="b"/>
            <a:pathLst>
              <a:path w="2991971" h="2991971">
                <a:moveTo>
                  <a:pt x="0" y="0"/>
                </a:moveTo>
                <a:lnTo>
                  <a:pt x="2991971" y="0"/>
                </a:lnTo>
                <a:lnTo>
                  <a:pt x="2991971" y="2991971"/>
                </a:lnTo>
                <a:lnTo>
                  <a:pt x="0" y="2991971"/>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507" y="760208"/>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Outcomes</a:t>
            </a:r>
          </a:p>
        </p:txBody>
      </p:sp>
      <p:sp>
        <p:nvSpPr>
          <p:cNvPr id="5" name="TextBox 5"/>
          <p:cNvSpPr txBox="1"/>
          <p:nvPr/>
        </p:nvSpPr>
        <p:spPr>
          <a:xfrm>
            <a:off x="1028700" y="2011694"/>
            <a:ext cx="16230697" cy="6762750"/>
          </a:xfrm>
          <a:prstGeom prst="rect">
            <a:avLst/>
          </a:prstGeom>
        </p:spPr>
        <p:txBody>
          <a:bodyPr lIns="0" tIns="0" rIns="0" bIns="0" rtlCol="0" anchor="t">
            <a:spAutoFit/>
          </a:bodyPr>
          <a:lstStyle/>
          <a:p>
            <a:pPr algn="l">
              <a:lnSpc>
                <a:spcPts val="5850"/>
              </a:lnSpc>
            </a:pPr>
            <a:r>
              <a:rPr lang="en-US" sz="4500" i="1">
                <a:solidFill>
                  <a:srgbClr val="91D1DB"/>
                </a:solidFill>
                <a:latin typeface="Tabarra Sans Italics"/>
                <a:ea typeface="Tabarra Sans Italics"/>
                <a:cs typeface="Tabarra Sans Italics"/>
                <a:sym typeface="Tabarra Sans Italics"/>
              </a:rPr>
              <a:t>11.4 Appreciate the potential of technology to support adaption and expansion.</a:t>
            </a:r>
          </a:p>
          <a:p>
            <a:pPr algn="l">
              <a:lnSpc>
                <a:spcPts val="5850"/>
              </a:lnSpc>
            </a:pPr>
            <a:endParaRPr lang="en-US" sz="4500" i="1">
              <a:solidFill>
                <a:srgbClr val="91D1DB"/>
              </a:solidFill>
              <a:latin typeface="Tabarra Sans Italics"/>
              <a:ea typeface="Tabarra Sans Italics"/>
              <a:cs typeface="Tabarra Sans Italics"/>
              <a:sym typeface="Tabarra Sans Italics"/>
            </a:endParaRPr>
          </a:p>
          <a:p>
            <a:pPr algn="l">
              <a:lnSpc>
                <a:spcPts val="5850"/>
              </a:lnSpc>
            </a:pPr>
            <a:r>
              <a:rPr lang="en-US" sz="4500" i="1">
                <a:solidFill>
                  <a:srgbClr val="91D1DB"/>
                </a:solidFill>
                <a:latin typeface="Tabarra Sans Italics"/>
                <a:ea typeface="Tabarra Sans Italics"/>
                <a:cs typeface="Tabarra Sans Italics"/>
                <a:sym typeface="Tabarra Sans Italics"/>
              </a:rPr>
              <a:t>11.5 Conduct a cost-benefit analysis to analyse the implications of business expansion.</a:t>
            </a:r>
          </a:p>
          <a:p>
            <a:pPr algn="l">
              <a:lnSpc>
                <a:spcPts val="5850"/>
              </a:lnSpc>
            </a:pPr>
            <a:endParaRPr lang="en-US" sz="4500" i="1">
              <a:solidFill>
                <a:srgbClr val="91D1DB"/>
              </a:solidFill>
              <a:latin typeface="Tabarra Sans Italics"/>
              <a:ea typeface="Tabarra Sans Italics"/>
              <a:cs typeface="Tabarra Sans Italics"/>
              <a:sym typeface="Tabarra Sans Italics"/>
            </a:endParaRPr>
          </a:p>
          <a:p>
            <a:pPr algn="l">
              <a:lnSpc>
                <a:spcPts val="5850"/>
              </a:lnSpc>
            </a:pPr>
            <a:r>
              <a:rPr lang="en-US" sz="4500" i="1">
                <a:solidFill>
                  <a:srgbClr val="91D1DB"/>
                </a:solidFill>
                <a:latin typeface="Tabarra Sans Italics"/>
                <a:ea typeface="Tabarra Sans Italics"/>
                <a:cs typeface="Tabarra Sans Italics"/>
                <a:sym typeface="Tabarra Sans Italics"/>
              </a:rPr>
              <a:t>11.6 Outline strategies that a business may employ to adapt based on their marketing mix and/or business model.</a:t>
            </a:r>
          </a:p>
        </p:txBody>
      </p:sp>
      <p:sp>
        <p:nvSpPr>
          <p:cNvPr id="6" name="TextBox 6"/>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28700" y="2736065"/>
            <a:ext cx="6727098" cy="1114410"/>
            <a:chOff x="0" y="0"/>
            <a:chExt cx="1771746" cy="293507"/>
          </a:xfrm>
        </p:grpSpPr>
        <p:sp>
          <p:nvSpPr>
            <p:cNvPr id="7" name="Freeform 7"/>
            <p:cNvSpPr/>
            <p:nvPr/>
          </p:nvSpPr>
          <p:spPr>
            <a:xfrm>
              <a:off x="0" y="0"/>
              <a:ext cx="1771746" cy="293507"/>
            </a:xfrm>
            <a:custGeom>
              <a:avLst/>
              <a:gdLst/>
              <a:ahLst/>
              <a:cxnLst/>
              <a:rect l="l" t="t" r="r" b="b"/>
              <a:pathLst>
                <a:path w="1771746" h="293507">
                  <a:moveTo>
                    <a:pt x="58694" y="0"/>
                  </a:moveTo>
                  <a:lnTo>
                    <a:pt x="1713052" y="0"/>
                  </a:lnTo>
                  <a:cubicBezTo>
                    <a:pt x="1728619" y="0"/>
                    <a:pt x="1743548" y="6184"/>
                    <a:pt x="1754555" y="17191"/>
                  </a:cubicBezTo>
                  <a:cubicBezTo>
                    <a:pt x="1765562" y="28198"/>
                    <a:pt x="1771746" y="43127"/>
                    <a:pt x="1771746" y="58694"/>
                  </a:cubicBezTo>
                  <a:lnTo>
                    <a:pt x="1771746" y="234813"/>
                  </a:lnTo>
                  <a:cubicBezTo>
                    <a:pt x="1771746" y="250380"/>
                    <a:pt x="1765562" y="265309"/>
                    <a:pt x="1754555" y="276316"/>
                  </a:cubicBezTo>
                  <a:cubicBezTo>
                    <a:pt x="1743548" y="287323"/>
                    <a:pt x="1728619" y="293507"/>
                    <a:pt x="1713052" y="293507"/>
                  </a:cubicBezTo>
                  <a:lnTo>
                    <a:pt x="58694" y="293507"/>
                  </a:lnTo>
                  <a:cubicBezTo>
                    <a:pt x="43127" y="293507"/>
                    <a:pt x="28198" y="287323"/>
                    <a:pt x="17191" y="276316"/>
                  </a:cubicBezTo>
                  <a:cubicBezTo>
                    <a:pt x="6184" y="265309"/>
                    <a:pt x="0" y="250380"/>
                    <a:pt x="0" y="234813"/>
                  </a:cubicBezTo>
                  <a:lnTo>
                    <a:pt x="0" y="58694"/>
                  </a:lnTo>
                  <a:cubicBezTo>
                    <a:pt x="0" y="43127"/>
                    <a:pt x="6184" y="28198"/>
                    <a:pt x="17191" y="17191"/>
                  </a:cubicBezTo>
                  <a:cubicBezTo>
                    <a:pt x="28198" y="6184"/>
                    <a:pt x="43127" y="0"/>
                    <a:pt x="58694" y="0"/>
                  </a:cubicBezTo>
                  <a:close/>
                </a:path>
              </a:pathLst>
            </a:custGeom>
            <a:solidFill>
              <a:srgbClr val="3E7992"/>
            </a:solidFill>
          </p:spPr>
          <p:txBody>
            <a:bodyPr/>
            <a:lstStyle/>
            <a:p>
              <a:endParaRPr lang="en-US"/>
            </a:p>
          </p:txBody>
        </p:sp>
        <p:sp>
          <p:nvSpPr>
            <p:cNvPr id="8" name="TextBox 8"/>
            <p:cNvSpPr txBox="1"/>
            <p:nvPr/>
          </p:nvSpPr>
          <p:spPr>
            <a:xfrm>
              <a:off x="0" y="-38100"/>
              <a:ext cx="1771746" cy="331607"/>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28700" y="1081142"/>
            <a:ext cx="16507962" cy="606424"/>
          </a:xfrm>
          <a:prstGeom prst="rect">
            <a:avLst/>
          </a:prstGeom>
        </p:spPr>
        <p:txBody>
          <a:bodyPr lIns="0" tIns="0" rIns="0" bIns="0" rtlCol="0" anchor="t">
            <a:spAutoFit/>
          </a:bodyPr>
          <a:lstStyle/>
          <a:p>
            <a:pPr algn="l">
              <a:lnSpc>
                <a:spcPts val="4900"/>
              </a:lnSpc>
            </a:pPr>
            <a:r>
              <a:rPr lang="en-US" sz="3500" b="1">
                <a:solidFill>
                  <a:srgbClr val="91D1DB"/>
                </a:solidFill>
                <a:latin typeface="Montserrat Bold"/>
                <a:ea typeface="Montserrat Bold"/>
                <a:cs typeface="Montserrat Bold"/>
                <a:sym typeface="Montserrat Bold"/>
              </a:rPr>
              <a:t>Adaptation Strategies A Business Can Use To Stay Competitive</a:t>
            </a:r>
          </a:p>
        </p:txBody>
      </p:sp>
      <p:sp>
        <p:nvSpPr>
          <p:cNvPr id="10" name="TextBox 10"/>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11" name="TextBox 11"/>
          <p:cNvSpPr txBox="1"/>
          <p:nvPr/>
        </p:nvSpPr>
        <p:spPr>
          <a:xfrm>
            <a:off x="1370226" y="3003393"/>
            <a:ext cx="14403857"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Updating Products Or Services</a:t>
            </a:r>
          </a:p>
        </p:txBody>
      </p:sp>
      <p:sp>
        <p:nvSpPr>
          <p:cNvPr id="12" name="TextBox 12"/>
          <p:cNvSpPr txBox="1"/>
          <p:nvPr/>
        </p:nvSpPr>
        <p:spPr>
          <a:xfrm>
            <a:off x="1043618" y="3875567"/>
            <a:ext cx="16024743" cy="1775459"/>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Businesses may improve or redesign their products or services to meet changing customer needs, keep</a:t>
            </a:r>
          </a:p>
          <a:p>
            <a:pPr algn="l">
              <a:lnSpc>
                <a:spcPts val="4620"/>
              </a:lnSpc>
            </a:pPr>
            <a:r>
              <a:rPr lang="en-US" sz="3000">
                <a:solidFill>
                  <a:srgbClr val="24363D"/>
                </a:solidFill>
                <a:latin typeface="Calibri (MS)"/>
                <a:ea typeface="Calibri (MS)"/>
                <a:cs typeface="Calibri (MS)"/>
                <a:sym typeface="Calibri (MS)"/>
              </a:rPr>
              <a:t>up with trends, or stay ahead of competitors. </a:t>
            </a:r>
          </a:p>
          <a:p>
            <a:pPr algn="l">
              <a:lnSpc>
                <a:spcPts val="4620"/>
              </a:lnSpc>
            </a:pPr>
            <a:r>
              <a:rPr lang="en-US" sz="3000">
                <a:solidFill>
                  <a:srgbClr val="24363D"/>
                </a:solidFill>
                <a:latin typeface="Calibri (MS)"/>
                <a:ea typeface="Calibri (MS)"/>
                <a:cs typeface="Calibri (MS)"/>
                <a:sym typeface="Calibri (MS)"/>
              </a:rPr>
              <a:t>McDonald’s added vegan burgers to adapt to growing demand for plant-based food.</a:t>
            </a:r>
          </a:p>
        </p:txBody>
      </p:sp>
      <p:grpSp>
        <p:nvGrpSpPr>
          <p:cNvPr id="13" name="Group 13"/>
          <p:cNvGrpSpPr/>
          <p:nvPr/>
        </p:nvGrpSpPr>
        <p:grpSpPr>
          <a:xfrm>
            <a:off x="1036159" y="6413026"/>
            <a:ext cx="6719639" cy="1114410"/>
            <a:chOff x="0" y="0"/>
            <a:chExt cx="1769781" cy="293507"/>
          </a:xfrm>
        </p:grpSpPr>
        <p:sp>
          <p:nvSpPr>
            <p:cNvPr id="14" name="Freeform 14"/>
            <p:cNvSpPr/>
            <p:nvPr/>
          </p:nvSpPr>
          <p:spPr>
            <a:xfrm>
              <a:off x="0" y="0"/>
              <a:ext cx="1769781" cy="293507"/>
            </a:xfrm>
            <a:custGeom>
              <a:avLst/>
              <a:gdLst/>
              <a:ahLst/>
              <a:cxnLst/>
              <a:rect l="l" t="t" r="r" b="b"/>
              <a:pathLst>
                <a:path w="1769781" h="293507">
                  <a:moveTo>
                    <a:pt x="58759" y="0"/>
                  </a:moveTo>
                  <a:lnTo>
                    <a:pt x="1711022" y="0"/>
                  </a:lnTo>
                  <a:cubicBezTo>
                    <a:pt x="1726606" y="0"/>
                    <a:pt x="1741552" y="6191"/>
                    <a:pt x="1752571" y="17210"/>
                  </a:cubicBezTo>
                  <a:cubicBezTo>
                    <a:pt x="1763591" y="28229"/>
                    <a:pt x="1769781" y="43175"/>
                    <a:pt x="1769781" y="58759"/>
                  </a:cubicBezTo>
                  <a:lnTo>
                    <a:pt x="1769781" y="234748"/>
                  </a:lnTo>
                  <a:cubicBezTo>
                    <a:pt x="1769781" y="250332"/>
                    <a:pt x="1763591" y="265278"/>
                    <a:pt x="1752571" y="276297"/>
                  </a:cubicBezTo>
                  <a:cubicBezTo>
                    <a:pt x="1741552" y="287316"/>
                    <a:pt x="1726606" y="293507"/>
                    <a:pt x="1711022" y="293507"/>
                  </a:cubicBezTo>
                  <a:lnTo>
                    <a:pt x="58759" y="293507"/>
                  </a:lnTo>
                  <a:cubicBezTo>
                    <a:pt x="43175" y="293507"/>
                    <a:pt x="28229" y="287316"/>
                    <a:pt x="17210" y="276297"/>
                  </a:cubicBezTo>
                  <a:cubicBezTo>
                    <a:pt x="6191" y="265278"/>
                    <a:pt x="0" y="250332"/>
                    <a:pt x="0" y="234748"/>
                  </a:cubicBezTo>
                  <a:lnTo>
                    <a:pt x="0" y="58759"/>
                  </a:lnTo>
                  <a:cubicBezTo>
                    <a:pt x="0" y="43175"/>
                    <a:pt x="6191" y="28229"/>
                    <a:pt x="17210" y="17210"/>
                  </a:cubicBezTo>
                  <a:cubicBezTo>
                    <a:pt x="28229" y="6191"/>
                    <a:pt x="43175" y="0"/>
                    <a:pt x="58759" y="0"/>
                  </a:cubicBezTo>
                  <a:close/>
                </a:path>
              </a:pathLst>
            </a:custGeom>
            <a:solidFill>
              <a:srgbClr val="3E7992"/>
            </a:solidFill>
          </p:spPr>
          <p:txBody>
            <a:bodyPr/>
            <a:lstStyle/>
            <a:p>
              <a:endParaRPr lang="en-US"/>
            </a:p>
          </p:txBody>
        </p:sp>
        <p:sp>
          <p:nvSpPr>
            <p:cNvPr id="15" name="TextBox 15"/>
            <p:cNvSpPr txBox="1"/>
            <p:nvPr/>
          </p:nvSpPr>
          <p:spPr>
            <a:xfrm>
              <a:off x="0" y="-38100"/>
              <a:ext cx="1769781" cy="331607"/>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370226" y="6680353"/>
            <a:ext cx="12492213"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Entegrating New Segments</a:t>
            </a:r>
          </a:p>
        </p:txBody>
      </p:sp>
      <p:sp>
        <p:nvSpPr>
          <p:cNvPr id="17" name="TextBox 17"/>
          <p:cNvSpPr txBox="1"/>
          <p:nvPr/>
        </p:nvSpPr>
        <p:spPr>
          <a:xfrm>
            <a:off x="1043618" y="7594110"/>
            <a:ext cx="16024743" cy="119443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A business may target a new customer group to grow sales and reduce reliance on its existing market.</a:t>
            </a:r>
          </a:p>
          <a:p>
            <a:pPr algn="l">
              <a:lnSpc>
                <a:spcPts val="4620"/>
              </a:lnSpc>
            </a:pPr>
            <a:r>
              <a:rPr lang="en-US" sz="3000">
                <a:solidFill>
                  <a:srgbClr val="24363D"/>
                </a:solidFill>
                <a:latin typeface="Calibri (MS)"/>
                <a:ea typeface="Calibri (MS)"/>
                <a:cs typeface="Calibri (MS)"/>
                <a:sym typeface="Calibri (MS)"/>
              </a:rPr>
              <a:t>A gym launches a low-impact fitness programme for older adults.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28700" y="2736065"/>
            <a:ext cx="9182427" cy="1114410"/>
            <a:chOff x="0" y="0"/>
            <a:chExt cx="2418417" cy="293507"/>
          </a:xfrm>
        </p:grpSpPr>
        <p:sp>
          <p:nvSpPr>
            <p:cNvPr id="7" name="Freeform 7"/>
            <p:cNvSpPr/>
            <p:nvPr/>
          </p:nvSpPr>
          <p:spPr>
            <a:xfrm>
              <a:off x="0" y="0"/>
              <a:ext cx="2418417" cy="293507"/>
            </a:xfrm>
            <a:custGeom>
              <a:avLst/>
              <a:gdLst/>
              <a:ahLst/>
              <a:cxnLst/>
              <a:rect l="l" t="t" r="r" b="b"/>
              <a:pathLst>
                <a:path w="2418417" h="293507">
                  <a:moveTo>
                    <a:pt x="42999" y="0"/>
                  </a:moveTo>
                  <a:lnTo>
                    <a:pt x="2375418" y="0"/>
                  </a:lnTo>
                  <a:cubicBezTo>
                    <a:pt x="2386822" y="0"/>
                    <a:pt x="2397759" y="4530"/>
                    <a:pt x="2405823" y="12594"/>
                  </a:cubicBezTo>
                  <a:cubicBezTo>
                    <a:pt x="2413887" y="20658"/>
                    <a:pt x="2418417" y="31595"/>
                    <a:pt x="2418417" y="42999"/>
                  </a:cubicBezTo>
                  <a:lnTo>
                    <a:pt x="2418417" y="250508"/>
                  </a:lnTo>
                  <a:cubicBezTo>
                    <a:pt x="2418417" y="261912"/>
                    <a:pt x="2413887" y="272849"/>
                    <a:pt x="2405823" y="280913"/>
                  </a:cubicBezTo>
                  <a:cubicBezTo>
                    <a:pt x="2397759" y="288977"/>
                    <a:pt x="2386822" y="293507"/>
                    <a:pt x="2375418" y="293507"/>
                  </a:cubicBezTo>
                  <a:lnTo>
                    <a:pt x="42999" y="293507"/>
                  </a:lnTo>
                  <a:cubicBezTo>
                    <a:pt x="31595" y="293507"/>
                    <a:pt x="20658" y="288977"/>
                    <a:pt x="12594" y="280913"/>
                  </a:cubicBezTo>
                  <a:cubicBezTo>
                    <a:pt x="4530" y="272849"/>
                    <a:pt x="0" y="261912"/>
                    <a:pt x="0" y="250508"/>
                  </a:cubicBezTo>
                  <a:lnTo>
                    <a:pt x="0" y="42999"/>
                  </a:lnTo>
                  <a:cubicBezTo>
                    <a:pt x="0" y="31595"/>
                    <a:pt x="4530" y="20658"/>
                    <a:pt x="12594" y="12594"/>
                  </a:cubicBezTo>
                  <a:cubicBezTo>
                    <a:pt x="20658" y="4530"/>
                    <a:pt x="31595" y="0"/>
                    <a:pt x="42999" y="0"/>
                  </a:cubicBezTo>
                  <a:close/>
                </a:path>
              </a:pathLst>
            </a:custGeom>
            <a:solidFill>
              <a:srgbClr val="3E7992"/>
            </a:solidFill>
          </p:spPr>
          <p:txBody>
            <a:bodyPr/>
            <a:lstStyle/>
            <a:p>
              <a:endParaRPr lang="en-US"/>
            </a:p>
          </p:txBody>
        </p:sp>
        <p:sp>
          <p:nvSpPr>
            <p:cNvPr id="8" name="TextBox 8"/>
            <p:cNvSpPr txBox="1"/>
            <p:nvPr/>
          </p:nvSpPr>
          <p:spPr>
            <a:xfrm>
              <a:off x="0" y="-38100"/>
              <a:ext cx="2418417" cy="331607"/>
            </a:xfrm>
            <a:prstGeom prst="rect">
              <a:avLst/>
            </a:prstGeom>
          </p:spPr>
          <p:txBody>
            <a:bodyPr lIns="50800" tIns="50800" rIns="50800" bIns="50800" rtlCol="0" anchor="ctr"/>
            <a:lstStyle/>
            <a:p>
              <a:pPr algn="just">
                <a:lnSpc>
                  <a:spcPts val="2659"/>
                </a:lnSpc>
              </a:pPr>
              <a:endParaRPr/>
            </a:p>
          </p:txBody>
        </p:sp>
      </p:grpSp>
      <p:grpSp>
        <p:nvGrpSpPr>
          <p:cNvPr id="9" name="Group 9"/>
          <p:cNvGrpSpPr/>
          <p:nvPr/>
        </p:nvGrpSpPr>
        <p:grpSpPr>
          <a:xfrm>
            <a:off x="1036159" y="6110748"/>
            <a:ext cx="9174968" cy="1114410"/>
            <a:chOff x="0" y="0"/>
            <a:chExt cx="2416452" cy="293507"/>
          </a:xfrm>
        </p:grpSpPr>
        <p:sp>
          <p:nvSpPr>
            <p:cNvPr id="10" name="Freeform 10"/>
            <p:cNvSpPr/>
            <p:nvPr/>
          </p:nvSpPr>
          <p:spPr>
            <a:xfrm>
              <a:off x="0" y="0"/>
              <a:ext cx="2416452" cy="293507"/>
            </a:xfrm>
            <a:custGeom>
              <a:avLst/>
              <a:gdLst/>
              <a:ahLst/>
              <a:cxnLst/>
              <a:rect l="l" t="t" r="r" b="b"/>
              <a:pathLst>
                <a:path w="2416452" h="293507">
                  <a:moveTo>
                    <a:pt x="43034" y="0"/>
                  </a:moveTo>
                  <a:lnTo>
                    <a:pt x="2373418" y="0"/>
                  </a:lnTo>
                  <a:cubicBezTo>
                    <a:pt x="2384831" y="0"/>
                    <a:pt x="2395777" y="4534"/>
                    <a:pt x="2403848" y="12604"/>
                  </a:cubicBezTo>
                  <a:cubicBezTo>
                    <a:pt x="2411918" y="20675"/>
                    <a:pt x="2416452" y="31621"/>
                    <a:pt x="2416452" y="43034"/>
                  </a:cubicBezTo>
                  <a:lnTo>
                    <a:pt x="2416452" y="250473"/>
                  </a:lnTo>
                  <a:cubicBezTo>
                    <a:pt x="2416452" y="261886"/>
                    <a:pt x="2411918" y="272832"/>
                    <a:pt x="2403848" y="280903"/>
                  </a:cubicBezTo>
                  <a:cubicBezTo>
                    <a:pt x="2395777" y="288973"/>
                    <a:pt x="2384831" y="293507"/>
                    <a:pt x="2373418" y="293507"/>
                  </a:cubicBezTo>
                  <a:lnTo>
                    <a:pt x="43034" y="293507"/>
                  </a:lnTo>
                  <a:cubicBezTo>
                    <a:pt x="31621" y="293507"/>
                    <a:pt x="20675" y="288973"/>
                    <a:pt x="12604" y="280903"/>
                  </a:cubicBezTo>
                  <a:cubicBezTo>
                    <a:pt x="4534" y="272832"/>
                    <a:pt x="0" y="261886"/>
                    <a:pt x="0" y="250473"/>
                  </a:cubicBezTo>
                  <a:lnTo>
                    <a:pt x="0" y="43034"/>
                  </a:lnTo>
                  <a:cubicBezTo>
                    <a:pt x="0" y="31621"/>
                    <a:pt x="4534" y="20675"/>
                    <a:pt x="12604" y="12604"/>
                  </a:cubicBezTo>
                  <a:cubicBezTo>
                    <a:pt x="20675" y="4534"/>
                    <a:pt x="31621" y="0"/>
                    <a:pt x="43034" y="0"/>
                  </a:cubicBezTo>
                  <a:close/>
                </a:path>
              </a:pathLst>
            </a:custGeom>
            <a:solidFill>
              <a:srgbClr val="3E7992"/>
            </a:solidFill>
          </p:spPr>
          <p:txBody>
            <a:bodyPr/>
            <a:lstStyle/>
            <a:p>
              <a:endParaRPr lang="en-US"/>
            </a:p>
          </p:txBody>
        </p:sp>
        <p:sp>
          <p:nvSpPr>
            <p:cNvPr id="11" name="TextBox 11"/>
            <p:cNvSpPr txBox="1"/>
            <p:nvPr/>
          </p:nvSpPr>
          <p:spPr>
            <a:xfrm>
              <a:off x="0" y="-38100"/>
              <a:ext cx="2416452" cy="331607"/>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3741660" y="7225157"/>
            <a:ext cx="4509094" cy="3004184"/>
          </a:xfrm>
          <a:custGeom>
            <a:avLst/>
            <a:gdLst/>
            <a:ahLst/>
            <a:cxnLst/>
            <a:rect l="l" t="t" r="r" b="b"/>
            <a:pathLst>
              <a:path w="4509094" h="3004184">
                <a:moveTo>
                  <a:pt x="0" y="0"/>
                </a:moveTo>
                <a:lnTo>
                  <a:pt x="4509094" y="0"/>
                </a:lnTo>
                <a:lnTo>
                  <a:pt x="4509094" y="3004184"/>
                </a:lnTo>
                <a:lnTo>
                  <a:pt x="0" y="3004184"/>
                </a:lnTo>
                <a:lnTo>
                  <a:pt x="0" y="0"/>
                </a:lnTo>
                <a:close/>
              </a:path>
            </a:pathLst>
          </a:custGeom>
          <a:blipFill>
            <a:blip r:embed="rId4"/>
            <a:stretch>
              <a:fillRect/>
            </a:stretch>
          </a:blipFill>
        </p:spPr>
        <p:txBody>
          <a:bodyPr/>
          <a:lstStyle/>
          <a:p>
            <a:endParaRPr lang="en-US"/>
          </a:p>
        </p:txBody>
      </p:sp>
      <p:sp>
        <p:nvSpPr>
          <p:cNvPr id="13" name="TextBox 13"/>
          <p:cNvSpPr txBox="1"/>
          <p:nvPr/>
        </p:nvSpPr>
        <p:spPr>
          <a:xfrm>
            <a:off x="1028700" y="1081142"/>
            <a:ext cx="16507962" cy="606424"/>
          </a:xfrm>
          <a:prstGeom prst="rect">
            <a:avLst/>
          </a:prstGeom>
        </p:spPr>
        <p:txBody>
          <a:bodyPr lIns="0" tIns="0" rIns="0" bIns="0" rtlCol="0" anchor="t">
            <a:spAutoFit/>
          </a:bodyPr>
          <a:lstStyle/>
          <a:p>
            <a:pPr algn="l">
              <a:lnSpc>
                <a:spcPts val="4900"/>
              </a:lnSpc>
            </a:pPr>
            <a:r>
              <a:rPr lang="en-US" sz="3500" b="1">
                <a:solidFill>
                  <a:srgbClr val="91D1DB"/>
                </a:solidFill>
                <a:latin typeface="Montserrat Bold"/>
                <a:ea typeface="Montserrat Bold"/>
                <a:cs typeface="Montserrat Bold"/>
                <a:sym typeface="Montserrat Bold"/>
              </a:rPr>
              <a:t>Adaptation Strategies A Business Can Use To Stay Competitive</a:t>
            </a:r>
          </a:p>
        </p:txBody>
      </p:sp>
      <p:sp>
        <p:nvSpPr>
          <p:cNvPr id="14" name="TextBox 14"/>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15" name="TextBox 15"/>
          <p:cNvSpPr txBox="1"/>
          <p:nvPr/>
        </p:nvSpPr>
        <p:spPr>
          <a:xfrm>
            <a:off x="1377685" y="3003393"/>
            <a:ext cx="14423343"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Reducing Costs Through Automation Or A.I</a:t>
            </a:r>
          </a:p>
        </p:txBody>
      </p:sp>
      <p:sp>
        <p:nvSpPr>
          <p:cNvPr id="16" name="TextBox 16"/>
          <p:cNvSpPr txBox="1"/>
          <p:nvPr/>
        </p:nvSpPr>
        <p:spPr>
          <a:xfrm>
            <a:off x="1043618" y="3875567"/>
            <a:ext cx="16024743" cy="119443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Technology can replace repetitive tasks and free staff for higher-value work.</a:t>
            </a:r>
          </a:p>
          <a:p>
            <a:pPr algn="l">
              <a:lnSpc>
                <a:spcPts val="4620"/>
              </a:lnSpc>
            </a:pPr>
            <a:r>
              <a:rPr lang="en-US" sz="3000">
                <a:solidFill>
                  <a:srgbClr val="24363D"/>
                </a:solidFill>
                <a:latin typeface="Calibri (MS)"/>
                <a:ea typeface="Calibri (MS)"/>
                <a:cs typeface="Calibri (MS)"/>
                <a:sym typeface="Calibri (MS)"/>
              </a:rPr>
              <a:t>A hotel uses a chatbot to handle booking enquiries, reducing reception workload.</a:t>
            </a:r>
          </a:p>
        </p:txBody>
      </p:sp>
      <p:sp>
        <p:nvSpPr>
          <p:cNvPr id="17" name="TextBox 17"/>
          <p:cNvSpPr txBox="1"/>
          <p:nvPr/>
        </p:nvSpPr>
        <p:spPr>
          <a:xfrm>
            <a:off x="1377685" y="6378075"/>
            <a:ext cx="15493170"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Diversifying To Remove Risks</a:t>
            </a:r>
          </a:p>
        </p:txBody>
      </p:sp>
      <p:sp>
        <p:nvSpPr>
          <p:cNvPr id="18" name="TextBox 18"/>
          <p:cNvSpPr txBox="1"/>
          <p:nvPr/>
        </p:nvSpPr>
        <p:spPr>
          <a:xfrm>
            <a:off x="1043618" y="7291832"/>
            <a:ext cx="11567935"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Businesses may expand into new products or markets so they are not reliant on one source of income.</a:t>
            </a:r>
          </a:p>
          <a:p>
            <a:pPr algn="l">
              <a:lnSpc>
                <a:spcPts val="4620"/>
              </a:lnSpc>
            </a:pPr>
            <a:r>
              <a:rPr lang="en-US" sz="3000">
                <a:solidFill>
                  <a:srgbClr val="24363D"/>
                </a:solidFill>
                <a:latin typeface="Calibri (MS)"/>
                <a:ea typeface="Calibri (MS)"/>
                <a:cs typeface="Calibri (MS)"/>
                <a:sym typeface="Calibri (MS)"/>
              </a:rPr>
              <a:t>A soft drinks company adds flavoured sparkling water for health-conscious consumers.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28700" y="2489816"/>
            <a:ext cx="7689407" cy="1114410"/>
            <a:chOff x="0" y="0"/>
            <a:chExt cx="2025194" cy="293507"/>
          </a:xfrm>
        </p:grpSpPr>
        <p:sp>
          <p:nvSpPr>
            <p:cNvPr id="7" name="Freeform 7"/>
            <p:cNvSpPr/>
            <p:nvPr/>
          </p:nvSpPr>
          <p:spPr>
            <a:xfrm>
              <a:off x="0" y="0"/>
              <a:ext cx="2025194" cy="293507"/>
            </a:xfrm>
            <a:custGeom>
              <a:avLst/>
              <a:gdLst/>
              <a:ahLst/>
              <a:cxnLst/>
              <a:rect l="l" t="t" r="r" b="b"/>
              <a:pathLst>
                <a:path w="2025194" h="293507">
                  <a:moveTo>
                    <a:pt x="51348" y="0"/>
                  </a:moveTo>
                  <a:lnTo>
                    <a:pt x="1973845" y="0"/>
                  </a:lnTo>
                  <a:cubicBezTo>
                    <a:pt x="2002204" y="0"/>
                    <a:pt x="2025194" y="22989"/>
                    <a:pt x="2025194" y="51348"/>
                  </a:cubicBezTo>
                  <a:lnTo>
                    <a:pt x="2025194" y="242159"/>
                  </a:lnTo>
                  <a:cubicBezTo>
                    <a:pt x="2025194" y="255777"/>
                    <a:pt x="2019784" y="268838"/>
                    <a:pt x="2010154" y="278467"/>
                  </a:cubicBezTo>
                  <a:cubicBezTo>
                    <a:pt x="2000524" y="288097"/>
                    <a:pt x="1987464" y="293507"/>
                    <a:pt x="1973845" y="293507"/>
                  </a:cubicBezTo>
                  <a:lnTo>
                    <a:pt x="51348" y="293507"/>
                  </a:lnTo>
                  <a:cubicBezTo>
                    <a:pt x="37730" y="293507"/>
                    <a:pt x="24669" y="288097"/>
                    <a:pt x="15040" y="278467"/>
                  </a:cubicBezTo>
                  <a:cubicBezTo>
                    <a:pt x="5410" y="268838"/>
                    <a:pt x="0" y="255777"/>
                    <a:pt x="0" y="242159"/>
                  </a:cubicBezTo>
                  <a:lnTo>
                    <a:pt x="0" y="51348"/>
                  </a:lnTo>
                  <a:cubicBezTo>
                    <a:pt x="0" y="37730"/>
                    <a:pt x="5410" y="24669"/>
                    <a:pt x="15040" y="15040"/>
                  </a:cubicBezTo>
                  <a:cubicBezTo>
                    <a:pt x="24669" y="5410"/>
                    <a:pt x="37730" y="0"/>
                    <a:pt x="51348" y="0"/>
                  </a:cubicBezTo>
                  <a:close/>
                </a:path>
              </a:pathLst>
            </a:custGeom>
            <a:solidFill>
              <a:srgbClr val="3E7992"/>
            </a:solidFill>
          </p:spPr>
          <p:txBody>
            <a:bodyPr/>
            <a:lstStyle/>
            <a:p>
              <a:endParaRPr lang="en-US"/>
            </a:p>
          </p:txBody>
        </p:sp>
        <p:sp>
          <p:nvSpPr>
            <p:cNvPr id="8" name="TextBox 8"/>
            <p:cNvSpPr txBox="1"/>
            <p:nvPr/>
          </p:nvSpPr>
          <p:spPr>
            <a:xfrm>
              <a:off x="0" y="-38100"/>
              <a:ext cx="2025194" cy="331607"/>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043618" y="6075010"/>
            <a:ext cx="7681948" cy="1114410"/>
            <a:chOff x="0" y="0"/>
            <a:chExt cx="2023229" cy="293507"/>
          </a:xfrm>
        </p:grpSpPr>
        <p:sp>
          <p:nvSpPr>
            <p:cNvPr id="10" name="Freeform 10"/>
            <p:cNvSpPr/>
            <p:nvPr/>
          </p:nvSpPr>
          <p:spPr>
            <a:xfrm>
              <a:off x="0" y="0"/>
              <a:ext cx="2023229" cy="293507"/>
            </a:xfrm>
            <a:custGeom>
              <a:avLst/>
              <a:gdLst/>
              <a:ahLst/>
              <a:cxnLst/>
              <a:rect l="l" t="t" r="r" b="b"/>
              <a:pathLst>
                <a:path w="2023229" h="293507">
                  <a:moveTo>
                    <a:pt x="51398" y="0"/>
                  </a:moveTo>
                  <a:lnTo>
                    <a:pt x="1971831" y="0"/>
                  </a:lnTo>
                  <a:cubicBezTo>
                    <a:pt x="2000217" y="0"/>
                    <a:pt x="2023229" y="23012"/>
                    <a:pt x="2023229" y="51398"/>
                  </a:cubicBezTo>
                  <a:lnTo>
                    <a:pt x="2023229" y="242109"/>
                  </a:lnTo>
                  <a:cubicBezTo>
                    <a:pt x="2023229" y="270495"/>
                    <a:pt x="2000217" y="293507"/>
                    <a:pt x="1971831" y="293507"/>
                  </a:cubicBezTo>
                  <a:lnTo>
                    <a:pt x="51398" y="293507"/>
                  </a:lnTo>
                  <a:cubicBezTo>
                    <a:pt x="23012" y="293507"/>
                    <a:pt x="0" y="270495"/>
                    <a:pt x="0" y="242109"/>
                  </a:cubicBezTo>
                  <a:lnTo>
                    <a:pt x="0" y="51398"/>
                  </a:lnTo>
                  <a:cubicBezTo>
                    <a:pt x="0" y="23012"/>
                    <a:pt x="23012" y="0"/>
                    <a:pt x="51398" y="0"/>
                  </a:cubicBezTo>
                  <a:close/>
                </a:path>
              </a:pathLst>
            </a:custGeom>
            <a:solidFill>
              <a:srgbClr val="3E7992"/>
            </a:solidFill>
          </p:spPr>
          <p:txBody>
            <a:bodyPr/>
            <a:lstStyle/>
            <a:p>
              <a:endParaRPr lang="en-US"/>
            </a:p>
          </p:txBody>
        </p:sp>
        <p:sp>
          <p:nvSpPr>
            <p:cNvPr id="11" name="TextBox 11"/>
            <p:cNvSpPr txBox="1"/>
            <p:nvPr/>
          </p:nvSpPr>
          <p:spPr>
            <a:xfrm>
              <a:off x="0" y="-38100"/>
              <a:ext cx="2023229" cy="331607"/>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5725517" y="5350840"/>
            <a:ext cx="2144309" cy="2272116"/>
          </a:xfrm>
          <a:custGeom>
            <a:avLst/>
            <a:gdLst/>
            <a:ahLst/>
            <a:cxnLst/>
            <a:rect l="l" t="t" r="r" b="b"/>
            <a:pathLst>
              <a:path w="2144309" h="2272116">
                <a:moveTo>
                  <a:pt x="0" y="0"/>
                </a:moveTo>
                <a:lnTo>
                  <a:pt x="2144309" y="0"/>
                </a:lnTo>
                <a:lnTo>
                  <a:pt x="2144309" y="2272115"/>
                </a:lnTo>
                <a:lnTo>
                  <a:pt x="0" y="22721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p:nvPr/>
        </p:nvSpPr>
        <p:spPr>
          <a:xfrm>
            <a:off x="1028700" y="1081142"/>
            <a:ext cx="16507962" cy="606424"/>
          </a:xfrm>
          <a:prstGeom prst="rect">
            <a:avLst/>
          </a:prstGeom>
        </p:spPr>
        <p:txBody>
          <a:bodyPr lIns="0" tIns="0" rIns="0" bIns="0" rtlCol="0" anchor="t">
            <a:spAutoFit/>
          </a:bodyPr>
          <a:lstStyle/>
          <a:p>
            <a:pPr algn="l">
              <a:lnSpc>
                <a:spcPts val="4900"/>
              </a:lnSpc>
            </a:pPr>
            <a:r>
              <a:rPr lang="en-US" sz="3500" b="1">
                <a:solidFill>
                  <a:srgbClr val="91D1DB"/>
                </a:solidFill>
                <a:latin typeface="Montserrat Bold"/>
                <a:ea typeface="Montserrat Bold"/>
                <a:cs typeface="Montserrat Bold"/>
                <a:sym typeface="Montserrat Bold"/>
              </a:rPr>
              <a:t>Adaptation Strategies A Business Can Use To Stay Competitive</a:t>
            </a:r>
          </a:p>
        </p:txBody>
      </p:sp>
      <p:sp>
        <p:nvSpPr>
          <p:cNvPr id="14" name="TextBox 14"/>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15" name="TextBox 15"/>
          <p:cNvSpPr txBox="1"/>
          <p:nvPr/>
        </p:nvSpPr>
        <p:spPr>
          <a:xfrm>
            <a:off x="1377685" y="2757143"/>
            <a:ext cx="10506509"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Investing In Staff Development</a:t>
            </a:r>
          </a:p>
        </p:txBody>
      </p:sp>
      <p:sp>
        <p:nvSpPr>
          <p:cNvPr id="16" name="TextBox 16"/>
          <p:cNvSpPr txBox="1"/>
          <p:nvPr/>
        </p:nvSpPr>
        <p:spPr>
          <a:xfrm>
            <a:off x="1043618" y="4023326"/>
            <a:ext cx="16024743" cy="119443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Training staff and encouraging innovation helps businesses adapt and stay competitive.</a:t>
            </a:r>
          </a:p>
          <a:p>
            <a:pPr algn="l">
              <a:lnSpc>
                <a:spcPts val="4620"/>
              </a:lnSpc>
            </a:pPr>
            <a:r>
              <a:rPr lang="en-US" sz="3000">
                <a:solidFill>
                  <a:srgbClr val="24363D"/>
                </a:solidFill>
                <a:latin typeface="Calibri (MS)"/>
                <a:ea typeface="Calibri (MS)"/>
                <a:cs typeface="Calibri (MS)"/>
                <a:sym typeface="Calibri (MS)"/>
              </a:rPr>
              <a:t>A retail chain trains staff in digital tools and rewards new ideas that improve customer experience.</a:t>
            </a:r>
          </a:p>
        </p:txBody>
      </p:sp>
      <p:sp>
        <p:nvSpPr>
          <p:cNvPr id="17" name="TextBox 17"/>
          <p:cNvSpPr txBox="1"/>
          <p:nvPr/>
        </p:nvSpPr>
        <p:spPr>
          <a:xfrm>
            <a:off x="1385144" y="6342337"/>
            <a:ext cx="12297345"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Improving Sustainability Or Branding</a:t>
            </a:r>
          </a:p>
        </p:txBody>
      </p:sp>
      <p:sp>
        <p:nvSpPr>
          <p:cNvPr id="18" name="TextBox 18"/>
          <p:cNvSpPr txBox="1"/>
          <p:nvPr/>
        </p:nvSpPr>
        <p:spPr>
          <a:xfrm>
            <a:off x="1043618" y="7594110"/>
            <a:ext cx="16024743"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To adapt to customer expectations and social responsibility, a business may improve how it sources</a:t>
            </a:r>
          </a:p>
          <a:p>
            <a:pPr algn="l">
              <a:lnSpc>
                <a:spcPts val="4620"/>
              </a:lnSpc>
            </a:pPr>
            <a:r>
              <a:rPr lang="en-US" sz="3000">
                <a:solidFill>
                  <a:srgbClr val="24363D"/>
                </a:solidFill>
                <a:latin typeface="Calibri (MS)"/>
                <a:ea typeface="Calibri (MS)"/>
                <a:cs typeface="Calibri (MS)"/>
                <a:sym typeface="Calibri (MS)"/>
              </a:rPr>
              <a:t>materials, reduces waste, or positions its brand. </a:t>
            </a:r>
          </a:p>
          <a:p>
            <a:pPr algn="l">
              <a:lnSpc>
                <a:spcPts val="4620"/>
              </a:lnSpc>
            </a:pPr>
            <a:r>
              <a:rPr lang="en-US" sz="3000">
                <a:solidFill>
                  <a:srgbClr val="24363D"/>
                </a:solidFill>
                <a:latin typeface="Calibri (MS)"/>
                <a:ea typeface="Calibri (MS)"/>
                <a:cs typeface="Calibri (MS)"/>
                <a:sym typeface="Calibri (MS)"/>
              </a:rPr>
              <a:t>A clothing brand switches to organic cotton and labels its carbon footprint to attract eco-conscious shoppers.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Organic Expansion</a:t>
            </a:r>
          </a:p>
        </p:txBody>
      </p:sp>
      <p:sp>
        <p:nvSpPr>
          <p:cNvPr id="8" name="TextBox 8"/>
          <p:cNvSpPr txBox="1"/>
          <p:nvPr/>
        </p:nvSpPr>
        <p:spPr>
          <a:xfrm>
            <a:off x="1028700" y="2180134"/>
            <a:ext cx="16230600" cy="7794498"/>
          </a:xfrm>
          <a:prstGeom prst="rect">
            <a:avLst/>
          </a:prstGeom>
        </p:spPr>
        <p:txBody>
          <a:bodyPr lIns="0" tIns="0" rIns="0" bIns="0" rtlCol="0" anchor="t">
            <a:spAutoFit/>
          </a:bodyPr>
          <a:lstStyle/>
          <a:p>
            <a:pPr algn="l">
              <a:lnSpc>
                <a:spcPts val="5586"/>
              </a:lnSpc>
            </a:pPr>
            <a:r>
              <a:rPr lang="en-US" sz="3800">
                <a:solidFill>
                  <a:srgbClr val="3E7992"/>
                </a:solidFill>
                <a:latin typeface="Calibri (MS)"/>
                <a:ea typeface="Calibri (MS)"/>
                <a:cs typeface="Calibri (MS)"/>
                <a:sym typeface="Calibri (MS)"/>
              </a:rPr>
              <a:t>📌 </a:t>
            </a:r>
            <a:r>
              <a:rPr lang="en-US" sz="3800" b="1">
                <a:solidFill>
                  <a:srgbClr val="3E7992"/>
                </a:solidFill>
                <a:latin typeface="Calibri (MS) Bold"/>
                <a:ea typeface="Calibri (MS) Bold"/>
                <a:cs typeface="Calibri (MS) Bold"/>
                <a:sym typeface="Calibri (MS) Bold"/>
              </a:rPr>
              <a:t>Increasing the product range or entering new markets: </a:t>
            </a:r>
            <a:r>
              <a:rPr lang="en-US" sz="3800">
                <a:solidFill>
                  <a:srgbClr val="3E7992"/>
                </a:solidFill>
                <a:latin typeface="Calibri (MS)"/>
                <a:ea typeface="Calibri (MS)"/>
                <a:cs typeface="Calibri (MS)"/>
                <a:sym typeface="Calibri (MS)"/>
              </a:rPr>
              <a:t>A business can grow by offering more products or expanding into new locations or customer groups.</a:t>
            </a:r>
          </a:p>
          <a:p>
            <a:pPr algn="l">
              <a:lnSpc>
                <a:spcPts val="5586"/>
              </a:lnSpc>
            </a:pPr>
            <a:r>
              <a:rPr lang="en-US" sz="3800">
                <a:solidFill>
                  <a:srgbClr val="3E7992"/>
                </a:solidFill>
                <a:latin typeface="Calibri (MS)"/>
                <a:ea typeface="Calibri (MS)"/>
                <a:cs typeface="Calibri (MS)"/>
                <a:sym typeface="Calibri (MS)"/>
              </a:rPr>
              <a:t>This spreads risk and opens up new revenue streams.</a:t>
            </a:r>
          </a:p>
          <a:p>
            <a:pPr algn="l">
              <a:lnSpc>
                <a:spcPts val="5586"/>
              </a:lnSpc>
            </a:pPr>
            <a:endParaRPr lang="en-US" sz="3800">
              <a:solidFill>
                <a:srgbClr val="3E7992"/>
              </a:solidFill>
              <a:latin typeface="Calibri (MS)"/>
              <a:ea typeface="Calibri (MS)"/>
              <a:cs typeface="Calibri (MS)"/>
              <a:sym typeface="Calibri (MS)"/>
            </a:endParaRPr>
          </a:p>
          <a:p>
            <a:pPr algn="l">
              <a:lnSpc>
                <a:spcPts val="5586"/>
              </a:lnSpc>
            </a:pPr>
            <a:r>
              <a:rPr lang="en-US" sz="3800">
                <a:solidFill>
                  <a:srgbClr val="3E7992"/>
                </a:solidFill>
                <a:latin typeface="Calibri (MS)"/>
                <a:ea typeface="Calibri (MS)"/>
                <a:cs typeface="Calibri (MS)"/>
                <a:sym typeface="Calibri (MS)"/>
              </a:rPr>
              <a:t>📌 </a:t>
            </a:r>
            <a:r>
              <a:rPr lang="en-US" sz="3800" b="1">
                <a:solidFill>
                  <a:srgbClr val="3E7992"/>
                </a:solidFill>
                <a:latin typeface="Calibri (MS) Bold"/>
                <a:ea typeface="Calibri (MS) Bold"/>
                <a:cs typeface="Calibri (MS) Bold"/>
                <a:sym typeface="Calibri (MS) Bold"/>
              </a:rPr>
              <a:t>E-commerce expansion:</a:t>
            </a:r>
            <a:r>
              <a:rPr lang="en-US" sz="3800">
                <a:solidFill>
                  <a:srgbClr val="3E7992"/>
                </a:solidFill>
                <a:latin typeface="Calibri (MS)"/>
                <a:ea typeface="Calibri (MS)"/>
                <a:cs typeface="Calibri (MS)"/>
                <a:sym typeface="Calibri (MS)"/>
              </a:rPr>
              <a:t> Selling products or services online allows a business to reach more customers without needing extra physical locations. It also helps them stay competitive in a digital-first world. (All Real Nutrition to America)</a:t>
            </a:r>
          </a:p>
          <a:p>
            <a:pPr algn="l">
              <a:lnSpc>
                <a:spcPts val="5586"/>
              </a:lnSpc>
            </a:pPr>
            <a:endParaRPr lang="en-US" sz="3800">
              <a:solidFill>
                <a:srgbClr val="3E7992"/>
              </a:solidFill>
              <a:latin typeface="Calibri (MS)"/>
              <a:ea typeface="Calibri (MS)"/>
              <a:cs typeface="Calibri (MS)"/>
              <a:sym typeface="Calibri (MS)"/>
            </a:endParaRPr>
          </a:p>
          <a:p>
            <a:pPr algn="l">
              <a:lnSpc>
                <a:spcPts val="5586"/>
              </a:lnSpc>
            </a:pPr>
            <a:r>
              <a:rPr lang="en-US" sz="3800">
                <a:solidFill>
                  <a:srgbClr val="3E7992"/>
                </a:solidFill>
                <a:latin typeface="Calibri (MS)"/>
                <a:ea typeface="Calibri (MS)"/>
                <a:cs typeface="Calibri (MS)"/>
                <a:sym typeface="Calibri (MS)"/>
              </a:rPr>
              <a:t>📌 </a:t>
            </a:r>
            <a:r>
              <a:rPr lang="en-US" sz="3800" b="1">
                <a:solidFill>
                  <a:srgbClr val="3E7992"/>
                </a:solidFill>
                <a:latin typeface="Calibri (MS) Bold"/>
                <a:ea typeface="Calibri (MS) Bold"/>
                <a:cs typeface="Calibri (MS) Bold"/>
                <a:sym typeface="Calibri (MS) Bold"/>
              </a:rPr>
              <a:t>Franchising:</a:t>
            </a:r>
            <a:r>
              <a:rPr lang="en-US" sz="3800">
                <a:solidFill>
                  <a:srgbClr val="3E7992"/>
                </a:solidFill>
                <a:latin typeface="Calibri (MS)"/>
                <a:ea typeface="Calibri (MS)"/>
                <a:cs typeface="Calibri (MS)"/>
                <a:sym typeface="Calibri (MS)"/>
              </a:rPr>
              <a:t> Franchising allows a business (the franchisor) to grow its brand by allowing other businesses to open and operate new outlets using their brand name, logo, products, and systems in return for a fee. (E.g. Bike Row Ski)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Strategies A Business Can Use To Expand - Organic Expansion</a:t>
            </a:r>
          </a:p>
        </p:txBody>
      </p:sp>
      <p:sp>
        <p:nvSpPr>
          <p:cNvPr id="10" name="Rectangle 1">
            <a:extLst>
              <a:ext uri="{FF2B5EF4-FFF2-40B4-BE49-F238E27FC236}">
                <a16:creationId xmlns:a16="http://schemas.microsoft.com/office/drawing/2014/main" id="{9EADA353-DC4A-E5FD-D9D2-93A998AB9C95}"/>
              </a:ext>
            </a:extLst>
          </p:cNvPr>
          <p:cNvSpPr>
            <a:spLocks noChangeArrowheads="1"/>
          </p:cNvSpPr>
          <p:nvPr/>
        </p:nvSpPr>
        <p:spPr bwMode="auto">
          <a:xfrm>
            <a:off x="1535113" y="16002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Table 10">
            <a:extLst>
              <a:ext uri="{FF2B5EF4-FFF2-40B4-BE49-F238E27FC236}">
                <a16:creationId xmlns:a16="http://schemas.microsoft.com/office/drawing/2014/main" id="{2BF28DD9-12A0-EDB6-D2AA-5644983E863B}"/>
              </a:ext>
            </a:extLst>
          </p:cNvPr>
          <p:cNvGraphicFramePr>
            <a:graphicFrameLocks noGrp="1"/>
          </p:cNvGraphicFramePr>
          <p:nvPr>
            <p:extLst>
              <p:ext uri="{D42A27DB-BD31-4B8C-83A1-F6EECF244321}">
                <p14:modId xmlns:p14="http://schemas.microsoft.com/office/powerpoint/2010/main" val="1272405111"/>
              </p:ext>
            </p:extLst>
          </p:nvPr>
        </p:nvGraphicFramePr>
        <p:xfrm>
          <a:off x="1028700" y="2658834"/>
          <a:ext cx="16268700" cy="6580689"/>
        </p:xfrm>
        <a:graphic>
          <a:graphicData uri="http://schemas.openxmlformats.org/drawingml/2006/table">
            <a:tbl>
              <a:tblPr/>
              <a:tblGrid>
                <a:gridCol w="8134350">
                  <a:extLst>
                    <a:ext uri="{9D8B030D-6E8A-4147-A177-3AD203B41FA5}">
                      <a16:colId xmlns:a16="http://schemas.microsoft.com/office/drawing/2014/main" val="2949013179"/>
                    </a:ext>
                  </a:extLst>
                </a:gridCol>
                <a:gridCol w="8134350">
                  <a:extLst>
                    <a:ext uri="{9D8B030D-6E8A-4147-A177-3AD203B41FA5}">
                      <a16:colId xmlns:a16="http://schemas.microsoft.com/office/drawing/2014/main" val="949724480"/>
                    </a:ext>
                  </a:extLst>
                </a:gridCol>
              </a:tblGrid>
              <a:tr h="1366557">
                <a:tc>
                  <a:txBody>
                    <a:bodyPr/>
                    <a:lstStyle/>
                    <a:p>
                      <a:pPr>
                        <a:buNone/>
                      </a:pPr>
                      <a:r>
                        <a:rPr lang="en-IE" sz="3000" b="1" dirty="0">
                          <a:solidFill>
                            <a:srgbClr val="FFFFFF"/>
                          </a:solidFill>
                          <a:effectLst/>
                        </a:rPr>
                        <a:t>Benefits of using Franchising to expand</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3D887B"/>
                    </a:solidFill>
                  </a:tcPr>
                </a:tc>
                <a:tc>
                  <a:txBody>
                    <a:bodyPr/>
                    <a:lstStyle/>
                    <a:p>
                      <a:pPr>
                        <a:buNone/>
                      </a:pPr>
                      <a:r>
                        <a:rPr lang="en-IE" sz="3000" b="1" dirty="0">
                          <a:solidFill>
                            <a:srgbClr val="FFFFFF"/>
                          </a:solidFill>
                          <a:effectLst/>
                        </a:rPr>
                        <a:t>Challenges of using Franchising to expand</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DB543E"/>
                    </a:solidFill>
                  </a:tcPr>
                </a:tc>
                <a:extLst>
                  <a:ext uri="{0D108BD9-81ED-4DB2-BD59-A6C34878D82A}">
                    <a16:rowId xmlns:a16="http://schemas.microsoft.com/office/drawing/2014/main" val="2664522916"/>
                  </a:ext>
                </a:extLst>
              </a:tr>
              <a:tr h="1738044">
                <a:tc>
                  <a:txBody>
                    <a:bodyPr/>
                    <a:lstStyle/>
                    <a:p>
                      <a:pPr>
                        <a:buNone/>
                      </a:pPr>
                      <a:r>
                        <a:rPr lang="en-IE" sz="3000" dirty="0">
                          <a:effectLst/>
                        </a:rPr>
                        <a:t>Allows rapid expansion with lower costs, since franchisees fund and manage their own outlets.</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3000">
                          <a:effectLst/>
                        </a:rPr>
                        <a:t>Quality and customer experience can vary if franchisees do not follow standards consistently.</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728193719"/>
                  </a:ext>
                </a:extLst>
              </a:tr>
              <a:tr h="1738044">
                <a:tc>
                  <a:txBody>
                    <a:bodyPr/>
                    <a:lstStyle/>
                    <a:p>
                      <a:pPr>
                        <a:buNone/>
                      </a:pPr>
                      <a:r>
                        <a:rPr lang="en-IE" sz="3000">
                          <a:effectLst/>
                        </a:rPr>
                        <a:t>Franchisees bring local knowledge and motivation, helping the business succeed in different regions.</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3000" dirty="0">
                          <a:effectLst/>
                        </a:rPr>
                        <a:t>Loss of control, as decisions are shared with many independent franchise owners.</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822723973"/>
                  </a:ext>
                </a:extLst>
              </a:tr>
              <a:tr h="1738044">
                <a:tc>
                  <a:txBody>
                    <a:bodyPr/>
                    <a:lstStyle/>
                    <a:p>
                      <a:pPr>
                        <a:buNone/>
                      </a:pPr>
                      <a:r>
                        <a:rPr lang="en-IE" sz="3000">
                          <a:effectLst/>
                        </a:rPr>
                        <a:t>Provides a steady income stream through franchise fees and royalties.</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3000" dirty="0">
                          <a:effectLst/>
                        </a:rPr>
                        <a:t>Risk to brand reputation if one franchisee delivers poor service or faces negative publicity.</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664114726"/>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Strategies A Business Can Use To Expand - Inorganic Expansion</a:t>
            </a:r>
          </a:p>
        </p:txBody>
      </p:sp>
      <p:grpSp>
        <p:nvGrpSpPr>
          <p:cNvPr id="8" name="Group 8"/>
          <p:cNvGrpSpPr/>
          <p:nvPr/>
        </p:nvGrpSpPr>
        <p:grpSpPr>
          <a:xfrm>
            <a:off x="5923997" y="2617324"/>
            <a:ext cx="6440006" cy="1114410"/>
            <a:chOff x="0" y="0"/>
            <a:chExt cx="1696133" cy="293507"/>
          </a:xfrm>
        </p:grpSpPr>
        <p:sp>
          <p:nvSpPr>
            <p:cNvPr id="9" name="Freeform 9"/>
            <p:cNvSpPr/>
            <p:nvPr/>
          </p:nvSpPr>
          <p:spPr>
            <a:xfrm>
              <a:off x="0" y="0"/>
              <a:ext cx="1696133" cy="293507"/>
            </a:xfrm>
            <a:custGeom>
              <a:avLst/>
              <a:gdLst/>
              <a:ahLst/>
              <a:cxnLst/>
              <a:rect l="l" t="t" r="r" b="b"/>
              <a:pathLst>
                <a:path w="1696133" h="293507">
                  <a:moveTo>
                    <a:pt x="61310" y="0"/>
                  </a:moveTo>
                  <a:lnTo>
                    <a:pt x="1634823" y="0"/>
                  </a:lnTo>
                  <a:cubicBezTo>
                    <a:pt x="1668684" y="0"/>
                    <a:pt x="1696133" y="27449"/>
                    <a:pt x="1696133" y="61310"/>
                  </a:cubicBezTo>
                  <a:lnTo>
                    <a:pt x="1696133" y="232197"/>
                  </a:lnTo>
                  <a:cubicBezTo>
                    <a:pt x="1696133" y="266058"/>
                    <a:pt x="1668684" y="293507"/>
                    <a:pt x="1634823" y="293507"/>
                  </a:cubicBezTo>
                  <a:lnTo>
                    <a:pt x="61310" y="293507"/>
                  </a:lnTo>
                  <a:cubicBezTo>
                    <a:pt x="27449" y="293507"/>
                    <a:pt x="0" y="266058"/>
                    <a:pt x="0" y="232197"/>
                  </a:cubicBezTo>
                  <a:lnTo>
                    <a:pt x="0" y="61310"/>
                  </a:lnTo>
                  <a:cubicBezTo>
                    <a:pt x="0" y="27449"/>
                    <a:pt x="27449" y="0"/>
                    <a:pt x="61310" y="0"/>
                  </a:cubicBezTo>
                  <a:close/>
                </a:path>
              </a:pathLst>
            </a:custGeom>
            <a:solidFill>
              <a:srgbClr val="3E7992"/>
            </a:solidFill>
          </p:spPr>
          <p:txBody>
            <a:bodyPr/>
            <a:lstStyle/>
            <a:p>
              <a:endParaRPr lang="en-US"/>
            </a:p>
          </p:txBody>
        </p:sp>
        <p:sp>
          <p:nvSpPr>
            <p:cNvPr id="10" name="TextBox 10"/>
            <p:cNvSpPr txBox="1"/>
            <p:nvPr/>
          </p:nvSpPr>
          <p:spPr>
            <a:xfrm>
              <a:off x="0" y="-38100"/>
              <a:ext cx="1696133" cy="33160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6201355" y="2861791"/>
            <a:ext cx="5885290" cy="615950"/>
          </a:xfrm>
          <a:prstGeom prst="rect">
            <a:avLst/>
          </a:prstGeom>
        </p:spPr>
        <p:txBody>
          <a:bodyPr lIns="0" tIns="0" rIns="0" bIns="0" rtlCol="0" anchor="t">
            <a:spAutoFit/>
          </a:bodyPr>
          <a:lstStyle/>
          <a:p>
            <a:pPr algn="ctr">
              <a:lnSpc>
                <a:spcPts val="3999"/>
              </a:lnSpc>
            </a:pPr>
            <a:r>
              <a:rPr lang="en-US" sz="3999">
                <a:solidFill>
                  <a:srgbClr val="FFFFFF"/>
                </a:solidFill>
                <a:latin typeface="Calibri (MS)"/>
                <a:ea typeface="Calibri (MS)"/>
                <a:cs typeface="Calibri (MS)"/>
                <a:sym typeface="Calibri (MS)"/>
              </a:rPr>
              <a:t>Takeover / Acquisition</a:t>
            </a:r>
          </a:p>
        </p:txBody>
      </p:sp>
      <p:grpSp>
        <p:nvGrpSpPr>
          <p:cNvPr id="12" name="Group 12"/>
          <p:cNvGrpSpPr/>
          <p:nvPr/>
        </p:nvGrpSpPr>
        <p:grpSpPr>
          <a:xfrm>
            <a:off x="1262850" y="4436583"/>
            <a:ext cx="16039662" cy="3908151"/>
            <a:chOff x="0" y="0"/>
            <a:chExt cx="4224438" cy="1029307"/>
          </a:xfrm>
        </p:grpSpPr>
        <p:sp>
          <p:nvSpPr>
            <p:cNvPr id="13" name="Freeform 13"/>
            <p:cNvSpPr/>
            <p:nvPr/>
          </p:nvSpPr>
          <p:spPr>
            <a:xfrm>
              <a:off x="0" y="0"/>
              <a:ext cx="4224437" cy="1029307"/>
            </a:xfrm>
            <a:custGeom>
              <a:avLst/>
              <a:gdLst/>
              <a:ahLst/>
              <a:cxnLst/>
              <a:rect l="l" t="t" r="r" b="b"/>
              <a:pathLst>
                <a:path w="4224437" h="1029307">
                  <a:moveTo>
                    <a:pt x="24616" y="0"/>
                  </a:moveTo>
                  <a:lnTo>
                    <a:pt x="4199821" y="0"/>
                  </a:lnTo>
                  <a:cubicBezTo>
                    <a:pt x="4206350" y="0"/>
                    <a:pt x="4212611" y="2594"/>
                    <a:pt x="4217227" y="7210"/>
                  </a:cubicBezTo>
                  <a:cubicBezTo>
                    <a:pt x="4221844" y="11826"/>
                    <a:pt x="4224437" y="18088"/>
                    <a:pt x="4224437" y="24616"/>
                  </a:cubicBezTo>
                  <a:lnTo>
                    <a:pt x="4224437" y="1004691"/>
                  </a:lnTo>
                  <a:cubicBezTo>
                    <a:pt x="4224437" y="1011220"/>
                    <a:pt x="4221844" y="1017481"/>
                    <a:pt x="4217227" y="1022097"/>
                  </a:cubicBezTo>
                  <a:cubicBezTo>
                    <a:pt x="4212611" y="1026714"/>
                    <a:pt x="4206350" y="1029307"/>
                    <a:pt x="4199821" y="1029307"/>
                  </a:cubicBezTo>
                  <a:lnTo>
                    <a:pt x="24616" y="1029307"/>
                  </a:lnTo>
                  <a:cubicBezTo>
                    <a:pt x="18088" y="1029307"/>
                    <a:pt x="11826" y="1026714"/>
                    <a:pt x="7210" y="1022097"/>
                  </a:cubicBezTo>
                  <a:cubicBezTo>
                    <a:pt x="2594" y="1017481"/>
                    <a:pt x="0" y="1011220"/>
                    <a:pt x="0" y="1004691"/>
                  </a:cubicBezTo>
                  <a:lnTo>
                    <a:pt x="0" y="24616"/>
                  </a:lnTo>
                  <a:cubicBezTo>
                    <a:pt x="0" y="18088"/>
                    <a:pt x="2594" y="11826"/>
                    <a:pt x="7210" y="7210"/>
                  </a:cubicBezTo>
                  <a:cubicBezTo>
                    <a:pt x="11826" y="2594"/>
                    <a:pt x="18088" y="0"/>
                    <a:pt x="24616" y="0"/>
                  </a:cubicBezTo>
                  <a:close/>
                </a:path>
              </a:pathLst>
            </a:custGeom>
            <a:solidFill>
              <a:srgbClr val="3E7992"/>
            </a:solidFill>
          </p:spPr>
          <p:txBody>
            <a:bodyPr/>
            <a:lstStyle/>
            <a:p>
              <a:endParaRPr lang="en-US"/>
            </a:p>
          </p:txBody>
        </p:sp>
        <p:sp>
          <p:nvSpPr>
            <p:cNvPr id="14" name="TextBox 14"/>
            <p:cNvSpPr txBox="1"/>
            <p:nvPr/>
          </p:nvSpPr>
          <p:spPr>
            <a:xfrm>
              <a:off x="0" y="-38100"/>
              <a:ext cx="4224438" cy="1067407"/>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1810075" y="4451463"/>
            <a:ext cx="15136151" cy="3750691"/>
          </a:xfrm>
          <a:prstGeom prst="rect">
            <a:avLst/>
          </a:prstGeom>
        </p:spPr>
        <p:txBody>
          <a:bodyPr lIns="0" tIns="0" rIns="0" bIns="0" rtlCol="0" anchor="t">
            <a:spAutoFit/>
          </a:bodyPr>
          <a:lstStyle/>
          <a:p>
            <a:pPr algn="l">
              <a:lnSpc>
                <a:spcPts val="5852"/>
              </a:lnSpc>
            </a:pPr>
            <a:r>
              <a:rPr lang="en-US" sz="3800">
                <a:solidFill>
                  <a:srgbClr val="FFFFFF"/>
                </a:solidFill>
                <a:latin typeface="Calibri (MS)"/>
                <a:ea typeface="Calibri (MS)"/>
                <a:cs typeface="Calibri (MS)"/>
                <a:sym typeface="Calibri (MS)"/>
              </a:rPr>
              <a:t>A takeover or acquisition is when one business takes control of another by</a:t>
            </a:r>
          </a:p>
          <a:p>
            <a:pPr algn="l">
              <a:lnSpc>
                <a:spcPts val="5852"/>
              </a:lnSpc>
            </a:pPr>
            <a:r>
              <a:rPr lang="en-US" sz="3800">
                <a:solidFill>
                  <a:srgbClr val="FFFFFF"/>
                </a:solidFill>
                <a:latin typeface="Calibri (MS)"/>
                <a:ea typeface="Calibri (MS)"/>
                <a:cs typeface="Calibri (MS)"/>
                <a:sym typeface="Calibri (MS)"/>
              </a:rPr>
              <a:t>buying over 50% of its shares. It may be a hostile takeover if the directors</a:t>
            </a:r>
          </a:p>
          <a:p>
            <a:pPr algn="l">
              <a:lnSpc>
                <a:spcPts val="5852"/>
              </a:lnSpc>
            </a:pPr>
            <a:r>
              <a:rPr lang="en-US" sz="3800">
                <a:solidFill>
                  <a:srgbClr val="FFFFFF"/>
                </a:solidFill>
                <a:latin typeface="Calibri (MS)"/>
                <a:ea typeface="Calibri (MS)"/>
                <a:cs typeface="Calibri (MS)"/>
                <a:sym typeface="Calibri (MS)"/>
              </a:rPr>
              <a:t>of the company recommend to its shareholders that they do not accept the</a:t>
            </a:r>
          </a:p>
          <a:p>
            <a:pPr algn="l">
              <a:lnSpc>
                <a:spcPts val="5852"/>
              </a:lnSpc>
            </a:pPr>
            <a:r>
              <a:rPr lang="en-US" sz="3800">
                <a:solidFill>
                  <a:srgbClr val="FFFFFF"/>
                </a:solidFill>
                <a:latin typeface="Calibri (MS)"/>
                <a:ea typeface="Calibri (MS)"/>
                <a:cs typeface="Calibri (MS)"/>
                <a:sym typeface="Calibri (MS)"/>
              </a:rPr>
              <a:t>takeover offer given to them.</a:t>
            </a:r>
          </a:p>
          <a:p>
            <a:pPr algn="l">
              <a:lnSpc>
                <a:spcPts val="5852"/>
              </a:lnSpc>
            </a:pPr>
            <a:r>
              <a:rPr lang="en-US" sz="3800">
                <a:solidFill>
                  <a:srgbClr val="FFFFFF"/>
                </a:solidFill>
                <a:latin typeface="Calibri (MS)"/>
                <a:ea typeface="Calibri (MS)"/>
                <a:cs typeface="Calibri (MS)"/>
                <a:sym typeface="Calibri (MS)"/>
              </a:rPr>
              <a:t>E.g. Meta took over Instagram and Whatsapp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Strategies A Business Can Use To Expand - Inorganic Expansion</a:t>
            </a:r>
          </a:p>
        </p:txBody>
      </p:sp>
      <p:grpSp>
        <p:nvGrpSpPr>
          <p:cNvPr id="9" name="Group 9"/>
          <p:cNvGrpSpPr/>
          <p:nvPr/>
        </p:nvGrpSpPr>
        <p:grpSpPr>
          <a:xfrm>
            <a:off x="5923997" y="2224096"/>
            <a:ext cx="6440006" cy="1114410"/>
            <a:chOff x="0" y="0"/>
            <a:chExt cx="1696133" cy="293507"/>
          </a:xfrm>
        </p:grpSpPr>
        <p:sp>
          <p:nvSpPr>
            <p:cNvPr id="10" name="Freeform 10"/>
            <p:cNvSpPr/>
            <p:nvPr/>
          </p:nvSpPr>
          <p:spPr>
            <a:xfrm>
              <a:off x="0" y="0"/>
              <a:ext cx="1696133" cy="293507"/>
            </a:xfrm>
            <a:custGeom>
              <a:avLst/>
              <a:gdLst/>
              <a:ahLst/>
              <a:cxnLst/>
              <a:rect l="l" t="t" r="r" b="b"/>
              <a:pathLst>
                <a:path w="1696133" h="293507">
                  <a:moveTo>
                    <a:pt x="61310" y="0"/>
                  </a:moveTo>
                  <a:lnTo>
                    <a:pt x="1634823" y="0"/>
                  </a:lnTo>
                  <a:cubicBezTo>
                    <a:pt x="1668684" y="0"/>
                    <a:pt x="1696133" y="27449"/>
                    <a:pt x="1696133" y="61310"/>
                  </a:cubicBezTo>
                  <a:lnTo>
                    <a:pt x="1696133" y="232197"/>
                  </a:lnTo>
                  <a:cubicBezTo>
                    <a:pt x="1696133" y="266058"/>
                    <a:pt x="1668684" y="293507"/>
                    <a:pt x="1634823" y="293507"/>
                  </a:cubicBezTo>
                  <a:lnTo>
                    <a:pt x="61310" y="293507"/>
                  </a:lnTo>
                  <a:cubicBezTo>
                    <a:pt x="27449" y="293507"/>
                    <a:pt x="0" y="266058"/>
                    <a:pt x="0" y="232197"/>
                  </a:cubicBezTo>
                  <a:lnTo>
                    <a:pt x="0" y="61310"/>
                  </a:lnTo>
                  <a:cubicBezTo>
                    <a:pt x="0" y="27449"/>
                    <a:pt x="27449" y="0"/>
                    <a:pt x="61310" y="0"/>
                  </a:cubicBezTo>
                  <a:close/>
                </a:path>
              </a:pathLst>
            </a:custGeom>
            <a:solidFill>
              <a:srgbClr val="3E7992"/>
            </a:solidFill>
          </p:spPr>
          <p:txBody>
            <a:bodyPr/>
            <a:lstStyle/>
            <a:p>
              <a:endParaRPr lang="en-US"/>
            </a:p>
          </p:txBody>
        </p:sp>
        <p:sp>
          <p:nvSpPr>
            <p:cNvPr id="11" name="TextBox 11"/>
            <p:cNvSpPr txBox="1"/>
            <p:nvPr/>
          </p:nvSpPr>
          <p:spPr>
            <a:xfrm>
              <a:off x="0" y="-38100"/>
              <a:ext cx="1696133" cy="331607"/>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201355" y="2468563"/>
            <a:ext cx="5885290" cy="615950"/>
          </a:xfrm>
          <a:prstGeom prst="rect">
            <a:avLst/>
          </a:prstGeom>
        </p:spPr>
        <p:txBody>
          <a:bodyPr lIns="0" tIns="0" rIns="0" bIns="0" rtlCol="0" anchor="t">
            <a:spAutoFit/>
          </a:bodyPr>
          <a:lstStyle/>
          <a:p>
            <a:pPr algn="ctr">
              <a:lnSpc>
                <a:spcPts val="3999"/>
              </a:lnSpc>
            </a:pPr>
            <a:r>
              <a:rPr lang="en-US" sz="3999">
                <a:solidFill>
                  <a:srgbClr val="FFFFFF"/>
                </a:solidFill>
                <a:latin typeface="Calibri (MS)"/>
                <a:ea typeface="Calibri (MS)"/>
                <a:cs typeface="Calibri (MS)"/>
                <a:sym typeface="Calibri (MS)"/>
              </a:rPr>
              <a:t>Takeover / Acquisition</a:t>
            </a:r>
          </a:p>
        </p:txBody>
      </p:sp>
      <p:graphicFrame>
        <p:nvGraphicFramePr>
          <p:cNvPr id="13" name="Table 12">
            <a:extLst>
              <a:ext uri="{FF2B5EF4-FFF2-40B4-BE49-F238E27FC236}">
                <a16:creationId xmlns:a16="http://schemas.microsoft.com/office/drawing/2014/main" id="{044F033D-ECD6-A7C3-31AD-F7D0E2BFD2CD}"/>
              </a:ext>
            </a:extLst>
          </p:cNvPr>
          <p:cNvGraphicFramePr>
            <a:graphicFrameLocks noGrp="1"/>
          </p:cNvGraphicFramePr>
          <p:nvPr>
            <p:extLst>
              <p:ext uri="{D42A27DB-BD31-4B8C-83A1-F6EECF244321}">
                <p14:modId xmlns:p14="http://schemas.microsoft.com/office/powerpoint/2010/main" val="1068036284"/>
              </p:ext>
            </p:extLst>
          </p:nvPr>
        </p:nvGraphicFramePr>
        <p:xfrm>
          <a:off x="1009648" y="3442788"/>
          <a:ext cx="16268700" cy="6580689"/>
        </p:xfrm>
        <a:graphic>
          <a:graphicData uri="http://schemas.openxmlformats.org/drawingml/2006/table">
            <a:tbl>
              <a:tblPr/>
              <a:tblGrid>
                <a:gridCol w="8134350">
                  <a:extLst>
                    <a:ext uri="{9D8B030D-6E8A-4147-A177-3AD203B41FA5}">
                      <a16:colId xmlns:a16="http://schemas.microsoft.com/office/drawing/2014/main" val="2949013179"/>
                    </a:ext>
                  </a:extLst>
                </a:gridCol>
                <a:gridCol w="8134350">
                  <a:extLst>
                    <a:ext uri="{9D8B030D-6E8A-4147-A177-3AD203B41FA5}">
                      <a16:colId xmlns:a16="http://schemas.microsoft.com/office/drawing/2014/main" val="949724480"/>
                    </a:ext>
                  </a:extLst>
                </a:gridCol>
              </a:tblGrid>
              <a:tr h="1366557">
                <a:tc>
                  <a:txBody>
                    <a:bodyPr/>
                    <a:lstStyle/>
                    <a:p>
                      <a:pPr>
                        <a:buNone/>
                      </a:pPr>
                      <a:r>
                        <a:rPr lang="en-IE" sz="3000" b="1">
                          <a:solidFill>
                            <a:srgbClr val="FFFFFF"/>
                          </a:solidFill>
                          <a:effectLst/>
                        </a:rPr>
                        <a:t>Benefits of a Takeover</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3D887B"/>
                    </a:solidFill>
                  </a:tcPr>
                </a:tc>
                <a:tc>
                  <a:txBody>
                    <a:bodyPr/>
                    <a:lstStyle/>
                    <a:p>
                      <a:pPr>
                        <a:buNone/>
                      </a:pPr>
                      <a:r>
                        <a:rPr lang="en-IE" sz="3000" b="1">
                          <a:solidFill>
                            <a:srgbClr val="FFFFFF"/>
                          </a:solidFill>
                          <a:effectLst/>
                        </a:rPr>
                        <a:t>Challenges of Takeover</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DB543E"/>
                    </a:solidFill>
                  </a:tcPr>
                </a:tc>
                <a:extLst>
                  <a:ext uri="{0D108BD9-81ED-4DB2-BD59-A6C34878D82A}">
                    <a16:rowId xmlns:a16="http://schemas.microsoft.com/office/drawing/2014/main" val="2664522916"/>
                  </a:ext>
                </a:extLst>
              </a:tr>
              <a:tr h="1738044">
                <a:tc>
                  <a:txBody>
                    <a:bodyPr/>
                    <a:lstStyle/>
                    <a:p>
                      <a:pPr>
                        <a:buNone/>
                      </a:pPr>
                      <a:r>
                        <a:rPr lang="en-IE" sz="2800">
                          <a:effectLst/>
                        </a:rPr>
                        <a:t>Rapid Market Access – The business can instantly enter new markets or product areas without building them from scratch.</a:t>
                      </a:r>
                    </a:p>
                  </a:txBody>
                  <a:tcPr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High Capital Requirement – Takeovers often require paying more than market value to convince shareholders to sell.</a:t>
                      </a:r>
                    </a:p>
                  </a:txBody>
                  <a:tcPr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728193719"/>
                  </a:ext>
                </a:extLst>
              </a:tr>
              <a:tr h="1738044">
                <a:tc>
                  <a:txBody>
                    <a:bodyPr/>
                    <a:lstStyle/>
                    <a:p>
                      <a:pPr>
                        <a:buNone/>
                      </a:pPr>
                      <a:r>
                        <a:rPr lang="en-IE" sz="2800">
                          <a:effectLst/>
                        </a:rPr>
                        <a:t>Eliminates Competition – By taking over a rival, the business removes a threat and gains a larger share of the market.</a:t>
                      </a:r>
                    </a:p>
                  </a:txBody>
                  <a:tcPr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Hostility with Stakeholders – A hostile takeover may increase resistance from directors and staff, damaging morale.</a:t>
                      </a:r>
                    </a:p>
                  </a:txBody>
                  <a:tcPr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822723973"/>
                  </a:ext>
                </a:extLst>
              </a:tr>
              <a:tr h="1738044">
                <a:tc>
                  <a:txBody>
                    <a:bodyPr/>
                    <a:lstStyle/>
                    <a:p>
                      <a:pPr>
                        <a:buNone/>
                      </a:pPr>
                      <a:r>
                        <a:rPr lang="en-IE" sz="2800">
                          <a:effectLst/>
                        </a:rPr>
                        <a:t>New Assets – The acquiring business gains technology, patents, or customer bases that would take years to develop internally.</a:t>
                      </a:r>
                    </a:p>
                  </a:txBody>
                  <a:tcPr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dirty="0">
                          <a:effectLst/>
                        </a:rPr>
                        <a:t>Regulatory Issues – If the takeover gives too much market power to one firm, it may be blocked or face stricter regulation.</a:t>
                      </a:r>
                    </a:p>
                  </a:txBody>
                  <a:tcPr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664114726"/>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Strategies A Business Can Use To Expand - Inorganic Expansion</a:t>
            </a:r>
          </a:p>
        </p:txBody>
      </p:sp>
      <p:grpSp>
        <p:nvGrpSpPr>
          <p:cNvPr id="8" name="Group 8"/>
          <p:cNvGrpSpPr/>
          <p:nvPr/>
        </p:nvGrpSpPr>
        <p:grpSpPr>
          <a:xfrm>
            <a:off x="5923997" y="2617324"/>
            <a:ext cx="6440006" cy="1114410"/>
            <a:chOff x="0" y="0"/>
            <a:chExt cx="1696133" cy="293507"/>
          </a:xfrm>
        </p:grpSpPr>
        <p:sp>
          <p:nvSpPr>
            <p:cNvPr id="9" name="Freeform 9"/>
            <p:cNvSpPr/>
            <p:nvPr/>
          </p:nvSpPr>
          <p:spPr>
            <a:xfrm>
              <a:off x="0" y="0"/>
              <a:ext cx="1696133" cy="293507"/>
            </a:xfrm>
            <a:custGeom>
              <a:avLst/>
              <a:gdLst/>
              <a:ahLst/>
              <a:cxnLst/>
              <a:rect l="l" t="t" r="r" b="b"/>
              <a:pathLst>
                <a:path w="1696133" h="293507">
                  <a:moveTo>
                    <a:pt x="61310" y="0"/>
                  </a:moveTo>
                  <a:lnTo>
                    <a:pt x="1634823" y="0"/>
                  </a:lnTo>
                  <a:cubicBezTo>
                    <a:pt x="1668684" y="0"/>
                    <a:pt x="1696133" y="27449"/>
                    <a:pt x="1696133" y="61310"/>
                  </a:cubicBezTo>
                  <a:lnTo>
                    <a:pt x="1696133" y="232197"/>
                  </a:lnTo>
                  <a:cubicBezTo>
                    <a:pt x="1696133" y="266058"/>
                    <a:pt x="1668684" y="293507"/>
                    <a:pt x="1634823" y="293507"/>
                  </a:cubicBezTo>
                  <a:lnTo>
                    <a:pt x="61310" y="293507"/>
                  </a:lnTo>
                  <a:cubicBezTo>
                    <a:pt x="27449" y="293507"/>
                    <a:pt x="0" y="266058"/>
                    <a:pt x="0" y="232197"/>
                  </a:cubicBezTo>
                  <a:lnTo>
                    <a:pt x="0" y="61310"/>
                  </a:lnTo>
                  <a:cubicBezTo>
                    <a:pt x="0" y="27449"/>
                    <a:pt x="27449" y="0"/>
                    <a:pt x="61310" y="0"/>
                  </a:cubicBezTo>
                  <a:close/>
                </a:path>
              </a:pathLst>
            </a:custGeom>
            <a:solidFill>
              <a:srgbClr val="3E7992"/>
            </a:solidFill>
          </p:spPr>
          <p:txBody>
            <a:bodyPr/>
            <a:lstStyle/>
            <a:p>
              <a:endParaRPr lang="en-US"/>
            </a:p>
          </p:txBody>
        </p:sp>
        <p:sp>
          <p:nvSpPr>
            <p:cNvPr id="10" name="TextBox 10"/>
            <p:cNvSpPr txBox="1"/>
            <p:nvPr/>
          </p:nvSpPr>
          <p:spPr>
            <a:xfrm>
              <a:off x="0" y="-38100"/>
              <a:ext cx="1696133" cy="33160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6201355" y="2861791"/>
            <a:ext cx="5885290" cy="615950"/>
          </a:xfrm>
          <a:prstGeom prst="rect">
            <a:avLst/>
          </a:prstGeom>
        </p:spPr>
        <p:txBody>
          <a:bodyPr lIns="0" tIns="0" rIns="0" bIns="0" rtlCol="0" anchor="t">
            <a:spAutoFit/>
          </a:bodyPr>
          <a:lstStyle/>
          <a:p>
            <a:pPr algn="ctr">
              <a:lnSpc>
                <a:spcPts val="3999"/>
              </a:lnSpc>
            </a:pPr>
            <a:r>
              <a:rPr lang="en-US" sz="3999">
                <a:solidFill>
                  <a:srgbClr val="FFFFFF"/>
                </a:solidFill>
                <a:latin typeface="Calibri (MS)"/>
                <a:ea typeface="Calibri (MS)"/>
                <a:cs typeface="Calibri (MS)"/>
                <a:sym typeface="Calibri (MS)"/>
              </a:rPr>
              <a:t>Mergers</a:t>
            </a:r>
          </a:p>
        </p:txBody>
      </p:sp>
      <p:grpSp>
        <p:nvGrpSpPr>
          <p:cNvPr id="12" name="Group 12"/>
          <p:cNvGrpSpPr/>
          <p:nvPr/>
        </p:nvGrpSpPr>
        <p:grpSpPr>
          <a:xfrm>
            <a:off x="1028700" y="4737701"/>
            <a:ext cx="16039662" cy="3220492"/>
            <a:chOff x="0" y="0"/>
            <a:chExt cx="4224438" cy="848195"/>
          </a:xfrm>
        </p:grpSpPr>
        <p:sp>
          <p:nvSpPr>
            <p:cNvPr id="13" name="Freeform 13"/>
            <p:cNvSpPr/>
            <p:nvPr/>
          </p:nvSpPr>
          <p:spPr>
            <a:xfrm>
              <a:off x="0" y="0"/>
              <a:ext cx="4224437" cy="848196"/>
            </a:xfrm>
            <a:custGeom>
              <a:avLst/>
              <a:gdLst/>
              <a:ahLst/>
              <a:cxnLst/>
              <a:rect l="l" t="t" r="r" b="b"/>
              <a:pathLst>
                <a:path w="4224437" h="848196">
                  <a:moveTo>
                    <a:pt x="24616" y="0"/>
                  </a:moveTo>
                  <a:lnTo>
                    <a:pt x="4199821" y="0"/>
                  </a:lnTo>
                  <a:cubicBezTo>
                    <a:pt x="4206350" y="0"/>
                    <a:pt x="4212611" y="2594"/>
                    <a:pt x="4217227" y="7210"/>
                  </a:cubicBezTo>
                  <a:cubicBezTo>
                    <a:pt x="4221844" y="11826"/>
                    <a:pt x="4224437" y="18088"/>
                    <a:pt x="4224437" y="24616"/>
                  </a:cubicBezTo>
                  <a:lnTo>
                    <a:pt x="4224437" y="823579"/>
                  </a:lnTo>
                  <a:cubicBezTo>
                    <a:pt x="4224437" y="830108"/>
                    <a:pt x="4221844" y="836369"/>
                    <a:pt x="4217227" y="840986"/>
                  </a:cubicBezTo>
                  <a:cubicBezTo>
                    <a:pt x="4212611" y="845602"/>
                    <a:pt x="4206350" y="848196"/>
                    <a:pt x="4199821" y="848196"/>
                  </a:cubicBezTo>
                  <a:lnTo>
                    <a:pt x="24616" y="848196"/>
                  </a:lnTo>
                  <a:cubicBezTo>
                    <a:pt x="18088" y="848196"/>
                    <a:pt x="11826" y="845602"/>
                    <a:pt x="7210" y="840986"/>
                  </a:cubicBezTo>
                  <a:cubicBezTo>
                    <a:pt x="2594" y="836369"/>
                    <a:pt x="0" y="830108"/>
                    <a:pt x="0" y="823579"/>
                  </a:cubicBezTo>
                  <a:lnTo>
                    <a:pt x="0" y="24616"/>
                  </a:lnTo>
                  <a:cubicBezTo>
                    <a:pt x="0" y="18088"/>
                    <a:pt x="2594" y="11826"/>
                    <a:pt x="7210" y="7210"/>
                  </a:cubicBezTo>
                  <a:cubicBezTo>
                    <a:pt x="11826" y="2594"/>
                    <a:pt x="18088" y="0"/>
                    <a:pt x="24616" y="0"/>
                  </a:cubicBezTo>
                  <a:close/>
                </a:path>
              </a:pathLst>
            </a:custGeom>
            <a:solidFill>
              <a:srgbClr val="3E7992"/>
            </a:solidFill>
          </p:spPr>
          <p:txBody>
            <a:bodyPr/>
            <a:lstStyle/>
            <a:p>
              <a:endParaRPr lang="en-US"/>
            </a:p>
          </p:txBody>
        </p:sp>
        <p:sp>
          <p:nvSpPr>
            <p:cNvPr id="14" name="TextBox 14"/>
            <p:cNvSpPr txBox="1"/>
            <p:nvPr/>
          </p:nvSpPr>
          <p:spPr>
            <a:xfrm>
              <a:off x="0" y="-38100"/>
              <a:ext cx="4224438" cy="886295"/>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1575924" y="4752580"/>
            <a:ext cx="15136151" cy="3007741"/>
          </a:xfrm>
          <a:prstGeom prst="rect">
            <a:avLst/>
          </a:prstGeom>
        </p:spPr>
        <p:txBody>
          <a:bodyPr lIns="0" tIns="0" rIns="0" bIns="0" rtlCol="0" anchor="t">
            <a:spAutoFit/>
          </a:bodyPr>
          <a:lstStyle/>
          <a:p>
            <a:pPr algn="l">
              <a:lnSpc>
                <a:spcPts val="5852"/>
              </a:lnSpc>
            </a:pPr>
            <a:r>
              <a:rPr lang="en-US" sz="3800">
                <a:solidFill>
                  <a:srgbClr val="FFFFFF"/>
                </a:solidFill>
                <a:latin typeface="Calibri (MS)"/>
                <a:ea typeface="Calibri (MS)"/>
                <a:cs typeface="Calibri (MS)"/>
                <a:sym typeface="Calibri (MS)"/>
              </a:rPr>
              <a:t>A merger is a voluntary amalgamation of two or more firms for their</a:t>
            </a:r>
          </a:p>
          <a:p>
            <a:pPr algn="l">
              <a:lnSpc>
                <a:spcPts val="5852"/>
              </a:lnSpc>
            </a:pPr>
            <a:r>
              <a:rPr lang="en-US" sz="3800">
                <a:solidFill>
                  <a:srgbClr val="FFFFFF"/>
                </a:solidFill>
                <a:latin typeface="Calibri (MS)"/>
                <a:ea typeface="Calibri (MS)"/>
                <a:cs typeface="Calibri (MS)"/>
                <a:sym typeface="Calibri (MS)"/>
              </a:rPr>
              <a:t>mutual benefit. A single new legal entity is formed once it is approved by</a:t>
            </a:r>
          </a:p>
          <a:p>
            <a:pPr algn="l">
              <a:lnSpc>
                <a:spcPts val="5852"/>
              </a:lnSpc>
            </a:pPr>
            <a:r>
              <a:rPr lang="en-US" sz="3800">
                <a:solidFill>
                  <a:srgbClr val="FFFFFF"/>
                </a:solidFill>
                <a:latin typeface="Calibri (MS)"/>
                <a:ea typeface="Calibri (MS)"/>
                <a:cs typeface="Calibri (MS)"/>
                <a:sym typeface="Calibri (MS)"/>
              </a:rPr>
              <a:t>shareholders, and neither entity has control over the other. E.g. Kraft &amp; Heinz merged and became KraftHeinz.</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p:nvPr/>
        </p:nvGrpSpPr>
        <p:grpSpPr>
          <a:xfrm>
            <a:off x="5923997" y="2352894"/>
            <a:ext cx="6440006" cy="1114410"/>
            <a:chOff x="0" y="0"/>
            <a:chExt cx="1696133" cy="293507"/>
          </a:xfrm>
        </p:grpSpPr>
        <p:sp>
          <p:nvSpPr>
            <p:cNvPr id="8" name="Freeform 8"/>
            <p:cNvSpPr/>
            <p:nvPr/>
          </p:nvSpPr>
          <p:spPr>
            <a:xfrm>
              <a:off x="0" y="0"/>
              <a:ext cx="1696133" cy="293507"/>
            </a:xfrm>
            <a:custGeom>
              <a:avLst/>
              <a:gdLst/>
              <a:ahLst/>
              <a:cxnLst/>
              <a:rect l="l" t="t" r="r" b="b"/>
              <a:pathLst>
                <a:path w="1696133" h="293507">
                  <a:moveTo>
                    <a:pt x="61310" y="0"/>
                  </a:moveTo>
                  <a:lnTo>
                    <a:pt x="1634823" y="0"/>
                  </a:lnTo>
                  <a:cubicBezTo>
                    <a:pt x="1668684" y="0"/>
                    <a:pt x="1696133" y="27449"/>
                    <a:pt x="1696133" y="61310"/>
                  </a:cubicBezTo>
                  <a:lnTo>
                    <a:pt x="1696133" y="232197"/>
                  </a:lnTo>
                  <a:cubicBezTo>
                    <a:pt x="1696133" y="266058"/>
                    <a:pt x="1668684" y="293507"/>
                    <a:pt x="1634823" y="293507"/>
                  </a:cubicBezTo>
                  <a:lnTo>
                    <a:pt x="61310" y="293507"/>
                  </a:lnTo>
                  <a:cubicBezTo>
                    <a:pt x="27449" y="293507"/>
                    <a:pt x="0" y="266058"/>
                    <a:pt x="0" y="232197"/>
                  </a:cubicBezTo>
                  <a:lnTo>
                    <a:pt x="0" y="61310"/>
                  </a:lnTo>
                  <a:cubicBezTo>
                    <a:pt x="0" y="27449"/>
                    <a:pt x="27449" y="0"/>
                    <a:pt x="61310" y="0"/>
                  </a:cubicBezTo>
                  <a:close/>
                </a:path>
              </a:pathLst>
            </a:custGeom>
            <a:solidFill>
              <a:srgbClr val="3E7992"/>
            </a:solidFill>
          </p:spPr>
          <p:txBody>
            <a:bodyPr/>
            <a:lstStyle/>
            <a:p>
              <a:endParaRPr lang="en-US"/>
            </a:p>
          </p:txBody>
        </p:sp>
        <p:sp>
          <p:nvSpPr>
            <p:cNvPr id="9" name="TextBox 9"/>
            <p:cNvSpPr txBox="1"/>
            <p:nvPr/>
          </p:nvSpPr>
          <p:spPr>
            <a:xfrm>
              <a:off x="0" y="-38100"/>
              <a:ext cx="1696133" cy="331607"/>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11" name="TextBox 11"/>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Strategies A Business Can Use To Expand - Inorganic Expansion</a:t>
            </a:r>
          </a:p>
        </p:txBody>
      </p:sp>
      <p:sp>
        <p:nvSpPr>
          <p:cNvPr id="12" name="TextBox 12"/>
          <p:cNvSpPr txBox="1"/>
          <p:nvPr/>
        </p:nvSpPr>
        <p:spPr>
          <a:xfrm>
            <a:off x="6201355" y="2597361"/>
            <a:ext cx="5885290" cy="615950"/>
          </a:xfrm>
          <a:prstGeom prst="rect">
            <a:avLst/>
          </a:prstGeom>
        </p:spPr>
        <p:txBody>
          <a:bodyPr lIns="0" tIns="0" rIns="0" bIns="0" rtlCol="0" anchor="t">
            <a:spAutoFit/>
          </a:bodyPr>
          <a:lstStyle/>
          <a:p>
            <a:pPr algn="ctr">
              <a:lnSpc>
                <a:spcPts val="3999"/>
              </a:lnSpc>
            </a:pPr>
            <a:r>
              <a:rPr lang="en-US" sz="3999">
                <a:solidFill>
                  <a:srgbClr val="FFFFFF"/>
                </a:solidFill>
                <a:latin typeface="Calibri (MS)"/>
                <a:ea typeface="Calibri (MS)"/>
                <a:cs typeface="Calibri (MS)"/>
                <a:sym typeface="Calibri (MS)"/>
              </a:rPr>
              <a:t>Mergers</a:t>
            </a:r>
          </a:p>
        </p:txBody>
      </p:sp>
      <p:graphicFrame>
        <p:nvGraphicFramePr>
          <p:cNvPr id="13" name="Table 12">
            <a:extLst>
              <a:ext uri="{FF2B5EF4-FFF2-40B4-BE49-F238E27FC236}">
                <a16:creationId xmlns:a16="http://schemas.microsoft.com/office/drawing/2014/main" id="{B563F120-02EA-670E-EFAC-439B556A4647}"/>
              </a:ext>
            </a:extLst>
          </p:cNvPr>
          <p:cNvGraphicFramePr>
            <a:graphicFrameLocks noGrp="1"/>
          </p:cNvGraphicFramePr>
          <p:nvPr>
            <p:extLst>
              <p:ext uri="{D42A27DB-BD31-4B8C-83A1-F6EECF244321}">
                <p14:modId xmlns:p14="http://schemas.microsoft.com/office/powerpoint/2010/main" val="749690130"/>
              </p:ext>
            </p:extLst>
          </p:nvPr>
        </p:nvGraphicFramePr>
        <p:xfrm>
          <a:off x="1524000" y="3611963"/>
          <a:ext cx="16012662" cy="6027336"/>
        </p:xfrm>
        <a:graphic>
          <a:graphicData uri="http://schemas.openxmlformats.org/drawingml/2006/table">
            <a:tbl>
              <a:tblPr/>
              <a:tblGrid>
                <a:gridCol w="8006331">
                  <a:extLst>
                    <a:ext uri="{9D8B030D-6E8A-4147-A177-3AD203B41FA5}">
                      <a16:colId xmlns:a16="http://schemas.microsoft.com/office/drawing/2014/main" val="1536097337"/>
                    </a:ext>
                  </a:extLst>
                </a:gridCol>
                <a:gridCol w="8006331">
                  <a:extLst>
                    <a:ext uri="{9D8B030D-6E8A-4147-A177-3AD203B41FA5}">
                      <a16:colId xmlns:a16="http://schemas.microsoft.com/office/drawing/2014/main" val="3106460689"/>
                    </a:ext>
                  </a:extLst>
                </a:gridCol>
              </a:tblGrid>
              <a:tr h="1506834">
                <a:tc>
                  <a:txBody>
                    <a:bodyPr/>
                    <a:lstStyle/>
                    <a:p>
                      <a:pPr>
                        <a:buNone/>
                      </a:pPr>
                      <a:r>
                        <a:rPr lang="en-IE" sz="2800" b="1">
                          <a:solidFill>
                            <a:srgbClr val="FFFFFF"/>
                          </a:solidFill>
                          <a:effectLst/>
                        </a:rPr>
                        <a:t>Benefits of Mergers</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3D887B"/>
                    </a:solidFill>
                  </a:tcPr>
                </a:tc>
                <a:tc>
                  <a:txBody>
                    <a:bodyPr/>
                    <a:lstStyle/>
                    <a:p>
                      <a:pPr>
                        <a:buNone/>
                      </a:pPr>
                      <a:r>
                        <a:rPr lang="en-IE" sz="2800" b="1">
                          <a:solidFill>
                            <a:srgbClr val="FFFFFF"/>
                          </a:solidFill>
                          <a:effectLst/>
                        </a:rPr>
                        <a:t>Challenges of Mergers</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DB543E"/>
                    </a:solidFill>
                  </a:tcPr>
                </a:tc>
                <a:extLst>
                  <a:ext uri="{0D108BD9-81ED-4DB2-BD59-A6C34878D82A}">
                    <a16:rowId xmlns:a16="http://schemas.microsoft.com/office/drawing/2014/main" val="3190895653"/>
                  </a:ext>
                </a:extLst>
              </a:tr>
              <a:tr h="1506834">
                <a:tc>
                  <a:txBody>
                    <a:bodyPr/>
                    <a:lstStyle/>
                    <a:p>
                      <a:pPr>
                        <a:buNone/>
                      </a:pPr>
                      <a:r>
                        <a:rPr lang="en-IE" sz="2800">
                          <a:effectLst/>
                        </a:rPr>
                        <a:t>Shared Resources – Two businesses can combine their assets, expertise, and technology to strengthen operations.</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Culture Clashes – Differences in management style or workplace culture may cause conflict and reduce efficiency.</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470625233"/>
                  </a:ext>
                </a:extLst>
              </a:tr>
              <a:tr h="1506834">
                <a:tc>
                  <a:txBody>
                    <a:bodyPr/>
                    <a:lstStyle/>
                    <a:p>
                      <a:pPr>
                        <a:buNone/>
                      </a:pPr>
                      <a:r>
                        <a:rPr lang="en-IE" sz="2800">
                          <a:effectLst/>
                        </a:rPr>
                        <a:t>Economies of Scale – Mergers can lower costs by pooling purchasing power and spreading fixed costs across a larger business.</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Job Redundancies – Overlapping roles may lead to job losses, damaging staff morale.</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304748619"/>
                  </a:ext>
                </a:extLst>
              </a:tr>
              <a:tr h="1506834">
                <a:tc>
                  <a:txBody>
                    <a:bodyPr/>
                    <a:lstStyle/>
                    <a:p>
                      <a:pPr>
                        <a:buNone/>
                      </a:pPr>
                      <a:r>
                        <a:rPr lang="en-IE" sz="2800" dirty="0">
                          <a:effectLst/>
                        </a:rPr>
                        <a:t>Stronger Market Position – A merger can increase market share and create a stronger competitor.</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dirty="0">
                          <a:effectLst/>
                        </a:rPr>
                        <a:t>Complex Integration – Combining systems, processes, and staff can take time and may disrupt operations.</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44455806"/>
                  </a:ext>
                </a:extLst>
              </a:tr>
            </a:tbl>
          </a:graphicData>
        </a:graphic>
      </p:graphicFrame>
      <p:sp>
        <p:nvSpPr>
          <p:cNvPr id="14" name="Rectangle 1">
            <a:extLst>
              <a:ext uri="{FF2B5EF4-FFF2-40B4-BE49-F238E27FC236}">
                <a16:creationId xmlns:a16="http://schemas.microsoft.com/office/drawing/2014/main" id="{C404707B-97DD-8316-679A-DC8FF50E04CB}"/>
              </a:ext>
            </a:extLst>
          </p:cNvPr>
          <p:cNvSpPr>
            <a:spLocks noChangeArrowheads="1"/>
          </p:cNvSpPr>
          <p:nvPr/>
        </p:nvSpPr>
        <p:spPr bwMode="auto">
          <a:xfrm>
            <a:off x="1523616" y="3611964"/>
            <a:ext cx="4821987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Strategies A Business Can Use To Expand - Inorganic Expansion</a:t>
            </a:r>
          </a:p>
        </p:txBody>
      </p:sp>
      <p:grpSp>
        <p:nvGrpSpPr>
          <p:cNvPr id="8" name="Group 8"/>
          <p:cNvGrpSpPr/>
          <p:nvPr/>
        </p:nvGrpSpPr>
        <p:grpSpPr>
          <a:xfrm>
            <a:off x="5923997" y="2617324"/>
            <a:ext cx="6440006" cy="1114410"/>
            <a:chOff x="0" y="0"/>
            <a:chExt cx="1696133" cy="293507"/>
          </a:xfrm>
        </p:grpSpPr>
        <p:sp>
          <p:nvSpPr>
            <p:cNvPr id="9" name="Freeform 9"/>
            <p:cNvSpPr/>
            <p:nvPr/>
          </p:nvSpPr>
          <p:spPr>
            <a:xfrm>
              <a:off x="0" y="0"/>
              <a:ext cx="1696133" cy="293507"/>
            </a:xfrm>
            <a:custGeom>
              <a:avLst/>
              <a:gdLst/>
              <a:ahLst/>
              <a:cxnLst/>
              <a:rect l="l" t="t" r="r" b="b"/>
              <a:pathLst>
                <a:path w="1696133" h="293507">
                  <a:moveTo>
                    <a:pt x="61310" y="0"/>
                  </a:moveTo>
                  <a:lnTo>
                    <a:pt x="1634823" y="0"/>
                  </a:lnTo>
                  <a:cubicBezTo>
                    <a:pt x="1668684" y="0"/>
                    <a:pt x="1696133" y="27449"/>
                    <a:pt x="1696133" y="61310"/>
                  </a:cubicBezTo>
                  <a:lnTo>
                    <a:pt x="1696133" y="232197"/>
                  </a:lnTo>
                  <a:cubicBezTo>
                    <a:pt x="1696133" y="266058"/>
                    <a:pt x="1668684" y="293507"/>
                    <a:pt x="1634823" y="293507"/>
                  </a:cubicBezTo>
                  <a:lnTo>
                    <a:pt x="61310" y="293507"/>
                  </a:lnTo>
                  <a:cubicBezTo>
                    <a:pt x="27449" y="293507"/>
                    <a:pt x="0" y="266058"/>
                    <a:pt x="0" y="232197"/>
                  </a:cubicBezTo>
                  <a:lnTo>
                    <a:pt x="0" y="61310"/>
                  </a:lnTo>
                  <a:cubicBezTo>
                    <a:pt x="0" y="27449"/>
                    <a:pt x="27449" y="0"/>
                    <a:pt x="61310" y="0"/>
                  </a:cubicBezTo>
                  <a:close/>
                </a:path>
              </a:pathLst>
            </a:custGeom>
            <a:solidFill>
              <a:srgbClr val="3E7992"/>
            </a:solidFill>
          </p:spPr>
          <p:txBody>
            <a:bodyPr/>
            <a:lstStyle/>
            <a:p>
              <a:endParaRPr lang="en-US"/>
            </a:p>
          </p:txBody>
        </p:sp>
        <p:sp>
          <p:nvSpPr>
            <p:cNvPr id="10" name="TextBox 10"/>
            <p:cNvSpPr txBox="1"/>
            <p:nvPr/>
          </p:nvSpPr>
          <p:spPr>
            <a:xfrm>
              <a:off x="0" y="-38100"/>
              <a:ext cx="1696133" cy="33160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6201355" y="2861791"/>
            <a:ext cx="5885290" cy="615950"/>
          </a:xfrm>
          <a:prstGeom prst="rect">
            <a:avLst/>
          </a:prstGeom>
        </p:spPr>
        <p:txBody>
          <a:bodyPr lIns="0" tIns="0" rIns="0" bIns="0" rtlCol="0" anchor="t">
            <a:spAutoFit/>
          </a:bodyPr>
          <a:lstStyle/>
          <a:p>
            <a:pPr algn="ctr">
              <a:lnSpc>
                <a:spcPts val="3999"/>
              </a:lnSpc>
            </a:pPr>
            <a:r>
              <a:rPr lang="en-US" sz="3999">
                <a:solidFill>
                  <a:srgbClr val="FFFFFF"/>
                </a:solidFill>
                <a:latin typeface="Calibri (MS)"/>
                <a:ea typeface="Calibri (MS)"/>
                <a:cs typeface="Calibri (MS)"/>
                <a:sym typeface="Calibri (MS)"/>
              </a:rPr>
              <a:t>Strategic Alliances</a:t>
            </a:r>
          </a:p>
        </p:txBody>
      </p:sp>
      <p:grpSp>
        <p:nvGrpSpPr>
          <p:cNvPr id="12" name="Group 12"/>
          <p:cNvGrpSpPr/>
          <p:nvPr/>
        </p:nvGrpSpPr>
        <p:grpSpPr>
          <a:xfrm>
            <a:off x="1028700" y="4737701"/>
            <a:ext cx="16039662" cy="4796418"/>
            <a:chOff x="0" y="0"/>
            <a:chExt cx="4224438" cy="1263254"/>
          </a:xfrm>
        </p:grpSpPr>
        <p:sp>
          <p:nvSpPr>
            <p:cNvPr id="13" name="Freeform 13"/>
            <p:cNvSpPr/>
            <p:nvPr/>
          </p:nvSpPr>
          <p:spPr>
            <a:xfrm>
              <a:off x="0" y="0"/>
              <a:ext cx="4224437" cy="1263254"/>
            </a:xfrm>
            <a:custGeom>
              <a:avLst/>
              <a:gdLst/>
              <a:ahLst/>
              <a:cxnLst/>
              <a:rect l="l" t="t" r="r" b="b"/>
              <a:pathLst>
                <a:path w="4224437" h="1263254">
                  <a:moveTo>
                    <a:pt x="24616" y="0"/>
                  </a:moveTo>
                  <a:lnTo>
                    <a:pt x="4199821" y="0"/>
                  </a:lnTo>
                  <a:cubicBezTo>
                    <a:pt x="4206350" y="0"/>
                    <a:pt x="4212611" y="2594"/>
                    <a:pt x="4217227" y="7210"/>
                  </a:cubicBezTo>
                  <a:cubicBezTo>
                    <a:pt x="4221844" y="11826"/>
                    <a:pt x="4224437" y="18088"/>
                    <a:pt x="4224437" y="24616"/>
                  </a:cubicBezTo>
                  <a:lnTo>
                    <a:pt x="4224437" y="1238638"/>
                  </a:lnTo>
                  <a:cubicBezTo>
                    <a:pt x="4224437" y="1245167"/>
                    <a:pt x="4221844" y="1251428"/>
                    <a:pt x="4217227" y="1256044"/>
                  </a:cubicBezTo>
                  <a:cubicBezTo>
                    <a:pt x="4212611" y="1260661"/>
                    <a:pt x="4206350" y="1263254"/>
                    <a:pt x="4199821" y="1263254"/>
                  </a:cubicBezTo>
                  <a:lnTo>
                    <a:pt x="24616" y="1263254"/>
                  </a:lnTo>
                  <a:cubicBezTo>
                    <a:pt x="18088" y="1263254"/>
                    <a:pt x="11826" y="1260661"/>
                    <a:pt x="7210" y="1256044"/>
                  </a:cubicBezTo>
                  <a:cubicBezTo>
                    <a:pt x="2594" y="1251428"/>
                    <a:pt x="0" y="1245167"/>
                    <a:pt x="0" y="1238638"/>
                  </a:cubicBezTo>
                  <a:lnTo>
                    <a:pt x="0" y="24616"/>
                  </a:lnTo>
                  <a:cubicBezTo>
                    <a:pt x="0" y="18088"/>
                    <a:pt x="2594" y="11826"/>
                    <a:pt x="7210" y="7210"/>
                  </a:cubicBezTo>
                  <a:cubicBezTo>
                    <a:pt x="11826" y="2594"/>
                    <a:pt x="18088" y="0"/>
                    <a:pt x="24616" y="0"/>
                  </a:cubicBezTo>
                  <a:close/>
                </a:path>
              </a:pathLst>
            </a:custGeom>
            <a:solidFill>
              <a:srgbClr val="3E7992"/>
            </a:solidFill>
          </p:spPr>
          <p:txBody>
            <a:bodyPr/>
            <a:lstStyle/>
            <a:p>
              <a:endParaRPr lang="en-US"/>
            </a:p>
          </p:txBody>
        </p:sp>
        <p:sp>
          <p:nvSpPr>
            <p:cNvPr id="14" name="TextBox 14"/>
            <p:cNvSpPr txBox="1"/>
            <p:nvPr/>
          </p:nvSpPr>
          <p:spPr>
            <a:xfrm>
              <a:off x="0" y="-38100"/>
              <a:ext cx="4224438" cy="1301354"/>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1480455" y="4789008"/>
            <a:ext cx="15136151" cy="4493641"/>
          </a:xfrm>
          <a:prstGeom prst="rect">
            <a:avLst/>
          </a:prstGeom>
        </p:spPr>
        <p:txBody>
          <a:bodyPr lIns="0" tIns="0" rIns="0" bIns="0" rtlCol="0" anchor="t">
            <a:spAutoFit/>
          </a:bodyPr>
          <a:lstStyle/>
          <a:p>
            <a:pPr algn="l">
              <a:lnSpc>
                <a:spcPts val="5852"/>
              </a:lnSpc>
            </a:pPr>
            <a:r>
              <a:rPr lang="en-US" sz="3800">
                <a:solidFill>
                  <a:srgbClr val="FFFFFF"/>
                </a:solidFill>
                <a:latin typeface="Calibri (MS)"/>
                <a:ea typeface="Calibri (MS)"/>
                <a:cs typeface="Calibri (MS)"/>
                <a:sym typeface="Calibri (MS)"/>
              </a:rPr>
              <a:t>A business alliance is an agreement between two or more businesses to pool resources and/or expertise to work together over a specified period of time or to complete a specified project, while all parties maintain their separate identities.</a:t>
            </a:r>
          </a:p>
          <a:p>
            <a:pPr algn="l">
              <a:lnSpc>
                <a:spcPts val="5852"/>
              </a:lnSpc>
            </a:pPr>
            <a:r>
              <a:rPr lang="en-US" sz="3800">
                <a:solidFill>
                  <a:srgbClr val="FFFFFF"/>
                </a:solidFill>
                <a:latin typeface="Calibri (MS)"/>
                <a:ea typeface="Calibri (MS)"/>
                <a:cs typeface="Calibri (MS)"/>
                <a:sym typeface="Calibri (MS)"/>
              </a:rPr>
              <a:t>Uber and Spotify had agreed an alliance for Uber customers to be able to stream their Spotify songs during Uber rides.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531734"/>
            <a:chOff x="0" y="0"/>
            <a:chExt cx="4816593" cy="666794"/>
          </a:xfrm>
        </p:grpSpPr>
        <p:sp>
          <p:nvSpPr>
            <p:cNvPr id="3" name="Freeform 3"/>
            <p:cNvSpPr/>
            <p:nvPr/>
          </p:nvSpPr>
          <p:spPr>
            <a:xfrm>
              <a:off x="0" y="0"/>
              <a:ext cx="4816592" cy="666794"/>
            </a:xfrm>
            <a:custGeom>
              <a:avLst/>
              <a:gdLst/>
              <a:ahLst/>
              <a:cxnLst/>
              <a:rect l="l" t="t" r="r" b="b"/>
              <a:pathLst>
                <a:path w="4816592" h="666794">
                  <a:moveTo>
                    <a:pt x="0" y="0"/>
                  </a:moveTo>
                  <a:lnTo>
                    <a:pt x="4816592" y="0"/>
                  </a:lnTo>
                  <a:lnTo>
                    <a:pt x="4816592" y="666794"/>
                  </a:lnTo>
                  <a:lnTo>
                    <a:pt x="0" y="666794"/>
                  </a:lnTo>
                  <a:close/>
                </a:path>
              </a:pathLst>
            </a:custGeom>
            <a:solidFill>
              <a:srgbClr val="24363D"/>
            </a:solidFill>
          </p:spPr>
          <p:txBody>
            <a:bodyPr/>
            <a:lstStyle/>
            <a:p>
              <a:endParaRPr lang="en-US"/>
            </a:p>
          </p:txBody>
        </p:sp>
        <p:sp>
          <p:nvSpPr>
            <p:cNvPr id="4" name="TextBox 4"/>
            <p:cNvSpPr txBox="1"/>
            <p:nvPr/>
          </p:nvSpPr>
          <p:spPr>
            <a:xfrm>
              <a:off x="0" y="-38100"/>
              <a:ext cx="4816593" cy="70489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318223"/>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Introduction</a:t>
            </a:r>
          </a:p>
        </p:txBody>
      </p:sp>
      <p:sp>
        <p:nvSpPr>
          <p:cNvPr id="6" name="AutoShape 6"/>
          <p:cNvSpPr/>
          <p:nvPr/>
        </p:nvSpPr>
        <p:spPr>
          <a:xfrm flipV="1">
            <a:off x="1028893" y="1445348"/>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7" name="TextBox 7"/>
          <p:cNvSpPr txBox="1"/>
          <p:nvPr/>
        </p:nvSpPr>
        <p:spPr>
          <a:xfrm>
            <a:off x="11834252" y="1531073"/>
            <a:ext cx="5425337"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8" name="Freeform 8"/>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028700" y="2824454"/>
            <a:ext cx="10469068"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Priming activity</a:t>
            </a:r>
          </a:p>
        </p:txBody>
      </p:sp>
      <p:sp>
        <p:nvSpPr>
          <p:cNvPr id="10" name="TextBox 10"/>
          <p:cNvSpPr txBox="1"/>
          <p:nvPr/>
        </p:nvSpPr>
        <p:spPr>
          <a:xfrm>
            <a:off x="1028893" y="3798543"/>
            <a:ext cx="15678732" cy="4387850"/>
          </a:xfrm>
          <a:prstGeom prst="rect">
            <a:avLst/>
          </a:prstGeom>
        </p:spPr>
        <p:txBody>
          <a:bodyPr lIns="0" tIns="0" rIns="0" bIns="0" rtlCol="0" anchor="t">
            <a:spAutoFit/>
          </a:bodyPr>
          <a:lstStyle/>
          <a:p>
            <a:pPr algn="l">
              <a:lnSpc>
                <a:spcPts val="4900"/>
              </a:lnSpc>
              <a:spcBef>
                <a:spcPct val="0"/>
              </a:spcBef>
            </a:pPr>
            <a:r>
              <a:rPr lang="en-US" sz="3500">
                <a:solidFill>
                  <a:srgbClr val="000000"/>
                </a:solidFill>
                <a:latin typeface="Calibri (MS)"/>
                <a:ea typeface="Calibri (MS)"/>
                <a:cs typeface="Calibri (MS)"/>
                <a:sym typeface="Calibri (MS)"/>
              </a:rPr>
              <a:t>Name some businesses you know that have expanded; how did they grow?</a:t>
            </a:r>
          </a:p>
          <a:p>
            <a:pPr algn="l">
              <a:lnSpc>
                <a:spcPts val="4900"/>
              </a:lnSpc>
              <a:spcBef>
                <a:spcPct val="0"/>
              </a:spcBef>
            </a:pPr>
            <a:endParaRPr lang="en-US" sz="3500">
              <a:solidFill>
                <a:srgbClr val="000000"/>
              </a:solidFill>
              <a:latin typeface="Calibri (MS)"/>
              <a:ea typeface="Calibri (MS)"/>
              <a:cs typeface="Calibri (MS)"/>
              <a:sym typeface="Calibri (MS)"/>
            </a:endParaRPr>
          </a:p>
          <a:p>
            <a:pPr algn="l">
              <a:lnSpc>
                <a:spcPts val="4900"/>
              </a:lnSpc>
              <a:spcBef>
                <a:spcPct val="0"/>
              </a:spcBef>
            </a:pPr>
            <a:r>
              <a:rPr lang="en-US" sz="3500">
                <a:solidFill>
                  <a:srgbClr val="000000"/>
                </a:solidFill>
                <a:latin typeface="Calibri (MS)"/>
                <a:ea typeface="Calibri (MS)"/>
                <a:cs typeface="Calibri (MS)"/>
                <a:sym typeface="Calibri (MS)"/>
              </a:rPr>
              <a:t>Choose businesses you know that really stand out from competitors; what makes them stand out?</a:t>
            </a:r>
          </a:p>
          <a:p>
            <a:pPr algn="l">
              <a:lnSpc>
                <a:spcPts val="4900"/>
              </a:lnSpc>
              <a:spcBef>
                <a:spcPct val="0"/>
              </a:spcBef>
            </a:pPr>
            <a:endParaRPr lang="en-US" sz="3500">
              <a:solidFill>
                <a:srgbClr val="000000"/>
              </a:solidFill>
              <a:latin typeface="Calibri (MS)"/>
              <a:ea typeface="Calibri (MS)"/>
              <a:cs typeface="Calibri (MS)"/>
              <a:sym typeface="Calibri (MS)"/>
            </a:endParaRPr>
          </a:p>
          <a:p>
            <a:pPr algn="l">
              <a:lnSpc>
                <a:spcPts val="4900"/>
              </a:lnSpc>
              <a:spcBef>
                <a:spcPct val="0"/>
              </a:spcBef>
            </a:pPr>
            <a:r>
              <a:rPr lang="en-US" sz="3500">
                <a:solidFill>
                  <a:srgbClr val="000000"/>
                </a:solidFill>
                <a:latin typeface="Calibri (MS)"/>
                <a:ea typeface="Calibri (MS)"/>
                <a:cs typeface="Calibri (MS)"/>
                <a:sym typeface="Calibri (MS)"/>
              </a:rPr>
              <a:t>How are smaller Irish businesses adapting or expanding through the use of technology? (Think of the case studies at the start of your book for examples)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Strategies A Business Can Use To Expand - Inorganic Expansion</a:t>
            </a:r>
          </a:p>
        </p:txBody>
      </p:sp>
      <p:graphicFrame>
        <p:nvGraphicFramePr>
          <p:cNvPr id="9" name="Table 8">
            <a:extLst>
              <a:ext uri="{FF2B5EF4-FFF2-40B4-BE49-F238E27FC236}">
                <a16:creationId xmlns:a16="http://schemas.microsoft.com/office/drawing/2014/main" id="{86C07CC5-AB80-E051-7EB6-E5984561B773}"/>
              </a:ext>
            </a:extLst>
          </p:cNvPr>
          <p:cNvGraphicFramePr>
            <a:graphicFrameLocks noGrp="1"/>
          </p:cNvGraphicFramePr>
          <p:nvPr>
            <p:extLst>
              <p:ext uri="{D42A27DB-BD31-4B8C-83A1-F6EECF244321}">
                <p14:modId xmlns:p14="http://schemas.microsoft.com/office/powerpoint/2010/main" val="2027810105"/>
              </p:ext>
            </p:extLst>
          </p:nvPr>
        </p:nvGraphicFramePr>
        <p:xfrm>
          <a:off x="1524000" y="2506704"/>
          <a:ext cx="15697200" cy="7132596"/>
        </p:xfrm>
        <a:graphic>
          <a:graphicData uri="http://schemas.openxmlformats.org/drawingml/2006/table">
            <a:tbl>
              <a:tblPr/>
              <a:tblGrid>
                <a:gridCol w="7848600">
                  <a:extLst>
                    <a:ext uri="{9D8B030D-6E8A-4147-A177-3AD203B41FA5}">
                      <a16:colId xmlns:a16="http://schemas.microsoft.com/office/drawing/2014/main" val="3222789686"/>
                    </a:ext>
                  </a:extLst>
                </a:gridCol>
                <a:gridCol w="7848600">
                  <a:extLst>
                    <a:ext uri="{9D8B030D-6E8A-4147-A177-3AD203B41FA5}">
                      <a16:colId xmlns:a16="http://schemas.microsoft.com/office/drawing/2014/main" val="950661646"/>
                    </a:ext>
                  </a:extLst>
                </a:gridCol>
              </a:tblGrid>
              <a:tr h="1783149">
                <a:tc>
                  <a:txBody>
                    <a:bodyPr/>
                    <a:lstStyle/>
                    <a:p>
                      <a:pPr>
                        <a:buNone/>
                      </a:pPr>
                      <a:r>
                        <a:rPr lang="en-IE" sz="2800" b="1">
                          <a:solidFill>
                            <a:srgbClr val="FFFFFF"/>
                          </a:solidFill>
                          <a:effectLst/>
                        </a:rPr>
                        <a:t>Benefits of Strategic Alliances</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3D887B"/>
                    </a:solidFill>
                  </a:tcPr>
                </a:tc>
                <a:tc>
                  <a:txBody>
                    <a:bodyPr/>
                    <a:lstStyle/>
                    <a:p>
                      <a:pPr>
                        <a:buNone/>
                      </a:pPr>
                      <a:r>
                        <a:rPr lang="en-IE" sz="2800" b="1">
                          <a:solidFill>
                            <a:srgbClr val="FFFFFF"/>
                          </a:solidFill>
                          <a:effectLst/>
                        </a:rPr>
                        <a:t>Challenges of Strategic Alliances</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DB543E"/>
                    </a:solidFill>
                  </a:tcPr>
                </a:tc>
                <a:extLst>
                  <a:ext uri="{0D108BD9-81ED-4DB2-BD59-A6C34878D82A}">
                    <a16:rowId xmlns:a16="http://schemas.microsoft.com/office/drawing/2014/main" val="816888668"/>
                  </a:ext>
                </a:extLst>
              </a:tr>
              <a:tr h="1783149">
                <a:tc>
                  <a:txBody>
                    <a:bodyPr/>
                    <a:lstStyle/>
                    <a:p>
                      <a:pPr>
                        <a:buNone/>
                      </a:pPr>
                      <a:r>
                        <a:rPr lang="en-IE" sz="2800">
                          <a:effectLst/>
                        </a:rPr>
                        <a:t>Shared Expertise – Businesses can pool skills, technology, or knowledge to achieve goals more effectively.</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Unequal Contribution – One partner may invest more resources or effort, creating tension.</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498420163"/>
                  </a:ext>
                </a:extLst>
              </a:tr>
              <a:tr h="1783149">
                <a:tc>
                  <a:txBody>
                    <a:bodyPr/>
                    <a:lstStyle/>
                    <a:p>
                      <a:pPr>
                        <a:buNone/>
                      </a:pPr>
                      <a:r>
                        <a:rPr lang="en-IE" sz="2800">
                          <a:effectLst/>
                        </a:rPr>
                        <a:t>Market Access – Alliances allow businesses to enter new markets or reach new customers without a full takeover or merger.</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a:effectLst/>
                        </a:rPr>
                        <a:t>Loss of Control – Businesses must share decision-making, which may limit independence.</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323146176"/>
                  </a:ext>
                </a:extLst>
              </a:tr>
              <a:tr h="1783149">
                <a:tc>
                  <a:txBody>
                    <a:bodyPr/>
                    <a:lstStyle/>
                    <a:p>
                      <a:pPr>
                        <a:buNone/>
                      </a:pPr>
                      <a:r>
                        <a:rPr lang="en-IE" sz="2800" dirty="0">
                          <a:effectLst/>
                        </a:rPr>
                        <a:t>Lower Risk – Costs and risks of a project are shared, making expansion more affordable.</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IE" sz="2800" dirty="0">
                          <a:effectLst/>
                        </a:rPr>
                        <a:t>Conflicting Objectives – Partners may have different goals, leading to disagreements or failure of the alliance.</a:t>
                      </a:r>
                    </a:p>
                  </a:txBody>
                  <a:tcPr marL="67478" marR="67478" marT="33739" marB="33739"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4240437258"/>
                  </a:ext>
                </a:extLst>
              </a:tr>
            </a:tbl>
          </a:graphicData>
        </a:graphic>
      </p:graphicFrame>
      <p:sp>
        <p:nvSpPr>
          <p:cNvPr id="10" name="Rectangle 1">
            <a:extLst>
              <a:ext uri="{FF2B5EF4-FFF2-40B4-BE49-F238E27FC236}">
                <a16:creationId xmlns:a16="http://schemas.microsoft.com/office/drawing/2014/main" id="{F0539343-C897-D4ED-BAC1-7FB4388B432E}"/>
              </a:ext>
            </a:extLst>
          </p:cNvPr>
          <p:cNvSpPr>
            <a:spLocks noChangeArrowheads="1"/>
          </p:cNvSpPr>
          <p:nvPr/>
        </p:nvSpPr>
        <p:spPr bwMode="auto">
          <a:xfrm>
            <a:off x="1523615" y="2506703"/>
            <a:ext cx="4726990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274065"/>
        </a:solidFill>
        <a:effectLst/>
      </p:bgPr>
    </p:bg>
    <p:spTree>
      <p:nvGrpSpPr>
        <p:cNvPr id="1" name=""/>
        <p:cNvGrpSpPr/>
        <p:nvPr/>
      </p:nvGrpSpPr>
      <p:grpSpPr>
        <a:xfrm>
          <a:off x="0" y="0"/>
          <a:ext cx="0" cy="0"/>
          <a:chOff x="0" y="0"/>
          <a:chExt cx="0" cy="0"/>
        </a:xfrm>
      </p:grpSpPr>
      <p:sp>
        <p:nvSpPr>
          <p:cNvPr id="2" name="Freeform 2"/>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456891" y="2322752"/>
            <a:ext cx="17374218" cy="5641496"/>
          </a:xfrm>
          <a:custGeom>
            <a:avLst/>
            <a:gdLst/>
            <a:ahLst/>
            <a:cxnLst/>
            <a:rect l="l" t="t" r="r" b="b"/>
            <a:pathLst>
              <a:path w="17374218" h="5641496">
                <a:moveTo>
                  <a:pt x="0" y="0"/>
                </a:moveTo>
                <a:lnTo>
                  <a:pt x="17374218" y="0"/>
                </a:lnTo>
                <a:lnTo>
                  <a:pt x="17374218" y="5641496"/>
                </a:lnTo>
                <a:lnTo>
                  <a:pt x="0" y="5641496"/>
                </a:lnTo>
                <a:lnTo>
                  <a:pt x="0" y="0"/>
                </a:lnTo>
                <a:close/>
              </a:path>
            </a:pathLst>
          </a:custGeom>
          <a:blipFill>
            <a:blip r:embed="rId4"/>
            <a:stretch>
              <a:fillRect l="-213" t="-1291" r="-213"/>
            </a:stretch>
          </a:blipFill>
        </p:spPr>
        <p:txBody>
          <a:bodyPr/>
          <a:lstStyle/>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38100"/>
              <a:ext cx="432548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57371" y="617855"/>
            <a:ext cx="14782816" cy="745490"/>
          </a:xfrm>
          <a:prstGeom prst="rect">
            <a:avLst/>
          </a:prstGeom>
        </p:spPr>
        <p:txBody>
          <a:bodyPr lIns="0" tIns="0" rIns="0" bIns="0" rtlCol="0" anchor="t">
            <a:spAutoFit/>
          </a:bodyPr>
          <a:lstStyle/>
          <a:p>
            <a:pPr algn="ctr">
              <a:lnSpc>
                <a:spcPts val="6160"/>
              </a:lnSpc>
            </a:pPr>
            <a:r>
              <a:rPr lang="en-US" sz="4400" b="1">
                <a:solidFill>
                  <a:srgbClr val="91D1DB"/>
                </a:solidFill>
                <a:latin typeface="Montserrat Bold"/>
                <a:ea typeface="Montserrat Bold"/>
                <a:cs typeface="Montserrat Bold"/>
                <a:sym typeface="Montserrat Bold"/>
              </a:rPr>
              <a:t>Suggested Activities for LO 11.3</a:t>
            </a:r>
          </a:p>
        </p:txBody>
      </p:sp>
      <p:grpSp>
        <p:nvGrpSpPr>
          <p:cNvPr id="6" name="Group 6"/>
          <p:cNvGrpSpPr/>
          <p:nvPr/>
        </p:nvGrpSpPr>
        <p:grpSpPr>
          <a:xfrm>
            <a:off x="835973" y="2708801"/>
            <a:ext cx="7711351" cy="1113503"/>
            <a:chOff x="0" y="0"/>
            <a:chExt cx="2030973" cy="293268"/>
          </a:xfrm>
        </p:grpSpPr>
        <p:sp>
          <p:nvSpPr>
            <p:cNvPr id="7" name="Freeform 7"/>
            <p:cNvSpPr/>
            <p:nvPr/>
          </p:nvSpPr>
          <p:spPr>
            <a:xfrm>
              <a:off x="0" y="0"/>
              <a:ext cx="2030973" cy="293268"/>
            </a:xfrm>
            <a:custGeom>
              <a:avLst/>
              <a:gdLst/>
              <a:ahLst/>
              <a:cxnLst/>
              <a:rect l="l" t="t" r="r" b="b"/>
              <a:pathLst>
                <a:path w="2030973" h="293268">
                  <a:moveTo>
                    <a:pt x="51202" y="0"/>
                  </a:moveTo>
                  <a:lnTo>
                    <a:pt x="1979771" y="0"/>
                  </a:lnTo>
                  <a:cubicBezTo>
                    <a:pt x="1993350" y="0"/>
                    <a:pt x="2006374" y="5394"/>
                    <a:pt x="2015976" y="14997"/>
                  </a:cubicBezTo>
                  <a:cubicBezTo>
                    <a:pt x="2025578" y="24599"/>
                    <a:pt x="2030973" y="37623"/>
                    <a:pt x="2030973" y="51202"/>
                  </a:cubicBezTo>
                  <a:lnTo>
                    <a:pt x="2030973" y="242066"/>
                  </a:lnTo>
                  <a:cubicBezTo>
                    <a:pt x="2030973" y="270344"/>
                    <a:pt x="2008049" y="293268"/>
                    <a:pt x="1979771" y="293268"/>
                  </a:cubicBezTo>
                  <a:lnTo>
                    <a:pt x="51202" y="293268"/>
                  </a:lnTo>
                  <a:cubicBezTo>
                    <a:pt x="22924" y="293268"/>
                    <a:pt x="0" y="270344"/>
                    <a:pt x="0" y="242066"/>
                  </a:cubicBezTo>
                  <a:lnTo>
                    <a:pt x="0" y="51202"/>
                  </a:lnTo>
                  <a:cubicBezTo>
                    <a:pt x="0" y="22924"/>
                    <a:pt x="22924" y="0"/>
                    <a:pt x="51202" y="0"/>
                  </a:cubicBezTo>
                  <a:close/>
                </a:path>
              </a:pathLst>
            </a:custGeom>
            <a:solidFill>
              <a:srgbClr val="FFFFFF"/>
            </a:solidFill>
          </p:spPr>
          <p:txBody>
            <a:bodyPr/>
            <a:lstStyle/>
            <a:p>
              <a:endParaRPr lang="en-US"/>
            </a:p>
          </p:txBody>
        </p:sp>
        <p:sp>
          <p:nvSpPr>
            <p:cNvPr id="8" name="TextBox 8"/>
            <p:cNvSpPr txBox="1"/>
            <p:nvPr/>
          </p:nvSpPr>
          <p:spPr>
            <a:xfrm>
              <a:off x="0" y="-38100"/>
              <a:ext cx="2030973"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57371" y="2854708"/>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Sample Papers</a:t>
            </a:r>
          </a:p>
        </p:txBody>
      </p:sp>
      <p:grpSp>
        <p:nvGrpSpPr>
          <p:cNvPr id="10" name="Group 10"/>
          <p:cNvGrpSpPr/>
          <p:nvPr/>
        </p:nvGrpSpPr>
        <p:grpSpPr>
          <a:xfrm>
            <a:off x="835973" y="6679793"/>
            <a:ext cx="7912806" cy="1113503"/>
            <a:chOff x="0" y="0"/>
            <a:chExt cx="2084031" cy="293268"/>
          </a:xfrm>
        </p:grpSpPr>
        <p:sp>
          <p:nvSpPr>
            <p:cNvPr id="11" name="Freeform 11"/>
            <p:cNvSpPr/>
            <p:nvPr/>
          </p:nvSpPr>
          <p:spPr>
            <a:xfrm>
              <a:off x="0" y="0"/>
              <a:ext cx="2084031" cy="293268"/>
            </a:xfrm>
            <a:custGeom>
              <a:avLst/>
              <a:gdLst/>
              <a:ahLst/>
              <a:cxnLst/>
              <a:rect l="l" t="t" r="r" b="b"/>
              <a:pathLst>
                <a:path w="2084031" h="293268">
                  <a:moveTo>
                    <a:pt x="49899" y="0"/>
                  </a:moveTo>
                  <a:lnTo>
                    <a:pt x="2034133" y="0"/>
                  </a:lnTo>
                  <a:cubicBezTo>
                    <a:pt x="2047367" y="0"/>
                    <a:pt x="2060058" y="5257"/>
                    <a:pt x="2069416" y="14615"/>
                  </a:cubicBezTo>
                  <a:cubicBezTo>
                    <a:pt x="2078774" y="23973"/>
                    <a:pt x="2084031" y="36665"/>
                    <a:pt x="2084031" y="49899"/>
                  </a:cubicBezTo>
                  <a:lnTo>
                    <a:pt x="2084031" y="243370"/>
                  </a:lnTo>
                  <a:cubicBezTo>
                    <a:pt x="2084031" y="270928"/>
                    <a:pt x="2061691" y="293268"/>
                    <a:pt x="2034133" y="293268"/>
                  </a:cubicBezTo>
                  <a:lnTo>
                    <a:pt x="49899" y="293268"/>
                  </a:lnTo>
                  <a:cubicBezTo>
                    <a:pt x="22340" y="293268"/>
                    <a:pt x="0" y="270928"/>
                    <a:pt x="0" y="243370"/>
                  </a:cubicBezTo>
                  <a:lnTo>
                    <a:pt x="0" y="49899"/>
                  </a:lnTo>
                  <a:cubicBezTo>
                    <a:pt x="0" y="22340"/>
                    <a:pt x="22340" y="0"/>
                    <a:pt x="49899" y="0"/>
                  </a:cubicBezTo>
                  <a:close/>
                </a:path>
              </a:pathLst>
            </a:custGeom>
            <a:solidFill>
              <a:srgbClr val="FFFFFF"/>
            </a:solidFill>
          </p:spPr>
          <p:txBody>
            <a:bodyPr/>
            <a:lstStyle/>
            <a:p>
              <a:endParaRPr lang="en-US"/>
            </a:p>
          </p:txBody>
        </p:sp>
        <p:sp>
          <p:nvSpPr>
            <p:cNvPr id="12" name="TextBox 12"/>
            <p:cNvSpPr txBox="1"/>
            <p:nvPr/>
          </p:nvSpPr>
          <p:spPr>
            <a:xfrm>
              <a:off x="0" y="-38100"/>
              <a:ext cx="2084031"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57371" y="6825700"/>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Activity Book Qs</a:t>
            </a:r>
          </a:p>
        </p:txBody>
      </p:sp>
      <p:sp>
        <p:nvSpPr>
          <p:cNvPr id="14" name="TextBox 14"/>
          <p:cNvSpPr txBox="1"/>
          <p:nvPr/>
        </p:nvSpPr>
        <p:spPr>
          <a:xfrm>
            <a:off x="835973" y="3974694"/>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835973" y="816477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Q4</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Q4</a:t>
            </a:r>
          </a:p>
        </p:txBody>
      </p:sp>
      <p:sp>
        <p:nvSpPr>
          <p:cNvPr id="16" name="TextBox 16"/>
          <p:cNvSpPr txBox="1"/>
          <p:nvPr/>
        </p:nvSpPr>
        <p:spPr>
          <a:xfrm>
            <a:off x="835973" y="5174843"/>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Freeform 2"/>
          <p:cNvSpPr/>
          <p:nvPr/>
        </p:nvSpPr>
        <p:spPr>
          <a:xfrm>
            <a:off x="13144500" y="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11.4</a:t>
            </a:r>
          </a:p>
        </p:txBody>
      </p:sp>
      <p:sp>
        <p:nvSpPr>
          <p:cNvPr id="4" name="TextBox 4"/>
          <p:cNvSpPr txBox="1"/>
          <p:nvPr/>
        </p:nvSpPr>
        <p:spPr>
          <a:xfrm>
            <a:off x="1028700" y="4750304"/>
            <a:ext cx="16230697" cy="151130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11.4 Appreciate the potential of technology to support adaption and expansion.</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28700" y="2742734"/>
            <a:ext cx="12085951" cy="1114410"/>
            <a:chOff x="0" y="0"/>
            <a:chExt cx="3183131" cy="293507"/>
          </a:xfrm>
        </p:grpSpPr>
        <p:sp>
          <p:nvSpPr>
            <p:cNvPr id="7" name="Freeform 7"/>
            <p:cNvSpPr/>
            <p:nvPr/>
          </p:nvSpPr>
          <p:spPr>
            <a:xfrm>
              <a:off x="0" y="0"/>
              <a:ext cx="3183131" cy="293507"/>
            </a:xfrm>
            <a:custGeom>
              <a:avLst/>
              <a:gdLst/>
              <a:ahLst/>
              <a:cxnLst/>
              <a:rect l="l" t="t" r="r" b="b"/>
              <a:pathLst>
                <a:path w="3183131" h="293507">
                  <a:moveTo>
                    <a:pt x="32669" y="0"/>
                  </a:moveTo>
                  <a:lnTo>
                    <a:pt x="3150462" y="0"/>
                  </a:lnTo>
                  <a:cubicBezTo>
                    <a:pt x="3159126" y="0"/>
                    <a:pt x="3167436" y="3442"/>
                    <a:pt x="3173562" y="9569"/>
                  </a:cubicBezTo>
                  <a:cubicBezTo>
                    <a:pt x="3179689" y="15695"/>
                    <a:pt x="3183131" y="24005"/>
                    <a:pt x="3183131" y="32669"/>
                  </a:cubicBezTo>
                  <a:lnTo>
                    <a:pt x="3183131" y="260838"/>
                  </a:lnTo>
                  <a:cubicBezTo>
                    <a:pt x="3183131" y="269502"/>
                    <a:pt x="3179689" y="277812"/>
                    <a:pt x="3173562" y="283938"/>
                  </a:cubicBezTo>
                  <a:cubicBezTo>
                    <a:pt x="3167436" y="290065"/>
                    <a:pt x="3159126" y="293507"/>
                    <a:pt x="3150462" y="293507"/>
                  </a:cubicBezTo>
                  <a:lnTo>
                    <a:pt x="32669" y="293507"/>
                  </a:lnTo>
                  <a:cubicBezTo>
                    <a:pt x="24005" y="293507"/>
                    <a:pt x="15695" y="290065"/>
                    <a:pt x="9569" y="283938"/>
                  </a:cubicBezTo>
                  <a:cubicBezTo>
                    <a:pt x="3442" y="277812"/>
                    <a:pt x="0" y="269502"/>
                    <a:pt x="0" y="260838"/>
                  </a:cubicBezTo>
                  <a:lnTo>
                    <a:pt x="0" y="32669"/>
                  </a:lnTo>
                  <a:cubicBezTo>
                    <a:pt x="0" y="24005"/>
                    <a:pt x="3442" y="15695"/>
                    <a:pt x="9569" y="9569"/>
                  </a:cubicBezTo>
                  <a:cubicBezTo>
                    <a:pt x="15695" y="3442"/>
                    <a:pt x="24005" y="0"/>
                    <a:pt x="32669" y="0"/>
                  </a:cubicBezTo>
                  <a:close/>
                </a:path>
              </a:pathLst>
            </a:custGeom>
            <a:solidFill>
              <a:srgbClr val="3E7992"/>
            </a:solidFill>
          </p:spPr>
          <p:txBody>
            <a:bodyPr/>
            <a:lstStyle/>
            <a:p>
              <a:endParaRPr lang="en-US"/>
            </a:p>
          </p:txBody>
        </p:sp>
        <p:sp>
          <p:nvSpPr>
            <p:cNvPr id="8" name="TextBox 8"/>
            <p:cNvSpPr txBox="1"/>
            <p:nvPr/>
          </p:nvSpPr>
          <p:spPr>
            <a:xfrm>
              <a:off x="0" y="-38100"/>
              <a:ext cx="3183131" cy="331607"/>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28700" y="1100192"/>
            <a:ext cx="16507962" cy="5143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How A Business Can Use Technology To Support Adaptation &amp; Expansion</a:t>
            </a:r>
          </a:p>
        </p:txBody>
      </p:sp>
      <p:sp>
        <p:nvSpPr>
          <p:cNvPr id="10" name="TextBox 10"/>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11" name="TextBox 11"/>
          <p:cNvSpPr txBox="1"/>
          <p:nvPr/>
        </p:nvSpPr>
        <p:spPr>
          <a:xfrm>
            <a:off x="1389713" y="3010062"/>
            <a:ext cx="14813078"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Meeting Customer Expectations For Speed &amp; Convenience</a:t>
            </a:r>
          </a:p>
        </p:txBody>
      </p:sp>
      <p:sp>
        <p:nvSpPr>
          <p:cNvPr id="12" name="TextBox 12"/>
          <p:cNvSpPr txBox="1"/>
          <p:nvPr/>
        </p:nvSpPr>
        <p:spPr>
          <a:xfrm>
            <a:off x="1043618" y="3875567"/>
            <a:ext cx="16024743" cy="1775459"/>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Technology Used: Mobile apps and online ordering systems</a:t>
            </a:r>
          </a:p>
          <a:p>
            <a:pPr algn="l">
              <a:lnSpc>
                <a:spcPts val="4620"/>
              </a:lnSpc>
            </a:pPr>
            <a:r>
              <a:rPr lang="en-US" sz="3000">
                <a:solidFill>
                  <a:srgbClr val="24363D"/>
                </a:solidFill>
                <a:latin typeface="Calibri (MS)"/>
                <a:ea typeface="Calibri (MS)"/>
                <a:cs typeface="Calibri (MS)"/>
                <a:sym typeface="Calibri (MS)"/>
              </a:rPr>
              <a:t>Customers want to browse, order, and pay quickly - often from their phone. Apps or websites streamline this process, increase sales, and improve the customer experience. </a:t>
            </a:r>
          </a:p>
        </p:txBody>
      </p:sp>
      <p:grpSp>
        <p:nvGrpSpPr>
          <p:cNvPr id="13" name="Group 13"/>
          <p:cNvGrpSpPr/>
          <p:nvPr/>
        </p:nvGrpSpPr>
        <p:grpSpPr>
          <a:xfrm>
            <a:off x="1036159" y="6110748"/>
            <a:ext cx="12078492" cy="1114410"/>
            <a:chOff x="0" y="0"/>
            <a:chExt cx="3181167" cy="293507"/>
          </a:xfrm>
        </p:grpSpPr>
        <p:sp>
          <p:nvSpPr>
            <p:cNvPr id="14" name="Freeform 14"/>
            <p:cNvSpPr/>
            <p:nvPr/>
          </p:nvSpPr>
          <p:spPr>
            <a:xfrm>
              <a:off x="0" y="0"/>
              <a:ext cx="3181166" cy="293507"/>
            </a:xfrm>
            <a:custGeom>
              <a:avLst/>
              <a:gdLst/>
              <a:ahLst/>
              <a:cxnLst/>
              <a:rect l="l" t="t" r="r" b="b"/>
              <a:pathLst>
                <a:path w="3181166" h="293507">
                  <a:moveTo>
                    <a:pt x="32689" y="0"/>
                  </a:moveTo>
                  <a:lnTo>
                    <a:pt x="3148477" y="0"/>
                  </a:lnTo>
                  <a:cubicBezTo>
                    <a:pt x="3157147" y="0"/>
                    <a:pt x="3165462" y="3444"/>
                    <a:pt x="3171592" y="9574"/>
                  </a:cubicBezTo>
                  <a:cubicBezTo>
                    <a:pt x="3177723" y="15705"/>
                    <a:pt x="3181166" y="24020"/>
                    <a:pt x="3181166" y="32689"/>
                  </a:cubicBezTo>
                  <a:lnTo>
                    <a:pt x="3181166" y="260818"/>
                  </a:lnTo>
                  <a:cubicBezTo>
                    <a:pt x="3181166" y="269487"/>
                    <a:pt x="3177723" y="277802"/>
                    <a:pt x="3171592" y="283933"/>
                  </a:cubicBezTo>
                  <a:cubicBezTo>
                    <a:pt x="3165462" y="290063"/>
                    <a:pt x="3157147" y="293507"/>
                    <a:pt x="3148477" y="293507"/>
                  </a:cubicBezTo>
                  <a:lnTo>
                    <a:pt x="32689" y="293507"/>
                  </a:lnTo>
                  <a:cubicBezTo>
                    <a:pt x="24020" y="293507"/>
                    <a:pt x="15705" y="290063"/>
                    <a:pt x="9574" y="283933"/>
                  </a:cubicBezTo>
                  <a:cubicBezTo>
                    <a:pt x="3444" y="277802"/>
                    <a:pt x="0" y="269487"/>
                    <a:pt x="0" y="260818"/>
                  </a:cubicBezTo>
                  <a:lnTo>
                    <a:pt x="0" y="32689"/>
                  </a:lnTo>
                  <a:cubicBezTo>
                    <a:pt x="0" y="24020"/>
                    <a:pt x="3444" y="15705"/>
                    <a:pt x="9574" y="9574"/>
                  </a:cubicBezTo>
                  <a:cubicBezTo>
                    <a:pt x="15705" y="3444"/>
                    <a:pt x="24020" y="0"/>
                    <a:pt x="32689" y="0"/>
                  </a:cubicBezTo>
                  <a:close/>
                </a:path>
              </a:pathLst>
            </a:custGeom>
            <a:solidFill>
              <a:srgbClr val="3E7992"/>
            </a:solidFill>
          </p:spPr>
          <p:txBody>
            <a:bodyPr/>
            <a:lstStyle/>
            <a:p>
              <a:endParaRPr lang="en-US"/>
            </a:p>
          </p:txBody>
        </p:sp>
        <p:sp>
          <p:nvSpPr>
            <p:cNvPr id="15" name="TextBox 15"/>
            <p:cNvSpPr txBox="1"/>
            <p:nvPr/>
          </p:nvSpPr>
          <p:spPr>
            <a:xfrm>
              <a:off x="0" y="-38100"/>
              <a:ext cx="3181167" cy="331607"/>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389713" y="6378075"/>
            <a:ext cx="13973205"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Expanding Reach To A Larger Audience</a:t>
            </a:r>
          </a:p>
        </p:txBody>
      </p:sp>
      <p:sp>
        <p:nvSpPr>
          <p:cNvPr id="17" name="TextBox 17"/>
          <p:cNvSpPr txBox="1"/>
          <p:nvPr/>
        </p:nvSpPr>
        <p:spPr>
          <a:xfrm>
            <a:off x="1043618" y="7291832"/>
            <a:ext cx="16024743" cy="1775459"/>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Technology Used: E-commerce p!atforms (e.g. Shopify, WooCommerce)</a:t>
            </a:r>
          </a:p>
          <a:p>
            <a:pPr algn="l">
              <a:lnSpc>
                <a:spcPts val="4620"/>
              </a:lnSpc>
            </a:pPr>
            <a:r>
              <a:rPr lang="en-US" sz="3000">
                <a:solidFill>
                  <a:srgbClr val="24363D"/>
                </a:solidFill>
                <a:latin typeface="Calibri (MS)"/>
                <a:ea typeface="Calibri (MS)"/>
                <a:cs typeface="Calibri (MS)"/>
                <a:sym typeface="Calibri (MS)"/>
              </a:rPr>
              <a:t>Online stores reduce and even remove the need for physical locations being something necessary for a business, allowing businesses to sell nationally or internationally at low cost.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28700" y="2736065"/>
            <a:ext cx="12358765" cy="1114410"/>
            <a:chOff x="0" y="0"/>
            <a:chExt cx="3254983" cy="293507"/>
          </a:xfrm>
        </p:grpSpPr>
        <p:sp>
          <p:nvSpPr>
            <p:cNvPr id="7" name="Freeform 7"/>
            <p:cNvSpPr/>
            <p:nvPr/>
          </p:nvSpPr>
          <p:spPr>
            <a:xfrm>
              <a:off x="0" y="0"/>
              <a:ext cx="3254983" cy="293507"/>
            </a:xfrm>
            <a:custGeom>
              <a:avLst/>
              <a:gdLst/>
              <a:ahLst/>
              <a:cxnLst/>
              <a:rect l="l" t="t" r="r" b="b"/>
              <a:pathLst>
                <a:path w="3254983" h="293507">
                  <a:moveTo>
                    <a:pt x="31948" y="0"/>
                  </a:moveTo>
                  <a:lnTo>
                    <a:pt x="3223035" y="0"/>
                  </a:lnTo>
                  <a:cubicBezTo>
                    <a:pt x="3240680" y="0"/>
                    <a:pt x="3254983" y="14304"/>
                    <a:pt x="3254983" y="31948"/>
                  </a:cubicBezTo>
                  <a:lnTo>
                    <a:pt x="3254983" y="261559"/>
                  </a:lnTo>
                  <a:cubicBezTo>
                    <a:pt x="3254983" y="279203"/>
                    <a:pt x="3240680" y="293507"/>
                    <a:pt x="3223035" y="293507"/>
                  </a:cubicBezTo>
                  <a:lnTo>
                    <a:pt x="31948" y="293507"/>
                  </a:lnTo>
                  <a:cubicBezTo>
                    <a:pt x="14304" y="293507"/>
                    <a:pt x="0" y="279203"/>
                    <a:pt x="0" y="261559"/>
                  </a:cubicBezTo>
                  <a:lnTo>
                    <a:pt x="0" y="31948"/>
                  </a:lnTo>
                  <a:cubicBezTo>
                    <a:pt x="0" y="14304"/>
                    <a:pt x="14304" y="0"/>
                    <a:pt x="31948" y="0"/>
                  </a:cubicBezTo>
                  <a:close/>
                </a:path>
              </a:pathLst>
            </a:custGeom>
            <a:solidFill>
              <a:srgbClr val="3E7992"/>
            </a:solidFill>
          </p:spPr>
          <p:txBody>
            <a:bodyPr/>
            <a:lstStyle/>
            <a:p>
              <a:endParaRPr lang="en-US"/>
            </a:p>
          </p:txBody>
        </p:sp>
        <p:sp>
          <p:nvSpPr>
            <p:cNvPr id="8" name="TextBox 8"/>
            <p:cNvSpPr txBox="1"/>
            <p:nvPr/>
          </p:nvSpPr>
          <p:spPr>
            <a:xfrm>
              <a:off x="0" y="-38100"/>
              <a:ext cx="3254983" cy="331607"/>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28700" y="1100192"/>
            <a:ext cx="16507962" cy="5143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How A Business Can Use Technology To Support Adaptation &amp; Expansion</a:t>
            </a:r>
          </a:p>
        </p:txBody>
      </p:sp>
      <p:sp>
        <p:nvSpPr>
          <p:cNvPr id="10" name="TextBox 10"/>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11" name="TextBox 11"/>
          <p:cNvSpPr txBox="1"/>
          <p:nvPr/>
        </p:nvSpPr>
        <p:spPr>
          <a:xfrm>
            <a:off x="1448173" y="3003393"/>
            <a:ext cx="12221342"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Understanding Customer Behaviour To Improve The Process</a:t>
            </a:r>
          </a:p>
        </p:txBody>
      </p:sp>
      <p:sp>
        <p:nvSpPr>
          <p:cNvPr id="12" name="TextBox 12"/>
          <p:cNvSpPr txBox="1"/>
          <p:nvPr/>
        </p:nvSpPr>
        <p:spPr>
          <a:xfrm>
            <a:off x="1043618" y="3875567"/>
            <a:ext cx="16024743" cy="1775459"/>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Technology Used: Data analytics tools (e.g. Google Analytics, in-app data tracking)</a:t>
            </a:r>
          </a:p>
          <a:p>
            <a:pPr algn="l">
              <a:lnSpc>
                <a:spcPts val="4620"/>
              </a:lnSpc>
            </a:pPr>
            <a:r>
              <a:rPr lang="en-US" sz="3000">
                <a:solidFill>
                  <a:srgbClr val="24363D"/>
                </a:solidFill>
                <a:latin typeface="Calibri (MS)"/>
                <a:ea typeface="Calibri (MS)"/>
                <a:cs typeface="Calibri (MS)"/>
                <a:sym typeface="Calibri (MS)"/>
              </a:rPr>
              <a:t>By analysing what customers buy, view, or click, or where they visit the store from, businesses can</a:t>
            </a:r>
          </a:p>
          <a:p>
            <a:pPr algn="l">
              <a:lnSpc>
                <a:spcPts val="4620"/>
              </a:lnSpc>
            </a:pPr>
            <a:r>
              <a:rPr lang="en-US" sz="3000">
                <a:solidFill>
                  <a:srgbClr val="24363D"/>
                </a:solidFill>
                <a:latin typeface="Calibri (MS)"/>
                <a:ea typeface="Calibri (MS)"/>
                <a:cs typeface="Calibri (MS)"/>
                <a:sym typeface="Calibri (MS)"/>
              </a:rPr>
              <a:t>improve products, personalise offers, and p!an better marketing strategies.</a:t>
            </a:r>
          </a:p>
        </p:txBody>
      </p:sp>
      <p:grpSp>
        <p:nvGrpSpPr>
          <p:cNvPr id="13" name="Group 13"/>
          <p:cNvGrpSpPr/>
          <p:nvPr/>
        </p:nvGrpSpPr>
        <p:grpSpPr>
          <a:xfrm>
            <a:off x="1036159" y="6110748"/>
            <a:ext cx="12351306" cy="1114410"/>
            <a:chOff x="0" y="0"/>
            <a:chExt cx="3253019" cy="293507"/>
          </a:xfrm>
        </p:grpSpPr>
        <p:sp>
          <p:nvSpPr>
            <p:cNvPr id="14" name="Freeform 14"/>
            <p:cNvSpPr/>
            <p:nvPr/>
          </p:nvSpPr>
          <p:spPr>
            <a:xfrm>
              <a:off x="0" y="0"/>
              <a:ext cx="3253019" cy="293507"/>
            </a:xfrm>
            <a:custGeom>
              <a:avLst/>
              <a:gdLst/>
              <a:ahLst/>
              <a:cxnLst/>
              <a:rect l="l" t="t" r="r" b="b"/>
              <a:pathLst>
                <a:path w="3253019" h="293507">
                  <a:moveTo>
                    <a:pt x="31967" y="0"/>
                  </a:moveTo>
                  <a:lnTo>
                    <a:pt x="3221052" y="0"/>
                  </a:lnTo>
                  <a:cubicBezTo>
                    <a:pt x="3229530" y="0"/>
                    <a:pt x="3237661" y="3368"/>
                    <a:pt x="3243656" y="9363"/>
                  </a:cubicBezTo>
                  <a:cubicBezTo>
                    <a:pt x="3249651" y="15358"/>
                    <a:pt x="3253019" y="23489"/>
                    <a:pt x="3253019" y="31967"/>
                  </a:cubicBezTo>
                  <a:lnTo>
                    <a:pt x="3253019" y="261540"/>
                  </a:lnTo>
                  <a:cubicBezTo>
                    <a:pt x="3253019" y="270018"/>
                    <a:pt x="3249651" y="278149"/>
                    <a:pt x="3243656" y="284144"/>
                  </a:cubicBezTo>
                  <a:cubicBezTo>
                    <a:pt x="3237661" y="290139"/>
                    <a:pt x="3229530" y="293507"/>
                    <a:pt x="3221052" y="293507"/>
                  </a:cubicBezTo>
                  <a:lnTo>
                    <a:pt x="31967" y="293507"/>
                  </a:lnTo>
                  <a:cubicBezTo>
                    <a:pt x="23489" y="293507"/>
                    <a:pt x="15358" y="290139"/>
                    <a:pt x="9363" y="284144"/>
                  </a:cubicBezTo>
                  <a:cubicBezTo>
                    <a:pt x="3368" y="278149"/>
                    <a:pt x="0" y="270018"/>
                    <a:pt x="0" y="261540"/>
                  </a:cubicBezTo>
                  <a:lnTo>
                    <a:pt x="0" y="31967"/>
                  </a:lnTo>
                  <a:cubicBezTo>
                    <a:pt x="0" y="23489"/>
                    <a:pt x="3368" y="15358"/>
                    <a:pt x="9363" y="9363"/>
                  </a:cubicBezTo>
                  <a:cubicBezTo>
                    <a:pt x="15358" y="3368"/>
                    <a:pt x="23489" y="0"/>
                    <a:pt x="31967" y="0"/>
                  </a:cubicBezTo>
                  <a:close/>
                </a:path>
              </a:pathLst>
            </a:custGeom>
            <a:solidFill>
              <a:srgbClr val="3E7992"/>
            </a:solidFill>
          </p:spPr>
          <p:txBody>
            <a:bodyPr/>
            <a:lstStyle/>
            <a:p>
              <a:endParaRPr lang="en-US"/>
            </a:p>
          </p:txBody>
        </p:sp>
        <p:sp>
          <p:nvSpPr>
            <p:cNvPr id="15" name="TextBox 15"/>
            <p:cNvSpPr txBox="1"/>
            <p:nvPr/>
          </p:nvSpPr>
          <p:spPr>
            <a:xfrm>
              <a:off x="0" y="-38100"/>
              <a:ext cx="3253019" cy="331607"/>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448173" y="6378075"/>
            <a:ext cx="13349629"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Reducing Costs And Increasing Efficiency</a:t>
            </a:r>
          </a:p>
        </p:txBody>
      </p:sp>
      <p:sp>
        <p:nvSpPr>
          <p:cNvPr id="17" name="TextBox 17"/>
          <p:cNvSpPr txBox="1"/>
          <p:nvPr/>
        </p:nvSpPr>
        <p:spPr>
          <a:xfrm>
            <a:off x="1043618" y="7291832"/>
            <a:ext cx="16024743" cy="119443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Technology Used: Automation and smart systems (e.g. AI/ChatGPT, Canva, chatbots)</a:t>
            </a:r>
          </a:p>
          <a:p>
            <a:pPr algn="l">
              <a:lnSpc>
                <a:spcPts val="4620"/>
              </a:lnSpc>
            </a:pPr>
            <a:r>
              <a:rPr lang="en-US" sz="3000">
                <a:solidFill>
                  <a:srgbClr val="24363D"/>
                </a:solidFill>
                <a:latin typeface="Calibri (MS)"/>
                <a:ea typeface="Calibri (MS)"/>
                <a:cs typeface="Calibri (MS)"/>
                <a:sym typeface="Calibri (MS)"/>
              </a:rPr>
              <a:t>Automating tasks saves time, reduces errors, and frees up staff for more valuable work.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28700" y="2736065"/>
            <a:ext cx="11384428" cy="1114410"/>
            <a:chOff x="0" y="0"/>
            <a:chExt cx="2998368" cy="293507"/>
          </a:xfrm>
        </p:grpSpPr>
        <p:sp>
          <p:nvSpPr>
            <p:cNvPr id="7" name="Freeform 7"/>
            <p:cNvSpPr/>
            <p:nvPr/>
          </p:nvSpPr>
          <p:spPr>
            <a:xfrm>
              <a:off x="0" y="0"/>
              <a:ext cx="2998368" cy="293507"/>
            </a:xfrm>
            <a:custGeom>
              <a:avLst/>
              <a:gdLst/>
              <a:ahLst/>
              <a:cxnLst/>
              <a:rect l="l" t="t" r="r" b="b"/>
              <a:pathLst>
                <a:path w="2998368" h="293507">
                  <a:moveTo>
                    <a:pt x="34682" y="0"/>
                  </a:moveTo>
                  <a:lnTo>
                    <a:pt x="2963686" y="0"/>
                  </a:lnTo>
                  <a:cubicBezTo>
                    <a:pt x="2972884" y="0"/>
                    <a:pt x="2981706" y="3654"/>
                    <a:pt x="2988210" y="10158"/>
                  </a:cubicBezTo>
                  <a:cubicBezTo>
                    <a:pt x="2994714" y="16662"/>
                    <a:pt x="2998368" y="25484"/>
                    <a:pt x="2998368" y="34682"/>
                  </a:cubicBezTo>
                  <a:lnTo>
                    <a:pt x="2998368" y="258825"/>
                  </a:lnTo>
                  <a:cubicBezTo>
                    <a:pt x="2998368" y="268023"/>
                    <a:pt x="2994714" y="276845"/>
                    <a:pt x="2988210" y="283349"/>
                  </a:cubicBezTo>
                  <a:cubicBezTo>
                    <a:pt x="2981706" y="289853"/>
                    <a:pt x="2972884" y="293507"/>
                    <a:pt x="2963686" y="293507"/>
                  </a:cubicBezTo>
                  <a:lnTo>
                    <a:pt x="34682" y="293507"/>
                  </a:lnTo>
                  <a:cubicBezTo>
                    <a:pt x="25484" y="293507"/>
                    <a:pt x="16662" y="289853"/>
                    <a:pt x="10158" y="283349"/>
                  </a:cubicBezTo>
                  <a:cubicBezTo>
                    <a:pt x="3654" y="276845"/>
                    <a:pt x="0" y="268023"/>
                    <a:pt x="0" y="258825"/>
                  </a:cubicBezTo>
                  <a:lnTo>
                    <a:pt x="0" y="34682"/>
                  </a:lnTo>
                  <a:cubicBezTo>
                    <a:pt x="0" y="25484"/>
                    <a:pt x="3654" y="16662"/>
                    <a:pt x="10158" y="10158"/>
                  </a:cubicBezTo>
                  <a:cubicBezTo>
                    <a:pt x="16662" y="3654"/>
                    <a:pt x="25484" y="0"/>
                    <a:pt x="34682" y="0"/>
                  </a:cubicBezTo>
                  <a:close/>
                </a:path>
              </a:pathLst>
            </a:custGeom>
            <a:solidFill>
              <a:srgbClr val="3E7992"/>
            </a:solidFill>
          </p:spPr>
          <p:txBody>
            <a:bodyPr/>
            <a:lstStyle/>
            <a:p>
              <a:endParaRPr lang="en-US"/>
            </a:p>
          </p:txBody>
        </p:sp>
        <p:sp>
          <p:nvSpPr>
            <p:cNvPr id="8" name="TextBox 8"/>
            <p:cNvSpPr txBox="1"/>
            <p:nvPr/>
          </p:nvSpPr>
          <p:spPr>
            <a:xfrm>
              <a:off x="0" y="-38100"/>
              <a:ext cx="2998368" cy="331607"/>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28700" y="1100192"/>
            <a:ext cx="16507962" cy="5143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How A Business Can Use Technology To Support Adaptation &amp; Expansion</a:t>
            </a:r>
          </a:p>
        </p:txBody>
      </p:sp>
      <p:sp>
        <p:nvSpPr>
          <p:cNvPr id="10" name="TextBox 10"/>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11" name="TextBox 11"/>
          <p:cNvSpPr txBox="1"/>
          <p:nvPr/>
        </p:nvSpPr>
        <p:spPr>
          <a:xfrm>
            <a:off x="1448173" y="3003393"/>
            <a:ext cx="12221342"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Building Brand Awareness And Customer Relationships</a:t>
            </a:r>
          </a:p>
        </p:txBody>
      </p:sp>
      <p:sp>
        <p:nvSpPr>
          <p:cNvPr id="12" name="TextBox 12"/>
          <p:cNvSpPr txBox="1"/>
          <p:nvPr/>
        </p:nvSpPr>
        <p:spPr>
          <a:xfrm>
            <a:off x="1043618" y="3875567"/>
            <a:ext cx="16024743" cy="1775459"/>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Technology Used: Social media p!atforms (e.g. Instagram, TikTok) and content tools</a:t>
            </a:r>
          </a:p>
          <a:p>
            <a:pPr algn="l">
              <a:lnSpc>
                <a:spcPts val="4620"/>
              </a:lnSpc>
            </a:pPr>
            <a:r>
              <a:rPr lang="en-US" sz="3000">
                <a:solidFill>
                  <a:srgbClr val="24363D"/>
                </a:solidFill>
                <a:latin typeface="Calibri (MS)"/>
                <a:ea typeface="Calibri (MS)"/>
                <a:cs typeface="Calibri (MS)"/>
                <a:sym typeface="Calibri (MS)"/>
              </a:rPr>
              <a:t>Digital platforms let businesses promote themselves, engage with customers, and build loyalty without</a:t>
            </a:r>
          </a:p>
          <a:p>
            <a:pPr algn="l">
              <a:lnSpc>
                <a:spcPts val="4620"/>
              </a:lnSpc>
            </a:pPr>
            <a:r>
              <a:rPr lang="en-US" sz="3000">
                <a:solidFill>
                  <a:srgbClr val="24363D"/>
                </a:solidFill>
                <a:latin typeface="Calibri (MS)"/>
                <a:ea typeface="Calibri (MS)"/>
                <a:cs typeface="Calibri (MS)"/>
                <a:sym typeface="Calibri (MS)"/>
              </a:rPr>
              <a:t>big advertising budgets.</a:t>
            </a:r>
          </a:p>
        </p:txBody>
      </p:sp>
      <p:grpSp>
        <p:nvGrpSpPr>
          <p:cNvPr id="13" name="Group 13"/>
          <p:cNvGrpSpPr/>
          <p:nvPr/>
        </p:nvGrpSpPr>
        <p:grpSpPr>
          <a:xfrm>
            <a:off x="1036159" y="6110748"/>
            <a:ext cx="11376969" cy="1114410"/>
            <a:chOff x="0" y="0"/>
            <a:chExt cx="2996403" cy="293507"/>
          </a:xfrm>
        </p:grpSpPr>
        <p:sp>
          <p:nvSpPr>
            <p:cNvPr id="14" name="Freeform 14"/>
            <p:cNvSpPr/>
            <p:nvPr/>
          </p:nvSpPr>
          <p:spPr>
            <a:xfrm>
              <a:off x="0" y="0"/>
              <a:ext cx="2996403" cy="293507"/>
            </a:xfrm>
            <a:custGeom>
              <a:avLst/>
              <a:gdLst/>
              <a:ahLst/>
              <a:cxnLst/>
              <a:rect l="l" t="t" r="r" b="b"/>
              <a:pathLst>
                <a:path w="2996403" h="293507">
                  <a:moveTo>
                    <a:pt x="34705" y="0"/>
                  </a:moveTo>
                  <a:lnTo>
                    <a:pt x="2961698" y="0"/>
                  </a:lnTo>
                  <a:cubicBezTo>
                    <a:pt x="2980865" y="0"/>
                    <a:pt x="2996403" y="15538"/>
                    <a:pt x="2996403" y="34705"/>
                  </a:cubicBezTo>
                  <a:lnTo>
                    <a:pt x="2996403" y="258802"/>
                  </a:lnTo>
                  <a:cubicBezTo>
                    <a:pt x="2996403" y="277969"/>
                    <a:pt x="2980865" y="293507"/>
                    <a:pt x="2961698" y="293507"/>
                  </a:cubicBezTo>
                  <a:lnTo>
                    <a:pt x="34705" y="293507"/>
                  </a:lnTo>
                  <a:cubicBezTo>
                    <a:pt x="15538" y="293507"/>
                    <a:pt x="0" y="277969"/>
                    <a:pt x="0" y="258802"/>
                  </a:cubicBezTo>
                  <a:lnTo>
                    <a:pt x="0" y="34705"/>
                  </a:lnTo>
                  <a:cubicBezTo>
                    <a:pt x="0" y="15538"/>
                    <a:pt x="15538" y="0"/>
                    <a:pt x="34705" y="0"/>
                  </a:cubicBezTo>
                  <a:close/>
                </a:path>
              </a:pathLst>
            </a:custGeom>
            <a:solidFill>
              <a:srgbClr val="3E7992"/>
            </a:solidFill>
          </p:spPr>
          <p:txBody>
            <a:bodyPr/>
            <a:lstStyle/>
            <a:p>
              <a:endParaRPr lang="en-US"/>
            </a:p>
          </p:txBody>
        </p:sp>
        <p:sp>
          <p:nvSpPr>
            <p:cNvPr id="15" name="TextBox 15"/>
            <p:cNvSpPr txBox="1"/>
            <p:nvPr/>
          </p:nvSpPr>
          <p:spPr>
            <a:xfrm>
              <a:off x="0" y="-38100"/>
              <a:ext cx="2996403" cy="331607"/>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448173" y="6378075"/>
            <a:ext cx="13349629"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Access Finance Online</a:t>
            </a:r>
          </a:p>
        </p:txBody>
      </p:sp>
      <p:sp>
        <p:nvSpPr>
          <p:cNvPr id="17" name="TextBox 17"/>
          <p:cNvSpPr txBox="1"/>
          <p:nvPr/>
        </p:nvSpPr>
        <p:spPr>
          <a:xfrm>
            <a:off x="1043618" y="7291832"/>
            <a:ext cx="16024743" cy="1775459"/>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Technology used: Crowdfunding p!atforms (e.g. Kickstarter, Fundit, GoFundMe)</a:t>
            </a:r>
          </a:p>
          <a:p>
            <a:pPr algn="l">
              <a:lnSpc>
                <a:spcPts val="4620"/>
              </a:lnSpc>
            </a:pPr>
            <a:r>
              <a:rPr lang="en-US" sz="3000">
                <a:solidFill>
                  <a:srgbClr val="24363D"/>
                </a:solidFill>
                <a:latin typeface="Calibri (MS)"/>
                <a:ea typeface="Calibri (MS)"/>
                <a:cs typeface="Calibri (MS)"/>
                <a:sym typeface="Calibri (MS)"/>
              </a:rPr>
              <a:t>Crowdfunding platforms allow businesses to raise funds directly from the public, often in small</a:t>
            </a:r>
          </a:p>
          <a:p>
            <a:pPr algn="l">
              <a:lnSpc>
                <a:spcPts val="4620"/>
              </a:lnSpc>
            </a:pPr>
            <a:r>
              <a:rPr lang="en-US" sz="3000">
                <a:solidFill>
                  <a:srgbClr val="24363D"/>
                </a:solidFill>
                <a:latin typeface="Calibri (MS)"/>
                <a:ea typeface="Calibri (MS)"/>
                <a:cs typeface="Calibri (MS)"/>
                <a:sym typeface="Calibri (MS)"/>
              </a:rPr>
              <a:t>amounts from a large number of backers.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38100"/>
              <a:ext cx="432548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57371" y="617855"/>
            <a:ext cx="14782816" cy="745490"/>
          </a:xfrm>
          <a:prstGeom prst="rect">
            <a:avLst/>
          </a:prstGeom>
        </p:spPr>
        <p:txBody>
          <a:bodyPr lIns="0" tIns="0" rIns="0" bIns="0" rtlCol="0" anchor="t">
            <a:spAutoFit/>
          </a:bodyPr>
          <a:lstStyle/>
          <a:p>
            <a:pPr algn="ctr">
              <a:lnSpc>
                <a:spcPts val="6160"/>
              </a:lnSpc>
            </a:pPr>
            <a:r>
              <a:rPr lang="en-US" sz="4400" b="1">
                <a:solidFill>
                  <a:srgbClr val="91D1DB"/>
                </a:solidFill>
                <a:latin typeface="Montserrat Bold"/>
                <a:ea typeface="Montserrat Bold"/>
                <a:cs typeface="Montserrat Bold"/>
                <a:sym typeface="Montserrat Bold"/>
              </a:rPr>
              <a:t>Suggested Activities for LO 11.4</a:t>
            </a:r>
          </a:p>
        </p:txBody>
      </p:sp>
      <p:grpSp>
        <p:nvGrpSpPr>
          <p:cNvPr id="6" name="Group 6"/>
          <p:cNvGrpSpPr/>
          <p:nvPr/>
        </p:nvGrpSpPr>
        <p:grpSpPr>
          <a:xfrm>
            <a:off x="835973" y="2708801"/>
            <a:ext cx="7711351" cy="1113503"/>
            <a:chOff x="0" y="0"/>
            <a:chExt cx="2030973" cy="293268"/>
          </a:xfrm>
        </p:grpSpPr>
        <p:sp>
          <p:nvSpPr>
            <p:cNvPr id="7" name="Freeform 7"/>
            <p:cNvSpPr/>
            <p:nvPr/>
          </p:nvSpPr>
          <p:spPr>
            <a:xfrm>
              <a:off x="0" y="0"/>
              <a:ext cx="2030973" cy="293268"/>
            </a:xfrm>
            <a:custGeom>
              <a:avLst/>
              <a:gdLst/>
              <a:ahLst/>
              <a:cxnLst/>
              <a:rect l="l" t="t" r="r" b="b"/>
              <a:pathLst>
                <a:path w="2030973" h="293268">
                  <a:moveTo>
                    <a:pt x="51202" y="0"/>
                  </a:moveTo>
                  <a:lnTo>
                    <a:pt x="1979771" y="0"/>
                  </a:lnTo>
                  <a:cubicBezTo>
                    <a:pt x="1993350" y="0"/>
                    <a:pt x="2006374" y="5394"/>
                    <a:pt x="2015976" y="14997"/>
                  </a:cubicBezTo>
                  <a:cubicBezTo>
                    <a:pt x="2025578" y="24599"/>
                    <a:pt x="2030973" y="37623"/>
                    <a:pt x="2030973" y="51202"/>
                  </a:cubicBezTo>
                  <a:lnTo>
                    <a:pt x="2030973" y="242066"/>
                  </a:lnTo>
                  <a:cubicBezTo>
                    <a:pt x="2030973" y="270344"/>
                    <a:pt x="2008049" y="293268"/>
                    <a:pt x="1979771" y="293268"/>
                  </a:cubicBezTo>
                  <a:lnTo>
                    <a:pt x="51202" y="293268"/>
                  </a:lnTo>
                  <a:cubicBezTo>
                    <a:pt x="22924" y="293268"/>
                    <a:pt x="0" y="270344"/>
                    <a:pt x="0" y="242066"/>
                  </a:cubicBezTo>
                  <a:lnTo>
                    <a:pt x="0" y="51202"/>
                  </a:lnTo>
                  <a:cubicBezTo>
                    <a:pt x="0" y="22924"/>
                    <a:pt x="22924" y="0"/>
                    <a:pt x="51202" y="0"/>
                  </a:cubicBezTo>
                  <a:close/>
                </a:path>
              </a:pathLst>
            </a:custGeom>
            <a:solidFill>
              <a:srgbClr val="FFFFFF"/>
            </a:solidFill>
          </p:spPr>
          <p:txBody>
            <a:bodyPr/>
            <a:lstStyle/>
            <a:p>
              <a:endParaRPr lang="en-US"/>
            </a:p>
          </p:txBody>
        </p:sp>
        <p:sp>
          <p:nvSpPr>
            <p:cNvPr id="8" name="TextBox 8"/>
            <p:cNvSpPr txBox="1"/>
            <p:nvPr/>
          </p:nvSpPr>
          <p:spPr>
            <a:xfrm>
              <a:off x="0" y="-38100"/>
              <a:ext cx="2030973"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57371" y="2854708"/>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Sample Papers</a:t>
            </a:r>
          </a:p>
        </p:txBody>
      </p:sp>
      <p:grpSp>
        <p:nvGrpSpPr>
          <p:cNvPr id="10" name="Group 10"/>
          <p:cNvGrpSpPr/>
          <p:nvPr/>
        </p:nvGrpSpPr>
        <p:grpSpPr>
          <a:xfrm>
            <a:off x="835973" y="6679793"/>
            <a:ext cx="7912806" cy="1113503"/>
            <a:chOff x="0" y="0"/>
            <a:chExt cx="2084031" cy="293268"/>
          </a:xfrm>
        </p:grpSpPr>
        <p:sp>
          <p:nvSpPr>
            <p:cNvPr id="11" name="Freeform 11"/>
            <p:cNvSpPr/>
            <p:nvPr/>
          </p:nvSpPr>
          <p:spPr>
            <a:xfrm>
              <a:off x="0" y="0"/>
              <a:ext cx="2084031" cy="293268"/>
            </a:xfrm>
            <a:custGeom>
              <a:avLst/>
              <a:gdLst/>
              <a:ahLst/>
              <a:cxnLst/>
              <a:rect l="l" t="t" r="r" b="b"/>
              <a:pathLst>
                <a:path w="2084031" h="293268">
                  <a:moveTo>
                    <a:pt x="49899" y="0"/>
                  </a:moveTo>
                  <a:lnTo>
                    <a:pt x="2034133" y="0"/>
                  </a:lnTo>
                  <a:cubicBezTo>
                    <a:pt x="2047367" y="0"/>
                    <a:pt x="2060058" y="5257"/>
                    <a:pt x="2069416" y="14615"/>
                  </a:cubicBezTo>
                  <a:cubicBezTo>
                    <a:pt x="2078774" y="23973"/>
                    <a:pt x="2084031" y="36665"/>
                    <a:pt x="2084031" y="49899"/>
                  </a:cubicBezTo>
                  <a:lnTo>
                    <a:pt x="2084031" y="243370"/>
                  </a:lnTo>
                  <a:cubicBezTo>
                    <a:pt x="2084031" y="270928"/>
                    <a:pt x="2061691" y="293268"/>
                    <a:pt x="2034133" y="293268"/>
                  </a:cubicBezTo>
                  <a:lnTo>
                    <a:pt x="49899" y="293268"/>
                  </a:lnTo>
                  <a:cubicBezTo>
                    <a:pt x="22340" y="293268"/>
                    <a:pt x="0" y="270928"/>
                    <a:pt x="0" y="243370"/>
                  </a:cubicBezTo>
                  <a:lnTo>
                    <a:pt x="0" y="49899"/>
                  </a:lnTo>
                  <a:cubicBezTo>
                    <a:pt x="0" y="22340"/>
                    <a:pt x="22340" y="0"/>
                    <a:pt x="49899" y="0"/>
                  </a:cubicBezTo>
                  <a:close/>
                </a:path>
              </a:pathLst>
            </a:custGeom>
            <a:solidFill>
              <a:srgbClr val="FFFFFF"/>
            </a:solidFill>
          </p:spPr>
          <p:txBody>
            <a:bodyPr/>
            <a:lstStyle/>
            <a:p>
              <a:endParaRPr lang="en-US"/>
            </a:p>
          </p:txBody>
        </p:sp>
        <p:sp>
          <p:nvSpPr>
            <p:cNvPr id="12" name="TextBox 12"/>
            <p:cNvSpPr txBox="1"/>
            <p:nvPr/>
          </p:nvSpPr>
          <p:spPr>
            <a:xfrm>
              <a:off x="0" y="-38100"/>
              <a:ext cx="2084031"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57371" y="6825700"/>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Activity Book Qs</a:t>
            </a:r>
          </a:p>
        </p:txBody>
      </p:sp>
      <p:sp>
        <p:nvSpPr>
          <p:cNvPr id="14" name="TextBox 14"/>
          <p:cNvSpPr txBox="1"/>
          <p:nvPr/>
        </p:nvSpPr>
        <p:spPr>
          <a:xfrm>
            <a:off x="835973" y="3974694"/>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835973" y="816477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Q3</a:t>
            </a:r>
          </a:p>
          <a:p>
            <a:pPr algn="l">
              <a:lnSpc>
                <a:spcPts val="4200"/>
              </a:lnSpc>
              <a:spcBef>
                <a:spcPct val="0"/>
              </a:spcBef>
            </a:pPr>
            <a:endParaRPr lang="en-US" sz="3000" b="1">
              <a:solidFill>
                <a:srgbClr val="FFFFFF"/>
              </a:solidFill>
              <a:latin typeface="Montserrat Bold"/>
              <a:ea typeface="Montserrat Bold"/>
              <a:cs typeface="Montserrat Bold"/>
              <a:sym typeface="Montserrat Bold"/>
            </a:endParaRPr>
          </a:p>
        </p:txBody>
      </p:sp>
      <p:sp>
        <p:nvSpPr>
          <p:cNvPr id="16" name="TextBox 16"/>
          <p:cNvSpPr txBox="1"/>
          <p:nvPr/>
        </p:nvSpPr>
        <p:spPr>
          <a:xfrm>
            <a:off x="835973" y="5174843"/>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Freeform 2"/>
          <p:cNvSpPr/>
          <p:nvPr/>
        </p:nvSpPr>
        <p:spPr>
          <a:xfrm>
            <a:off x="13144500" y="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11.5</a:t>
            </a:r>
          </a:p>
        </p:txBody>
      </p:sp>
      <p:sp>
        <p:nvSpPr>
          <p:cNvPr id="4" name="TextBox 4"/>
          <p:cNvSpPr txBox="1"/>
          <p:nvPr/>
        </p:nvSpPr>
        <p:spPr>
          <a:xfrm>
            <a:off x="1028700" y="4750304"/>
            <a:ext cx="16230697" cy="151130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11.5 Conduct a cost-benefit analysis to analyse the implications of business expansion.</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1057002"/>
            <a:ext cx="16507962" cy="5143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The Importance Of Using A Cost-Benefit Analysis When Making Decisions</a:t>
            </a:r>
          </a:p>
        </p:txBody>
      </p:sp>
      <p:grpSp>
        <p:nvGrpSpPr>
          <p:cNvPr id="8" name="Group 8"/>
          <p:cNvGrpSpPr/>
          <p:nvPr/>
        </p:nvGrpSpPr>
        <p:grpSpPr>
          <a:xfrm>
            <a:off x="1124169" y="2744918"/>
            <a:ext cx="16039662" cy="4720971"/>
            <a:chOff x="0" y="0"/>
            <a:chExt cx="4224438" cy="1243383"/>
          </a:xfrm>
        </p:grpSpPr>
        <p:sp>
          <p:nvSpPr>
            <p:cNvPr id="9" name="Freeform 9"/>
            <p:cNvSpPr/>
            <p:nvPr/>
          </p:nvSpPr>
          <p:spPr>
            <a:xfrm>
              <a:off x="0" y="0"/>
              <a:ext cx="4224437" cy="1243383"/>
            </a:xfrm>
            <a:custGeom>
              <a:avLst/>
              <a:gdLst/>
              <a:ahLst/>
              <a:cxnLst/>
              <a:rect l="l" t="t" r="r" b="b"/>
              <a:pathLst>
                <a:path w="4224437" h="1243383">
                  <a:moveTo>
                    <a:pt x="24616" y="0"/>
                  </a:moveTo>
                  <a:lnTo>
                    <a:pt x="4199821" y="0"/>
                  </a:lnTo>
                  <a:cubicBezTo>
                    <a:pt x="4206350" y="0"/>
                    <a:pt x="4212611" y="2594"/>
                    <a:pt x="4217227" y="7210"/>
                  </a:cubicBezTo>
                  <a:cubicBezTo>
                    <a:pt x="4221844" y="11826"/>
                    <a:pt x="4224437" y="18088"/>
                    <a:pt x="4224437" y="24616"/>
                  </a:cubicBezTo>
                  <a:lnTo>
                    <a:pt x="4224437" y="1218767"/>
                  </a:lnTo>
                  <a:cubicBezTo>
                    <a:pt x="4224437" y="1225296"/>
                    <a:pt x="4221844" y="1231557"/>
                    <a:pt x="4217227" y="1236173"/>
                  </a:cubicBezTo>
                  <a:cubicBezTo>
                    <a:pt x="4212611" y="1240790"/>
                    <a:pt x="4206350" y="1243383"/>
                    <a:pt x="4199821" y="1243383"/>
                  </a:cubicBezTo>
                  <a:lnTo>
                    <a:pt x="24616" y="1243383"/>
                  </a:lnTo>
                  <a:cubicBezTo>
                    <a:pt x="18088" y="1243383"/>
                    <a:pt x="11826" y="1240790"/>
                    <a:pt x="7210" y="1236173"/>
                  </a:cubicBezTo>
                  <a:cubicBezTo>
                    <a:pt x="2594" y="1231557"/>
                    <a:pt x="0" y="1225296"/>
                    <a:pt x="0" y="1218767"/>
                  </a:cubicBezTo>
                  <a:lnTo>
                    <a:pt x="0" y="24616"/>
                  </a:lnTo>
                  <a:cubicBezTo>
                    <a:pt x="0" y="18088"/>
                    <a:pt x="2594" y="11826"/>
                    <a:pt x="7210" y="7210"/>
                  </a:cubicBezTo>
                  <a:cubicBezTo>
                    <a:pt x="11826" y="2594"/>
                    <a:pt x="18088" y="0"/>
                    <a:pt x="24616" y="0"/>
                  </a:cubicBezTo>
                  <a:close/>
                </a:path>
              </a:pathLst>
            </a:custGeom>
            <a:solidFill>
              <a:srgbClr val="3E7992"/>
            </a:solidFill>
          </p:spPr>
          <p:txBody>
            <a:bodyPr/>
            <a:lstStyle/>
            <a:p>
              <a:endParaRPr lang="en-US"/>
            </a:p>
          </p:txBody>
        </p:sp>
        <p:sp>
          <p:nvSpPr>
            <p:cNvPr id="10" name="TextBox 10"/>
            <p:cNvSpPr txBox="1"/>
            <p:nvPr/>
          </p:nvSpPr>
          <p:spPr>
            <a:xfrm>
              <a:off x="0" y="-38100"/>
              <a:ext cx="4224438" cy="1281483"/>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575924" y="2779284"/>
            <a:ext cx="15136151" cy="4493641"/>
          </a:xfrm>
          <a:prstGeom prst="rect">
            <a:avLst/>
          </a:prstGeom>
        </p:spPr>
        <p:txBody>
          <a:bodyPr lIns="0" tIns="0" rIns="0" bIns="0" rtlCol="0" anchor="t">
            <a:spAutoFit/>
          </a:bodyPr>
          <a:lstStyle/>
          <a:p>
            <a:pPr algn="l">
              <a:lnSpc>
                <a:spcPts val="5852"/>
              </a:lnSpc>
            </a:pPr>
            <a:r>
              <a:rPr lang="en-US" sz="3800">
                <a:solidFill>
                  <a:srgbClr val="FFFFFF"/>
                </a:solidFill>
                <a:latin typeface="Calibri (MS)"/>
                <a:ea typeface="Calibri (MS)"/>
                <a:cs typeface="Calibri (MS)"/>
                <a:sym typeface="Calibri (MS)"/>
              </a:rPr>
              <a:t>When a business considers expanding, it must weigh up the potential benefits and potential costs, both short-term and long-term. This is known as cost-benefit analysis. It helps ensure that growth decisions are strategic, sustainable, and realistic by ensuring that there is a net benefit of the decision (this means the sum of the benefits outweigh the sum of the costs of a decision).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531734"/>
            <a:chOff x="0" y="0"/>
            <a:chExt cx="4816593" cy="666794"/>
          </a:xfrm>
        </p:grpSpPr>
        <p:sp>
          <p:nvSpPr>
            <p:cNvPr id="3" name="Freeform 3"/>
            <p:cNvSpPr/>
            <p:nvPr/>
          </p:nvSpPr>
          <p:spPr>
            <a:xfrm>
              <a:off x="0" y="0"/>
              <a:ext cx="4816592" cy="666794"/>
            </a:xfrm>
            <a:custGeom>
              <a:avLst/>
              <a:gdLst/>
              <a:ahLst/>
              <a:cxnLst/>
              <a:rect l="l" t="t" r="r" b="b"/>
              <a:pathLst>
                <a:path w="4816592" h="666794">
                  <a:moveTo>
                    <a:pt x="0" y="0"/>
                  </a:moveTo>
                  <a:lnTo>
                    <a:pt x="4816592" y="0"/>
                  </a:lnTo>
                  <a:lnTo>
                    <a:pt x="4816592" y="666794"/>
                  </a:lnTo>
                  <a:lnTo>
                    <a:pt x="0" y="666794"/>
                  </a:lnTo>
                  <a:close/>
                </a:path>
              </a:pathLst>
            </a:custGeom>
            <a:solidFill>
              <a:srgbClr val="24363D"/>
            </a:solidFill>
          </p:spPr>
          <p:txBody>
            <a:bodyPr/>
            <a:lstStyle/>
            <a:p>
              <a:endParaRPr lang="en-US"/>
            </a:p>
          </p:txBody>
        </p:sp>
        <p:sp>
          <p:nvSpPr>
            <p:cNvPr id="4" name="TextBox 4"/>
            <p:cNvSpPr txBox="1"/>
            <p:nvPr/>
          </p:nvSpPr>
          <p:spPr>
            <a:xfrm>
              <a:off x="0" y="-38100"/>
              <a:ext cx="4816593" cy="70489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318223"/>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Introduction</a:t>
            </a:r>
          </a:p>
        </p:txBody>
      </p:sp>
      <p:sp>
        <p:nvSpPr>
          <p:cNvPr id="6" name="AutoShape 6"/>
          <p:cNvSpPr/>
          <p:nvPr/>
        </p:nvSpPr>
        <p:spPr>
          <a:xfrm flipV="1">
            <a:off x="1028893" y="1445348"/>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7" name="TextBox 7"/>
          <p:cNvSpPr txBox="1"/>
          <p:nvPr/>
        </p:nvSpPr>
        <p:spPr>
          <a:xfrm>
            <a:off x="11702238" y="1531073"/>
            <a:ext cx="5557352"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8" name="Freeform 8"/>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477215" y="2662201"/>
            <a:ext cx="17124395"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Starter Activity - watch then answer these questions</a:t>
            </a:r>
          </a:p>
        </p:txBody>
      </p:sp>
      <p:pic>
        <p:nvPicPr>
          <p:cNvPr id="10" name="Picture 10"/>
          <p:cNvPicPr>
            <a:picLocks noChangeAspect="1"/>
          </p:cNvPicPr>
          <p:nvPr>
            <a:videoFile r:link="rId1"/>
          </p:nvPr>
        </p:nvPicPr>
        <p:blipFill>
          <a:blip r:embed="rId5"/>
          <a:stretch>
            <a:fillRect/>
          </a:stretch>
        </p:blipFill>
        <p:spPr>
          <a:xfrm>
            <a:off x="9787959" y="3902991"/>
            <a:ext cx="7813651" cy="4391748"/>
          </a:xfrm>
          <a:prstGeom prst="rect">
            <a:avLst/>
          </a:prstGeom>
        </p:spPr>
      </p:pic>
      <p:sp>
        <p:nvSpPr>
          <p:cNvPr id="11" name="TextBox 11"/>
          <p:cNvSpPr txBox="1"/>
          <p:nvPr/>
        </p:nvSpPr>
        <p:spPr>
          <a:xfrm>
            <a:off x="283545" y="3502941"/>
            <a:ext cx="9390822" cy="6212841"/>
          </a:xfrm>
          <a:prstGeom prst="rect">
            <a:avLst/>
          </a:prstGeom>
        </p:spPr>
        <p:txBody>
          <a:bodyPr lIns="0" tIns="0" rIns="0" bIns="0" rtlCol="0" anchor="t">
            <a:spAutoFit/>
          </a:bodyPr>
          <a:lstStyle/>
          <a:p>
            <a:pPr marL="626104" lvl="1" indent="-313052" algn="l">
              <a:lnSpc>
                <a:spcPts val="4059"/>
              </a:lnSpc>
              <a:buAutoNum type="arabicPeriod"/>
            </a:pPr>
            <a:r>
              <a:rPr lang="en-US" sz="2899">
                <a:solidFill>
                  <a:srgbClr val="000000"/>
                </a:solidFill>
                <a:latin typeface="Calibri (MS)"/>
                <a:ea typeface="Calibri (MS)"/>
                <a:cs typeface="Calibri (MS)"/>
                <a:sym typeface="Calibri (MS)"/>
              </a:rPr>
              <a:t>Spotify uses a “freemium” model. What does this mean, and why might it attract so many users compared to rivals?</a:t>
            </a:r>
          </a:p>
          <a:p>
            <a:pPr marL="626104" lvl="1" indent="-313052" algn="l">
              <a:lnSpc>
                <a:spcPts val="4059"/>
              </a:lnSpc>
              <a:buAutoNum type="arabicPeriod"/>
            </a:pPr>
            <a:r>
              <a:rPr lang="en-US" sz="2899">
                <a:solidFill>
                  <a:srgbClr val="000000"/>
                </a:solidFill>
                <a:latin typeface="Calibri (MS)"/>
                <a:ea typeface="Calibri (MS)"/>
                <a:cs typeface="Calibri (MS)"/>
                <a:sym typeface="Calibri (MS)"/>
              </a:rPr>
              <a:t>How has Spotify tried to grow beyond just music streaming? Do you think this gives them an advantage?</a:t>
            </a:r>
          </a:p>
          <a:p>
            <a:pPr marL="626104" lvl="1" indent="-313052" algn="l">
              <a:lnSpc>
                <a:spcPts val="4059"/>
              </a:lnSpc>
              <a:buAutoNum type="arabicPeriod"/>
            </a:pPr>
            <a:r>
              <a:rPr lang="en-US" sz="2899">
                <a:solidFill>
                  <a:srgbClr val="000000"/>
                </a:solidFill>
                <a:latin typeface="Calibri (MS)"/>
                <a:ea typeface="Calibri (MS)"/>
                <a:cs typeface="Calibri (MS)"/>
                <a:sym typeface="Calibri (MS)"/>
              </a:rPr>
              <a:t>What challenges does Spotify face in making money from music streaming?</a:t>
            </a:r>
          </a:p>
          <a:p>
            <a:pPr marL="626104" lvl="1" indent="-313052" algn="l">
              <a:lnSpc>
                <a:spcPts val="4059"/>
              </a:lnSpc>
              <a:buAutoNum type="arabicPeriod"/>
            </a:pPr>
            <a:r>
              <a:rPr lang="en-US" sz="2899">
                <a:solidFill>
                  <a:srgbClr val="000000"/>
                </a:solidFill>
                <a:latin typeface="Calibri (MS)"/>
                <a:ea typeface="Calibri (MS)"/>
                <a:cs typeface="Calibri (MS)"/>
                <a:sym typeface="Calibri (MS)"/>
              </a:rPr>
              <a:t>How important are podcasts in Spotify’s business strategy? Why might they see podcasts as different from music?</a:t>
            </a:r>
          </a:p>
          <a:p>
            <a:pPr marL="626104" lvl="1" indent="-313052" algn="l">
              <a:lnSpc>
                <a:spcPts val="4059"/>
              </a:lnSpc>
              <a:buAutoNum type="arabicPeriod"/>
            </a:pPr>
            <a:r>
              <a:rPr lang="en-US" sz="2899">
                <a:solidFill>
                  <a:srgbClr val="000000"/>
                </a:solidFill>
                <a:latin typeface="Calibri (MS)"/>
                <a:ea typeface="Calibri (MS)"/>
                <a:cs typeface="Calibri (MS)"/>
                <a:sym typeface="Calibri (MS)"/>
              </a:rPr>
              <a:t>Based on the video, what do you think gives Spotify its strongest competitive advantage right now?</a:t>
            </a:r>
          </a:p>
        </p:txBody>
      </p:sp>
      <p:sp>
        <p:nvSpPr>
          <p:cNvPr id="12" name="TextBox 12"/>
          <p:cNvSpPr txBox="1"/>
          <p:nvPr/>
        </p:nvSpPr>
        <p:spPr>
          <a:xfrm>
            <a:off x="10618290" y="8456930"/>
            <a:ext cx="6152990" cy="1526540"/>
          </a:xfrm>
          <a:prstGeom prst="rect">
            <a:avLst/>
          </a:prstGeom>
        </p:spPr>
        <p:txBody>
          <a:bodyPr lIns="0" tIns="0" rIns="0" bIns="0" rtlCol="0" anchor="t">
            <a:spAutoFit/>
          </a:bodyPr>
          <a:lstStyle/>
          <a:p>
            <a:pPr algn="ctr">
              <a:lnSpc>
                <a:spcPts val="6160"/>
              </a:lnSpc>
            </a:pPr>
            <a:r>
              <a:rPr lang="en-US" sz="4400" b="1" u="sng">
                <a:solidFill>
                  <a:srgbClr val="24363D"/>
                </a:solidFill>
                <a:latin typeface="Montserrat Bold"/>
                <a:ea typeface="Montserrat Bold"/>
                <a:cs typeface="Montserrat Bold"/>
                <a:sym typeface="Montserrat Bold"/>
                <a:hlinkClick r:id="rId6" tooltip="https://backinbusinesshub.com/wp-content/uploads/2025/09/ch11-worksheet.pdf"/>
              </a:rPr>
              <a:t>Worksheet here for after the video</a:t>
            </a:r>
          </a:p>
        </p:txBody>
      </p:sp>
      <p:sp>
        <p:nvSpPr>
          <p:cNvPr id="13" name="TextBox 13"/>
          <p:cNvSpPr txBox="1"/>
          <p:nvPr/>
        </p:nvSpPr>
        <p:spPr>
          <a:xfrm>
            <a:off x="16650512" y="2954428"/>
            <a:ext cx="1160273" cy="463781"/>
          </a:xfrm>
          <a:prstGeom prst="rect">
            <a:avLst/>
          </a:prstGeom>
        </p:spPr>
        <p:txBody>
          <a:bodyPr wrap="square" lIns="0" tIns="0" rIns="0" bIns="0" rtlCol="0" anchor="t">
            <a:spAutoFit/>
          </a:bodyPr>
          <a:lstStyle/>
          <a:p>
            <a:pPr algn="ctr">
              <a:lnSpc>
                <a:spcPts val="3919"/>
              </a:lnSpc>
            </a:pPr>
            <a:r>
              <a:rPr lang="en-US" sz="2799" u="sng" dirty="0">
                <a:solidFill>
                  <a:srgbClr val="000000"/>
                </a:solidFill>
                <a:latin typeface="Montserrat"/>
                <a:ea typeface="Montserrat"/>
                <a:cs typeface="Montserrat"/>
                <a:sym typeface="Montserrat"/>
                <a:hlinkClick r:id="rId7" tooltip="https://www.youtube.com/watch?v=mOK0jiGOU4I"/>
              </a:rPr>
              <a:t>Link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28700" y="2489816"/>
            <a:ext cx="8253981" cy="1114410"/>
            <a:chOff x="0" y="0"/>
            <a:chExt cx="2173888" cy="293507"/>
          </a:xfrm>
        </p:grpSpPr>
        <p:sp>
          <p:nvSpPr>
            <p:cNvPr id="7" name="Freeform 7"/>
            <p:cNvSpPr/>
            <p:nvPr/>
          </p:nvSpPr>
          <p:spPr>
            <a:xfrm>
              <a:off x="0" y="0"/>
              <a:ext cx="2173888" cy="293507"/>
            </a:xfrm>
            <a:custGeom>
              <a:avLst/>
              <a:gdLst/>
              <a:ahLst/>
              <a:cxnLst/>
              <a:rect l="l" t="t" r="r" b="b"/>
              <a:pathLst>
                <a:path w="2173888" h="293507">
                  <a:moveTo>
                    <a:pt x="47836" y="0"/>
                  </a:moveTo>
                  <a:lnTo>
                    <a:pt x="2126052" y="0"/>
                  </a:lnTo>
                  <a:cubicBezTo>
                    <a:pt x="2138739" y="0"/>
                    <a:pt x="2150906" y="5040"/>
                    <a:pt x="2159877" y="14011"/>
                  </a:cubicBezTo>
                  <a:cubicBezTo>
                    <a:pt x="2168848" y="22982"/>
                    <a:pt x="2173888" y="35149"/>
                    <a:pt x="2173888" y="47836"/>
                  </a:cubicBezTo>
                  <a:lnTo>
                    <a:pt x="2173888" y="245671"/>
                  </a:lnTo>
                  <a:cubicBezTo>
                    <a:pt x="2173888" y="272090"/>
                    <a:pt x="2152471" y="293507"/>
                    <a:pt x="2126052" y="293507"/>
                  </a:cubicBezTo>
                  <a:lnTo>
                    <a:pt x="47836" y="293507"/>
                  </a:lnTo>
                  <a:cubicBezTo>
                    <a:pt x="21417" y="293507"/>
                    <a:pt x="0" y="272090"/>
                    <a:pt x="0" y="245671"/>
                  </a:cubicBezTo>
                  <a:lnTo>
                    <a:pt x="0" y="47836"/>
                  </a:lnTo>
                  <a:cubicBezTo>
                    <a:pt x="0" y="21417"/>
                    <a:pt x="21417" y="0"/>
                    <a:pt x="47836" y="0"/>
                  </a:cubicBezTo>
                  <a:close/>
                </a:path>
              </a:pathLst>
            </a:custGeom>
            <a:solidFill>
              <a:srgbClr val="3E7992"/>
            </a:solidFill>
          </p:spPr>
          <p:txBody>
            <a:bodyPr/>
            <a:lstStyle/>
            <a:p>
              <a:endParaRPr lang="en-US"/>
            </a:p>
          </p:txBody>
        </p:sp>
        <p:sp>
          <p:nvSpPr>
            <p:cNvPr id="8" name="TextBox 8"/>
            <p:cNvSpPr txBox="1"/>
            <p:nvPr/>
          </p:nvSpPr>
          <p:spPr>
            <a:xfrm>
              <a:off x="0" y="-38100"/>
              <a:ext cx="2173888" cy="331607"/>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036159" y="6413026"/>
            <a:ext cx="8246522" cy="1114410"/>
            <a:chOff x="0" y="0"/>
            <a:chExt cx="2171923" cy="293507"/>
          </a:xfrm>
        </p:grpSpPr>
        <p:sp>
          <p:nvSpPr>
            <p:cNvPr id="10" name="Freeform 10"/>
            <p:cNvSpPr/>
            <p:nvPr/>
          </p:nvSpPr>
          <p:spPr>
            <a:xfrm>
              <a:off x="0" y="0"/>
              <a:ext cx="2171923" cy="293507"/>
            </a:xfrm>
            <a:custGeom>
              <a:avLst/>
              <a:gdLst/>
              <a:ahLst/>
              <a:cxnLst/>
              <a:rect l="l" t="t" r="r" b="b"/>
              <a:pathLst>
                <a:path w="2171923" h="293507">
                  <a:moveTo>
                    <a:pt x="47879" y="0"/>
                  </a:moveTo>
                  <a:lnTo>
                    <a:pt x="2124044" y="0"/>
                  </a:lnTo>
                  <a:cubicBezTo>
                    <a:pt x="2150487" y="0"/>
                    <a:pt x="2171923" y="21436"/>
                    <a:pt x="2171923" y="47879"/>
                  </a:cubicBezTo>
                  <a:lnTo>
                    <a:pt x="2171923" y="245628"/>
                  </a:lnTo>
                  <a:cubicBezTo>
                    <a:pt x="2171923" y="258326"/>
                    <a:pt x="2166879" y="270504"/>
                    <a:pt x="2157900" y="279484"/>
                  </a:cubicBezTo>
                  <a:cubicBezTo>
                    <a:pt x="2148921" y="288463"/>
                    <a:pt x="2136742" y="293507"/>
                    <a:pt x="2124044" y="293507"/>
                  </a:cubicBezTo>
                  <a:lnTo>
                    <a:pt x="47879" y="293507"/>
                  </a:lnTo>
                  <a:cubicBezTo>
                    <a:pt x="21436" y="293507"/>
                    <a:pt x="0" y="272071"/>
                    <a:pt x="0" y="245628"/>
                  </a:cubicBezTo>
                  <a:lnTo>
                    <a:pt x="0" y="47879"/>
                  </a:lnTo>
                  <a:cubicBezTo>
                    <a:pt x="0" y="21436"/>
                    <a:pt x="21436" y="0"/>
                    <a:pt x="47879" y="0"/>
                  </a:cubicBezTo>
                  <a:close/>
                </a:path>
              </a:pathLst>
            </a:custGeom>
            <a:solidFill>
              <a:srgbClr val="3E7992"/>
            </a:solidFill>
          </p:spPr>
          <p:txBody>
            <a:bodyPr/>
            <a:lstStyle/>
            <a:p>
              <a:endParaRPr lang="en-US"/>
            </a:p>
          </p:txBody>
        </p:sp>
        <p:sp>
          <p:nvSpPr>
            <p:cNvPr id="11" name="TextBox 11"/>
            <p:cNvSpPr txBox="1"/>
            <p:nvPr/>
          </p:nvSpPr>
          <p:spPr>
            <a:xfrm>
              <a:off x="0" y="-38100"/>
              <a:ext cx="2171923" cy="331607"/>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5585294" y="5723638"/>
            <a:ext cx="1951368" cy="1526946"/>
          </a:xfrm>
          <a:custGeom>
            <a:avLst/>
            <a:gdLst/>
            <a:ahLst/>
            <a:cxnLst/>
            <a:rect l="l" t="t" r="r" b="b"/>
            <a:pathLst>
              <a:path w="1951368" h="1526946">
                <a:moveTo>
                  <a:pt x="0" y="0"/>
                </a:moveTo>
                <a:lnTo>
                  <a:pt x="1951368" y="0"/>
                </a:lnTo>
                <a:lnTo>
                  <a:pt x="1951368" y="1526945"/>
                </a:lnTo>
                <a:lnTo>
                  <a:pt x="0" y="15269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14" name="TextBox 14"/>
          <p:cNvSpPr txBox="1"/>
          <p:nvPr/>
        </p:nvSpPr>
        <p:spPr>
          <a:xfrm>
            <a:off x="1028700" y="1057002"/>
            <a:ext cx="16507962" cy="5143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Potential Benefits Of Business Expansion</a:t>
            </a:r>
          </a:p>
        </p:txBody>
      </p:sp>
      <p:sp>
        <p:nvSpPr>
          <p:cNvPr id="15" name="TextBox 15"/>
          <p:cNvSpPr txBox="1"/>
          <p:nvPr/>
        </p:nvSpPr>
        <p:spPr>
          <a:xfrm>
            <a:off x="1377685" y="2757143"/>
            <a:ext cx="10506509"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Increased Revenue (Increases Profit)</a:t>
            </a:r>
          </a:p>
        </p:txBody>
      </p:sp>
      <p:sp>
        <p:nvSpPr>
          <p:cNvPr id="16" name="TextBox 16"/>
          <p:cNvSpPr txBox="1"/>
          <p:nvPr/>
        </p:nvSpPr>
        <p:spPr>
          <a:xfrm>
            <a:off x="1043618" y="3629318"/>
            <a:ext cx="16024743"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Expanding allows a business to reach more customers, access new markets, and sell additional products or services. This can raise overall revenue and improve profitability if demand is strong.</a:t>
            </a:r>
          </a:p>
          <a:p>
            <a:pPr algn="l">
              <a:lnSpc>
                <a:spcPts val="4620"/>
              </a:lnSpc>
            </a:pPr>
            <a:r>
              <a:rPr lang="en-US" sz="3000">
                <a:solidFill>
                  <a:srgbClr val="24363D"/>
                </a:solidFill>
                <a:latin typeface="Calibri (MS)"/>
                <a:ea typeface="Calibri (MS)"/>
                <a:cs typeface="Calibri (MS)"/>
                <a:sym typeface="Calibri (MS)"/>
              </a:rPr>
              <a:t>All Real Nutrition expanded into the US through their e-Commerce platform on Shopify, boosting international sales.</a:t>
            </a:r>
          </a:p>
        </p:txBody>
      </p:sp>
      <p:sp>
        <p:nvSpPr>
          <p:cNvPr id="17" name="TextBox 17"/>
          <p:cNvSpPr txBox="1"/>
          <p:nvPr/>
        </p:nvSpPr>
        <p:spPr>
          <a:xfrm>
            <a:off x="1377685" y="6680353"/>
            <a:ext cx="12297345"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Economies Of Scale (Reduces Costs)</a:t>
            </a:r>
          </a:p>
        </p:txBody>
      </p:sp>
      <p:sp>
        <p:nvSpPr>
          <p:cNvPr id="18" name="TextBox 18"/>
          <p:cNvSpPr txBox="1"/>
          <p:nvPr/>
        </p:nvSpPr>
        <p:spPr>
          <a:xfrm>
            <a:off x="1043618" y="7594110"/>
            <a:ext cx="16024743"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As a business grows, it can spread its fixed costs over a larger output, lowering the cost per unit. Larger businesses can also negotiate better deals with suppliers, improving efficiency.</a:t>
            </a:r>
          </a:p>
          <a:p>
            <a:pPr algn="l">
              <a:lnSpc>
                <a:spcPts val="4620"/>
              </a:lnSpc>
            </a:pPr>
            <a:r>
              <a:rPr lang="en-US" sz="3000">
                <a:solidFill>
                  <a:srgbClr val="24363D"/>
                </a:solidFill>
                <a:latin typeface="Calibri (MS)"/>
                <a:ea typeface="Calibri (MS)"/>
                <a:cs typeface="Calibri (MS)"/>
                <a:sym typeface="Calibri (MS)"/>
              </a:rPr>
              <a:t>Ryanair benefits from economies of scale by operating one of the largest fleets in Europe, which keeps costs per passenger among the lowest in the industry.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28700" y="2489816"/>
            <a:ext cx="10066248" cy="1114410"/>
            <a:chOff x="0" y="0"/>
            <a:chExt cx="2651193" cy="293507"/>
          </a:xfrm>
        </p:grpSpPr>
        <p:sp>
          <p:nvSpPr>
            <p:cNvPr id="7" name="Freeform 7"/>
            <p:cNvSpPr/>
            <p:nvPr/>
          </p:nvSpPr>
          <p:spPr>
            <a:xfrm>
              <a:off x="0" y="0"/>
              <a:ext cx="2651193" cy="293507"/>
            </a:xfrm>
            <a:custGeom>
              <a:avLst/>
              <a:gdLst/>
              <a:ahLst/>
              <a:cxnLst/>
              <a:rect l="l" t="t" r="r" b="b"/>
              <a:pathLst>
                <a:path w="2651193" h="293507">
                  <a:moveTo>
                    <a:pt x="39224" y="0"/>
                  </a:moveTo>
                  <a:lnTo>
                    <a:pt x="2611969" y="0"/>
                  </a:lnTo>
                  <a:cubicBezTo>
                    <a:pt x="2622372" y="0"/>
                    <a:pt x="2632348" y="4133"/>
                    <a:pt x="2639704" y="11488"/>
                  </a:cubicBezTo>
                  <a:cubicBezTo>
                    <a:pt x="2647060" y="18844"/>
                    <a:pt x="2651193" y="28821"/>
                    <a:pt x="2651193" y="39224"/>
                  </a:cubicBezTo>
                  <a:lnTo>
                    <a:pt x="2651193" y="254283"/>
                  </a:lnTo>
                  <a:cubicBezTo>
                    <a:pt x="2651193" y="275946"/>
                    <a:pt x="2633632" y="293507"/>
                    <a:pt x="2611969" y="293507"/>
                  </a:cubicBezTo>
                  <a:lnTo>
                    <a:pt x="39224" y="293507"/>
                  </a:lnTo>
                  <a:cubicBezTo>
                    <a:pt x="17561" y="293507"/>
                    <a:pt x="0" y="275946"/>
                    <a:pt x="0" y="254283"/>
                  </a:cubicBezTo>
                  <a:lnTo>
                    <a:pt x="0" y="39224"/>
                  </a:lnTo>
                  <a:cubicBezTo>
                    <a:pt x="0" y="17561"/>
                    <a:pt x="17561" y="0"/>
                    <a:pt x="39224" y="0"/>
                  </a:cubicBezTo>
                  <a:close/>
                </a:path>
              </a:pathLst>
            </a:custGeom>
            <a:solidFill>
              <a:srgbClr val="3E7992"/>
            </a:solidFill>
          </p:spPr>
          <p:txBody>
            <a:bodyPr/>
            <a:lstStyle/>
            <a:p>
              <a:endParaRPr lang="en-US"/>
            </a:p>
          </p:txBody>
        </p:sp>
        <p:sp>
          <p:nvSpPr>
            <p:cNvPr id="8" name="TextBox 8"/>
            <p:cNvSpPr txBox="1"/>
            <p:nvPr/>
          </p:nvSpPr>
          <p:spPr>
            <a:xfrm>
              <a:off x="0" y="-38100"/>
              <a:ext cx="2651193" cy="331607"/>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036159" y="6413026"/>
            <a:ext cx="10058788" cy="1114410"/>
            <a:chOff x="0" y="0"/>
            <a:chExt cx="2649228" cy="293507"/>
          </a:xfrm>
        </p:grpSpPr>
        <p:sp>
          <p:nvSpPr>
            <p:cNvPr id="10" name="Freeform 10"/>
            <p:cNvSpPr/>
            <p:nvPr/>
          </p:nvSpPr>
          <p:spPr>
            <a:xfrm>
              <a:off x="0" y="0"/>
              <a:ext cx="2649228" cy="293507"/>
            </a:xfrm>
            <a:custGeom>
              <a:avLst/>
              <a:gdLst/>
              <a:ahLst/>
              <a:cxnLst/>
              <a:rect l="l" t="t" r="r" b="b"/>
              <a:pathLst>
                <a:path w="2649228" h="293507">
                  <a:moveTo>
                    <a:pt x="39253" y="0"/>
                  </a:moveTo>
                  <a:lnTo>
                    <a:pt x="2609975" y="0"/>
                  </a:lnTo>
                  <a:cubicBezTo>
                    <a:pt x="2631654" y="0"/>
                    <a:pt x="2649228" y="17574"/>
                    <a:pt x="2649228" y="39253"/>
                  </a:cubicBezTo>
                  <a:lnTo>
                    <a:pt x="2649228" y="254254"/>
                  </a:lnTo>
                  <a:cubicBezTo>
                    <a:pt x="2649228" y="275933"/>
                    <a:pt x="2631654" y="293507"/>
                    <a:pt x="2609975" y="293507"/>
                  </a:cubicBezTo>
                  <a:lnTo>
                    <a:pt x="39253" y="293507"/>
                  </a:lnTo>
                  <a:cubicBezTo>
                    <a:pt x="17574" y="293507"/>
                    <a:pt x="0" y="275933"/>
                    <a:pt x="0" y="254254"/>
                  </a:cubicBezTo>
                  <a:lnTo>
                    <a:pt x="0" y="39253"/>
                  </a:lnTo>
                  <a:cubicBezTo>
                    <a:pt x="0" y="17574"/>
                    <a:pt x="17574" y="0"/>
                    <a:pt x="39253" y="0"/>
                  </a:cubicBezTo>
                  <a:close/>
                </a:path>
              </a:pathLst>
            </a:custGeom>
            <a:solidFill>
              <a:srgbClr val="3E7992"/>
            </a:solidFill>
          </p:spPr>
          <p:txBody>
            <a:bodyPr/>
            <a:lstStyle/>
            <a:p>
              <a:endParaRPr lang="en-US"/>
            </a:p>
          </p:txBody>
        </p:sp>
        <p:sp>
          <p:nvSpPr>
            <p:cNvPr id="11" name="TextBox 11"/>
            <p:cNvSpPr txBox="1"/>
            <p:nvPr/>
          </p:nvSpPr>
          <p:spPr>
            <a:xfrm>
              <a:off x="0" y="-38100"/>
              <a:ext cx="2649228" cy="331607"/>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5307932" y="5423009"/>
            <a:ext cx="1951368" cy="1526946"/>
          </a:xfrm>
          <a:custGeom>
            <a:avLst/>
            <a:gdLst/>
            <a:ahLst/>
            <a:cxnLst/>
            <a:rect l="l" t="t" r="r" b="b"/>
            <a:pathLst>
              <a:path w="1951368" h="1526946">
                <a:moveTo>
                  <a:pt x="0" y="0"/>
                </a:moveTo>
                <a:lnTo>
                  <a:pt x="1951368" y="0"/>
                </a:lnTo>
                <a:lnTo>
                  <a:pt x="1951368" y="1526945"/>
                </a:lnTo>
                <a:lnTo>
                  <a:pt x="0" y="15269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14" name="TextBox 14"/>
          <p:cNvSpPr txBox="1"/>
          <p:nvPr/>
        </p:nvSpPr>
        <p:spPr>
          <a:xfrm>
            <a:off x="1028700" y="1057002"/>
            <a:ext cx="16507962" cy="5143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Potential Benefits Of Business Expansion</a:t>
            </a:r>
          </a:p>
        </p:txBody>
      </p:sp>
      <p:sp>
        <p:nvSpPr>
          <p:cNvPr id="15" name="TextBox 15"/>
          <p:cNvSpPr txBox="1"/>
          <p:nvPr/>
        </p:nvSpPr>
        <p:spPr>
          <a:xfrm>
            <a:off x="1377685" y="2757143"/>
            <a:ext cx="10506509"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Stronger Market Presence (Lowers Risk)</a:t>
            </a:r>
          </a:p>
        </p:txBody>
      </p:sp>
      <p:sp>
        <p:nvSpPr>
          <p:cNvPr id="16" name="TextBox 16"/>
          <p:cNvSpPr txBox="1"/>
          <p:nvPr/>
        </p:nvSpPr>
        <p:spPr>
          <a:xfrm>
            <a:off x="1043618" y="3629318"/>
            <a:ext cx="16024743"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Growth can make a business more dominant in its industry by capturing a larger share of the market. This can reduce the influence of rivals and create long-term security.</a:t>
            </a:r>
          </a:p>
          <a:p>
            <a:pPr algn="l">
              <a:lnSpc>
                <a:spcPts val="4620"/>
              </a:lnSpc>
            </a:pPr>
            <a:r>
              <a:rPr lang="en-US" sz="3000">
                <a:solidFill>
                  <a:srgbClr val="24363D"/>
                </a:solidFill>
                <a:latin typeface="Calibri (MS)"/>
                <a:ea typeface="Calibri (MS)"/>
                <a:cs typeface="Calibri (MS)"/>
                <a:sym typeface="Calibri (MS)"/>
              </a:rPr>
              <a:t>Aldi’s steady expansion across Ireland increased its market share and forced Tesco and Dunnes to adapt with price-matching schemes.</a:t>
            </a:r>
          </a:p>
        </p:txBody>
      </p:sp>
      <p:sp>
        <p:nvSpPr>
          <p:cNvPr id="17" name="TextBox 17"/>
          <p:cNvSpPr txBox="1"/>
          <p:nvPr/>
        </p:nvSpPr>
        <p:spPr>
          <a:xfrm>
            <a:off x="1377685" y="6680353"/>
            <a:ext cx="12297345"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Access To New Skills &amp; Products (Diversification)</a:t>
            </a:r>
          </a:p>
        </p:txBody>
      </p:sp>
      <p:sp>
        <p:nvSpPr>
          <p:cNvPr id="18" name="TextBox 18"/>
          <p:cNvSpPr txBox="1"/>
          <p:nvPr/>
        </p:nvSpPr>
        <p:spPr>
          <a:xfrm>
            <a:off x="1043618" y="7594110"/>
            <a:ext cx="16024743"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Expansion can add resources such as new technology, intellectual property, or skilled staff that strengthen a business through a takeover or strategic alliance.</a:t>
            </a:r>
          </a:p>
          <a:p>
            <a:pPr algn="l">
              <a:lnSpc>
                <a:spcPts val="4620"/>
              </a:lnSpc>
            </a:pPr>
            <a:r>
              <a:rPr lang="en-US" sz="3000">
                <a:solidFill>
                  <a:srgbClr val="24363D"/>
                </a:solidFill>
                <a:latin typeface="Calibri (MS)"/>
                <a:ea typeface="Calibri (MS)"/>
                <a:cs typeface="Calibri (MS)"/>
                <a:sym typeface="Calibri (MS)"/>
              </a:rPr>
              <a:t>Facebook’s purchase of Instagram gave it access to a younger audience and a powerful new platform for advertising.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1057002"/>
            <a:ext cx="16507962" cy="5143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Potential Costs Of Business Expansion</a:t>
            </a:r>
          </a:p>
        </p:txBody>
      </p:sp>
      <p:grpSp>
        <p:nvGrpSpPr>
          <p:cNvPr id="8" name="Group 8"/>
          <p:cNvGrpSpPr/>
          <p:nvPr/>
        </p:nvGrpSpPr>
        <p:grpSpPr>
          <a:xfrm>
            <a:off x="1028700" y="2489816"/>
            <a:ext cx="9228318" cy="1114410"/>
            <a:chOff x="0" y="0"/>
            <a:chExt cx="2430503" cy="293507"/>
          </a:xfrm>
        </p:grpSpPr>
        <p:sp>
          <p:nvSpPr>
            <p:cNvPr id="9" name="Freeform 9"/>
            <p:cNvSpPr/>
            <p:nvPr/>
          </p:nvSpPr>
          <p:spPr>
            <a:xfrm>
              <a:off x="0" y="0"/>
              <a:ext cx="2430503" cy="293507"/>
            </a:xfrm>
            <a:custGeom>
              <a:avLst/>
              <a:gdLst/>
              <a:ahLst/>
              <a:cxnLst/>
              <a:rect l="l" t="t" r="r" b="b"/>
              <a:pathLst>
                <a:path w="2430503" h="293507">
                  <a:moveTo>
                    <a:pt x="42785" y="0"/>
                  </a:moveTo>
                  <a:lnTo>
                    <a:pt x="2387718" y="0"/>
                  </a:lnTo>
                  <a:cubicBezTo>
                    <a:pt x="2411348" y="0"/>
                    <a:pt x="2430503" y="19156"/>
                    <a:pt x="2430503" y="42785"/>
                  </a:cubicBezTo>
                  <a:lnTo>
                    <a:pt x="2430503" y="250722"/>
                  </a:lnTo>
                  <a:cubicBezTo>
                    <a:pt x="2430503" y="262069"/>
                    <a:pt x="2425996" y="272952"/>
                    <a:pt x="2417972" y="280975"/>
                  </a:cubicBezTo>
                  <a:cubicBezTo>
                    <a:pt x="2409948" y="288999"/>
                    <a:pt x="2399065" y="293507"/>
                    <a:pt x="2387718" y="293507"/>
                  </a:cubicBezTo>
                  <a:lnTo>
                    <a:pt x="42785" y="293507"/>
                  </a:lnTo>
                  <a:cubicBezTo>
                    <a:pt x="19156" y="293507"/>
                    <a:pt x="0" y="274351"/>
                    <a:pt x="0" y="250722"/>
                  </a:cubicBezTo>
                  <a:lnTo>
                    <a:pt x="0" y="42785"/>
                  </a:lnTo>
                  <a:cubicBezTo>
                    <a:pt x="0" y="19156"/>
                    <a:pt x="19156" y="0"/>
                    <a:pt x="42785" y="0"/>
                  </a:cubicBezTo>
                  <a:close/>
                </a:path>
              </a:pathLst>
            </a:custGeom>
            <a:solidFill>
              <a:srgbClr val="3E7992"/>
            </a:solidFill>
          </p:spPr>
          <p:txBody>
            <a:bodyPr/>
            <a:lstStyle/>
            <a:p>
              <a:endParaRPr lang="en-US"/>
            </a:p>
          </p:txBody>
        </p:sp>
        <p:sp>
          <p:nvSpPr>
            <p:cNvPr id="10" name="TextBox 10"/>
            <p:cNvSpPr txBox="1"/>
            <p:nvPr/>
          </p:nvSpPr>
          <p:spPr>
            <a:xfrm>
              <a:off x="0" y="-38100"/>
              <a:ext cx="2430503" cy="33160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377685" y="2757143"/>
            <a:ext cx="10506509"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High Capital Investment Required (Financial)</a:t>
            </a:r>
          </a:p>
        </p:txBody>
      </p:sp>
      <p:sp>
        <p:nvSpPr>
          <p:cNvPr id="12" name="TextBox 12"/>
          <p:cNvSpPr txBox="1"/>
          <p:nvPr/>
        </p:nvSpPr>
        <p:spPr>
          <a:xfrm>
            <a:off x="1043618" y="3629318"/>
            <a:ext cx="16024743"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Expanding often requires large amounts of capital for property, equipment, staff, and marketing. Businesses may need to borrow heavily, which increases financial pressure on cash flow.</a:t>
            </a:r>
          </a:p>
          <a:p>
            <a:pPr algn="l">
              <a:lnSpc>
                <a:spcPts val="4620"/>
              </a:lnSpc>
            </a:pPr>
            <a:r>
              <a:rPr lang="en-US" sz="3000">
                <a:solidFill>
                  <a:srgbClr val="24363D"/>
                </a:solidFill>
                <a:latin typeface="Calibri (MS)"/>
                <a:ea typeface="Calibri (MS)"/>
                <a:cs typeface="Calibri (MS)"/>
                <a:sym typeface="Calibri (MS)"/>
              </a:rPr>
              <a:t>Tesco’s Fresh &amp; Easy expansion into the US cost over £1 billion but ultimately failed, leaving the company with major losses.</a:t>
            </a:r>
          </a:p>
        </p:txBody>
      </p:sp>
      <p:grpSp>
        <p:nvGrpSpPr>
          <p:cNvPr id="13" name="Group 13"/>
          <p:cNvGrpSpPr/>
          <p:nvPr/>
        </p:nvGrpSpPr>
        <p:grpSpPr>
          <a:xfrm>
            <a:off x="1036159" y="6413026"/>
            <a:ext cx="9220859" cy="1114410"/>
            <a:chOff x="0" y="0"/>
            <a:chExt cx="2428539" cy="293507"/>
          </a:xfrm>
        </p:grpSpPr>
        <p:sp>
          <p:nvSpPr>
            <p:cNvPr id="14" name="Freeform 14"/>
            <p:cNvSpPr/>
            <p:nvPr/>
          </p:nvSpPr>
          <p:spPr>
            <a:xfrm>
              <a:off x="0" y="0"/>
              <a:ext cx="2428539" cy="293507"/>
            </a:xfrm>
            <a:custGeom>
              <a:avLst/>
              <a:gdLst/>
              <a:ahLst/>
              <a:cxnLst/>
              <a:rect l="l" t="t" r="r" b="b"/>
              <a:pathLst>
                <a:path w="2428539" h="293507">
                  <a:moveTo>
                    <a:pt x="42820" y="0"/>
                  </a:moveTo>
                  <a:lnTo>
                    <a:pt x="2385719" y="0"/>
                  </a:lnTo>
                  <a:cubicBezTo>
                    <a:pt x="2397076" y="0"/>
                    <a:pt x="2407967" y="4511"/>
                    <a:pt x="2415997" y="12542"/>
                  </a:cubicBezTo>
                  <a:cubicBezTo>
                    <a:pt x="2424028" y="20572"/>
                    <a:pt x="2428539" y="31463"/>
                    <a:pt x="2428539" y="42820"/>
                  </a:cubicBezTo>
                  <a:lnTo>
                    <a:pt x="2428539" y="250687"/>
                  </a:lnTo>
                  <a:cubicBezTo>
                    <a:pt x="2428539" y="262044"/>
                    <a:pt x="2424028" y="272935"/>
                    <a:pt x="2415997" y="280965"/>
                  </a:cubicBezTo>
                  <a:cubicBezTo>
                    <a:pt x="2407967" y="288996"/>
                    <a:pt x="2397076" y="293507"/>
                    <a:pt x="2385719" y="293507"/>
                  </a:cubicBezTo>
                  <a:lnTo>
                    <a:pt x="42820" y="293507"/>
                  </a:lnTo>
                  <a:cubicBezTo>
                    <a:pt x="31463" y="293507"/>
                    <a:pt x="20572" y="288996"/>
                    <a:pt x="12542" y="280965"/>
                  </a:cubicBezTo>
                  <a:cubicBezTo>
                    <a:pt x="4511" y="272935"/>
                    <a:pt x="0" y="262044"/>
                    <a:pt x="0" y="250687"/>
                  </a:cubicBezTo>
                  <a:lnTo>
                    <a:pt x="0" y="42820"/>
                  </a:lnTo>
                  <a:cubicBezTo>
                    <a:pt x="0" y="31463"/>
                    <a:pt x="4511" y="20572"/>
                    <a:pt x="12542" y="12542"/>
                  </a:cubicBezTo>
                  <a:cubicBezTo>
                    <a:pt x="20572" y="4511"/>
                    <a:pt x="31463" y="0"/>
                    <a:pt x="42820" y="0"/>
                  </a:cubicBezTo>
                  <a:close/>
                </a:path>
              </a:pathLst>
            </a:custGeom>
            <a:solidFill>
              <a:srgbClr val="3E7992"/>
            </a:solidFill>
          </p:spPr>
          <p:txBody>
            <a:bodyPr/>
            <a:lstStyle/>
            <a:p>
              <a:endParaRPr lang="en-US"/>
            </a:p>
          </p:txBody>
        </p:sp>
        <p:sp>
          <p:nvSpPr>
            <p:cNvPr id="15" name="TextBox 15"/>
            <p:cNvSpPr txBox="1"/>
            <p:nvPr/>
          </p:nvSpPr>
          <p:spPr>
            <a:xfrm>
              <a:off x="0" y="-38100"/>
              <a:ext cx="2428539" cy="331607"/>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377685" y="6680353"/>
            <a:ext cx="12297345"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Regulatory Risks</a:t>
            </a:r>
          </a:p>
        </p:txBody>
      </p:sp>
      <p:sp>
        <p:nvSpPr>
          <p:cNvPr id="17" name="TextBox 17"/>
          <p:cNvSpPr txBox="1"/>
          <p:nvPr/>
        </p:nvSpPr>
        <p:spPr>
          <a:xfrm>
            <a:off x="1043618" y="7594110"/>
            <a:ext cx="16024743"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Large expansions may face extra scrutiny from governments and regulators, especially if they reduce competition or risk creating a monopoly. This can delay or even block a planned move.</a:t>
            </a:r>
          </a:p>
          <a:p>
            <a:pPr algn="l">
              <a:lnSpc>
                <a:spcPts val="4620"/>
              </a:lnSpc>
            </a:pPr>
            <a:r>
              <a:rPr lang="en-US" sz="3000">
                <a:solidFill>
                  <a:srgbClr val="24363D"/>
                </a:solidFill>
                <a:latin typeface="Calibri (MS)"/>
                <a:ea typeface="Calibri (MS)"/>
                <a:cs typeface="Calibri (MS)"/>
                <a:sym typeface="Calibri (MS)"/>
              </a:rPr>
              <a:t>Facebook faced strict regulatory investigations when it acquired WhatsApp, raising questions about competition in the social media messaging market.</a:t>
            </a:r>
          </a:p>
        </p:txBody>
      </p:sp>
      <p:sp>
        <p:nvSpPr>
          <p:cNvPr id="18" name="Freeform 18"/>
          <p:cNvSpPr/>
          <p:nvPr/>
        </p:nvSpPr>
        <p:spPr>
          <a:xfrm>
            <a:off x="15540305" y="5246145"/>
            <a:ext cx="1996357" cy="1923762"/>
          </a:xfrm>
          <a:custGeom>
            <a:avLst/>
            <a:gdLst/>
            <a:ahLst/>
            <a:cxnLst/>
            <a:rect l="l" t="t" r="r" b="b"/>
            <a:pathLst>
              <a:path w="1996357" h="1923762">
                <a:moveTo>
                  <a:pt x="0" y="0"/>
                </a:moveTo>
                <a:lnTo>
                  <a:pt x="1996357" y="0"/>
                </a:lnTo>
                <a:lnTo>
                  <a:pt x="1996357" y="1923762"/>
                </a:lnTo>
                <a:lnTo>
                  <a:pt x="0" y="192376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1057002"/>
            <a:ext cx="16507962" cy="5143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Potential Costs Of Business Expansion</a:t>
            </a:r>
          </a:p>
        </p:txBody>
      </p:sp>
      <p:grpSp>
        <p:nvGrpSpPr>
          <p:cNvPr id="8" name="Group 8"/>
          <p:cNvGrpSpPr/>
          <p:nvPr/>
        </p:nvGrpSpPr>
        <p:grpSpPr>
          <a:xfrm>
            <a:off x="1028700" y="2228539"/>
            <a:ext cx="9228318" cy="1114410"/>
            <a:chOff x="0" y="0"/>
            <a:chExt cx="2430503" cy="293507"/>
          </a:xfrm>
        </p:grpSpPr>
        <p:sp>
          <p:nvSpPr>
            <p:cNvPr id="9" name="Freeform 9"/>
            <p:cNvSpPr/>
            <p:nvPr/>
          </p:nvSpPr>
          <p:spPr>
            <a:xfrm>
              <a:off x="0" y="0"/>
              <a:ext cx="2430503" cy="293507"/>
            </a:xfrm>
            <a:custGeom>
              <a:avLst/>
              <a:gdLst/>
              <a:ahLst/>
              <a:cxnLst/>
              <a:rect l="l" t="t" r="r" b="b"/>
              <a:pathLst>
                <a:path w="2430503" h="293507">
                  <a:moveTo>
                    <a:pt x="42785" y="0"/>
                  </a:moveTo>
                  <a:lnTo>
                    <a:pt x="2387718" y="0"/>
                  </a:lnTo>
                  <a:cubicBezTo>
                    <a:pt x="2411348" y="0"/>
                    <a:pt x="2430503" y="19156"/>
                    <a:pt x="2430503" y="42785"/>
                  </a:cubicBezTo>
                  <a:lnTo>
                    <a:pt x="2430503" y="250722"/>
                  </a:lnTo>
                  <a:cubicBezTo>
                    <a:pt x="2430503" y="262069"/>
                    <a:pt x="2425996" y="272952"/>
                    <a:pt x="2417972" y="280975"/>
                  </a:cubicBezTo>
                  <a:cubicBezTo>
                    <a:pt x="2409948" y="288999"/>
                    <a:pt x="2399065" y="293507"/>
                    <a:pt x="2387718" y="293507"/>
                  </a:cubicBezTo>
                  <a:lnTo>
                    <a:pt x="42785" y="293507"/>
                  </a:lnTo>
                  <a:cubicBezTo>
                    <a:pt x="19156" y="293507"/>
                    <a:pt x="0" y="274351"/>
                    <a:pt x="0" y="250722"/>
                  </a:cubicBezTo>
                  <a:lnTo>
                    <a:pt x="0" y="42785"/>
                  </a:lnTo>
                  <a:cubicBezTo>
                    <a:pt x="0" y="19156"/>
                    <a:pt x="19156" y="0"/>
                    <a:pt x="42785" y="0"/>
                  </a:cubicBezTo>
                  <a:close/>
                </a:path>
              </a:pathLst>
            </a:custGeom>
            <a:solidFill>
              <a:srgbClr val="3E7992"/>
            </a:solidFill>
          </p:spPr>
          <p:txBody>
            <a:bodyPr/>
            <a:lstStyle/>
            <a:p>
              <a:endParaRPr lang="en-US"/>
            </a:p>
          </p:txBody>
        </p:sp>
        <p:sp>
          <p:nvSpPr>
            <p:cNvPr id="10" name="TextBox 10"/>
            <p:cNvSpPr txBox="1"/>
            <p:nvPr/>
          </p:nvSpPr>
          <p:spPr>
            <a:xfrm>
              <a:off x="0" y="-38100"/>
              <a:ext cx="2430503" cy="33160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377685" y="2495867"/>
            <a:ext cx="10506509"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Culture Clashes Or Poor Integration (Culture)</a:t>
            </a:r>
          </a:p>
        </p:txBody>
      </p:sp>
      <p:sp>
        <p:nvSpPr>
          <p:cNvPr id="12" name="TextBox 12"/>
          <p:cNvSpPr txBox="1"/>
          <p:nvPr/>
        </p:nvSpPr>
        <p:spPr>
          <a:xfrm>
            <a:off x="1043618" y="3368041"/>
            <a:ext cx="16024743"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When businesses expand through mergers or takeovers, they must integrate different systems, processes, and workplace cultures. If this is poorly managed, it can create inefficiency and conflict.</a:t>
            </a:r>
          </a:p>
          <a:p>
            <a:pPr algn="l">
              <a:lnSpc>
                <a:spcPts val="4620"/>
              </a:lnSpc>
            </a:pPr>
            <a:r>
              <a:rPr lang="en-US" sz="3000">
                <a:solidFill>
                  <a:srgbClr val="24363D"/>
                </a:solidFill>
                <a:latin typeface="Calibri (MS)"/>
                <a:ea typeface="Calibri (MS)"/>
                <a:cs typeface="Calibri (MS)"/>
                <a:sym typeface="Calibri (MS)"/>
              </a:rPr>
              <a:t>The AOL–Time Warner merger is often cited as one of the worst in history because of cultural clashes and management disagreements.</a:t>
            </a:r>
          </a:p>
        </p:txBody>
      </p:sp>
      <p:grpSp>
        <p:nvGrpSpPr>
          <p:cNvPr id="13" name="Group 13"/>
          <p:cNvGrpSpPr/>
          <p:nvPr/>
        </p:nvGrpSpPr>
        <p:grpSpPr>
          <a:xfrm>
            <a:off x="1028700" y="5924550"/>
            <a:ext cx="9220859" cy="1114410"/>
            <a:chOff x="0" y="0"/>
            <a:chExt cx="2428539" cy="293507"/>
          </a:xfrm>
        </p:grpSpPr>
        <p:sp>
          <p:nvSpPr>
            <p:cNvPr id="14" name="Freeform 14"/>
            <p:cNvSpPr/>
            <p:nvPr/>
          </p:nvSpPr>
          <p:spPr>
            <a:xfrm>
              <a:off x="0" y="0"/>
              <a:ext cx="2428539" cy="293507"/>
            </a:xfrm>
            <a:custGeom>
              <a:avLst/>
              <a:gdLst/>
              <a:ahLst/>
              <a:cxnLst/>
              <a:rect l="l" t="t" r="r" b="b"/>
              <a:pathLst>
                <a:path w="2428539" h="293507">
                  <a:moveTo>
                    <a:pt x="42820" y="0"/>
                  </a:moveTo>
                  <a:lnTo>
                    <a:pt x="2385719" y="0"/>
                  </a:lnTo>
                  <a:cubicBezTo>
                    <a:pt x="2397076" y="0"/>
                    <a:pt x="2407967" y="4511"/>
                    <a:pt x="2415997" y="12542"/>
                  </a:cubicBezTo>
                  <a:cubicBezTo>
                    <a:pt x="2424028" y="20572"/>
                    <a:pt x="2428539" y="31463"/>
                    <a:pt x="2428539" y="42820"/>
                  </a:cubicBezTo>
                  <a:lnTo>
                    <a:pt x="2428539" y="250687"/>
                  </a:lnTo>
                  <a:cubicBezTo>
                    <a:pt x="2428539" y="262044"/>
                    <a:pt x="2424028" y="272935"/>
                    <a:pt x="2415997" y="280965"/>
                  </a:cubicBezTo>
                  <a:cubicBezTo>
                    <a:pt x="2407967" y="288996"/>
                    <a:pt x="2397076" y="293507"/>
                    <a:pt x="2385719" y="293507"/>
                  </a:cubicBezTo>
                  <a:lnTo>
                    <a:pt x="42820" y="293507"/>
                  </a:lnTo>
                  <a:cubicBezTo>
                    <a:pt x="31463" y="293507"/>
                    <a:pt x="20572" y="288996"/>
                    <a:pt x="12542" y="280965"/>
                  </a:cubicBezTo>
                  <a:cubicBezTo>
                    <a:pt x="4511" y="272935"/>
                    <a:pt x="0" y="262044"/>
                    <a:pt x="0" y="250687"/>
                  </a:cubicBezTo>
                  <a:lnTo>
                    <a:pt x="0" y="42820"/>
                  </a:lnTo>
                  <a:cubicBezTo>
                    <a:pt x="0" y="31463"/>
                    <a:pt x="4511" y="20572"/>
                    <a:pt x="12542" y="12542"/>
                  </a:cubicBezTo>
                  <a:cubicBezTo>
                    <a:pt x="20572" y="4511"/>
                    <a:pt x="31463" y="0"/>
                    <a:pt x="42820" y="0"/>
                  </a:cubicBezTo>
                  <a:close/>
                </a:path>
              </a:pathLst>
            </a:custGeom>
            <a:solidFill>
              <a:srgbClr val="3E7992"/>
            </a:solidFill>
          </p:spPr>
          <p:txBody>
            <a:bodyPr/>
            <a:lstStyle/>
            <a:p>
              <a:endParaRPr lang="en-US"/>
            </a:p>
          </p:txBody>
        </p:sp>
        <p:sp>
          <p:nvSpPr>
            <p:cNvPr id="15" name="TextBox 15"/>
            <p:cNvSpPr txBox="1"/>
            <p:nvPr/>
          </p:nvSpPr>
          <p:spPr>
            <a:xfrm>
              <a:off x="0" y="-38100"/>
              <a:ext cx="2428539" cy="331607"/>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370226" y="6191877"/>
            <a:ext cx="12297345"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Loss Of Focus Or Quality (Operations)</a:t>
            </a:r>
          </a:p>
        </p:txBody>
      </p:sp>
      <p:sp>
        <p:nvSpPr>
          <p:cNvPr id="17" name="TextBox 17"/>
          <p:cNvSpPr txBox="1"/>
          <p:nvPr/>
        </p:nvSpPr>
        <p:spPr>
          <a:xfrm>
            <a:off x="1028700" y="7191360"/>
            <a:ext cx="16024743" cy="2356484"/>
          </a:xfrm>
          <a:prstGeom prst="rect">
            <a:avLst/>
          </a:prstGeom>
        </p:spPr>
        <p:txBody>
          <a:bodyPr lIns="0" tIns="0" rIns="0" bIns="0" rtlCol="0" anchor="t">
            <a:spAutoFit/>
          </a:bodyPr>
          <a:lstStyle/>
          <a:p>
            <a:pPr algn="l">
              <a:lnSpc>
                <a:spcPts val="4620"/>
              </a:lnSpc>
            </a:pPr>
            <a:r>
              <a:rPr lang="en-US" sz="3000">
                <a:solidFill>
                  <a:srgbClr val="24363D"/>
                </a:solidFill>
                <a:latin typeface="Calibri (MS)"/>
                <a:ea typeface="Calibri (MS)"/>
                <a:cs typeface="Calibri (MS)"/>
                <a:sym typeface="Calibri (MS)"/>
              </a:rPr>
              <a:t>Rapid expansion can distract managers from the core business that originally made the company successful. This can weaken customer loyalty and damage the brand.</a:t>
            </a:r>
          </a:p>
          <a:p>
            <a:pPr algn="l">
              <a:lnSpc>
                <a:spcPts val="4620"/>
              </a:lnSpc>
            </a:pPr>
            <a:r>
              <a:rPr lang="en-US" sz="3000">
                <a:solidFill>
                  <a:srgbClr val="24363D"/>
                </a:solidFill>
                <a:latin typeface="Calibri (MS)"/>
                <a:ea typeface="Calibri (MS)"/>
                <a:cs typeface="Calibri (MS)"/>
                <a:sym typeface="Calibri (MS)"/>
              </a:rPr>
              <a:t>Nokia’s late and unfocused move into smartphones led it to lose its dominant position in the mobile phone market.</a:t>
            </a:r>
          </a:p>
        </p:txBody>
      </p:sp>
      <p:sp>
        <p:nvSpPr>
          <p:cNvPr id="18" name="Freeform 18"/>
          <p:cNvSpPr/>
          <p:nvPr/>
        </p:nvSpPr>
        <p:spPr>
          <a:xfrm>
            <a:off x="15540305" y="4818905"/>
            <a:ext cx="1996357" cy="1923762"/>
          </a:xfrm>
          <a:custGeom>
            <a:avLst/>
            <a:gdLst/>
            <a:ahLst/>
            <a:cxnLst/>
            <a:rect l="l" t="t" r="r" b="b"/>
            <a:pathLst>
              <a:path w="1996357" h="1923762">
                <a:moveTo>
                  <a:pt x="0" y="0"/>
                </a:moveTo>
                <a:lnTo>
                  <a:pt x="1996357" y="0"/>
                </a:lnTo>
                <a:lnTo>
                  <a:pt x="1996357" y="1923762"/>
                </a:lnTo>
                <a:lnTo>
                  <a:pt x="0" y="192376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263F64"/>
        </a:solidFill>
        <a:effectLst/>
      </p:bgPr>
    </p:bg>
    <p:spTree>
      <p:nvGrpSpPr>
        <p:cNvPr id="1" name=""/>
        <p:cNvGrpSpPr/>
        <p:nvPr/>
      </p:nvGrpSpPr>
      <p:grpSpPr>
        <a:xfrm>
          <a:off x="0" y="0"/>
          <a:ext cx="0" cy="0"/>
          <a:chOff x="0" y="0"/>
          <a:chExt cx="0" cy="0"/>
        </a:xfrm>
      </p:grpSpPr>
      <p:sp>
        <p:nvSpPr>
          <p:cNvPr id="2" name="Freeform 2"/>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77407" y="1729488"/>
            <a:ext cx="17963110" cy="7836407"/>
          </a:xfrm>
          <a:custGeom>
            <a:avLst/>
            <a:gdLst/>
            <a:ahLst/>
            <a:cxnLst/>
            <a:rect l="l" t="t" r="r" b="b"/>
            <a:pathLst>
              <a:path w="17963110" h="7836407">
                <a:moveTo>
                  <a:pt x="0" y="0"/>
                </a:moveTo>
                <a:lnTo>
                  <a:pt x="17963109" y="0"/>
                </a:lnTo>
                <a:lnTo>
                  <a:pt x="17963109" y="7836406"/>
                </a:lnTo>
                <a:lnTo>
                  <a:pt x="0" y="7836406"/>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38100"/>
              <a:ext cx="432548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57371" y="617855"/>
            <a:ext cx="14782816" cy="745490"/>
          </a:xfrm>
          <a:prstGeom prst="rect">
            <a:avLst/>
          </a:prstGeom>
        </p:spPr>
        <p:txBody>
          <a:bodyPr lIns="0" tIns="0" rIns="0" bIns="0" rtlCol="0" anchor="t">
            <a:spAutoFit/>
          </a:bodyPr>
          <a:lstStyle/>
          <a:p>
            <a:pPr algn="ctr">
              <a:lnSpc>
                <a:spcPts val="6160"/>
              </a:lnSpc>
            </a:pPr>
            <a:r>
              <a:rPr lang="en-US" sz="4400" b="1">
                <a:solidFill>
                  <a:srgbClr val="91D1DB"/>
                </a:solidFill>
                <a:latin typeface="Montserrat Bold"/>
                <a:ea typeface="Montserrat Bold"/>
                <a:cs typeface="Montserrat Bold"/>
                <a:sym typeface="Montserrat Bold"/>
              </a:rPr>
              <a:t>Suggested Activities for LO 11.5</a:t>
            </a:r>
          </a:p>
        </p:txBody>
      </p:sp>
      <p:grpSp>
        <p:nvGrpSpPr>
          <p:cNvPr id="6" name="Group 6"/>
          <p:cNvGrpSpPr/>
          <p:nvPr/>
        </p:nvGrpSpPr>
        <p:grpSpPr>
          <a:xfrm>
            <a:off x="835973" y="2708801"/>
            <a:ext cx="7711351" cy="1113503"/>
            <a:chOff x="0" y="0"/>
            <a:chExt cx="2030973" cy="293268"/>
          </a:xfrm>
        </p:grpSpPr>
        <p:sp>
          <p:nvSpPr>
            <p:cNvPr id="7" name="Freeform 7"/>
            <p:cNvSpPr/>
            <p:nvPr/>
          </p:nvSpPr>
          <p:spPr>
            <a:xfrm>
              <a:off x="0" y="0"/>
              <a:ext cx="2030973" cy="293268"/>
            </a:xfrm>
            <a:custGeom>
              <a:avLst/>
              <a:gdLst/>
              <a:ahLst/>
              <a:cxnLst/>
              <a:rect l="l" t="t" r="r" b="b"/>
              <a:pathLst>
                <a:path w="2030973" h="293268">
                  <a:moveTo>
                    <a:pt x="51202" y="0"/>
                  </a:moveTo>
                  <a:lnTo>
                    <a:pt x="1979771" y="0"/>
                  </a:lnTo>
                  <a:cubicBezTo>
                    <a:pt x="1993350" y="0"/>
                    <a:pt x="2006374" y="5394"/>
                    <a:pt x="2015976" y="14997"/>
                  </a:cubicBezTo>
                  <a:cubicBezTo>
                    <a:pt x="2025578" y="24599"/>
                    <a:pt x="2030973" y="37623"/>
                    <a:pt x="2030973" y="51202"/>
                  </a:cubicBezTo>
                  <a:lnTo>
                    <a:pt x="2030973" y="242066"/>
                  </a:lnTo>
                  <a:cubicBezTo>
                    <a:pt x="2030973" y="270344"/>
                    <a:pt x="2008049" y="293268"/>
                    <a:pt x="1979771" y="293268"/>
                  </a:cubicBezTo>
                  <a:lnTo>
                    <a:pt x="51202" y="293268"/>
                  </a:lnTo>
                  <a:cubicBezTo>
                    <a:pt x="22924" y="293268"/>
                    <a:pt x="0" y="270344"/>
                    <a:pt x="0" y="242066"/>
                  </a:cubicBezTo>
                  <a:lnTo>
                    <a:pt x="0" y="51202"/>
                  </a:lnTo>
                  <a:cubicBezTo>
                    <a:pt x="0" y="22924"/>
                    <a:pt x="22924" y="0"/>
                    <a:pt x="51202" y="0"/>
                  </a:cubicBezTo>
                  <a:close/>
                </a:path>
              </a:pathLst>
            </a:custGeom>
            <a:solidFill>
              <a:srgbClr val="FFFFFF"/>
            </a:solidFill>
          </p:spPr>
          <p:txBody>
            <a:bodyPr/>
            <a:lstStyle/>
            <a:p>
              <a:endParaRPr lang="en-US"/>
            </a:p>
          </p:txBody>
        </p:sp>
        <p:sp>
          <p:nvSpPr>
            <p:cNvPr id="8" name="TextBox 8"/>
            <p:cNvSpPr txBox="1"/>
            <p:nvPr/>
          </p:nvSpPr>
          <p:spPr>
            <a:xfrm>
              <a:off x="0" y="-38100"/>
              <a:ext cx="2030973"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57371" y="2854708"/>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Sample Papers</a:t>
            </a:r>
          </a:p>
        </p:txBody>
      </p:sp>
      <p:grpSp>
        <p:nvGrpSpPr>
          <p:cNvPr id="10" name="Group 10"/>
          <p:cNvGrpSpPr/>
          <p:nvPr/>
        </p:nvGrpSpPr>
        <p:grpSpPr>
          <a:xfrm>
            <a:off x="835973" y="6679793"/>
            <a:ext cx="7912806" cy="1113503"/>
            <a:chOff x="0" y="0"/>
            <a:chExt cx="2084031" cy="293268"/>
          </a:xfrm>
        </p:grpSpPr>
        <p:sp>
          <p:nvSpPr>
            <p:cNvPr id="11" name="Freeform 11"/>
            <p:cNvSpPr/>
            <p:nvPr/>
          </p:nvSpPr>
          <p:spPr>
            <a:xfrm>
              <a:off x="0" y="0"/>
              <a:ext cx="2084031" cy="293268"/>
            </a:xfrm>
            <a:custGeom>
              <a:avLst/>
              <a:gdLst/>
              <a:ahLst/>
              <a:cxnLst/>
              <a:rect l="l" t="t" r="r" b="b"/>
              <a:pathLst>
                <a:path w="2084031" h="293268">
                  <a:moveTo>
                    <a:pt x="49899" y="0"/>
                  </a:moveTo>
                  <a:lnTo>
                    <a:pt x="2034133" y="0"/>
                  </a:lnTo>
                  <a:cubicBezTo>
                    <a:pt x="2047367" y="0"/>
                    <a:pt x="2060058" y="5257"/>
                    <a:pt x="2069416" y="14615"/>
                  </a:cubicBezTo>
                  <a:cubicBezTo>
                    <a:pt x="2078774" y="23973"/>
                    <a:pt x="2084031" y="36665"/>
                    <a:pt x="2084031" y="49899"/>
                  </a:cubicBezTo>
                  <a:lnTo>
                    <a:pt x="2084031" y="243370"/>
                  </a:lnTo>
                  <a:cubicBezTo>
                    <a:pt x="2084031" y="270928"/>
                    <a:pt x="2061691" y="293268"/>
                    <a:pt x="2034133" y="293268"/>
                  </a:cubicBezTo>
                  <a:lnTo>
                    <a:pt x="49899" y="293268"/>
                  </a:lnTo>
                  <a:cubicBezTo>
                    <a:pt x="22340" y="293268"/>
                    <a:pt x="0" y="270928"/>
                    <a:pt x="0" y="243370"/>
                  </a:cubicBezTo>
                  <a:lnTo>
                    <a:pt x="0" y="49899"/>
                  </a:lnTo>
                  <a:cubicBezTo>
                    <a:pt x="0" y="22340"/>
                    <a:pt x="22340" y="0"/>
                    <a:pt x="49899" y="0"/>
                  </a:cubicBezTo>
                  <a:close/>
                </a:path>
              </a:pathLst>
            </a:custGeom>
            <a:solidFill>
              <a:srgbClr val="FFFFFF"/>
            </a:solidFill>
          </p:spPr>
          <p:txBody>
            <a:bodyPr/>
            <a:lstStyle/>
            <a:p>
              <a:endParaRPr lang="en-US"/>
            </a:p>
          </p:txBody>
        </p:sp>
        <p:sp>
          <p:nvSpPr>
            <p:cNvPr id="12" name="TextBox 12"/>
            <p:cNvSpPr txBox="1"/>
            <p:nvPr/>
          </p:nvSpPr>
          <p:spPr>
            <a:xfrm>
              <a:off x="0" y="-38100"/>
              <a:ext cx="2084031"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57371" y="6825700"/>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Activity Book Qs</a:t>
            </a:r>
          </a:p>
        </p:txBody>
      </p:sp>
      <p:sp>
        <p:nvSpPr>
          <p:cNvPr id="14" name="TextBox 14"/>
          <p:cNvSpPr txBox="1"/>
          <p:nvPr/>
        </p:nvSpPr>
        <p:spPr>
          <a:xfrm>
            <a:off x="835973" y="3974694"/>
            <a:ext cx="16782842"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HL2 Q5 (b): Conduct a cost-benefit analysis of the proposed move by Mars. (takeover of Pringles).</a:t>
            </a:r>
          </a:p>
        </p:txBody>
      </p:sp>
      <p:sp>
        <p:nvSpPr>
          <p:cNvPr id="15" name="TextBox 15"/>
          <p:cNvSpPr txBox="1"/>
          <p:nvPr/>
        </p:nvSpPr>
        <p:spPr>
          <a:xfrm>
            <a:off x="835973" y="816477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Q5</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Freeform 2"/>
          <p:cNvSpPr/>
          <p:nvPr/>
        </p:nvSpPr>
        <p:spPr>
          <a:xfrm>
            <a:off x="13144500" y="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11.6</a:t>
            </a:r>
          </a:p>
        </p:txBody>
      </p:sp>
      <p:sp>
        <p:nvSpPr>
          <p:cNvPr id="4" name="TextBox 4"/>
          <p:cNvSpPr txBox="1"/>
          <p:nvPr/>
        </p:nvSpPr>
        <p:spPr>
          <a:xfrm>
            <a:off x="1028700" y="4750304"/>
            <a:ext cx="16230697" cy="2206625"/>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11.6 Outline strategies that a business may employ to adapt based on their marketing mix and/or business model.</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952190"/>
            <a:ext cx="16507962" cy="10477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How Can a Business Address External Drivers by Adjusting Its Marketing</a:t>
            </a:r>
          </a:p>
          <a:p>
            <a:pPr algn="l">
              <a:lnSpc>
                <a:spcPts val="4200"/>
              </a:lnSpc>
            </a:pPr>
            <a:r>
              <a:rPr lang="en-US" sz="3000" b="1">
                <a:solidFill>
                  <a:srgbClr val="91D1DB"/>
                </a:solidFill>
                <a:latin typeface="Montserrat Bold"/>
                <a:ea typeface="Montserrat Bold"/>
                <a:cs typeface="Montserrat Bold"/>
                <a:sym typeface="Montserrat Bold"/>
              </a:rPr>
              <a:t>Mix or Its Business Model</a:t>
            </a:r>
          </a:p>
        </p:txBody>
      </p:sp>
      <p:grpSp>
        <p:nvGrpSpPr>
          <p:cNvPr id="8" name="Group 8"/>
          <p:cNvGrpSpPr/>
          <p:nvPr/>
        </p:nvGrpSpPr>
        <p:grpSpPr>
          <a:xfrm>
            <a:off x="1028700" y="2440841"/>
            <a:ext cx="8115300" cy="1114410"/>
            <a:chOff x="0" y="0"/>
            <a:chExt cx="2137363" cy="293507"/>
          </a:xfrm>
        </p:grpSpPr>
        <p:sp>
          <p:nvSpPr>
            <p:cNvPr id="9" name="Freeform 9"/>
            <p:cNvSpPr/>
            <p:nvPr/>
          </p:nvSpPr>
          <p:spPr>
            <a:xfrm>
              <a:off x="0" y="0"/>
              <a:ext cx="2137363" cy="293507"/>
            </a:xfrm>
            <a:custGeom>
              <a:avLst/>
              <a:gdLst/>
              <a:ahLst/>
              <a:cxnLst/>
              <a:rect l="l" t="t" r="r" b="b"/>
              <a:pathLst>
                <a:path w="2137363" h="293507">
                  <a:moveTo>
                    <a:pt x="48654" y="0"/>
                  </a:moveTo>
                  <a:lnTo>
                    <a:pt x="2088710" y="0"/>
                  </a:lnTo>
                  <a:cubicBezTo>
                    <a:pt x="2115580" y="0"/>
                    <a:pt x="2137363" y="21783"/>
                    <a:pt x="2137363" y="48654"/>
                  </a:cubicBezTo>
                  <a:lnTo>
                    <a:pt x="2137363" y="244854"/>
                  </a:lnTo>
                  <a:cubicBezTo>
                    <a:pt x="2137363" y="271724"/>
                    <a:pt x="2115580" y="293507"/>
                    <a:pt x="2088710" y="293507"/>
                  </a:cubicBezTo>
                  <a:lnTo>
                    <a:pt x="48654" y="293507"/>
                  </a:lnTo>
                  <a:cubicBezTo>
                    <a:pt x="21783" y="293507"/>
                    <a:pt x="0" y="271724"/>
                    <a:pt x="0" y="244854"/>
                  </a:cubicBezTo>
                  <a:lnTo>
                    <a:pt x="0" y="48654"/>
                  </a:lnTo>
                  <a:cubicBezTo>
                    <a:pt x="0" y="21783"/>
                    <a:pt x="21783" y="0"/>
                    <a:pt x="48654" y="0"/>
                  </a:cubicBezTo>
                  <a:close/>
                </a:path>
              </a:pathLst>
            </a:custGeom>
            <a:solidFill>
              <a:srgbClr val="3E7992"/>
            </a:solidFill>
          </p:spPr>
          <p:txBody>
            <a:bodyPr/>
            <a:lstStyle/>
            <a:p>
              <a:endParaRPr lang="en-US"/>
            </a:p>
          </p:txBody>
        </p:sp>
        <p:sp>
          <p:nvSpPr>
            <p:cNvPr id="10" name="TextBox 10"/>
            <p:cNvSpPr txBox="1"/>
            <p:nvPr/>
          </p:nvSpPr>
          <p:spPr>
            <a:xfrm>
              <a:off x="0" y="-38100"/>
              <a:ext cx="2137363" cy="33160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358198" y="2708168"/>
            <a:ext cx="10506509"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Customer Demographics</a:t>
            </a:r>
          </a:p>
        </p:txBody>
      </p:sp>
      <p:sp>
        <p:nvSpPr>
          <p:cNvPr id="12" name="TextBox 12"/>
          <p:cNvSpPr txBox="1"/>
          <p:nvPr/>
        </p:nvSpPr>
        <p:spPr>
          <a:xfrm>
            <a:off x="1131628" y="3860050"/>
            <a:ext cx="16024743" cy="5447665"/>
          </a:xfrm>
          <a:prstGeom prst="rect">
            <a:avLst/>
          </a:prstGeom>
        </p:spPr>
        <p:txBody>
          <a:bodyPr lIns="0" tIns="0" rIns="0" bIns="0" rtlCol="0" anchor="t">
            <a:spAutoFit/>
          </a:bodyPr>
          <a:lstStyle/>
          <a:p>
            <a:pPr algn="l">
              <a:lnSpc>
                <a:spcPts val="4760"/>
              </a:lnSpc>
            </a:pPr>
            <a:r>
              <a:rPr lang="en-US" sz="3400">
                <a:solidFill>
                  <a:srgbClr val="24363D"/>
                </a:solidFill>
                <a:latin typeface="Calibri (MS)"/>
                <a:ea typeface="Calibri (MS)"/>
                <a:cs typeface="Calibri (MS)"/>
                <a:sym typeface="Calibri (MS)"/>
              </a:rPr>
              <a:t>Businesses adapt to shifts in age, lifestyle, and values to meet changing demand.</a:t>
            </a:r>
          </a:p>
          <a:p>
            <a:pPr algn="l">
              <a:lnSpc>
                <a:spcPts val="4760"/>
              </a:lnSpc>
            </a:pPr>
            <a:endParaRPr lang="en-US" sz="3400">
              <a:solidFill>
                <a:srgbClr val="24363D"/>
              </a:solidFill>
              <a:latin typeface="Calibri (MS)"/>
              <a:ea typeface="Calibri (MS)"/>
              <a:cs typeface="Calibri (MS)"/>
              <a:sym typeface="Calibri (MS)"/>
            </a:endParaRPr>
          </a:p>
          <a:p>
            <a:pPr algn="l">
              <a:lnSpc>
                <a:spcPts val="4760"/>
              </a:lnSpc>
            </a:pPr>
            <a:r>
              <a:rPr lang="en-US" sz="3400" b="1">
                <a:solidFill>
                  <a:srgbClr val="24363D"/>
                </a:solidFill>
                <a:latin typeface="Calibri (MS) Bold"/>
                <a:ea typeface="Calibri (MS) Bold"/>
                <a:cs typeface="Calibri (MS) Bold"/>
                <a:sym typeface="Calibri (MS) Bold"/>
              </a:rPr>
              <a:t>Marketing Mix Example:</a:t>
            </a:r>
            <a:r>
              <a:rPr lang="en-US" sz="3400">
                <a:solidFill>
                  <a:srgbClr val="24363D"/>
                </a:solidFill>
                <a:latin typeface="Calibri (MS)"/>
                <a:ea typeface="Calibri (MS)"/>
                <a:cs typeface="Calibri (MS)"/>
                <a:sym typeface="Calibri (MS)"/>
              </a:rPr>
              <a:t> Ben &amp; Jerry’s introduced non-dairy ice cream flavours to appeal to vegan and lactose-intolerant customers, changing the product and adding promotion around the new range. They also added logos to packaging to show these options.</a:t>
            </a:r>
          </a:p>
          <a:p>
            <a:pPr algn="l">
              <a:lnSpc>
                <a:spcPts val="4760"/>
              </a:lnSpc>
            </a:pPr>
            <a:endParaRPr lang="en-US" sz="3400">
              <a:solidFill>
                <a:srgbClr val="24363D"/>
              </a:solidFill>
              <a:latin typeface="Calibri (MS)"/>
              <a:ea typeface="Calibri (MS)"/>
              <a:cs typeface="Calibri (MS)"/>
              <a:sym typeface="Calibri (MS)"/>
            </a:endParaRPr>
          </a:p>
          <a:p>
            <a:pPr algn="l">
              <a:lnSpc>
                <a:spcPts val="4760"/>
              </a:lnSpc>
            </a:pPr>
            <a:r>
              <a:rPr lang="en-US" sz="3400" b="1">
                <a:solidFill>
                  <a:srgbClr val="24363D"/>
                </a:solidFill>
                <a:latin typeface="Calibri (MS) Bold"/>
                <a:ea typeface="Calibri (MS) Bold"/>
                <a:cs typeface="Calibri (MS) Bold"/>
                <a:sym typeface="Calibri (MS) Bold"/>
              </a:rPr>
              <a:t>Business Model Example: </a:t>
            </a:r>
            <a:r>
              <a:rPr lang="en-US" sz="3400">
                <a:solidFill>
                  <a:srgbClr val="24363D"/>
                </a:solidFill>
                <a:latin typeface="Calibri (MS)"/>
                <a:ea typeface="Calibri (MS)"/>
                <a:cs typeface="Calibri (MS)"/>
                <a:sym typeface="Calibri (MS)"/>
              </a:rPr>
              <a:t>All Real Nutrition added its online subscription service to set up recurring payments for consumers to add convenience so they don’t have to keep re-ordering. This also adds a steady consistent revenue stream for them.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952190"/>
            <a:ext cx="16507962" cy="10477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How Can a Business Address External Drivers by Adjusting Its Marketing</a:t>
            </a:r>
          </a:p>
          <a:p>
            <a:pPr algn="l">
              <a:lnSpc>
                <a:spcPts val="4200"/>
              </a:lnSpc>
            </a:pPr>
            <a:r>
              <a:rPr lang="en-US" sz="3000" b="1">
                <a:solidFill>
                  <a:srgbClr val="91D1DB"/>
                </a:solidFill>
                <a:latin typeface="Montserrat Bold"/>
                <a:ea typeface="Montserrat Bold"/>
                <a:cs typeface="Montserrat Bold"/>
                <a:sym typeface="Montserrat Bold"/>
              </a:rPr>
              <a:t>Mix or Its Business Model</a:t>
            </a:r>
          </a:p>
        </p:txBody>
      </p:sp>
      <p:grpSp>
        <p:nvGrpSpPr>
          <p:cNvPr id="8" name="Group 8"/>
          <p:cNvGrpSpPr/>
          <p:nvPr/>
        </p:nvGrpSpPr>
        <p:grpSpPr>
          <a:xfrm>
            <a:off x="1028700" y="2440841"/>
            <a:ext cx="8115300" cy="1114410"/>
            <a:chOff x="0" y="0"/>
            <a:chExt cx="2137363" cy="293507"/>
          </a:xfrm>
        </p:grpSpPr>
        <p:sp>
          <p:nvSpPr>
            <p:cNvPr id="9" name="Freeform 9"/>
            <p:cNvSpPr/>
            <p:nvPr/>
          </p:nvSpPr>
          <p:spPr>
            <a:xfrm>
              <a:off x="0" y="0"/>
              <a:ext cx="2137363" cy="293507"/>
            </a:xfrm>
            <a:custGeom>
              <a:avLst/>
              <a:gdLst/>
              <a:ahLst/>
              <a:cxnLst/>
              <a:rect l="l" t="t" r="r" b="b"/>
              <a:pathLst>
                <a:path w="2137363" h="293507">
                  <a:moveTo>
                    <a:pt x="48654" y="0"/>
                  </a:moveTo>
                  <a:lnTo>
                    <a:pt x="2088710" y="0"/>
                  </a:lnTo>
                  <a:cubicBezTo>
                    <a:pt x="2115580" y="0"/>
                    <a:pt x="2137363" y="21783"/>
                    <a:pt x="2137363" y="48654"/>
                  </a:cubicBezTo>
                  <a:lnTo>
                    <a:pt x="2137363" y="244854"/>
                  </a:lnTo>
                  <a:cubicBezTo>
                    <a:pt x="2137363" y="271724"/>
                    <a:pt x="2115580" y="293507"/>
                    <a:pt x="2088710" y="293507"/>
                  </a:cubicBezTo>
                  <a:lnTo>
                    <a:pt x="48654" y="293507"/>
                  </a:lnTo>
                  <a:cubicBezTo>
                    <a:pt x="21783" y="293507"/>
                    <a:pt x="0" y="271724"/>
                    <a:pt x="0" y="244854"/>
                  </a:cubicBezTo>
                  <a:lnTo>
                    <a:pt x="0" y="48654"/>
                  </a:lnTo>
                  <a:cubicBezTo>
                    <a:pt x="0" y="21783"/>
                    <a:pt x="21783" y="0"/>
                    <a:pt x="48654" y="0"/>
                  </a:cubicBezTo>
                  <a:close/>
                </a:path>
              </a:pathLst>
            </a:custGeom>
            <a:solidFill>
              <a:srgbClr val="3E7992"/>
            </a:solidFill>
          </p:spPr>
          <p:txBody>
            <a:bodyPr/>
            <a:lstStyle/>
            <a:p>
              <a:endParaRPr lang="en-US"/>
            </a:p>
          </p:txBody>
        </p:sp>
        <p:sp>
          <p:nvSpPr>
            <p:cNvPr id="10" name="TextBox 10"/>
            <p:cNvSpPr txBox="1"/>
            <p:nvPr/>
          </p:nvSpPr>
          <p:spPr>
            <a:xfrm>
              <a:off x="0" y="-38100"/>
              <a:ext cx="2137363" cy="33160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358198" y="2708168"/>
            <a:ext cx="10506509"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Competition</a:t>
            </a:r>
          </a:p>
        </p:txBody>
      </p:sp>
      <p:sp>
        <p:nvSpPr>
          <p:cNvPr id="12" name="TextBox 12"/>
          <p:cNvSpPr txBox="1"/>
          <p:nvPr/>
        </p:nvSpPr>
        <p:spPr>
          <a:xfrm>
            <a:off x="1028700" y="3709241"/>
            <a:ext cx="16024743" cy="6047740"/>
          </a:xfrm>
          <a:prstGeom prst="rect">
            <a:avLst/>
          </a:prstGeom>
        </p:spPr>
        <p:txBody>
          <a:bodyPr lIns="0" tIns="0" rIns="0" bIns="0" rtlCol="0" anchor="t">
            <a:spAutoFit/>
          </a:bodyPr>
          <a:lstStyle/>
          <a:p>
            <a:pPr algn="l">
              <a:lnSpc>
                <a:spcPts val="4760"/>
              </a:lnSpc>
            </a:pPr>
            <a:r>
              <a:rPr lang="en-US" sz="3400">
                <a:solidFill>
                  <a:srgbClr val="24363D"/>
                </a:solidFill>
                <a:latin typeface="Calibri (MS)"/>
                <a:ea typeface="Calibri (MS)"/>
                <a:cs typeface="Calibri (MS)"/>
                <a:sym typeface="Calibri (MS)"/>
              </a:rPr>
              <a:t>Businesses must respond to rivals’ actions in order to remain competitive in the market.</a:t>
            </a:r>
          </a:p>
          <a:p>
            <a:pPr algn="l">
              <a:lnSpc>
                <a:spcPts val="4760"/>
              </a:lnSpc>
            </a:pPr>
            <a:endParaRPr lang="en-US" sz="3400">
              <a:solidFill>
                <a:srgbClr val="24363D"/>
              </a:solidFill>
              <a:latin typeface="Calibri (MS)"/>
              <a:ea typeface="Calibri (MS)"/>
              <a:cs typeface="Calibri (MS)"/>
              <a:sym typeface="Calibri (MS)"/>
            </a:endParaRPr>
          </a:p>
          <a:p>
            <a:pPr algn="l">
              <a:lnSpc>
                <a:spcPts val="4760"/>
              </a:lnSpc>
            </a:pPr>
            <a:r>
              <a:rPr lang="en-US" sz="3400" b="1">
                <a:solidFill>
                  <a:srgbClr val="24363D"/>
                </a:solidFill>
                <a:latin typeface="Calibri (MS) Bold"/>
                <a:ea typeface="Calibri (MS) Bold"/>
                <a:cs typeface="Calibri (MS) Bold"/>
                <a:sym typeface="Calibri (MS) Bold"/>
              </a:rPr>
              <a:t>Marketing Mix Example: </a:t>
            </a:r>
            <a:r>
              <a:rPr lang="en-US" sz="3400">
                <a:solidFill>
                  <a:srgbClr val="24363D"/>
                </a:solidFill>
                <a:latin typeface="Calibri (MS)"/>
                <a:ea typeface="Calibri (MS)"/>
                <a:cs typeface="Calibri (MS)"/>
                <a:sym typeface="Calibri (MS)"/>
              </a:rPr>
              <a:t>Burger King launched its plant-based Whopper in Ireland to match McDonald’s vegan burger, adapting the product and using strong promotion around being flame-grilled to stand out.</a:t>
            </a:r>
          </a:p>
          <a:p>
            <a:pPr algn="l">
              <a:lnSpc>
                <a:spcPts val="4760"/>
              </a:lnSpc>
            </a:pPr>
            <a:endParaRPr lang="en-US" sz="3400">
              <a:solidFill>
                <a:srgbClr val="24363D"/>
              </a:solidFill>
              <a:latin typeface="Calibri (MS)"/>
              <a:ea typeface="Calibri (MS)"/>
              <a:cs typeface="Calibri (MS)"/>
              <a:sym typeface="Calibri (MS)"/>
            </a:endParaRPr>
          </a:p>
          <a:p>
            <a:pPr algn="l">
              <a:lnSpc>
                <a:spcPts val="4760"/>
              </a:lnSpc>
            </a:pPr>
            <a:r>
              <a:rPr lang="en-US" sz="3400" b="1">
                <a:solidFill>
                  <a:srgbClr val="24363D"/>
                </a:solidFill>
                <a:latin typeface="Calibri (MS) Bold"/>
                <a:ea typeface="Calibri (MS) Bold"/>
                <a:cs typeface="Calibri (MS) Bold"/>
                <a:sym typeface="Calibri (MS) Bold"/>
              </a:rPr>
              <a:t>Business Model Example: </a:t>
            </a:r>
            <a:r>
              <a:rPr lang="en-US" sz="3400">
                <a:solidFill>
                  <a:srgbClr val="24363D"/>
                </a:solidFill>
                <a:latin typeface="Calibri (MS)"/>
                <a:ea typeface="Calibri (MS)"/>
                <a:cs typeface="Calibri (MS)"/>
                <a:sym typeface="Calibri (MS)"/>
              </a:rPr>
              <a:t>Disney created Disney+ to stream its own films and shows directly to customers, shifting from licensing content to competitors like Netflix. This gave Disney greater control over distribution and a new subscription revenue stream.</a:t>
            </a:r>
          </a:p>
          <a:p>
            <a:pPr algn="l">
              <a:lnSpc>
                <a:spcPts val="4760"/>
              </a:lnSpc>
            </a:pPr>
            <a:endParaRPr lang="en-US" sz="3400">
              <a:solidFill>
                <a:srgbClr val="24363D"/>
              </a:solidFill>
              <a:latin typeface="Calibri (MS)"/>
              <a:ea typeface="Calibri (MS)"/>
              <a:cs typeface="Calibri (MS)"/>
              <a:sym typeface="Calibri (M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
        <p:nvSpPr>
          <p:cNvPr id="7" name="TextBox 7"/>
          <p:cNvSpPr txBox="1"/>
          <p:nvPr/>
        </p:nvSpPr>
        <p:spPr>
          <a:xfrm>
            <a:off x="1028700" y="952190"/>
            <a:ext cx="16507962" cy="1047749"/>
          </a:xfrm>
          <a:prstGeom prst="rect">
            <a:avLst/>
          </a:prstGeom>
        </p:spPr>
        <p:txBody>
          <a:bodyPr lIns="0" tIns="0" rIns="0" bIns="0" rtlCol="0" anchor="t">
            <a:spAutoFit/>
          </a:bodyPr>
          <a:lstStyle/>
          <a:p>
            <a:pPr algn="l">
              <a:lnSpc>
                <a:spcPts val="4200"/>
              </a:lnSpc>
            </a:pPr>
            <a:r>
              <a:rPr lang="en-US" sz="3000" b="1">
                <a:solidFill>
                  <a:srgbClr val="91D1DB"/>
                </a:solidFill>
                <a:latin typeface="Montserrat Bold"/>
                <a:ea typeface="Montserrat Bold"/>
                <a:cs typeface="Montserrat Bold"/>
                <a:sym typeface="Montserrat Bold"/>
              </a:rPr>
              <a:t>How Can a Business Address External Drivers by Adjusting Its Marketing</a:t>
            </a:r>
          </a:p>
          <a:p>
            <a:pPr algn="l">
              <a:lnSpc>
                <a:spcPts val="4200"/>
              </a:lnSpc>
            </a:pPr>
            <a:r>
              <a:rPr lang="en-US" sz="3000" b="1">
                <a:solidFill>
                  <a:srgbClr val="91D1DB"/>
                </a:solidFill>
                <a:latin typeface="Montserrat Bold"/>
                <a:ea typeface="Montserrat Bold"/>
                <a:cs typeface="Montserrat Bold"/>
                <a:sym typeface="Montserrat Bold"/>
              </a:rPr>
              <a:t>Mix or Its Business Model</a:t>
            </a:r>
          </a:p>
        </p:txBody>
      </p:sp>
      <p:grpSp>
        <p:nvGrpSpPr>
          <p:cNvPr id="8" name="Group 8"/>
          <p:cNvGrpSpPr/>
          <p:nvPr/>
        </p:nvGrpSpPr>
        <p:grpSpPr>
          <a:xfrm>
            <a:off x="1028700" y="2440841"/>
            <a:ext cx="8115300" cy="1114410"/>
            <a:chOff x="0" y="0"/>
            <a:chExt cx="2137363" cy="293507"/>
          </a:xfrm>
        </p:grpSpPr>
        <p:sp>
          <p:nvSpPr>
            <p:cNvPr id="9" name="Freeform 9"/>
            <p:cNvSpPr/>
            <p:nvPr/>
          </p:nvSpPr>
          <p:spPr>
            <a:xfrm>
              <a:off x="0" y="0"/>
              <a:ext cx="2137363" cy="293507"/>
            </a:xfrm>
            <a:custGeom>
              <a:avLst/>
              <a:gdLst/>
              <a:ahLst/>
              <a:cxnLst/>
              <a:rect l="l" t="t" r="r" b="b"/>
              <a:pathLst>
                <a:path w="2137363" h="293507">
                  <a:moveTo>
                    <a:pt x="48654" y="0"/>
                  </a:moveTo>
                  <a:lnTo>
                    <a:pt x="2088710" y="0"/>
                  </a:lnTo>
                  <a:cubicBezTo>
                    <a:pt x="2115580" y="0"/>
                    <a:pt x="2137363" y="21783"/>
                    <a:pt x="2137363" y="48654"/>
                  </a:cubicBezTo>
                  <a:lnTo>
                    <a:pt x="2137363" y="244854"/>
                  </a:lnTo>
                  <a:cubicBezTo>
                    <a:pt x="2137363" y="271724"/>
                    <a:pt x="2115580" y="293507"/>
                    <a:pt x="2088710" y="293507"/>
                  </a:cubicBezTo>
                  <a:lnTo>
                    <a:pt x="48654" y="293507"/>
                  </a:lnTo>
                  <a:cubicBezTo>
                    <a:pt x="21783" y="293507"/>
                    <a:pt x="0" y="271724"/>
                    <a:pt x="0" y="244854"/>
                  </a:cubicBezTo>
                  <a:lnTo>
                    <a:pt x="0" y="48654"/>
                  </a:lnTo>
                  <a:cubicBezTo>
                    <a:pt x="0" y="21783"/>
                    <a:pt x="21783" y="0"/>
                    <a:pt x="48654" y="0"/>
                  </a:cubicBezTo>
                  <a:close/>
                </a:path>
              </a:pathLst>
            </a:custGeom>
            <a:solidFill>
              <a:srgbClr val="3E7992"/>
            </a:solidFill>
          </p:spPr>
          <p:txBody>
            <a:bodyPr/>
            <a:lstStyle/>
            <a:p>
              <a:endParaRPr lang="en-US"/>
            </a:p>
          </p:txBody>
        </p:sp>
        <p:sp>
          <p:nvSpPr>
            <p:cNvPr id="10" name="TextBox 10"/>
            <p:cNvSpPr txBox="1"/>
            <p:nvPr/>
          </p:nvSpPr>
          <p:spPr>
            <a:xfrm>
              <a:off x="0" y="-38100"/>
              <a:ext cx="2137363" cy="33160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358198" y="2708168"/>
            <a:ext cx="10506509" cy="570230"/>
          </a:xfrm>
          <a:prstGeom prst="rect">
            <a:avLst/>
          </a:prstGeom>
        </p:spPr>
        <p:txBody>
          <a:bodyPr lIns="0" tIns="0" rIns="0" bIns="0" rtlCol="0" anchor="t">
            <a:spAutoFit/>
          </a:bodyPr>
          <a:lstStyle/>
          <a:p>
            <a:pPr algn="l">
              <a:lnSpc>
                <a:spcPts val="3700"/>
              </a:lnSpc>
            </a:pPr>
            <a:r>
              <a:rPr lang="en-US" sz="3700">
                <a:solidFill>
                  <a:srgbClr val="FFFFFF"/>
                </a:solidFill>
                <a:latin typeface="Calibri (MS)"/>
                <a:ea typeface="Calibri (MS)"/>
                <a:cs typeface="Calibri (MS)"/>
                <a:sym typeface="Calibri (MS)"/>
              </a:rPr>
              <a:t>Economic Factors</a:t>
            </a:r>
          </a:p>
        </p:txBody>
      </p:sp>
      <p:sp>
        <p:nvSpPr>
          <p:cNvPr id="12" name="TextBox 12"/>
          <p:cNvSpPr txBox="1"/>
          <p:nvPr/>
        </p:nvSpPr>
        <p:spPr>
          <a:xfrm>
            <a:off x="1028700" y="3709241"/>
            <a:ext cx="16024743" cy="5447665"/>
          </a:xfrm>
          <a:prstGeom prst="rect">
            <a:avLst/>
          </a:prstGeom>
        </p:spPr>
        <p:txBody>
          <a:bodyPr lIns="0" tIns="0" rIns="0" bIns="0" rtlCol="0" anchor="t">
            <a:spAutoFit/>
          </a:bodyPr>
          <a:lstStyle/>
          <a:p>
            <a:pPr algn="l">
              <a:lnSpc>
                <a:spcPts val="4760"/>
              </a:lnSpc>
            </a:pPr>
            <a:r>
              <a:rPr lang="en-US" sz="3400">
                <a:solidFill>
                  <a:srgbClr val="24363D"/>
                </a:solidFill>
                <a:latin typeface="Calibri (MS)"/>
                <a:ea typeface="Calibri (MS)"/>
                <a:cs typeface="Calibri (MS)"/>
                <a:sym typeface="Calibri (MS)"/>
              </a:rPr>
              <a:t>Businesses adapt pricing and delivery methods when customer spending power changes due to inflation, interest rates, or economic downturns.</a:t>
            </a:r>
          </a:p>
          <a:p>
            <a:pPr algn="l">
              <a:lnSpc>
                <a:spcPts val="4760"/>
              </a:lnSpc>
            </a:pPr>
            <a:endParaRPr lang="en-US" sz="3400">
              <a:solidFill>
                <a:srgbClr val="24363D"/>
              </a:solidFill>
              <a:latin typeface="Calibri (MS)"/>
              <a:ea typeface="Calibri (MS)"/>
              <a:cs typeface="Calibri (MS)"/>
              <a:sym typeface="Calibri (MS)"/>
            </a:endParaRPr>
          </a:p>
          <a:p>
            <a:pPr algn="l">
              <a:lnSpc>
                <a:spcPts val="4760"/>
              </a:lnSpc>
            </a:pPr>
            <a:r>
              <a:rPr lang="en-US" sz="3400" b="1">
                <a:solidFill>
                  <a:srgbClr val="24363D"/>
                </a:solidFill>
                <a:latin typeface="Calibri (MS) Bold"/>
                <a:ea typeface="Calibri (MS) Bold"/>
                <a:cs typeface="Calibri (MS) Bold"/>
                <a:sym typeface="Calibri (MS) Bold"/>
              </a:rPr>
              <a:t>Marketing Mix Example: </a:t>
            </a:r>
            <a:r>
              <a:rPr lang="en-US" sz="3400">
                <a:solidFill>
                  <a:srgbClr val="24363D"/>
                </a:solidFill>
                <a:latin typeface="Calibri (MS)"/>
                <a:ea typeface="Calibri (MS)"/>
                <a:cs typeface="Calibri (MS)"/>
                <a:sym typeface="Calibri (MS)"/>
              </a:rPr>
              <a:t>Lidl expanded its “Lidl Plus” loyalty app, offering digital coupons and discounts to adapt its pricing strategy for more cost-conscious shoppers.</a:t>
            </a:r>
          </a:p>
          <a:p>
            <a:pPr algn="l">
              <a:lnSpc>
                <a:spcPts val="4760"/>
              </a:lnSpc>
            </a:pPr>
            <a:endParaRPr lang="en-US" sz="3400">
              <a:solidFill>
                <a:srgbClr val="24363D"/>
              </a:solidFill>
              <a:latin typeface="Calibri (MS)"/>
              <a:ea typeface="Calibri (MS)"/>
              <a:cs typeface="Calibri (MS)"/>
              <a:sym typeface="Calibri (MS)"/>
            </a:endParaRPr>
          </a:p>
          <a:p>
            <a:pPr algn="l">
              <a:lnSpc>
                <a:spcPts val="4760"/>
              </a:lnSpc>
            </a:pPr>
            <a:r>
              <a:rPr lang="en-US" sz="3400" b="1">
                <a:solidFill>
                  <a:srgbClr val="24363D"/>
                </a:solidFill>
                <a:latin typeface="Calibri (MS) Bold"/>
                <a:ea typeface="Calibri (MS) Bold"/>
                <a:cs typeface="Calibri (MS) Bold"/>
                <a:sym typeface="Calibri (MS) Bold"/>
              </a:rPr>
              <a:t>Business Model Example: </a:t>
            </a:r>
            <a:r>
              <a:rPr lang="en-US" sz="3400">
                <a:solidFill>
                  <a:srgbClr val="24363D"/>
                </a:solidFill>
                <a:latin typeface="Calibri (MS)"/>
                <a:ea typeface="Calibri (MS)"/>
                <a:cs typeface="Calibri (MS)"/>
                <a:sym typeface="Calibri (MS)"/>
              </a:rPr>
              <a:t>Irish gyms introduced hybrid memberships during COVID-19, allowing customers to combine in-person training with online classes. This adaptation gave flexibility to customers and created a new blended revenue model.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3144500" y="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11.1</a:t>
            </a:r>
          </a:p>
        </p:txBody>
      </p:sp>
      <p:sp>
        <p:nvSpPr>
          <p:cNvPr id="5" name="TextBox 5"/>
          <p:cNvSpPr txBox="1"/>
          <p:nvPr/>
        </p:nvSpPr>
        <p:spPr>
          <a:xfrm>
            <a:off x="1028507" y="5086350"/>
            <a:ext cx="16230697" cy="151130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11.1 Demonstrate an understanding of the importance of identifying competition in the market.</a:t>
            </a:r>
          </a:p>
        </p:txBody>
      </p:sp>
      <p:sp>
        <p:nvSpPr>
          <p:cNvPr id="6" name="TextBox 6"/>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263F64"/>
        </a:solidFill>
        <a:effectLst/>
      </p:bgPr>
    </p:bg>
    <p:spTree>
      <p:nvGrpSpPr>
        <p:cNvPr id="1" name=""/>
        <p:cNvGrpSpPr/>
        <p:nvPr/>
      </p:nvGrpSpPr>
      <p:grpSpPr>
        <a:xfrm>
          <a:off x="0" y="0"/>
          <a:ext cx="0" cy="0"/>
          <a:chOff x="0" y="0"/>
          <a:chExt cx="0" cy="0"/>
        </a:xfrm>
      </p:grpSpPr>
      <p:sp>
        <p:nvSpPr>
          <p:cNvPr id="2" name="Freeform 2"/>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695688" y="2136089"/>
            <a:ext cx="16879364" cy="6962738"/>
          </a:xfrm>
          <a:custGeom>
            <a:avLst/>
            <a:gdLst/>
            <a:ahLst/>
            <a:cxnLst/>
            <a:rect l="l" t="t" r="r" b="b"/>
            <a:pathLst>
              <a:path w="16879364" h="6962738">
                <a:moveTo>
                  <a:pt x="0" y="0"/>
                </a:moveTo>
                <a:lnTo>
                  <a:pt x="16879364" y="0"/>
                </a:lnTo>
                <a:lnTo>
                  <a:pt x="16879364" y="6962737"/>
                </a:lnTo>
                <a:lnTo>
                  <a:pt x="0" y="6962737"/>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028700" y="315132"/>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38100"/>
              <a:ext cx="432548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57371" y="617855"/>
            <a:ext cx="14782816" cy="745490"/>
          </a:xfrm>
          <a:prstGeom prst="rect">
            <a:avLst/>
          </a:prstGeom>
        </p:spPr>
        <p:txBody>
          <a:bodyPr lIns="0" tIns="0" rIns="0" bIns="0" rtlCol="0" anchor="t">
            <a:spAutoFit/>
          </a:bodyPr>
          <a:lstStyle/>
          <a:p>
            <a:pPr algn="ctr">
              <a:lnSpc>
                <a:spcPts val="6160"/>
              </a:lnSpc>
            </a:pPr>
            <a:r>
              <a:rPr lang="en-US" sz="4400" b="1">
                <a:solidFill>
                  <a:srgbClr val="91D1DB"/>
                </a:solidFill>
                <a:latin typeface="Montserrat Bold"/>
                <a:ea typeface="Montserrat Bold"/>
                <a:cs typeface="Montserrat Bold"/>
                <a:sym typeface="Montserrat Bold"/>
              </a:rPr>
              <a:t>Suggested Activities for LO 11.6</a:t>
            </a:r>
          </a:p>
        </p:txBody>
      </p:sp>
      <p:grpSp>
        <p:nvGrpSpPr>
          <p:cNvPr id="6" name="Group 6"/>
          <p:cNvGrpSpPr/>
          <p:nvPr/>
        </p:nvGrpSpPr>
        <p:grpSpPr>
          <a:xfrm>
            <a:off x="835973" y="2708801"/>
            <a:ext cx="7711351" cy="1113503"/>
            <a:chOff x="0" y="0"/>
            <a:chExt cx="2030973" cy="293268"/>
          </a:xfrm>
        </p:grpSpPr>
        <p:sp>
          <p:nvSpPr>
            <p:cNvPr id="7" name="Freeform 7"/>
            <p:cNvSpPr/>
            <p:nvPr/>
          </p:nvSpPr>
          <p:spPr>
            <a:xfrm>
              <a:off x="0" y="0"/>
              <a:ext cx="2030973" cy="293268"/>
            </a:xfrm>
            <a:custGeom>
              <a:avLst/>
              <a:gdLst/>
              <a:ahLst/>
              <a:cxnLst/>
              <a:rect l="l" t="t" r="r" b="b"/>
              <a:pathLst>
                <a:path w="2030973" h="293268">
                  <a:moveTo>
                    <a:pt x="51202" y="0"/>
                  </a:moveTo>
                  <a:lnTo>
                    <a:pt x="1979771" y="0"/>
                  </a:lnTo>
                  <a:cubicBezTo>
                    <a:pt x="1993350" y="0"/>
                    <a:pt x="2006374" y="5394"/>
                    <a:pt x="2015976" y="14997"/>
                  </a:cubicBezTo>
                  <a:cubicBezTo>
                    <a:pt x="2025578" y="24599"/>
                    <a:pt x="2030973" y="37623"/>
                    <a:pt x="2030973" y="51202"/>
                  </a:cubicBezTo>
                  <a:lnTo>
                    <a:pt x="2030973" y="242066"/>
                  </a:lnTo>
                  <a:cubicBezTo>
                    <a:pt x="2030973" y="270344"/>
                    <a:pt x="2008049" y="293268"/>
                    <a:pt x="1979771" y="293268"/>
                  </a:cubicBezTo>
                  <a:lnTo>
                    <a:pt x="51202" y="293268"/>
                  </a:lnTo>
                  <a:cubicBezTo>
                    <a:pt x="22924" y="293268"/>
                    <a:pt x="0" y="270344"/>
                    <a:pt x="0" y="242066"/>
                  </a:cubicBezTo>
                  <a:lnTo>
                    <a:pt x="0" y="51202"/>
                  </a:lnTo>
                  <a:cubicBezTo>
                    <a:pt x="0" y="22924"/>
                    <a:pt x="22924" y="0"/>
                    <a:pt x="51202" y="0"/>
                  </a:cubicBezTo>
                  <a:close/>
                </a:path>
              </a:pathLst>
            </a:custGeom>
            <a:solidFill>
              <a:srgbClr val="FFFFFF"/>
            </a:solidFill>
          </p:spPr>
          <p:txBody>
            <a:bodyPr/>
            <a:lstStyle/>
            <a:p>
              <a:endParaRPr lang="en-US"/>
            </a:p>
          </p:txBody>
        </p:sp>
        <p:sp>
          <p:nvSpPr>
            <p:cNvPr id="8" name="TextBox 8"/>
            <p:cNvSpPr txBox="1"/>
            <p:nvPr/>
          </p:nvSpPr>
          <p:spPr>
            <a:xfrm>
              <a:off x="0" y="-38100"/>
              <a:ext cx="2030973"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57371" y="2854708"/>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Sample Papers</a:t>
            </a:r>
          </a:p>
        </p:txBody>
      </p:sp>
      <p:grpSp>
        <p:nvGrpSpPr>
          <p:cNvPr id="10" name="Group 10"/>
          <p:cNvGrpSpPr/>
          <p:nvPr/>
        </p:nvGrpSpPr>
        <p:grpSpPr>
          <a:xfrm>
            <a:off x="835973" y="6679793"/>
            <a:ext cx="7912806" cy="1113503"/>
            <a:chOff x="0" y="0"/>
            <a:chExt cx="2084031" cy="293268"/>
          </a:xfrm>
        </p:grpSpPr>
        <p:sp>
          <p:nvSpPr>
            <p:cNvPr id="11" name="Freeform 11"/>
            <p:cNvSpPr/>
            <p:nvPr/>
          </p:nvSpPr>
          <p:spPr>
            <a:xfrm>
              <a:off x="0" y="0"/>
              <a:ext cx="2084031" cy="293268"/>
            </a:xfrm>
            <a:custGeom>
              <a:avLst/>
              <a:gdLst/>
              <a:ahLst/>
              <a:cxnLst/>
              <a:rect l="l" t="t" r="r" b="b"/>
              <a:pathLst>
                <a:path w="2084031" h="293268">
                  <a:moveTo>
                    <a:pt x="49899" y="0"/>
                  </a:moveTo>
                  <a:lnTo>
                    <a:pt x="2034133" y="0"/>
                  </a:lnTo>
                  <a:cubicBezTo>
                    <a:pt x="2047367" y="0"/>
                    <a:pt x="2060058" y="5257"/>
                    <a:pt x="2069416" y="14615"/>
                  </a:cubicBezTo>
                  <a:cubicBezTo>
                    <a:pt x="2078774" y="23973"/>
                    <a:pt x="2084031" y="36665"/>
                    <a:pt x="2084031" y="49899"/>
                  </a:cubicBezTo>
                  <a:lnTo>
                    <a:pt x="2084031" y="243370"/>
                  </a:lnTo>
                  <a:cubicBezTo>
                    <a:pt x="2084031" y="270928"/>
                    <a:pt x="2061691" y="293268"/>
                    <a:pt x="2034133" y="293268"/>
                  </a:cubicBezTo>
                  <a:lnTo>
                    <a:pt x="49899" y="293268"/>
                  </a:lnTo>
                  <a:cubicBezTo>
                    <a:pt x="22340" y="293268"/>
                    <a:pt x="0" y="270928"/>
                    <a:pt x="0" y="243370"/>
                  </a:cubicBezTo>
                  <a:lnTo>
                    <a:pt x="0" y="49899"/>
                  </a:lnTo>
                  <a:cubicBezTo>
                    <a:pt x="0" y="22340"/>
                    <a:pt x="22340" y="0"/>
                    <a:pt x="49899" y="0"/>
                  </a:cubicBezTo>
                  <a:close/>
                </a:path>
              </a:pathLst>
            </a:custGeom>
            <a:solidFill>
              <a:srgbClr val="FFFFFF"/>
            </a:solidFill>
          </p:spPr>
          <p:txBody>
            <a:bodyPr/>
            <a:lstStyle/>
            <a:p>
              <a:endParaRPr lang="en-US"/>
            </a:p>
          </p:txBody>
        </p:sp>
        <p:sp>
          <p:nvSpPr>
            <p:cNvPr id="12" name="TextBox 12"/>
            <p:cNvSpPr txBox="1"/>
            <p:nvPr/>
          </p:nvSpPr>
          <p:spPr>
            <a:xfrm>
              <a:off x="0" y="-38100"/>
              <a:ext cx="2084031"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57371" y="6825700"/>
            <a:ext cx="10469068" cy="745490"/>
          </a:xfrm>
          <a:prstGeom prst="rect">
            <a:avLst/>
          </a:prstGeom>
        </p:spPr>
        <p:txBody>
          <a:bodyPr lIns="0" tIns="0" rIns="0" bIns="0" rtlCol="0" anchor="t">
            <a:spAutoFit/>
          </a:bodyPr>
          <a:lstStyle/>
          <a:p>
            <a:pPr algn="l">
              <a:lnSpc>
                <a:spcPts val="6160"/>
              </a:lnSpc>
            </a:pPr>
            <a:r>
              <a:rPr lang="en-US" sz="4400" b="1">
                <a:solidFill>
                  <a:srgbClr val="91D1DB"/>
                </a:solidFill>
                <a:latin typeface="Montserrat Bold"/>
                <a:ea typeface="Montserrat Bold"/>
                <a:cs typeface="Montserrat Bold"/>
                <a:sym typeface="Montserrat Bold"/>
              </a:rPr>
              <a:t>Activity Book Qs</a:t>
            </a:r>
          </a:p>
        </p:txBody>
      </p:sp>
      <p:sp>
        <p:nvSpPr>
          <p:cNvPr id="14" name="TextBox 14"/>
          <p:cNvSpPr txBox="1"/>
          <p:nvPr/>
        </p:nvSpPr>
        <p:spPr>
          <a:xfrm>
            <a:off x="835973" y="3974694"/>
            <a:ext cx="16782842"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835973" y="816477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Q6</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1907349" y="3704807"/>
            <a:ext cx="6176060" cy="4114800"/>
          </a:xfrm>
          <a:custGeom>
            <a:avLst/>
            <a:gdLst/>
            <a:ahLst/>
            <a:cxnLst/>
            <a:rect l="l" t="t" r="r" b="b"/>
            <a:pathLst>
              <a:path w="6176060" h="4114800">
                <a:moveTo>
                  <a:pt x="0" y="0"/>
                </a:moveTo>
                <a:lnTo>
                  <a:pt x="6176060" y="0"/>
                </a:lnTo>
                <a:lnTo>
                  <a:pt x="6176060" y="4114800"/>
                </a:lnTo>
                <a:lnTo>
                  <a:pt x="0" y="4114800"/>
                </a:lnTo>
                <a:lnTo>
                  <a:pt x="0" y="0"/>
                </a:lnTo>
                <a:close/>
              </a:path>
            </a:pathLst>
          </a:custGeom>
          <a:blipFill>
            <a:blip r:embed="rId4"/>
            <a:stretch>
              <a:fillRect/>
            </a:stretch>
          </a:blipFill>
        </p:spPr>
        <p:txBody>
          <a:bodyPr/>
          <a:lstStyle/>
          <a:p>
            <a:endParaRPr lang="en-US"/>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Why Analyse Competition?</a:t>
            </a:r>
          </a:p>
        </p:txBody>
      </p:sp>
      <p:sp>
        <p:nvSpPr>
          <p:cNvPr id="8" name="TextBox 8"/>
          <p:cNvSpPr txBox="1"/>
          <p:nvPr/>
        </p:nvSpPr>
        <p:spPr>
          <a:xfrm>
            <a:off x="1028700" y="2043542"/>
            <a:ext cx="10878649" cy="7453249"/>
          </a:xfrm>
          <a:prstGeom prst="rect">
            <a:avLst/>
          </a:prstGeom>
        </p:spPr>
        <p:txBody>
          <a:bodyPr lIns="0" tIns="0" rIns="0" bIns="0" rtlCol="0" anchor="t">
            <a:spAutoFit/>
          </a:bodyPr>
          <a:lstStyle/>
          <a:p>
            <a:pPr algn="l">
              <a:lnSpc>
                <a:spcPts val="4928"/>
              </a:lnSpc>
            </a:pPr>
            <a:endParaRPr/>
          </a:p>
          <a:p>
            <a:pPr algn="l">
              <a:lnSpc>
                <a:spcPts val="4928"/>
              </a:lnSpc>
            </a:pPr>
            <a:r>
              <a:rPr lang="en-US" sz="3200" b="1">
                <a:solidFill>
                  <a:srgbClr val="24363D"/>
                </a:solidFill>
                <a:latin typeface="Calibri (MS) Bold"/>
                <a:ea typeface="Calibri (MS) Bold"/>
                <a:cs typeface="Calibri (MS) Bold"/>
                <a:sym typeface="Calibri (MS) Bold"/>
              </a:rPr>
              <a:t>Helps a business understand who its direct and indirect competitors are in the market.</a:t>
            </a:r>
          </a:p>
          <a:p>
            <a:pPr algn="l">
              <a:lnSpc>
                <a:spcPts val="4928"/>
              </a:lnSpc>
            </a:pPr>
            <a:endParaRPr lang="en-US" sz="3200" b="1">
              <a:solidFill>
                <a:srgbClr val="24363D"/>
              </a:solidFill>
              <a:latin typeface="Calibri (MS) Bold"/>
              <a:ea typeface="Calibri (MS) Bold"/>
              <a:cs typeface="Calibri (MS) Bold"/>
              <a:sym typeface="Calibri (MS) Bold"/>
            </a:endParaRPr>
          </a:p>
          <a:p>
            <a:pPr algn="l">
              <a:lnSpc>
                <a:spcPts val="4928"/>
              </a:lnSpc>
            </a:pPr>
            <a:r>
              <a:rPr lang="en-US" sz="3200">
                <a:solidFill>
                  <a:srgbClr val="24363D"/>
                </a:solidFill>
                <a:latin typeface="Calibri (MS)"/>
                <a:ea typeface="Calibri (MS)"/>
                <a:cs typeface="Calibri (MS)"/>
                <a:sym typeface="Calibri (MS)"/>
              </a:rPr>
              <a:t>Direct competitors are businesses offering the same or very similar products to the same target market. Indirect competitors are businesses offering different products or in different ways, but satisfying the same customer need.</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a:solidFill>
                  <a:srgbClr val="24363D"/>
                </a:solidFill>
                <a:latin typeface="Calibri (MS)"/>
                <a:ea typeface="Calibri (MS)"/>
                <a:cs typeface="Calibri (MS)"/>
                <a:sym typeface="Calibri (MS)"/>
              </a:rPr>
              <a:t>Example: A bakery’s direct competition might be another bakery in the village, while indirect competition could be the local supermarket that sells bread and pastries at their deli.</a:t>
            </a:r>
          </a:p>
        </p:txBody>
      </p:sp>
      <p:sp>
        <p:nvSpPr>
          <p:cNvPr id="9" name="TextBox 9"/>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2201934" y="3256819"/>
            <a:ext cx="5525201" cy="5634593"/>
          </a:xfrm>
          <a:custGeom>
            <a:avLst/>
            <a:gdLst/>
            <a:ahLst/>
            <a:cxnLst/>
            <a:rect l="l" t="t" r="r" b="b"/>
            <a:pathLst>
              <a:path w="5525201" h="5634593">
                <a:moveTo>
                  <a:pt x="0" y="0"/>
                </a:moveTo>
                <a:lnTo>
                  <a:pt x="5525201" y="0"/>
                </a:lnTo>
                <a:lnTo>
                  <a:pt x="5525201" y="5634593"/>
                </a:lnTo>
                <a:lnTo>
                  <a:pt x="0" y="5634593"/>
                </a:lnTo>
                <a:lnTo>
                  <a:pt x="0" y="0"/>
                </a:lnTo>
                <a:close/>
              </a:path>
            </a:pathLst>
          </a:custGeom>
          <a:blipFill>
            <a:blip r:embed="rId4"/>
            <a:stretch>
              <a:fillRect l="-53065"/>
            </a:stretch>
          </a:blipFill>
        </p:spPr>
        <p:txBody>
          <a:bodyPr/>
          <a:lstStyle/>
          <a:p>
            <a:endParaRPr lang="en-US"/>
          </a:p>
        </p:txBody>
      </p:sp>
      <p:sp>
        <p:nvSpPr>
          <p:cNvPr id="7" name="TextBox 7"/>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Why Analyse Competition?</a:t>
            </a:r>
          </a:p>
        </p:txBody>
      </p:sp>
      <p:sp>
        <p:nvSpPr>
          <p:cNvPr id="8" name="TextBox 8"/>
          <p:cNvSpPr txBox="1"/>
          <p:nvPr/>
        </p:nvSpPr>
        <p:spPr>
          <a:xfrm>
            <a:off x="1028700" y="3094894"/>
            <a:ext cx="10878649" cy="5595874"/>
          </a:xfrm>
          <a:prstGeom prst="rect">
            <a:avLst/>
          </a:prstGeom>
        </p:spPr>
        <p:txBody>
          <a:bodyPr lIns="0" tIns="0" rIns="0" bIns="0" rtlCol="0" anchor="t">
            <a:spAutoFit/>
          </a:bodyPr>
          <a:lstStyle/>
          <a:p>
            <a:pPr algn="l">
              <a:lnSpc>
                <a:spcPts val="4928"/>
              </a:lnSpc>
            </a:pPr>
            <a:r>
              <a:rPr lang="en-US" sz="3200" b="1">
                <a:solidFill>
                  <a:srgbClr val="24363D"/>
                </a:solidFill>
                <a:latin typeface="Calibri (MS) Bold"/>
                <a:ea typeface="Calibri (MS) Bold"/>
                <a:cs typeface="Calibri (MS) Bold"/>
                <a:sym typeface="Calibri (MS) Bold"/>
              </a:rPr>
              <a:t>Provides insights into what strategies have worked or failed for competitors</a:t>
            </a:r>
          </a:p>
          <a:p>
            <a:pPr algn="l">
              <a:lnSpc>
                <a:spcPts val="4928"/>
              </a:lnSpc>
            </a:pPr>
            <a:endParaRPr lang="en-US" sz="3200" b="1">
              <a:solidFill>
                <a:srgbClr val="24363D"/>
              </a:solidFill>
              <a:latin typeface="Calibri (MS) Bold"/>
              <a:ea typeface="Calibri (MS) Bold"/>
              <a:cs typeface="Calibri (MS) Bold"/>
              <a:sym typeface="Calibri (MS) Bold"/>
            </a:endParaRPr>
          </a:p>
          <a:p>
            <a:pPr algn="l">
              <a:lnSpc>
                <a:spcPts val="4928"/>
              </a:lnSpc>
            </a:pPr>
            <a:r>
              <a:rPr lang="en-US" sz="3200">
                <a:solidFill>
                  <a:srgbClr val="24363D"/>
                </a:solidFill>
                <a:latin typeface="Calibri (MS)"/>
                <a:ea typeface="Calibri (MS)"/>
                <a:cs typeface="Calibri (MS)"/>
                <a:sym typeface="Calibri (MS)"/>
              </a:rPr>
              <a:t>By studying competitors’ past decisions, businesses can avoid repeating mistakes and build on proven ideas.</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a:solidFill>
                  <a:srgbClr val="24363D"/>
                </a:solidFill>
                <a:latin typeface="Calibri (MS)"/>
                <a:ea typeface="Calibri (MS)"/>
                <a:cs typeface="Calibri (MS)"/>
                <a:sym typeface="Calibri (MS)"/>
              </a:rPr>
              <a:t>Example: If another bakery nearby tried to sell elaborate celebration cakes but failed, a new bakery might instead focus on everyday bread and small treats that have steady demand.</a:t>
            </a:r>
          </a:p>
        </p:txBody>
      </p:sp>
      <p:sp>
        <p:nvSpPr>
          <p:cNvPr id="9" name="TextBox 9"/>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028700" y="3094894"/>
            <a:ext cx="10878649" cy="4976749"/>
          </a:xfrm>
          <a:prstGeom prst="rect">
            <a:avLst/>
          </a:prstGeom>
        </p:spPr>
        <p:txBody>
          <a:bodyPr lIns="0" tIns="0" rIns="0" bIns="0" rtlCol="0" anchor="t">
            <a:spAutoFit/>
          </a:bodyPr>
          <a:lstStyle/>
          <a:p>
            <a:pPr algn="l">
              <a:lnSpc>
                <a:spcPts val="4928"/>
              </a:lnSpc>
            </a:pPr>
            <a:r>
              <a:rPr lang="en-US" sz="3200" b="1">
                <a:solidFill>
                  <a:srgbClr val="24363D"/>
                </a:solidFill>
                <a:latin typeface="Calibri (MS) Bold"/>
                <a:ea typeface="Calibri (MS) Bold"/>
                <a:cs typeface="Calibri (MS) Bold"/>
                <a:sym typeface="Calibri (MS) Bold"/>
              </a:rPr>
              <a:t>Reveals current consumer preferences in the market</a:t>
            </a:r>
          </a:p>
          <a:p>
            <a:pPr algn="l">
              <a:lnSpc>
                <a:spcPts val="4928"/>
              </a:lnSpc>
            </a:pPr>
            <a:endParaRPr lang="en-US" sz="3200" b="1">
              <a:solidFill>
                <a:srgbClr val="24363D"/>
              </a:solidFill>
              <a:latin typeface="Calibri (MS) Bold"/>
              <a:ea typeface="Calibri (MS) Bold"/>
              <a:cs typeface="Calibri (MS) Bold"/>
              <a:sym typeface="Calibri (MS) Bold"/>
            </a:endParaRPr>
          </a:p>
          <a:p>
            <a:pPr algn="l">
              <a:lnSpc>
                <a:spcPts val="4928"/>
              </a:lnSpc>
            </a:pPr>
            <a:r>
              <a:rPr lang="en-US" sz="3200">
                <a:solidFill>
                  <a:srgbClr val="24363D"/>
                </a:solidFill>
                <a:latin typeface="Calibri (MS)"/>
                <a:ea typeface="Calibri (MS)"/>
                <a:cs typeface="Calibri (MS)"/>
                <a:sym typeface="Calibri (MS)"/>
              </a:rPr>
              <a:t>Analysing competitors’ products highlights what customers are buying and valuing right now. This helps businesses adapt their offerings to meet those preferences.</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a:solidFill>
                  <a:srgbClr val="24363D"/>
                </a:solidFill>
                <a:latin typeface="Calibri (MS)"/>
                <a:ea typeface="Calibri (MS)"/>
                <a:cs typeface="Calibri (MS)"/>
                <a:sym typeface="Calibri (MS)"/>
              </a:rPr>
              <a:t>Example: If gluten-free products are selling well in supermarkets, a bakery can introduce its own gluten-free range to stay relevant.</a:t>
            </a:r>
          </a:p>
        </p:txBody>
      </p:sp>
      <p:sp>
        <p:nvSpPr>
          <p:cNvPr id="7" name="Freeform 7"/>
          <p:cNvSpPr/>
          <p:nvPr/>
        </p:nvSpPr>
        <p:spPr>
          <a:xfrm>
            <a:off x="12343362" y="3256819"/>
            <a:ext cx="5193299" cy="5193299"/>
          </a:xfrm>
          <a:custGeom>
            <a:avLst/>
            <a:gdLst/>
            <a:ahLst/>
            <a:cxnLst/>
            <a:rect l="l" t="t" r="r" b="b"/>
            <a:pathLst>
              <a:path w="5193299" h="5193299">
                <a:moveTo>
                  <a:pt x="0" y="0"/>
                </a:moveTo>
                <a:lnTo>
                  <a:pt x="5193300" y="0"/>
                </a:lnTo>
                <a:lnTo>
                  <a:pt x="5193300" y="5193300"/>
                </a:lnTo>
                <a:lnTo>
                  <a:pt x="0" y="51933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1028700" y="1047477"/>
            <a:ext cx="16507962" cy="563879"/>
          </a:xfrm>
          <a:prstGeom prst="rect">
            <a:avLst/>
          </a:prstGeom>
        </p:spPr>
        <p:txBody>
          <a:bodyPr lIns="0" tIns="0" rIns="0" bIns="0" rtlCol="0" anchor="t">
            <a:spAutoFit/>
          </a:bodyPr>
          <a:lstStyle/>
          <a:p>
            <a:pPr algn="l">
              <a:lnSpc>
                <a:spcPts val="4620"/>
              </a:lnSpc>
            </a:pPr>
            <a:r>
              <a:rPr lang="en-US" sz="3300" b="1">
                <a:solidFill>
                  <a:srgbClr val="91D1DB"/>
                </a:solidFill>
                <a:latin typeface="Montserrat Bold"/>
                <a:ea typeface="Montserrat Bold"/>
                <a:cs typeface="Montserrat Bold"/>
                <a:sym typeface="Montserrat Bold"/>
              </a:rPr>
              <a:t>Why Analyse Competition?</a:t>
            </a:r>
          </a:p>
        </p:txBody>
      </p:sp>
      <p:sp>
        <p:nvSpPr>
          <p:cNvPr id="9" name="TextBox 9"/>
          <p:cNvSpPr txBox="1"/>
          <p:nvPr/>
        </p:nvSpPr>
        <p:spPr>
          <a:xfrm>
            <a:off x="1028700" y="260833"/>
            <a:ext cx="6214789" cy="713568"/>
          </a:xfrm>
          <a:prstGeom prst="rect">
            <a:avLst/>
          </a:prstGeom>
        </p:spPr>
        <p:txBody>
          <a:bodyPr lIns="0" tIns="0" rIns="0" bIns="0" rtlCol="0" anchor="t">
            <a:spAutoFit/>
          </a:bodyPr>
          <a:lstStyle/>
          <a:p>
            <a:pPr algn="l">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4471</Words>
  <Application>Microsoft Macintosh PowerPoint</Application>
  <PresentationFormat>Custom</PresentationFormat>
  <Paragraphs>410</Paragraphs>
  <Slides>61</Slides>
  <Notes>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61</vt:i4>
      </vt:variant>
    </vt:vector>
  </HeadingPairs>
  <TitlesOfParts>
    <vt:vector size="71" baseType="lpstr">
      <vt:lpstr>Tabarra Sans Italics</vt:lpstr>
      <vt:lpstr>Calibri (MS)</vt:lpstr>
      <vt:lpstr>Montserrat</vt:lpstr>
      <vt:lpstr>Calibri</vt:lpstr>
      <vt:lpstr>Tabarra Sans Heavy</vt:lpstr>
      <vt:lpstr>Calibri (MS) Bold</vt:lpstr>
      <vt:lpstr>League Spartan</vt:lpstr>
      <vt:lpstr>Arial</vt:lpstr>
      <vt:lpstr>Montserrat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Strand 02, Chapter 11</dc:title>
  <cp:lastModifiedBy>Gavin Duffy</cp:lastModifiedBy>
  <cp:revision>2</cp:revision>
  <dcterms:created xsi:type="dcterms:W3CDTF">2006-08-16T00:00:00Z</dcterms:created>
  <dcterms:modified xsi:type="dcterms:W3CDTF">2025-09-09T10:19:59Z</dcterms:modified>
  <dc:identifier>DAGvylxyqF0</dc:identifier>
</cp:coreProperties>
</file>