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9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18288000" cy="10287000"/>
  <p:notesSz cx="6858000" cy="9144000"/>
  <p:embeddedFontLst>
    <p:embeddedFont>
      <p:font typeface="Arimo" panose="020B0604020202020204" pitchFamily="34" charset="0"/>
      <p:regular r:id="rId42"/>
    </p:embeddedFont>
    <p:embeddedFont>
      <p:font typeface="Calibri (MS)" panose="020F0502020204030204" pitchFamily="34" charset="0"/>
      <p:regular r:id="rId43"/>
    </p:embeddedFont>
    <p:embeddedFont>
      <p:font typeface="Calibri (MS) Bold" panose="020F0702030404030204" pitchFamily="34" charset="0"/>
      <p:regular r:id="rId44"/>
      <p:bold r:id="rId45"/>
    </p:embeddedFont>
    <p:embeddedFont>
      <p:font typeface="Calibri (MS) Italics" panose="020F05020202040A0204" pitchFamily="34" charset="0"/>
      <p:regular r:id="rId46"/>
      <p:italic r:id="rId47"/>
    </p:embeddedFont>
    <p:embeddedFont>
      <p:font typeface="League Spartan" pitchFamily="2" charset="77"/>
      <p:regular r:id="rId48"/>
      <p:bold r:id="rId49"/>
    </p:embeddedFont>
    <p:embeddedFont>
      <p:font typeface="Montserrat Bold" pitchFamily="2" charset="77"/>
      <p:regular r:id="rId50"/>
      <p:bold r:id="rId51"/>
    </p:embeddedFont>
    <p:embeddedFont>
      <p:font typeface="Tabarra Sans" pitchFamily="2" charset="0"/>
      <p:regular r:id="rId52"/>
    </p:embeddedFont>
    <p:embeddedFont>
      <p:font typeface="Tabarra Sans Bold" pitchFamily="2" charset="0"/>
      <p:regular r:id="rId53"/>
      <p:bold r:id="rId54"/>
    </p:embeddedFont>
    <p:embeddedFont>
      <p:font typeface="Tabarra Sans Heavy" pitchFamily="2" charset="0"/>
      <p:regular r:id="rId55"/>
      <p:bold r:id="rId56"/>
    </p:embeddedFont>
    <p:embeddedFont>
      <p:font typeface="Tabarra Sans Italics" pitchFamily="2" charset="0"/>
      <p:regular r:id="rId57"/>
      <p:italic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273" autoAdjust="0"/>
    <p:restoredTop sz="94658" autoAdjust="0"/>
  </p:normalViewPr>
  <p:slideViewPr>
    <p:cSldViewPr>
      <p:cViewPr varScale="1">
        <p:scale>
          <a:sx n="71" d="100"/>
          <a:sy n="71" d="100"/>
        </p:scale>
        <p:origin x="560" y="4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font" Target="fonts/font17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3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FkhTOxKSO_Q" TargetMode="External"/><Relationship Id="rId6" Type="http://schemas.openxmlformats.org/officeDocument/2006/relationships/hyperlink" Target="https://www.youtube.com/watch?v=FkhTOxKSO_Q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9.svg"/><Relationship Id="rId7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ackinbusinesshub.com/wp-content/uploads/2025/07/Ch6-RR-handout-Pg-104.pdf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backinbusinesshub.com/wp-content/uploads/2025/07/Ch6-Class-Exam.pdf" TargetMode="External"/><Relationship Id="rId3" Type="http://schemas.openxmlformats.org/officeDocument/2006/relationships/image" Target="../media/image4.svg"/><Relationship Id="rId7" Type="http://schemas.openxmlformats.org/officeDocument/2006/relationships/hyperlink" Target="https://backinbusinesshub.com/wp-content/uploads/2025/07/Ch6-Sample-Paper-Solutions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ackinbusinesshub.com/wp-content/uploads/2025/07/Ch6-Activity-Book-Solutions.pdf" TargetMode="External"/><Relationship Id="rId5" Type="http://schemas.openxmlformats.org/officeDocument/2006/relationships/hyperlink" Target="https://backinbusinesshub.com/wp-content/uploads/2025/07/S2-Ch6-Enterprise-in-its-broadest-sense.pdf" TargetMode="External"/><Relationship Id="rId4" Type="http://schemas.openxmlformats.org/officeDocument/2006/relationships/hyperlink" Target="https://backinbusinesshub.com/wp-content/uploads/2025/06/Starter-worksheet-Chapter-6.pdf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9.svg"/><Relationship Id="rId7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4.svg"/><Relationship Id="rId10" Type="http://schemas.openxmlformats.org/officeDocument/2006/relationships/image" Target="../media/image37.svg"/><Relationship Id="rId4" Type="http://schemas.openxmlformats.org/officeDocument/2006/relationships/image" Target="../media/image3.png"/><Relationship Id="rId9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backinbusinesshub.com/wp-content/uploads/2025/06/Starter-worksheet-Chapter-6.pdf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XlvHc3XxdYM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svg"/><Relationship Id="rId9" Type="http://schemas.openxmlformats.org/officeDocument/2006/relationships/hyperlink" Target="https://www.youtube.com/watch?v=XlvHc3XxdYM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jlI_jOuq8Gk" TargetMode="External"/><Relationship Id="rId6" Type="http://schemas.openxmlformats.org/officeDocument/2006/relationships/hyperlink" Target="https://www.youtube.com/watch?v=jlI_jOuq8Gk" TargetMode="External"/><Relationship Id="rId11" Type="http://schemas.openxmlformats.org/officeDocument/2006/relationships/image" Target="../media/image21.png"/><Relationship Id="rId5" Type="http://schemas.openxmlformats.org/officeDocument/2006/relationships/image" Target="../media/image7.svg"/><Relationship Id="rId10" Type="http://schemas.openxmlformats.org/officeDocument/2006/relationships/image" Target="../media/image4.sv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OXzhU2jPSss" TargetMode="External"/><Relationship Id="rId6" Type="http://schemas.openxmlformats.org/officeDocument/2006/relationships/hyperlink" Target="https://www.youtube.com/watch?v=OXzhU2jPSss" TargetMode="External"/><Relationship Id="rId11" Type="http://schemas.openxmlformats.org/officeDocument/2006/relationships/image" Target="../media/image21.png"/><Relationship Id="rId5" Type="http://schemas.openxmlformats.org/officeDocument/2006/relationships/image" Target="../media/image7.svg"/><Relationship Id="rId10" Type="http://schemas.openxmlformats.org/officeDocument/2006/relationships/image" Target="../media/image4.sv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9.svg"/><Relationship Id="rId7" Type="http://schemas.openxmlformats.org/officeDocument/2006/relationships/image" Target="../media/image39.svg"/><Relationship Id="rId12" Type="http://schemas.openxmlformats.org/officeDocument/2006/relationships/hyperlink" Target="https://www.localenterprise.ie/About-Us/Startup-Stories/LEO-Startup-Stories-GymCoffee.pdf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5" Type="http://schemas.openxmlformats.org/officeDocument/2006/relationships/image" Target="../media/image4.svg"/><Relationship Id="rId10" Type="http://schemas.openxmlformats.org/officeDocument/2006/relationships/image" Target="../media/image42.png"/><Relationship Id="rId4" Type="http://schemas.openxmlformats.org/officeDocument/2006/relationships/image" Target="../media/image3.png"/><Relationship Id="rId9" Type="http://schemas.openxmlformats.org/officeDocument/2006/relationships/image" Target="../media/image41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Z9kLG99j6_U" TargetMode="External"/><Relationship Id="rId6" Type="http://schemas.openxmlformats.org/officeDocument/2006/relationships/image" Target="../media/image5.jpeg"/><Relationship Id="rId5" Type="http://schemas.openxmlformats.org/officeDocument/2006/relationships/hyperlink" Target="https://www.youtube.com/watch?v=Z9kLG99j6_U&amp;t=1s" TargetMode="External"/><Relationship Id="rId4" Type="http://schemas.openxmlformats.org/officeDocument/2006/relationships/image" Target="../media/image4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wordwall.net/resource/95127602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C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700" y="8411093"/>
            <a:ext cx="16230697" cy="0"/>
          </a:xfrm>
          <a:prstGeom prst="line">
            <a:avLst/>
          </a:prstGeom>
          <a:ln w="19050" cap="flat">
            <a:solidFill>
              <a:srgbClr val="91D1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999724" y="0"/>
            <a:ext cx="4288276" cy="4288276"/>
          </a:xfrm>
          <a:custGeom>
            <a:avLst/>
            <a:gdLst/>
            <a:ahLst/>
            <a:cxnLst/>
            <a:rect l="l" t="t" r="r" b="b"/>
            <a:pathLst>
              <a:path w="4288276" h="4288276">
                <a:moveTo>
                  <a:pt x="0" y="0"/>
                </a:moveTo>
                <a:lnTo>
                  <a:pt x="4288276" y="0"/>
                </a:lnTo>
                <a:lnTo>
                  <a:pt x="4288276" y="4288276"/>
                </a:lnTo>
                <a:lnTo>
                  <a:pt x="0" y="42882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700" y="1308630"/>
            <a:ext cx="13362596" cy="4770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645"/>
              </a:lnSpc>
            </a:pPr>
            <a:r>
              <a:rPr lang="en-US" sz="16950" b="1">
                <a:solidFill>
                  <a:srgbClr val="91D1DB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Strand 2</a:t>
            </a:r>
            <a:endParaRPr lang="en-US" sz="16950" b="1" dirty="0">
              <a:solidFill>
                <a:srgbClr val="91D1DB"/>
              </a:solidFill>
              <a:latin typeface="Tabarra Sans Heavy"/>
              <a:ea typeface="Tabarra Sans Heavy"/>
              <a:cs typeface="Tabarra Sans Heavy"/>
              <a:sym typeface="Tabarra Sans Heavy"/>
            </a:endParaRPr>
          </a:p>
          <a:p>
            <a:pPr algn="l">
              <a:lnSpc>
                <a:spcPts val="18645"/>
              </a:lnSpc>
            </a:pPr>
            <a:r>
              <a:rPr lang="en-US" sz="16950" b="1" dirty="0">
                <a:solidFill>
                  <a:srgbClr val="91D1DB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Chapter 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7264919"/>
            <a:ext cx="13362596" cy="211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91D1DB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Enterprise in action</a:t>
            </a:r>
          </a:p>
          <a:p>
            <a:pPr algn="l">
              <a:lnSpc>
                <a:spcPts val="7699"/>
              </a:lnSpc>
            </a:pPr>
            <a:endParaRPr lang="en-US" sz="6999" b="1">
              <a:solidFill>
                <a:srgbClr val="91D1DB"/>
              </a:solidFill>
              <a:latin typeface="Tabarra Sans Heavy"/>
              <a:ea typeface="Tabarra Sans Heavy"/>
              <a:cs typeface="Tabarra Sans Heavy"/>
              <a:sym typeface="Tabarra Sans Heavy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985246" y="9125468"/>
            <a:ext cx="5746372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3840820"/>
            <a:ext cx="16351733" cy="4316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To be their own boss: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Wanting control, independence, and the ability to make all decisions.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Need for achievement: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Enjoying the challenge of success and building something lasting.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Made redundant: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Starting a business after losing a job to regain income and direction.</a:t>
            </a:r>
          </a:p>
        </p:txBody>
      </p:sp>
      <p:sp>
        <p:nvSpPr>
          <p:cNvPr id="6" name="Freeform 6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3776251" y="7783181"/>
            <a:ext cx="2219956" cy="2426181"/>
          </a:xfrm>
          <a:custGeom>
            <a:avLst/>
            <a:gdLst/>
            <a:ahLst/>
            <a:cxnLst/>
            <a:rect l="l" t="t" r="r" b="b"/>
            <a:pathLst>
              <a:path w="2219956" h="2426181">
                <a:moveTo>
                  <a:pt x="0" y="0"/>
                </a:moveTo>
                <a:lnTo>
                  <a:pt x="2219956" y="0"/>
                </a:lnTo>
                <a:lnTo>
                  <a:pt x="2219956" y="2426181"/>
                </a:lnTo>
                <a:lnTo>
                  <a:pt x="0" y="2426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907567" y="2561930"/>
            <a:ext cx="16894303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Reasons for Starting an Enterprise - Personal Motives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6298609" y="3125302"/>
            <a:ext cx="1921383" cy="3415792"/>
          </a:xfrm>
          <a:custGeom>
            <a:avLst/>
            <a:gdLst/>
            <a:ahLst/>
            <a:cxnLst/>
            <a:rect l="l" t="t" r="r" b="b"/>
            <a:pathLst>
              <a:path w="1921383" h="3415792">
                <a:moveTo>
                  <a:pt x="0" y="0"/>
                </a:moveTo>
                <a:lnTo>
                  <a:pt x="1921382" y="0"/>
                </a:lnTo>
                <a:lnTo>
                  <a:pt x="1921382" y="3415792"/>
                </a:lnTo>
                <a:lnTo>
                  <a:pt x="0" y="34157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907567" y="2561930"/>
            <a:ext cx="16894303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Reasons for Starting an Enterprise - Financial Motives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07567" y="3840820"/>
            <a:ext cx="11973462" cy="1459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Earn more income: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Seeking financial independence and the potential to earn more than a regular salary.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5795604"/>
            <a:ext cx="16894303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Reasons for Starting an Enterprise - Societal Motives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7074494"/>
            <a:ext cx="16351733" cy="1459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Solve a social problem: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Wanting to tackle social inequality, promote sustainability, or create ethical products/services like We Make Good.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C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1044511" y="1195015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pic>
        <p:nvPicPr>
          <p:cNvPr id="7" name="Picture 7"/>
          <p:cNvPicPr>
            <a:picLocks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978102" y="2062592"/>
            <a:ext cx="12331795" cy="693122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28700" y="9172575"/>
            <a:ext cx="14762842" cy="713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  <a:spcBef>
                <a:spcPct val="0"/>
              </a:spcBef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Lets Get Checked - About Us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52017" y="109166"/>
            <a:ext cx="13525485" cy="117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>
                <a:solidFill>
                  <a:srgbClr val="91D1DB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Watch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E3794-EB2B-0205-6354-ADAD75191440}"/>
              </a:ext>
            </a:extLst>
          </p:cNvPr>
          <p:cNvSpPr txBox="1"/>
          <p:nvPr/>
        </p:nvSpPr>
        <p:spPr>
          <a:xfrm>
            <a:off x="15389246" y="8019971"/>
            <a:ext cx="2819400" cy="1509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819"/>
              </a:lnSpc>
              <a:spcBef>
                <a:spcPct val="0"/>
              </a:spcBef>
            </a:pPr>
            <a:r>
              <a:rPr lang="en-US" sz="3000" dirty="0">
                <a:solidFill>
                  <a:schemeClr val="bg1"/>
                </a:solidFill>
                <a:latin typeface="League Spartan"/>
                <a:ea typeface="League Spartan"/>
                <a:cs typeface="League Spartan"/>
                <a:sym typeface="League Spartan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watch</a:t>
            </a:r>
            <a:endParaRPr lang="en-US" sz="3000" dirty="0">
              <a:solidFill>
                <a:schemeClr val="bg1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C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678968" y="2681984"/>
            <a:ext cx="14418817" cy="4992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5"/>
              </a:lnSpc>
            </a:pPr>
            <a:r>
              <a:rPr lang="en-US" sz="3217" b="1">
                <a:solidFill>
                  <a:srgbClr val="91D1D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LetsGetChecked</a:t>
            </a:r>
            <a:r>
              <a:rPr lang="en-US" sz="3217">
                <a:solidFill>
                  <a:srgbClr val="91D1DB"/>
                </a:solidFill>
                <a:latin typeface="Calibri (MS)"/>
                <a:ea typeface="Calibri (MS)"/>
                <a:cs typeface="Calibri (MS)"/>
                <a:sym typeface="Calibri (MS)"/>
              </a:rPr>
              <a:t> is an </a:t>
            </a:r>
            <a:r>
              <a:rPr lang="en-US" sz="3217" b="1">
                <a:solidFill>
                  <a:srgbClr val="91D1D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Irish health technology company</a:t>
            </a:r>
            <a:r>
              <a:rPr lang="en-US" sz="3217">
                <a:solidFill>
                  <a:srgbClr val="91D1DB"/>
                </a:solidFill>
                <a:latin typeface="Calibri (MS)"/>
                <a:ea typeface="Calibri (MS)"/>
                <a:cs typeface="Calibri (MS)"/>
                <a:sym typeface="Calibri (MS)"/>
              </a:rPr>
              <a:t> that provides at-home diagnostic testing and virtual healthcare services, including lab tests for fertility, hormones, and general health.</a:t>
            </a:r>
          </a:p>
          <a:p>
            <a:pPr algn="l">
              <a:lnSpc>
                <a:spcPts val="4955"/>
              </a:lnSpc>
            </a:pPr>
            <a:r>
              <a:rPr lang="en-US" sz="3217">
                <a:solidFill>
                  <a:srgbClr val="91D1DB"/>
                </a:solidFill>
                <a:latin typeface="Calibri (MS)"/>
                <a:ea typeface="Calibri (MS)"/>
                <a:cs typeface="Calibri (MS)"/>
                <a:sym typeface="Calibri (MS)"/>
              </a:rPr>
              <a:t>By exporting its services to international markets, LetsGetChecked:</a:t>
            </a:r>
          </a:p>
          <a:p>
            <a:pPr marL="694690" lvl="1" indent="-347345" algn="l">
              <a:lnSpc>
                <a:spcPts val="4955"/>
              </a:lnSpc>
              <a:buFont typeface="Arial"/>
              <a:buChar char="•"/>
            </a:pPr>
            <a:r>
              <a:rPr lang="en-US" sz="3217">
                <a:solidFill>
                  <a:srgbClr val="91D1DB"/>
                </a:solidFill>
                <a:latin typeface="Calibri (MS)"/>
                <a:ea typeface="Calibri (MS)"/>
                <a:cs typeface="Calibri (MS)"/>
                <a:sym typeface="Calibri (MS)"/>
              </a:rPr>
              <a:t>Brings income into Ireland, supporting economic growth.</a:t>
            </a:r>
          </a:p>
          <a:p>
            <a:pPr marL="694690" lvl="1" indent="-347345" algn="l">
              <a:lnSpc>
                <a:spcPts val="4955"/>
              </a:lnSpc>
              <a:buFont typeface="Arial"/>
              <a:buChar char="•"/>
            </a:pPr>
            <a:r>
              <a:rPr lang="en-US" sz="3217">
                <a:solidFill>
                  <a:srgbClr val="91D1DB"/>
                </a:solidFill>
                <a:latin typeface="Calibri (MS)"/>
                <a:ea typeface="Calibri (MS)"/>
                <a:cs typeface="Calibri (MS)"/>
                <a:sym typeface="Calibri (MS)"/>
              </a:rPr>
              <a:t>Creates high-skilled jobs</a:t>
            </a:r>
          </a:p>
          <a:p>
            <a:pPr marL="694690" lvl="1" indent="-347345" algn="l">
              <a:lnSpc>
                <a:spcPts val="4955"/>
              </a:lnSpc>
              <a:buFont typeface="Arial"/>
              <a:buChar char="•"/>
            </a:pPr>
            <a:r>
              <a:rPr lang="en-US" sz="3217">
                <a:solidFill>
                  <a:srgbClr val="91D1DB"/>
                </a:solidFill>
                <a:latin typeface="Calibri (MS)"/>
                <a:ea typeface="Calibri (MS)"/>
                <a:cs typeface="Calibri (MS)"/>
                <a:sym typeface="Calibri (MS)"/>
              </a:rPr>
              <a:t>Positions Ireland as a leader in digital health innovation, strengthening its global business reputation.</a:t>
            </a:r>
          </a:p>
        </p:txBody>
      </p:sp>
      <p:sp>
        <p:nvSpPr>
          <p:cNvPr id="8" name="Freeform 8"/>
          <p:cNvSpPr/>
          <p:nvPr/>
        </p:nvSpPr>
        <p:spPr>
          <a:xfrm>
            <a:off x="10228072" y="7360129"/>
            <a:ext cx="7401406" cy="2479853"/>
          </a:xfrm>
          <a:custGeom>
            <a:avLst/>
            <a:gdLst/>
            <a:ahLst/>
            <a:cxnLst/>
            <a:rect l="l" t="t" r="r" b="b"/>
            <a:pathLst>
              <a:path w="7401406" h="2479853">
                <a:moveTo>
                  <a:pt x="0" y="0"/>
                </a:moveTo>
                <a:lnTo>
                  <a:pt x="7401407" y="0"/>
                </a:lnTo>
                <a:lnTo>
                  <a:pt x="7401407" y="2479852"/>
                </a:lnTo>
                <a:lnTo>
                  <a:pt x="0" y="24798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C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1044511" y="1195015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758705"/>
            <a:ext cx="16433521" cy="6499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78"/>
              </a:lnSpc>
            </a:pPr>
            <a:r>
              <a:rPr lang="en-US" sz="4627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1. What are some reasons Peter set up Lets Get Checked for?</a:t>
            </a:r>
          </a:p>
          <a:p>
            <a:pPr algn="l">
              <a:lnSpc>
                <a:spcPts val="6478"/>
              </a:lnSpc>
            </a:pPr>
            <a:endParaRPr lang="en-US" sz="4627">
              <a:solidFill>
                <a:srgbClr val="91D1DB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l">
              <a:lnSpc>
                <a:spcPts val="6478"/>
              </a:lnSpc>
            </a:pPr>
            <a:r>
              <a:rPr lang="en-US" sz="4627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2. What are the benefits to society of a business like Lets Get Checked being innovative?</a:t>
            </a:r>
          </a:p>
          <a:p>
            <a:pPr algn="l">
              <a:lnSpc>
                <a:spcPts val="6478"/>
              </a:lnSpc>
            </a:pPr>
            <a:endParaRPr lang="en-US" sz="4627">
              <a:solidFill>
                <a:srgbClr val="91D1DB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l">
              <a:lnSpc>
                <a:spcPts val="6478"/>
              </a:lnSpc>
              <a:spcBef>
                <a:spcPct val="0"/>
              </a:spcBef>
            </a:pPr>
            <a:r>
              <a:rPr lang="en-US" sz="4627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3. What are the benefits to Lets Get Checked of creating an innovative new product?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4447953" y="6575935"/>
            <a:ext cx="3096509" cy="3163738"/>
          </a:xfrm>
          <a:custGeom>
            <a:avLst/>
            <a:gdLst/>
            <a:ahLst/>
            <a:cxnLst/>
            <a:rect l="l" t="t" r="r" b="b"/>
            <a:pathLst>
              <a:path w="3096509" h="3163738">
                <a:moveTo>
                  <a:pt x="0" y="0"/>
                </a:moveTo>
                <a:lnTo>
                  <a:pt x="3096508" y="0"/>
                </a:lnTo>
                <a:lnTo>
                  <a:pt x="3096508" y="3163738"/>
                </a:lnTo>
                <a:lnTo>
                  <a:pt x="0" y="31637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907567" y="3840820"/>
            <a:ext cx="13019598" cy="4316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Gain a Competitive Advantage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– Stand out by offering better, cheaper, or more unique products and services.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Expand into New Markets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– Use digital tools and platforms to reach global customers, even without a physical store.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Improve Efficiency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– Adopt tools like AI or automation to reduce costs, increase quality, and speed up delivery.</a:t>
            </a:r>
          </a:p>
        </p:txBody>
      </p:sp>
      <p:sp>
        <p:nvSpPr>
          <p:cNvPr id="9" name="Freeform 9"/>
          <p:cNvSpPr/>
          <p:nvPr/>
        </p:nvSpPr>
        <p:spPr>
          <a:xfrm>
            <a:off x="14228104" y="3404426"/>
            <a:ext cx="3031196" cy="3008462"/>
          </a:xfrm>
          <a:custGeom>
            <a:avLst/>
            <a:gdLst/>
            <a:ahLst/>
            <a:cxnLst/>
            <a:rect l="l" t="t" r="r" b="b"/>
            <a:pathLst>
              <a:path w="3031196" h="3008462">
                <a:moveTo>
                  <a:pt x="0" y="0"/>
                </a:moveTo>
                <a:lnTo>
                  <a:pt x="3031196" y="0"/>
                </a:lnTo>
                <a:lnTo>
                  <a:pt x="3031196" y="3008462"/>
                </a:lnTo>
                <a:lnTo>
                  <a:pt x="0" y="30084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907567" y="2561930"/>
            <a:ext cx="1689430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importance of innovation and enterprise for business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3622380"/>
            <a:ext cx="16160795" cy="5745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Drives Economic Growth –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Increases business productivity and GDP, supporting public services through higher tax revenues.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Creates Jobs –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Leads to new industries (e.g. green tech, digital health), offering future-proof careers and regional employment. Innovation can also reduce the reliance on traditional sectors.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Boosts Exports –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Enables Irish innovations to solve global problems and generate income from international markets, strengthening the domestic economy.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07567" y="2561930"/>
            <a:ext cx="1689430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importance of innovation and enterprise for the economy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3774780"/>
            <a:ext cx="16160795" cy="4316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Solving Social Challenges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– Addresses issues like homelessness, addiction, and digital exclusion using scalable models.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Supporting Environmental Goals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– Drives eco-innovation such as circular packaging and sustainable production.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Empowering Communities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– Provides access to tools, funding, and support to solve local problems from the ground up.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07567" y="2561930"/>
            <a:ext cx="1689430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Innovation benefits society by: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C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95424" y="1353711"/>
            <a:ext cx="11051479" cy="1113503"/>
            <a:chOff x="0" y="0"/>
            <a:chExt cx="2910678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10678" cy="293268"/>
            </a:xfrm>
            <a:custGeom>
              <a:avLst/>
              <a:gdLst/>
              <a:ahLst/>
              <a:cxnLst/>
              <a:rect l="l" t="t" r="r" b="b"/>
              <a:pathLst>
                <a:path w="2910678" h="293268">
                  <a:moveTo>
                    <a:pt x="35727" y="0"/>
                  </a:moveTo>
                  <a:lnTo>
                    <a:pt x="2874950" y="0"/>
                  </a:lnTo>
                  <a:cubicBezTo>
                    <a:pt x="2894682" y="0"/>
                    <a:pt x="2910678" y="15996"/>
                    <a:pt x="2910678" y="35727"/>
                  </a:cubicBezTo>
                  <a:lnTo>
                    <a:pt x="2910678" y="257541"/>
                  </a:lnTo>
                  <a:cubicBezTo>
                    <a:pt x="2910678" y="277273"/>
                    <a:pt x="2894682" y="293268"/>
                    <a:pt x="2874950" y="293268"/>
                  </a:cubicBezTo>
                  <a:lnTo>
                    <a:pt x="35727" y="293268"/>
                  </a:lnTo>
                  <a:cubicBezTo>
                    <a:pt x="15996" y="293268"/>
                    <a:pt x="0" y="277273"/>
                    <a:pt x="0" y="257541"/>
                  </a:cubicBezTo>
                  <a:lnTo>
                    <a:pt x="0" y="35727"/>
                  </a:lnTo>
                  <a:cubicBezTo>
                    <a:pt x="0" y="15996"/>
                    <a:pt x="15996" y="0"/>
                    <a:pt x="35727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2910678" cy="3694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r>
                <a:rPr lang="en-US" sz="4399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Reflect &amp; Research Pg 104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171800" y="4929312"/>
            <a:ext cx="4847247" cy="4144396"/>
          </a:xfrm>
          <a:custGeom>
            <a:avLst/>
            <a:gdLst/>
            <a:ahLst/>
            <a:cxnLst/>
            <a:rect l="l" t="t" r="r" b="b"/>
            <a:pathLst>
              <a:path w="4847247" h="4144396">
                <a:moveTo>
                  <a:pt x="0" y="0"/>
                </a:moveTo>
                <a:lnTo>
                  <a:pt x="4847247" y="0"/>
                </a:lnTo>
                <a:lnTo>
                  <a:pt x="4847247" y="4144396"/>
                </a:lnTo>
                <a:lnTo>
                  <a:pt x="0" y="41443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6702818" y="4525645"/>
            <a:ext cx="10428792" cy="550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lang="en-US" sz="3999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1. What social problem or challenge are they trying to solve?</a:t>
            </a:r>
          </a:p>
          <a:p>
            <a:pPr algn="l">
              <a:lnSpc>
                <a:spcPts val="6159"/>
              </a:lnSpc>
            </a:pPr>
            <a:r>
              <a:rPr lang="en-US" sz="3999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2. What was the innovation they have used? Who benefits from the innovation?</a:t>
            </a:r>
          </a:p>
          <a:p>
            <a:pPr algn="l">
              <a:lnSpc>
                <a:spcPts val="6159"/>
              </a:lnSpc>
            </a:pPr>
            <a:r>
              <a:rPr lang="en-US" sz="3999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3. Do you think this innovation could work in another business or industry?</a:t>
            </a:r>
          </a:p>
          <a:p>
            <a:pPr algn="r">
              <a:lnSpc>
                <a:spcPts val="6159"/>
              </a:lnSpc>
            </a:pPr>
            <a:r>
              <a:rPr lang="en-US" sz="3999" b="1" dirty="0">
                <a:solidFill>
                  <a:srgbClr val="FFFF00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(Link to suggested answers here)</a:t>
            </a:r>
            <a:endParaRPr lang="en-US" sz="3999" b="1" dirty="0">
              <a:solidFill>
                <a:srgbClr val="FFFF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51765" y="2667635"/>
            <a:ext cx="14535089" cy="2389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lang="en-US" sz="3999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Research a social or environmental initiative in Ireland that uses innovation to make a difference.</a:t>
            </a:r>
          </a:p>
          <a:p>
            <a:pPr algn="l">
              <a:lnSpc>
                <a:spcPts val="6159"/>
              </a:lnSpc>
            </a:pPr>
            <a:endParaRPr lang="en-US" sz="3999" b="1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579" y="471948"/>
            <a:ext cx="17124721" cy="1113503"/>
            <a:chOff x="0" y="0"/>
            <a:chExt cx="4510215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0215" cy="293268"/>
            </a:xfrm>
            <a:custGeom>
              <a:avLst/>
              <a:gdLst/>
              <a:ahLst/>
              <a:cxnLst/>
              <a:rect l="l" t="t" r="r" b="b"/>
              <a:pathLst>
                <a:path w="4510215" h="293268">
                  <a:moveTo>
                    <a:pt x="23057" y="0"/>
                  </a:moveTo>
                  <a:lnTo>
                    <a:pt x="4487158" y="0"/>
                  </a:lnTo>
                  <a:cubicBezTo>
                    <a:pt x="4493273" y="0"/>
                    <a:pt x="4499137" y="2429"/>
                    <a:pt x="4503462" y="6753"/>
                  </a:cubicBezTo>
                  <a:cubicBezTo>
                    <a:pt x="4507785" y="11077"/>
                    <a:pt x="4510215" y="16942"/>
                    <a:pt x="4510215" y="23057"/>
                  </a:cubicBezTo>
                  <a:lnTo>
                    <a:pt x="4510215" y="270212"/>
                  </a:lnTo>
                  <a:cubicBezTo>
                    <a:pt x="4510215" y="282946"/>
                    <a:pt x="4499892" y="293268"/>
                    <a:pt x="4487158" y="293268"/>
                  </a:cubicBezTo>
                  <a:lnTo>
                    <a:pt x="23057" y="293268"/>
                  </a:lnTo>
                  <a:cubicBezTo>
                    <a:pt x="10323" y="293268"/>
                    <a:pt x="0" y="282946"/>
                    <a:pt x="0" y="270212"/>
                  </a:cubicBezTo>
                  <a:lnTo>
                    <a:pt x="0" y="23057"/>
                  </a:lnTo>
                  <a:cubicBezTo>
                    <a:pt x="0" y="10323"/>
                    <a:pt x="10323" y="0"/>
                    <a:pt x="2305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0215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6389" y="617855"/>
            <a:ext cx="14782816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6.1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10400" y="2708801"/>
            <a:ext cx="8236924" cy="1113503"/>
            <a:chOff x="0" y="0"/>
            <a:chExt cx="2169396" cy="2932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64952" y="2854708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11855" y="5765383"/>
            <a:ext cx="8236924" cy="1113503"/>
            <a:chOff x="0" y="0"/>
            <a:chExt cx="2169396" cy="2932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66407" y="5911289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5973" y="4069934"/>
            <a:ext cx="16782842" cy="1047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P2 Q5 (a) Tick box, story about intrapreneur, tick that or circular economy or entrepreneur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35973" y="7250361"/>
            <a:ext cx="15422701" cy="1047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 Q1, Q2, Q3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Q1, Q2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531734"/>
            <a:chOff x="0" y="0"/>
            <a:chExt cx="4816593" cy="6667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66794"/>
            </a:xfrm>
            <a:custGeom>
              <a:avLst/>
              <a:gdLst/>
              <a:ahLst/>
              <a:cxnLst/>
              <a:rect l="l" t="t" r="r" b="b"/>
              <a:pathLst>
                <a:path w="4816592" h="666794">
                  <a:moveTo>
                    <a:pt x="0" y="0"/>
                  </a:moveTo>
                  <a:lnTo>
                    <a:pt x="4816592" y="0"/>
                  </a:lnTo>
                  <a:lnTo>
                    <a:pt x="4816592" y="666794"/>
                  </a:lnTo>
                  <a:lnTo>
                    <a:pt x="0" y="66679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704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299173"/>
            <a:ext cx="13362596" cy="1146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91D1DB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Introduction</a:t>
            </a:r>
          </a:p>
        </p:txBody>
      </p:sp>
      <p:sp>
        <p:nvSpPr>
          <p:cNvPr id="6" name="AutoShape 6"/>
          <p:cNvSpPr/>
          <p:nvPr/>
        </p:nvSpPr>
        <p:spPr>
          <a:xfrm flipV="1">
            <a:off x="1028893" y="1445348"/>
            <a:ext cx="16230697" cy="0"/>
          </a:xfrm>
          <a:prstGeom prst="line">
            <a:avLst/>
          </a:prstGeom>
          <a:ln w="19050" cap="flat">
            <a:solidFill>
              <a:srgbClr val="91D1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1702238" y="1531073"/>
            <a:ext cx="5557352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8" name="Freeform 8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676848" y="4001441"/>
            <a:ext cx="16582741" cy="40686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Starter Worksheet here → </a:t>
            </a: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  <a:hlinkClick r:id="rId4"/>
              </a:rPr>
              <a:t>here</a:t>
            </a:r>
            <a:endParaRPr lang="en-US" sz="3600" dirty="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Chapter plan → </a:t>
            </a: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  <a:hlinkClick r:id="rId5"/>
              </a:rPr>
              <a:t>here</a:t>
            </a:r>
            <a:endParaRPr lang="en-US" sz="3600" dirty="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Workbook solutions → </a:t>
            </a: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  <a:hlinkClick r:id="rId6"/>
              </a:rPr>
              <a:t>here</a:t>
            </a: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Sample Paper Q solutions → </a:t>
            </a: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  <a:hlinkClick r:id="rId7"/>
              </a:rPr>
              <a:t>here</a:t>
            </a: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Class exam → </a:t>
            </a:r>
            <a:r>
              <a:rPr lang="en-US" sz="3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  <a:hlinkClick r:id="rId8"/>
              </a:rPr>
              <a:t>here</a:t>
            </a:r>
            <a:endParaRPr lang="en-US" sz="3600" dirty="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76849" y="2829419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Useful chapter links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C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507" y="7621592"/>
            <a:ext cx="16230697" cy="0"/>
          </a:xfrm>
          <a:prstGeom prst="line">
            <a:avLst/>
          </a:prstGeom>
          <a:ln w="19050" cap="flat">
            <a:solidFill>
              <a:srgbClr val="91D1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144500" y="0"/>
            <a:ext cx="5143500" cy="5143500"/>
          </a:xfrm>
          <a:custGeom>
            <a:avLst/>
            <a:gdLst/>
            <a:ahLst/>
            <a:cxnLst/>
            <a:rect l="l" t="t" r="r" b="b"/>
            <a:pathLst>
              <a:path w="5143500" h="5143500">
                <a:moveTo>
                  <a:pt x="0" y="0"/>
                </a:moveTo>
                <a:lnTo>
                  <a:pt x="5143500" y="0"/>
                </a:lnTo>
                <a:lnTo>
                  <a:pt x="51435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507" y="2978150"/>
            <a:ext cx="13362596" cy="1146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91D1DB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6.2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507" y="5076825"/>
            <a:ext cx="16230697" cy="2216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>
                <a:solidFill>
                  <a:srgbClr val="91D1DB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6.2 Identify the competencies of innovators and outline why these are significant when starting a business.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78909" y="9125468"/>
            <a:ext cx="5662585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2578238" y="3991413"/>
            <a:ext cx="13483178" cy="3626674"/>
            <a:chOff x="0" y="0"/>
            <a:chExt cx="3551125" cy="95517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551125" cy="955174"/>
            </a:xfrm>
            <a:custGeom>
              <a:avLst/>
              <a:gdLst/>
              <a:ahLst/>
              <a:cxnLst/>
              <a:rect l="l" t="t" r="r" b="b"/>
              <a:pathLst>
                <a:path w="3551125" h="955174">
                  <a:moveTo>
                    <a:pt x="29284" y="0"/>
                  </a:moveTo>
                  <a:lnTo>
                    <a:pt x="3521841" y="0"/>
                  </a:lnTo>
                  <a:cubicBezTo>
                    <a:pt x="3529608" y="0"/>
                    <a:pt x="3537056" y="3085"/>
                    <a:pt x="3542548" y="8577"/>
                  </a:cubicBezTo>
                  <a:cubicBezTo>
                    <a:pt x="3548040" y="14069"/>
                    <a:pt x="3551125" y="21517"/>
                    <a:pt x="3551125" y="29284"/>
                  </a:cubicBezTo>
                  <a:lnTo>
                    <a:pt x="3551125" y="925890"/>
                  </a:lnTo>
                  <a:cubicBezTo>
                    <a:pt x="3551125" y="933656"/>
                    <a:pt x="3548040" y="941105"/>
                    <a:pt x="3542548" y="946597"/>
                  </a:cubicBezTo>
                  <a:cubicBezTo>
                    <a:pt x="3537056" y="952088"/>
                    <a:pt x="3529608" y="955174"/>
                    <a:pt x="3521841" y="955174"/>
                  </a:cubicBezTo>
                  <a:lnTo>
                    <a:pt x="29284" y="955174"/>
                  </a:lnTo>
                  <a:cubicBezTo>
                    <a:pt x="21517" y="955174"/>
                    <a:pt x="14069" y="952088"/>
                    <a:pt x="8577" y="946597"/>
                  </a:cubicBezTo>
                  <a:cubicBezTo>
                    <a:pt x="3085" y="941105"/>
                    <a:pt x="0" y="933656"/>
                    <a:pt x="0" y="925890"/>
                  </a:cubicBezTo>
                  <a:lnTo>
                    <a:pt x="0" y="29284"/>
                  </a:lnTo>
                  <a:cubicBezTo>
                    <a:pt x="0" y="21517"/>
                    <a:pt x="3085" y="14069"/>
                    <a:pt x="8577" y="8577"/>
                  </a:cubicBezTo>
                  <a:cubicBezTo>
                    <a:pt x="14069" y="3085"/>
                    <a:pt x="21517" y="0"/>
                    <a:pt x="29284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0"/>
              <a:ext cx="3551125" cy="1145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79"/>
                </a:lnSpc>
              </a:pPr>
              <a:r>
                <a:rPr lang="en-US" sz="4000" b="1" dirty="0">
                  <a:solidFill>
                    <a:srgbClr val="FFFFFF"/>
                  </a:solidFill>
                  <a:latin typeface="Tabarra Sans Bold"/>
                  <a:ea typeface="Tabarra Sans Bold"/>
                  <a:cs typeface="Tabarra Sans Bold"/>
                  <a:sym typeface="Tabarra Sans Bold"/>
                </a:rPr>
                <a:t>COMPETENCIES</a:t>
              </a:r>
            </a:p>
            <a:p>
              <a:pPr algn="ctr">
                <a:lnSpc>
                  <a:spcPts val="6579"/>
                </a:lnSpc>
              </a:pPr>
              <a:r>
                <a:rPr lang="en-US" sz="4000" b="1" dirty="0">
                  <a:solidFill>
                    <a:srgbClr val="FFFFFF"/>
                  </a:solidFill>
                  <a:latin typeface="Tabarra Sans Bold"/>
                  <a:ea typeface="Tabarra Sans Bold"/>
                  <a:cs typeface="Tabarra Sans Bold"/>
                  <a:sym typeface="Tabarra Sans Bold"/>
                </a:rPr>
                <a:t>The integration of knowledge, skills, values and dispositions that support and foster innovation.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14717" y="1461594"/>
            <a:ext cx="5273283" cy="600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7"/>
              </a:lnSpc>
            </a:pPr>
            <a:r>
              <a:rPr lang="en-US" sz="3527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28700" y="2250563"/>
            <a:ext cx="16230600" cy="1730731"/>
            <a:chOff x="0" y="-81922"/>
            <a:chExt cx="4274726" cy="4558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303430"/>
            </a:xfrm>
            <a:custGeom>
              <a:avLst/>
              <a:gdLst/>
              <a:ahLst/>
              <a:cxnLst/>
              <a:rect l="l" t="t" r="r" b="b"/>
              <a:pathLst>
                <a:path w="4274726" h="303430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79104"/>
                  </a:lnTo>
                  <a:cubicBezTo>
                    <a:pt x="4274726" y="285555"/>
                    <a:pt x="4272163" y="291743"/>
                    <a:pt x="4267601" y="296305"/>
                  </a:cubicBezTo>
                  <a:cubicBezTo>
                    <a:pt x="4263039" y="300867"/>
                    <a:pt x="4256851" y="303430"/>
                    <a:pt x="4250399" y="303430"/>
                  </a:cubicBezTo>
                  <a:lnTo>
                    <a:pt x="24327" y="303430"/>
                  </a:lnTo>
                  <a:cubicBezTo>
                    <a:pt x="10891" y="303430"/>
                    <a:pt x="0" y="292539"/>
                    <a:pt x="0" y="27910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1922"/>
              <a:ext cx="4274726" cy="455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180"/>
                </a:lnSpc>
              </a:pPr>
              <a:r>
                <a:rPr lang="en-US" sz="3700" b="1" dirty="0">
                  <a:solidFill>
                    <a:srgbClr val="FFFFFF"/>
                  </a:solidFill>
                  <a:latin typeface="Tabarra Sans Bold"/>
                  <a:ea typeface="Tabarra Sans Bold"/>
                  <a:cs typeface="Tabarra Sans Bold"/>
                  <a:sym typeface="Tabarra Sans Bold"/>
                </a:rPr>
                <a:t>Link the competency ⟶ with how it can help start/expand a business</a:t>
              </a:r>
            </a:p>
          </p:txBody>
        </p:sp>
      </p:grpSp>
      <p:sp>
        <p:nvSpPr>
          <p:cNvPr id="9" name="Freeform 9"/>
          <p:cNvSpPr/>
          <p:nvPr/>
        </p:nvSpPr>
        <p:spPr>
          <a:xfrm rot="884069">
            <a:off x="16204467" y="-511264"/>
            <a:ext cx="3114505" cy="2059467"/>
          </a:xfrm>
          <a:custGeom>
            <a:avLst/>
            <a:gdLst/>
            <a:ahLst/>
            <a:cxnLst/>
            <a:rect l="l" t="t" r="r" b="b"/>
            <a:pathLst>
              <a:path w="3114505" h="2059467">
                <a:moveTo>
                  <a:pt x="0" y="0"/>
                </a:moveTo>
                <a:lnTo>
                  <a:pt x="3114505" y="0"/>
                </a:lnTo>
                <a:lnTo>
                  <a:pt x="3114505" y="2059467"/>
                </a:lnTo>
                <a:lnTo>
                  <a:pt x="0" y="20594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028700" y="4208998"/>
            <a:ext cx="2976818" cy="1283529"/>
            <a:chOff x="0" y="0"/>
            <a:chExt cx="940821" cy="40565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40821" cy="405659"/>
            </a:xfrm>
            <a:custGeom>
              <a:avLst/>
              <a:gdLst/>
              <a:ahLst/>
              <a:cxnLst/>
              <a:rect l="l" t="t" r="r" b="b"/>
              <a:pathLst>
                <a:path w="940821" h="405659">
                  <a:moveTo>
                    <a:pt x="109231" y="0"/>
                  </a:moveTo>
                  <a:lnTo>
                    <a:pt x="831591" y="0"/>
                  </a:lnTo>
                  <a:cubicBezTo>
                    <a:pt x="860560" y="0"/>
                    <a:pt x="888344" y="11508"/>
                    <a:pt x="908828" y="31993"/>
                  </a:cubicBezTo>
                  <a:cubicBezTo>
                    <a:pt x="929313" y="52478"/>
                    <a:pt x="940821" y="80261"/>
                    <a:pt x="940821" y="109231"/>
                  </a:cubicBezTo>
                  <a:lnTo>
                    <a:pt x="940821" y="296428"/>
                  </a:lnTo>
                  <a:cubicBezTo>
                    <a:pt x="940821" y="356754"/>
                    <a:pt x="891917" y="405659"/>
                    <a:pt x="831591" y="405659"/>
                  </a:cubicBezTo>
                  <a:lnTo>
                    <a:pt x="109231" y="405659"/>
                  </a:lnTo>
                  <a:cubicBezTo>
                    <a:pt x="80261" y="405659"/>
                    <a:pt x="52478" y="394150"/>
                    <a:pt x="31993" y="373666"/>
                  </a:cubicBezTo>
                  <a:cubicBezTo>
                    <a:pt x="11508" y="353181"/>
                    <a:pt x="0" y="325397"/>
                    <a:pt x="0" y="296428"/>
                  </a:cubicBezTo>
                  <a:lnTo>
                    <a:pt x="0" y="109231"/>
                  </a:lnTo>
                  <a:cubicBezTo>
                    <a:pt x="0" y="80261"/>
                    <a:pt x="11508" y="52478"/>
                    <a:pt x="31993" y="31993"/>
                  </a:cubicBezTo>
                  <a:cubicBezTo>
                    <a:pt x="52478" y="11508"/>
                    <a:pt x="80261" y="0"/>
                    <a:pt x="109231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940821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8700" y="6319738"/>
            <a:ext cx="2976818" cy="1283529"/>
            <a:chOff x="0" y="0"/>
            <a:chExt cx="940821" cy="40565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40821" cy="405659"/>
            </a:xfrm>
            <a:custGeom>
              <a:avLst/>
              <a:gdLst/>
              <a:ahLst/>
              <a:cxnLst/>
              <a:rect l="l" t="t" r="r" b="b"/>
              <a:pathLst>
                <a:path w="940821" h="405659">
                  <a:moveTo>
                    <a:pt x="109231" y="0"/>
                  </a:moveTo>
                  <a:lnTo>
                    <a:pt x="831591" y="0"/>
                  </a:lnTo>
                  <a:cubicBezTo>
                    <a:pt x="860560" y="0"/>
                    <a:pt x="888344" y="11508"/>
                    <a:pt x="908828" y="31993"/>
                  </a:cubicBezTo>
                  <a:cubicBezTo>
                    <a:pt x="929313" y="52478"/>
                    <a:pt x="940821" y="80261"/>
                    <a:pt x="940821" y="109231"/>
                  </a:cubicBezTo>
                  <a:lnTo>
                    <a:pt x="940821" y="296428"/>
                  </a:lnTo>
                  <a:cubicBezTo>
                    <a:pt x="940821" y="356754"/>
                    <a:pt x="891917" y="405659"/>
                    <a:pt x="831591" y="405659"/>
                  </a:cubicBezTo>
                  <a:lnTo>
                    <a:pt x="109231" y="405659"/>
                  </a:lnTo>
                  <a:cubicBezTo>
                    <a:pt x="80261" y="405659"/>
                    <a:pt x="52478" y="394150"/>
                    <a:pt x="31993" y="373666"/>
                  </a:cubicBezTo>
                  <a:cubicBezTo>
                    <a:pt x="11508" y="353181"/>
                    <a:pt x="0" y="325397"/>
                    <a:pt x="0" y="296428"/>
                  </a:cubicBezTo>
                  <a:lnTo>
                    <a:pt x="0" y="109231"/>
                  </a:lnTo>
                  <a:cubicBezTo>
                    <a:pt x="0" y="80261"/>
                    <a:pt x="11508" y="52478"/>
                    <a:pt x="31993" y="31993"/>
                  </a:cubicBezTo>
                  <a:cubicBezTo>
                    <a:pt x="52478" y="11508"/>
                    <a:pt x="80261" y="0"/>
                    <a:pt x="109231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940821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28700" y="8416922"/>
            <a:ext cx="2976818" cy="1283529"/>
            <a:chOff x="0" y="0"/>
            <a:chExt cx="940821" cy="40565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40821" cy="405659"/>
            </a:xfrm>
            <a:custGeom>
              <a:avLst/>
              <a:gdLst/>
              <a:ahLst/>
              <a:cxnLst/>
              <a:rect l="l" t="t" r="r" b="b"/>
              <a:pathLst>
                <a:path w="940821" h="405659">
                  <a:moveTo>
                    <a:pt x="109231" y="0"/>
                  </a:moveTo>
                  <a:lnTo>
                    <a:pt x="831591" y="0"/>
                  </a:lnTo>
                  <a:cubicBezTo>
                    <a:pt x="860560" y="0"/>
                    <a:pt x="888344" y="11508"/>
                    <a:pt x="908828" y="31993"/>
                  </a:cubicBezTo>
                  <a:cubicBezTo>
                    <a:pt x="929313" y="52478"/>
                    <a:pt x="940821" y="80261"/>
                    <a:pt x="940821" y="109231"/>
                  </a:cubicBezTo>
                  <a:lnTo>
                    <a:pt x="940821" y="296428"/>
                  </a:lnTo>
                  <a:cubicBezTo>
                    <a:pt x="940821" y="356754"/>
                    <a:pt x="891917" y="405659"/>
                    <a:pt x="831591" y="405659"/>
                  </a:cubicBezTo>
                  <a:lnTo>
                    <a:pt x="109231" y="405659"/>
                  </a:lnTo>
                  <a:cubicBezTo>
                    <a:pt x="80261" y="405659"/>
                    <a:pt x="52478" y="394150"/>
                    <a:pt x="31993" y="373666"/>
                  </a:cubicBezTo>
                  <a:cubicBezTo>
                    <a:pt x="11508" y="353181"/>
                    <a:pt x="0" y="325397"/>
                    <a:pt x="0" y="296428"/>
                  </a:cubicBezTo>
                  <a:lnTo>
                    <a:pt x="0" y="109231"/>
                  </a:lnTo>
                  <a:cubicBezTo>
                    <a:pt x="0" y="80261"/>
                    <a:pt x="11508" y="52478"/>
                    <a:pt x="31993" y="31993"/>
                  </a:cubicBezTo>
                  <a:cubicBezTo>
                    <a:pt x="52478" y="11508"/>
                    <a:pt x="80261" y="0"/>
                    <a:pt x="109231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940821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6540993" y="6085519"/>
            <a:ext cx="1436613" cy="1751968"/>
          </a:xfrm>
          <a:custGeom>
            <a:avLst/>
            <a:gdLst/>
            <a:ahLst/>
            <a:cxnLst/>
            <a:rect l="l" t="t" r="r" b="b"/>
            <a:pathLst>
              <a:path w="1436613" h="1751968">
                <a:moveTo>
                  <a:pt x="0" y="0"/>
                </a:moveTo>
                <a:lnTo>
                  <a:pt x="1436614" y="0"/>
                </a:lnTo>
                <a:lnTo>
                  <a:pt x="1436614" y="1751967"/>
                </a:lnTo>
                <a:lnTo>
                  <a:pt x="0" y="17519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6096886" y="4159805"/>
            <a:ext cx="1854222" cy="1332722"/>
          </a:xfrm>
          <a:custGeom>
            <a:avLst/>
            <a:gdLst/>
            <a:ahLst/>
            <a:cxnLst/>
            <a:rect l="l" t="t" r="r" b="b"/>
            <a:pathLst>
              <a:path w="1854222" h="1332722">
                <a:moveTo>
                  <a:pt x="0" y="0"/>
                </a:moveTo>
                <a:lnTo>
                  <a:pt x="1854222" y="0"/>
                </a:lnTo>
                <a:lnTo>
                  <a:pt x="1854222" y="1332722"/>
                </a:lnTo>
                <a:lnTo>
                  <a:pt x="0" y="13327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6315448" y="8485186"/>
            <a:ext cx="1887705" cy="1708373"/>
          </a:xfrm>
          <a:custGeom>
            <a:avLst/>
            <a:gdLst/>
            <a:ahLst/>
            <a:cxnLst/>
            <a:rect l="l" t="t" r="r" b="b"/>
            <a:pathLst>
              <a:path w="1887705" h="1708373">
                <a:moveTo>
                  <a:pt x="0" y="0"/>
                </a:moveTo>
                <a:lnTo>
                  <a:pt x="1887704" y="0"/>
                </a:lnTo>
                <a:lnTo>
                  <a:pt x="1887704" y="1708373"/>
                </a:lnTo>
                <a:lnTo>
                  <a:pt x="0" y="17083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4530055" y="6058532"/>
            <a:ext cx="11566831" cy="171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Innovators think outside the box and come up with new ideas or spot a gap in the market.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Creative thinking helps a business develop unique products or services that stand out and attract early customer interest when growing or scaling.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88029" y="394644"/>
            <a:ext cx="12094801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Competencies of Innovators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64843" y="4477065"/>
            <a:ext cx="2209147" cy="614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Risk-Taker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530055" y="3900167"/>
            <a:ext cx="11121304" cy="171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Entrepreneurs take on the personal and financial risk involved in starting a business.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Taking risks is essential when launching a new business or expanding into uncertain markets where success is not guaranteed.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64843" y="6306817"/>
            <a:ext cx="2209147" cy="1176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Being Creative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12535" y="8412892"/>
            <a:ext cx="2209147" cy="1176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Decision-making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530055" y="8216897"/>
            <a:ext cx="12493942" cy="171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Entrepreneurs analyse situations and make well-judged decisions by consulting the right people.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Effective decision-making is vital for overcoming early challenges and making strategic choices when expanding a business.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14717" y="1461594"/>
            <a:ext cx="5273283" cy="600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7"/>
              </a:lnSpc>
            </a:pPr>
            <a:r>
              <a:rPr lang="en-US" sz="3527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28700" y="2236530"/>
            <a:ext cx="16230600" cy="1730731"/>
            <a:chOff x="0" y="-85618"/>
            <a:chExt cx="4274726" cy="4558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303430"/>
            </a:xfrm>
            <a:custGeom>
              <a:avLst/>
              <a:gdLst/>
              <a:ahLst/>
              <a:cxnLst/>
              <a:rect l="l" t="t" r="r" b="b"/>
              <a:pathLst>
                <a:path w="4274726" h="303430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79104"/>
                  </a:lnTo>
                  <a:cubicBezTo>
                    <a:pt x="4274726" y="285555"/>
                    <a:pt x="4272163" y="291743"/>
                    <a:pt x="4267601" y="296305"/>
                  </a:cubicBezTo>
                  <a:cubicBezTo>
                    <a:pt x="4263039" y="300867"/>
                    <a:pt x="4256851" y="303430"/>
                    <a:pt x="4250399" y="303430"/>
                  </a:cubicBezTo>
                  <a:lnTo>
                    <a:pt x="24327" y="303430"/>
                  </a:lnTo>
                  <a:cubicBezTo>
                    <a:pt x="10891" y="303430"/>
                    <a:pt x="0" y="292539"/>
                    <a:pt x="0" y="279104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618"/>
              <a:ext cx="4274726" cy="455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180"/>
                </a:lnSpc>
              </a:pPr>
              <a:r>
                <a:rPr lang="en-US" sz="3700" b="1" dirty="0">
                  <a:solidFill>
                    <a:srgbClr val="FFFFFF"/>
                  </a:solidFill>
                  <a:latin typeface="Tabarra Sans Bold"/>
                  <a:ea typeface="Tabarra Sans Bold"/>
                  <a:cs typeface="Tabarra Sans Bold"/>
                  <a:sym typeface="Tabarra Sans Bold"/>
                </a:rPr>
                <a:t>Link the competency ⟶ with how it can help start/expand a business</a:t>
              </a:r>
            </a:p>
          </p:txBody>
        </p:sp>
      </p:grpSp>
      <p:sp>
        <p:nvSpPr>
          <p:cNvPr id="9" name="Freeform 9"/>
          <p:cNvSpPr/>
          <p:nvPr/>
        </p:nvSpPr>
        <p:spPr>
          <a:xfrm rot="884069">
            <a:off x="16204467" y="-511264"/>
            <a:ext cx="3114505" cy="2059467"/>
          </a:xfrm>
          <a:custGeom>
            <a:avLst/>
            <a:gdLst/>
            <a:ahLst/>
            <a:cxnLst/>
            <a:rect l="l" t="t" r="r" b="b"/>
            <a:pathLst>
              <a:path w="3114505" h="2059467">
                <a:moveTo>
                  <a:pt x="0" y="0"/>
                </a:moveTo>
                <a:lnTo>
                  <a:pt x="3114505" y="0"/>
                </a:lnTo>
                <a:lnTo>
                  <a:pt x="3114505" y="2059467"/>
                </a:lnTo>
                <a:lnTo>
                  <a:pt x="0" y="20594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028700" y="4208998"/>
            <a:ext cx="2976818" cy="1283529"/>
            <a:chOff x="0" y="0"/>
            <a:chExt cx="940821" cy="40565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40821" cy="405659"/>
            </a:xfrm>
            <a:custGeom>
              <a:avLst/>
              <a:gdLst/>
              <a:ahLst/>
              <a:cxnLst/>
              <a:rect l="l" t="t" r="r" b="b"/>
              <a:pathLst>
                <a:path w="940821" h="405659">
                  <a:moveTo>
                    <a:pt x="109231" y="0"/>
                  </a:moveTo>
                  <a:lnTo>
                    <a:pt x="831591" y="0"/>
                  </a:lnTo>
                  <a:cubicBezTo>
                    <a:pt x="860560" y="0"/>
                    <a:pt x="888344" y="11508"/>
                    <a:pt x="908828" y="31993"/>
                  </a:cubicBezTo>
                  <a:cubicBezTo>
                    <a:pt x="929313" y="52478"/>
                    <a:pt x="940821" y="80261"/>
                    <a:pt x="940821" y="109231"/>
                  </a:cubicBezTo>
                  <a:lnTo>
                    <a:pt x="940821" y="296428"/>
                  </a:lnTo>
                  <a:cubicBezTo>
                    <a:pt x="940821" y="356754"/>
                    <a:pt x="891917" y="405659"/>
                    <a:pt x="831591" y="405659"/>
                  </a:cubicBezTo>
                  <a:lnTo>
                    <a:pt x="109231" y="405659"/>
                  </a:lnTo>
                  <a:cubicBezTo>
                    <a:pt x="80261" y="405659"/>
                    <a:pt x="52478" y="394150"/>
                    <a:pt x="31993" y="373666"/>
                  </a:cubicBezTo>
                  <a:cubicBezTo>
                    <a:pt x="11508" y="353181"/>
                    <a:pt x="0" y="325397"/>
                    <a:pt x="0" y="296428"/>
                  </a:cubicBezTo>
                  <a:lnTo>
                    <a:pt x="0" y="109231"/>
                  </a:lnTo>
                  <a:cubicBezTo>
                    <a:pt x="0" y="80261"/>
                    <a:pt x="11508" y="52478"/>
                    <a:pt x="31993" y="31993"/>
                  </a:cubicBezTo>
                  <a:cubicBezTo>
                    <a:pt x="52478" y="11508"/>
                    <a:pt x="80261" y="0"/>
                    <a:pt x="109231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940821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8700" y="6319738"/>
            <a:ext cx="2976818" cy="1283529"/>
            <a:chOff x="0" y="0"/>
            <a:chExt cx="940821" cy="40565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40821" cy="405659"/>
            </a:xfrm>
            <a:custGeom>
              <a:avLst/>
              <a:gdLst/>
              <a:ahLst/>
              <a:cxnLst/>
              <a:rect l="l" t="t" r="r" b="b"/>
              <a:pathLst>
                <a:path w="940821" h="405659">
                  <a:moveTo>
                    <a:pt x="109231" y="0"/>
                  </a:moveTo>
                  <a:lnTo>
                    <a:pt x="831591" y="0"/>
                  </a:lnTo>
                  <a:cubicBezTo>
                    <a:pt x="860560" y="0"/>
                    <a:pt x="888344" y="11508"/>
                    <a:pt x="908828" y="31993"/>
                  </a:cubicBezTo>
                  <a:cubicBezTo>
                    <a:pt x="929313" y="52478"/>
                    <a:pt x="940821" y="80261"/>
                    <a:pt x="940821" y="109231"/>
                  </a:cubicBezTo>
                  <a:lnTo>
                    <a:pt x="940821" y="296428"/>
                  </a:lnTo>
                  <a:cubicBezTo>
                    <a:pt x="940821" y="356754"/>
                    <a:pt x="891917" y="405659"/>
                    <a:pt x="831591" y="405659"/>
                  </a:cubicBezTo>
                  <a:lnTo>
                    <a:pt x="109231" y="405659"/>
                  </a:lnTo>
                  <a:cubicBezTo>
                    <a:pt x="80261" y="405659"/>
                    <a:pt x="52478" y="394150"/>
                    <a:pt x="31993" y="373666"/>
                  </a:cubicBezTo>
                  <a:cubicBezTo>
                    <a:pt x="11508" y="353181"/>
                    <a:pt x="0" y="325397"/>
                    <a:pt x="0" y="296428"/>
                  </a:cubicBezTo>
                  <a:lnTo>
                    <a:pt x="0" y="109231"/>
                  </a:lnTo>
                  <a:cubicBezTo>
                    <a:pt x="0" y="80261"/>
                    <a:pt x="11508" y="52478"/>
                    <a:pt x="31993" y="31993"/>
                  </a:cubicBezTo>
                  <a:cubicBezTo>
                    <a:pt x="52478" y="11508"/>
                    <a:pt x="80261" y="0"/>
                    <a:pt x="109231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940821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28700" y="8416922"/>
            <a:ext cx="2976818" cy="1283529"/>
            <a:chOff x="0" y="0"/>
            <a:chExt cx="940821" cy="40565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40821" cy="405659"/>
            </a:xfrm>
            <a:custGeom>
              <a:avLst/>
              <a:gdLst/>
              <a:ahLst/>
              <a:cxnLst/>
              <a:rect l="l" t="t" r="r" b="b"/>
              <a:pathLst>
                <a:path w="940821" h="405659">
                  <a:moveTo>
                    <a:pt x="109231" y="0"/>
                  </a:moveTo>
                  <a:lnTo>
                    <a:pt x="831591" y="0"/>
                  </a:lnTo>
                  <a:cubicBezTo>
                    <a:pt x="860560" y="0"/>
                    <a:pt x="888344" y="11508"/>
                    <a:pt x="908828" y="31993"/>
                  </a:cubicBezTo>
                  <a:cubicBezTo>
                    <a:pt x="929313" y="52478"/>
                    <a:pt x="940821" y="80261"/>
                    <a:pt x="940821" y="109231"/>
                  </a:cubicBezTo>
                  <a:lnTo>
                    <a:pt x="940821" y="296428"/>
                  </a:lnTo>
                  <a:cubicBezTo>
                    <a:pt x="940821" y="356754"/>
                    <a:pt x="891917" y="405659"/>
                    <a:pt x="831591" y="405659"/>
                  </a:cubicBezTo>
                  <a:lnTo>
                    <a:pt x="109231" y="405659"/>
                  </a:lnTo>
                  <a:cubicBezTo>
                    <a:pt x="80261" y="405659"/>
                    <a:pt x="52478" y="394150"/>
                    <a:pt x="31993" y="373666"/>
                  </a:cubicBezTo>
                  <a:cubicBezTo>
                    <a:pt x="11508" y="353181"/>
                    <a:pt x="0" y="325397"/>
                    <a:pt x="0" y="296428"/>
                  </a:cubicBezTo>
                  <a:lnTo>
                    <a:pt x="0" y="109231"/>
                  </a:lnTo>
                  <a:cubicBezTo>
                    <a:pt x="0" y="80261"/>
                    <a:pt x="11508" y="52478"/>
                    <a:pt x="31993" y="31993"/>
                  </a:cubicBezTo>
                  <a:cubicBezTo>
                    <a:pt x="52478" y="11508"/>
                    <a:pt x="80261" y="0"/>
                    <a:pt x="109231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940821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6517072" y="3680252"/>
            <a:ext cx="1524315" cy="1524315"/>
          </a:xfrm>
          <a:custGeom>
            <a:avLst/>
            <a:gdLst/>
            <a:ahLst/>
            <a:cxnLst/>
            <a:rect l="l" t="t" r="r" b="b"/>
            <a:pathLst>
              <a:path w="1524315" h="1524315">
                <a:moveTo>
                  <a:pt x="0" y="0"/>
                </a:moveTo>
                <a:lnTo>
                  <a:pt x="1524314" y="0"/>
                </a:lnTo>
                <a:lnTo>
                  <a:pt x="1524314" y="1524315"/>
                </a:lnTo>
                <a:lnTo>
                  <a:pt x="0" y="15243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0" name="Freeform 20"/>
          <p:cNvSpPr/>
          <p:nvPr/>
        </p:nvSpPr>
        <p:spPr>
          <a:xfrm>
            <a:off x="16497142" y="6961502"/>
            <a:ext cx="1524315" cy="1541658"/>
          </a:xfrm>
          <a:custGeom>
            <a:avLst/>
            <a:gdLst/>
            <a:ahLst/>
            <a:cxnLst/>
            <a:rect l="l" t="t" r="r" b="b"/>
            <a:pathLst>
              <a:path w="1524315" h="1541658">
                <a:moveTo>
                  <a:pt x="0" y="0"/>
                </a:moveTo>
                <a:lnTo>
                  <a:pt x="1524314" y="0"/>
                </a:lnTo>
                <a:lnTo>
                  <a:pt x="1524314" y="1541659"/>
                </a:lnTo>
                <a:lnTo>
                  <a:pt x="0" y="15416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488029" y="394644"/>
            <a:ext cx="12094801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Competencies of Innovators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64843" y="4477065"/>
            <a:ext cx="2209147" cy="614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Proactive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530055" y="4157342"/>
            <a:ext cx="12493942" cy="1291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They take initiative rather than waiting for change, always looking for ways to improve.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Being proactive allows a business to stay ahead of competitors and respond quickly to new opportunities in the market.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64843" y="6306817"/>
            <a:ext cx="2209147" cy="1176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Being Realistic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530055" y="6268082"/>
            <a:ext cx="12493942" cy="1291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Innovators see situations as they really are and make balanced, unbiased decisions.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A realistic outlook ensures achievable goals, wise resource use, and avoids overestimating early success during business growth.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12535" y="8698642"/>
            <a:ext cx="2209147" cy="614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Resilient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530055" y="8378920"/>
            <a:ext cx="12493942" cy="1291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They don’t give up easily and are determined to overcome setbacks to succeed.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Resilience helps a new or expanding business handle early failures or challenges without giving in.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14717" y="1461594"/>
            <a:ext cx="5273283" cy="600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7"/>
              </a:lnSpc>
            </a:pPr>
            <a:r>
              <a:rPr lang="en-US" sz="3527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6" name="Freeform 6"/>
          <p:cNvSpPr/>
          <p:nvPr/>
        </p:nvSpPr>
        <p:spPr>
          <a:xfrm rot="884069">
            <a:off x="16204467" y="-511264"/>
            <a:ext cx="3114505" cy="2059467"/>
          </a:xfrm>
          <a:custGeom>
            <a:avLst/>
            <a:gdLst/>
            <a:ahLst/>
            <a:cxnLst/>
            <a:rect l="l" t="t" r="r" b="b"/>
            <a:pathLst>
              <a:path w="3114505" h="2059467">
                <a:moveTo>
                  <a:pt x="0" y="0"/>
                </a:moveTo>
                <a:lnTo>
                  <a:pt x="3114505" y="0"/>
                </a:lnTo>
                <a:lnTo>
                  <a:pt x="3114505" y="2059467"/>
                </a:lnTo>
                <a:lnTo>
                  <a:pt x="0" y="20594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028700" y="2397773"/>
            <a:ext cx="2976818" cy="1283529"/>
            <a:chOff x="0" y="0"/>
            <a:chExt cx="940821" cy="4056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40821" cy="405659"/>
            </a:xfrm>
            <a:custGeom>
              <a:avLst/>
              <a:gdLst/>
              <a:ahLst/>
              <a:cxnLst/>
              <a:rect l="l" t="t" r="r" b="b"/>
              <a:pathLst>
                <a:path w="940821" h="405659">
                  <a:moveTo>
                    <a:pt x="109231" y="0"/>
                  </a:moveTo>
                  <a:lnTo>
                    <a:pt x="831591" y="0"/>
                  </a:lnTo>
                  <a:cubicBezTo>
                    <a:pt x="860560" y="0"/>
                    <a:pt x="888344" y="11508"/>
                    <a:pt x="908828" y="31993"/>
                  </a:cubicBezTo>
                  <a:cubicBezTo>
                    <a:pt x="929313" y="52478"/>
                    <a:pt x="940821" y="80261"/>
                    <a:pt x="940821" y="109231"/>
                  </a:cubicBezTo>
                  <a:lnTo>
                    <a:pt x="940821" y="296428"/>
                  </a:lnTo>
                  <a:cubicBezTo>
                    <a:pt x="940821" y="356754"/>
                    <a:pt x="891917" y="405659"/>
                    <a:pt x="831591" y="405659"/>
                  </a:cubicBezTo>
                  <a:lnTo>
                    <a:pt x="109231" y="405659"/>
                  </a:lnTo>
                  <a:cubicBezTo>
                    <a:pt x="80261" y="405659"/>
                    <a:pt x="52478" y="394150"/>
                    <a:pt x="31993" y="373666"/>
                  </a:cubicBezTo>
                  <a:cubicBezTo>
                    <a:pt x="11508" y="353181"/>
                    <a:pt x="0" y="325397"/>
                    <a:pt x="0" y="296428"/>
                  </a:cubicBezTo>
                  <a:lnTo>
                    <a:pt x="0" y="109231"/>
                  </a:lnTo>
                  <a:cubicBezTo>
                    <a:pt x="0" y="80261"/>
                    <a:pt x="11508" y="52478"/>
                    <a:pt x="31993" y="31993"/>
                  </a:cubicBezTo>
                  <a:cubicBezTo>
                    <a:pt x="52478" y="11508"/>
                    <a:pt x="80261" y="0"/>
                    <a:pt x="109231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940821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4508513"/>
            <a:ext cx="2976818" cy="1283529"/>
            <a:chOff x="0" y="0"/>
            <a:chExt cx="940821" cy="40565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40821" cy="405659"/>
            </a:xfrm>
            <a:custGeom>
              <a:avLst/>
              <a:gdLst/>
              <a:ahLst/>
              <a:cxnLst/>
              <a:rect l="l" t="t" r="r" b="b"/>
              <a:pathLst>
                <a:path w="940821" h="405659">
                  <a:moveTo>
                    <a:pt x="109231" y="0"/>
                  </a:moveTo>
                  <a:lnTo>
                    <a:pt x="831591" y="0"/>
                  </a:lnTo>
                  <a:cubicBezTo>
                    <a:pt x="860560" y="0"/>
                    <a:pt x="888344" y="11508"/>
                    <a:pt x="908828" y="31993"/>
                  </a:cubicBezTo>
                  <a:cubicBezTo>
                    <a:pt x="929313" y="52478"/>
                    <a:pt x="940821" y="80261"/>
                    <a:pt x="940821" y="109231"/>
                  </a:cubicBezTo>
                  <a:lnTo>
                    <a:pt x="940821" y="296428"/>
                  </a:lnTo>
                  <a:cubicBezTo>
                    <a:pt x="940821" y="356754"/>
                    <a:pt x="891917" y="405659"/>
                    <a:pt x="831591" y="405659"/>
                  </a:cubicBezTo>
                  <a:lnTo>
                    <a:pt x="109231" y="405659"/>
                  </a:lnTo>
                  <a:cubicBezTo>
                    <a:pt x="80261" y="405659"/>
                    <a:pt x="52478" y="394150"/>
                    <a:pt x="31993" y="373666"/>
                  </a:cubicBezTo>
                  <a:cubicBezTo>
                    <a:pt x="11508" y="353181"/>
                    <a:pt x="0" y="325397"/>
                    <a:pt x="0" y="296428"/>
                  </a:cubicBezTo>
                  <a:lnTo>
                    <a:pt x="0" y="109231"/>
                  </a:lnTo>
                  <a:cubicBezTo>
                    <a:pt x="0" y="80261"/>
                    <a:pt x="11508" y="52478"/>
                    <a:pt x="31993" y="31993"/>
                  </a:cubicBezTo>
                  <a:cubicBezTo>
                    <a:pt x="52478" y="11508"/>
                    <a:pt x="80261" y="0"/>
                    <a:pt x="109231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940821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8700" y="6605698"/>
            <a:ext cx="2976818" cy="1283529"/>
            <a:chOff x="0" y="0"/>
            <a:chExt cx="940821" cy="40565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40821" cy="405659"/>
            </a:xfrm>
            <a:custGeom>
              <a:avLst/>
              <a:gdLst/>
              <a:ahLst/>
              <a:cxnLst/>
              <a:rect l="l" t="t" r="r" b="b"/>
              <a:pathLst>
                <a:path w="940821" h="405659">
                  <a:moveTo>
                    <a:pt x="109231" y="0"/>
                  </a:moveTo>
                  <a:lnTo>
                    <a:pt x="831591" y="0"/>
                  </a:lnTo>
                  <a:cubicBezTo>
                    <a:pt x="860560" y="0"/>
                    <a:pt x="888344" y="11508"/>
                    <a:pt x="908828" y="31993"/>
                  </a:cubicBezTo>
                  <a:cubicBezTo>
                    <a:pt x="929313" y="52478"/>
                    <a:pt x="940821" y="80261"/>
                    <a:pt x="940821" y="109231"/>
                  </a:cubicBezTo>
                  <a:lnTo>
                    <a:pt x="940821" y="296428"/>
                  </a:lnTo>
                  <a:cubicBezTo>
                    <a:pt x="940821" y="356754"/>
                    <a:pt x="891917" y="405659"/>
                    <a:pt x="831591" y="405659"/>
                  </a:cubicBezTo>
                  <a:lnTo>
                    <a:pt x="109231" y="405659"/>
                  </a:lnTo>
                  <a:cubicBezTo>
                    <a:pt x="80261" y="405659"/>
                    <a:pt x="52478" y="394150"/>
                    <a:pt x="31993" y="373666"/>
                  </a:cubicBezTo>
                  <a:cubicBezTo>
                    <a:pt x="11508" y="353181"/>
                    <a:pt x="0" y="325397"/>
                    <a:pt x="0" y="296428"/>
                  </a:cubicBezTo>
                  <a:lnTo>
                    <a:pt x="0" y="109231"/>
                  </a:lnTo>
                  <a:cubicBezTo>
                    <a:pt x="0" y="80261"/>
                    <a:pt x="11508" y="52478"/>
                    <a:pt x="31993" y="31993"/>
                  </a:cubicBezTo>
                  <a:cubicBezTo>
                    <a:pt x="52478" y="11508"/>
                    <a:pt x="80261" y="0"/>
                    <a:pt x="109231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940821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28700" y="8575027"/>
            <a:ext cx="2976818" cy="1283529"/>
            <a:chOff x="0" y="0"/>
            <a:chExt cx="940821" cy="40565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40821" cy="405659"/>
            </a:xfrm>
            <a:custGeom>
              <a:avLst/>
              <a:gdLst/>
              <a:ahLst/>
              <a:cxnLst/>
              <a:rect l="l" t="t" r="r" b="b"/>
              <a:pathLst>
                <a:path w="940821" h="405659">
                  <a:moveTo>
                    <a:pt x="109231" y="0"/>
                  </a:moveTo>
                  <a:lnTo>
                    <a:pt x="831591" y="0"/>
                  </a:lnTo>
                  <a:cubicBezTo>
                    <a:pt x="860560" y="0"/>
                    <a:pt x="888344" y="11508"/>
                    <a:pt x="908828" y="31993"/>
                  </a:cubicBezTo>
                  <a:cubicBezTo>
                    <a:pt x="929313" y="52478"/>
                    <a:pt x="940821" y="80261"/>
                    <a:pt x="940821" y="109231"/>
                  </a:cubicBezTo>
                  <a:lnTo>
                    <a:pt x="940821" y="296428"/>
                  </a:lnTo>
                  <a:cubicBezTo>
                    <a:pt x="940821" y="356754"/>
                    <a:pt x="891917" y="405659"/>
                    <a:pt x="831591" y="405659"/>
                  </a:cubicBezTo>
                  <a:lnTo>
                    <a:pt x="109231" y="405659"/>
                  </a:lnTo>
                  <a:cubicBezTo>
                    <a:pt x="80261" y="405659"/>
                    <a:pt x="52478" y="394150"/>
                    <a:pt x="31993" y="373666"/>
                  </a:cubicBezTo>
                  <a:cubicBezTo>
                    <a:pt x="11508" y="353181"/>
                    <a:pt x="0" y="325397"/>
                    <a:pt x="0" y="296428"/>
                  </a:cubicBezTo>
                  <a:lnTo>
                    <a:pt x="0" y="109231"/>
                  </a:lnTo>
                  <a:cubicBezTo>
                    <a:pt x="0" y="80261"/>
                    <a:pt x="11508" y="52478"/>
                    <a:pt x="31993" y="31993"/>
                  </a:cubicBezTo>
                  <a:cubicBezTo>
                    <a:pt x="52478" y="11508"/>
                    <a:pt x="80261" y="0"/>
                    <a:pt x="109231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940821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5651358" y="7786979"/>
            <a:ext cx="2333802" cy="2237533"/>
          </a:xfrm>
          <a:custGeom>
            <a:avLst/>
            <a:gdLst/>
            <a:ahLst/>
            <a:cxnLst/>
            <a:rect l="l" t="t" r="r" b="b"/>
            <a:pathLst>
              <a:path w="2333802" h="2237533">
                <a:moveTo>
                  <a:pt x="0" y="0"/>
                </a:moveTo>
                <a:lnTo>
                  <a:pt x="2333802" y="0"/>
                </a:lnTo>
                <a:lnTo>
                  <a:pt x="2333802" y="2237532"/>
                </a:lnTo>
                <a:lnTo>
                  <a:pt x="0" y="22375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488029" y="394644"/>
            <a:ext cx="12094801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Competencies of Innovators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12535" y="2461687"/>
            <a:ext cx="2209147" cy="1176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Human Relations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530055" y="2346118"/>
            <a:ext cx="12493942" cy="1291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They communicate well and build strong networks of people who can help them.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Good people skills support funding, loyalty, and team-building, all critical for sustainable business expansion.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46771" y="4807585"/>
            <a:ext cx="2540675" cy="548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Independent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530055" y="4456858"/>
            <a:ext cx="12729245" cy="1291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They are confident making decisions and taking control without constant reassurance.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Independence helps new or growing businesses move quickly, trust their judgement, and avoid delays from overreliance on others.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12535" y="6887417"/>
            <a:ext cx="2209147" cy="614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Flexible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530055" y="6567695"/>
            <a:ext cx="12493942" cy="1291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Entrepreneurs adapt to change, customer feedback, and unexpected challenges.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Flexibility enables a business to respond effectively during growth or expansion, especially in fast-changing markets.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46771" y="8678311"/>
            <a:ext cx="2592983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Time Management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419206" y="8313821"/>
            <a:ext cx="11121304" cy="171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Entrepreneurs prioritise tasks, manage time well, and use resources efficiently.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Time management is vital when juggling responsibilities, especially in early-stage or growing businesses with limited staff.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C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455719"/>
            <a:ext cx="15666767" cy="1113503"/>
            <a:chOff x="0" y="0"/>
            <a:chExt cx="4126227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26227" cy="293268"/>
            </a:xfrm>
            <a:custGeom>
              <a:avLst/>
              <a:gdLst/>
              <a:ahLst/>
              <a:cxnLst/>
              <a:rect l="l" t="t" r="r" b="b"/>
              <a:pathLst>
                <a:path w="4126227" h="293268">
                  <a:moveTo>
                    <a:pt x="25202" y="0"/>
                  </a:moveTo>
                  <a:lnTo>
                    <a:pt x="4101024" y="0"/>
                  </a:lnTo>
                  <a:cubicBezTo>
                    <a:pt x="4107709" y="0"/>
                    <a:pt x="4114119" y="2655"/>
                    <a:pt x="4118845" y="7382"/>
                  </a:cubicBezTo>
                  <a:cubicBezTo>
                    <a:pt x="4123572" y="12108"/>
                    <a:pt x="4126227" y="18518"/>
                    <a:pt x="4126227" y="25202"/>
                  </a:cubicBezTo>
                  <a:lnTo>
                    <a:pt x="4126227" y="268066"/>
                  </a:lnTo>
                  <a:cubicBezTo>
                    <a:pt x="4126227" y="281985"/>
                    <a:pt x="4114943" y="293268"/>
                    <a:pt x="4101024" y="293268"/>
                  </a:cubicBezTo>
                  <a:lnTo>
                    <a:pt x="25202" y="293268"/>
                  </a:lnTo>
                  <a:cubicBezTo>
                    <a:pt x="11283" y="293268"/>
                    <a:pt x="0" y="281985"/>
                    <a:pt x="0" y="268066"/>
                  </a:cubicBezTo>
                  <a:lnTo>
                    <a:pt x="0" y="25202"/>
                  </a:lnTo>
                  <a:cubicBezTo>
                    <a:pt x="0" y="18518"/>
                    <a:pt x="2655" y="12108"/>
                    <a:pt x="7382" y="7382"/>
                  </a:cubicBezTo>
                  <a:cubicBezTo>
                    <a:pt x="12108" y="2655"/>
                    <a:pt x="18518" y="0"/>
                    <a:pt x="25202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4126227" cy="3694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r>
                <a:rPr lang="en-US" sz="4399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Reflect &amp; Research Pg 106 - All Real Nutrition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44823" y="4114479"/>
            <a:ext cx="4303157" cy="2866978"/>
          </a:xfrm>
          <a:custGeom>
            <a:avLst/>
            <a:gdLst/>
            <a:ahLst/>
            <a:cxnLst/>
            <a:rect l="l" t="t" r="r" b="b"/>
            <a:pathLst>
              <a:path w="4303157" h="2866978">
                <a:moveTo>
                  <a:pt x="0" y="0"/>
                </a:moveTo>
                <a:lnTo>
                  <a:pt x="4303158" y="0"/>
                </a:lnTo>
                <a:lnTo>
                  <a:pt x="4303158" y="2866979"/>
                </a:lnTo>
                <a:lnTo>
                  <a:pt x="0" y="28669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844823" y="7164817"/>
            <a:ext cx="4303157" cy="2866978"/>
          </a:xfrm>
          <a:custGeom>
            <a:avLst/>
            <a:gdLst/>
            <a:ahLst/>
            <a:cxnLst/>
            <a:rect l="l" t="t" r="r" b="b"/>
            <a:pathLst>
              <a:path w="4303157" h="2866978">
                <a:moveTo>
                  <a:pt x="0" y="0"/>
                </a:moveTo>
                <a:lnTo>
                  <a:pt x="4303158" y="0"/>
                </a:lnTo>
                <a:lnTo>
                  <a:pt x="4303158" y="2866978"/>
                </a:lnTo>
                <a:lnTo>
                  <a:pt x="0" y="28669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6074701" y="3621090"/>
            <a:ext cx="11564444" cy="6410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2"/>
              </a:lnSpc>
            </a:pPr>
            <a:r>
              <a:rPr lang="en-US" sz="33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Read the Business In Our World section on page 106 then answer the following questions:</a:t>
            </a:r>
          </a:p>
          <a:p>
            <a:pPr algn="l">
              <a:lnSpc>
                <a:spcPts val="5082"/>
              </a:lnSpc>
            </a:pPr>
            <a:r>
              <a:rPr lang="en-US" sz="33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1. What key competencies would Niall and Ross need to have shown to develop their business?</a:t>
            </a:r>
          </a:p>
          <a:p>
            <a:pPr algn="l">
              <a:lnSpc>
                <a:spcPts val="5082"/>
              </a:lnSpc>
            </a:pPr>
            <a:r>
              <a:rPr lang="en-US" sz="33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2. Identify how they are using the digital technology to help their business</a:t>
            </a:r>
          </a:p>
          <a:p>
            <a:pPr algn="l">
              <a:lnSpc>
                <a:spcPts val="5082"/>
              </a:lnSpc>
            </a:pPr>
            <a:r>
              <a:rPr lang="en-US" sz="33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3. What are the main innovations they have come up with for their business?</a:t>
            </a:r>
          </a:p>
          <a:p>
            <a:pPr algn="l">
              <a:lnSpc>
                <a:spcPts val="5082"/>
              </a:lnSpc>
            </a:pPr>
            <a:r>
              <a:rPr lang="en-US" sz="33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4. Do you think that the focus on ethics and sustainability matters to their target market?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579" y="471948"/>
            <a:ext cx="17124721" cy="1113503"/>
            <a:chOff x="0" y="0"/>
            <a:chExt cx="4510215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0215" cy="293268"/>
            </a:xfrm>
            <a:custGeom>
              <a:avLst/>
              <a:gdLst/>
              <a:ahLst/>
              <a:cxnLst/>
              <a:rect l="l" t="t" r="r" b="b"/>
              <a:pathLst>
                <a:path w="4510215" h="293268">
                  <a:moveTo>
                    <a:pt x="23057" y="0"/>
                  </a:moveTo>
                  <a:lnTo>
                    <a:pt x="4487158" y="0"/>
                  </a:lnTo>
                  <a:cubicBezTo>
                    <a:pt x="4493273" y="0"/>
                    <a:pt x="4499137" y="2429"/>
                    <a:pt x="4503462" y="6753"/>
                  </a:cubicBezTo>
                  <a:cubicBezTo>
                    <a:pt x="4507785" y="11077"/>
                    <a:pt x="4510215" y="16942"/>
                    <a:pt x="4510215" y="23057"/>
                  </a:cubicBezTo>
                  <a:lnTo>
                    <a:pt x="4510215" y="270212"/>
                  </a:lnTo>
                  <a:cubicBezTo>
                    <a:pt x="4510215" y="282946"/>
                    <a:pt x="4499892" y="293268"/>
                    <a:pt x="4487158" y="293268"/>
                  </a:cubicBezTo>
                  <a:lnTo>
                    <a:pt x="23057" y="293268"/>
                  </a:lnTo>
                  <a:cubicBezTo>
                    <a:pt x="10323" y="293268"/>
                    <a:pt x="0" y="282946"/>
                    <a:pt x="0" y="270212"/>
                  </a:cubicBezTo>
                  <a:lnTo>
                    <a:pt x="0" y="23057"/>
                  </a:lnTo>
                  <a:cubicBezTo>
                    <a:pt x="0" y="10323"/>
                    <a:pt x="10323" y="0"/>
                    <a:pt x="2305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0215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6389" y="617855"/>
            <a:ext cx="14782816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6.2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10400" y="2708801"/>
            <a:ext cx="8236924" cy="1113503"/>
            <a:chOff x="0" y="0"/>
            <a:chExt cx="2169396" cy="2932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64952" y="2854708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11855" y="6489288"/>
            <a:ext cx="8236924" cy="1113503"/>
            <a:chOff x="0" y="0"/>
            <a:chExt cx="2169396" cy="2932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66407" y="6635195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1855" y="3974694"/>
            <a:ext cx="17015317" cy="2114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HL1 Q2 (a) (i) Identify four key competencies that innovators such as Gráinne Mullins possess.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OL2 Q1 (b) Identify one of those competencies and outline its importance when starting or expanding a business.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11855" y="7945686"/>
            <a:ext cx="15422701" cy="1047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 Q4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Q3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C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507" y="7621592"/>
            <a:ext cx="16230697" cy="0"/>
          </a:xfrm>
          <a:prstGeom prst="line">
            <a:avLst/>
          </a:prstGeom>
          <a:ln w="19050" cap="flat">
            <a:solidFill>
              <a:srgbClr val="91D1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507" y="3640142"/>
            <a:ext cx="13362596" cy="1146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91D1DB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6.3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507" y="4877312"/>
            <a:ext cx="16230697" cy="2216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>
                <a:solidFill>
                  <a:srgbClr val="91D1DB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6.3 Investigate the role of government in fostering enterprise and supporting business development and growth.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478909" y="9125468"/>
            <a:ext cx="5662585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6" name="Freeform 6"/>
          <p:cNvSpPr/>
          <p:nvPr/>
        </p:nvSpPr>
        <p:spPr>
          <a:xfrm>
            <a:off x="13862617" y="0"/>
            <a:ext cx="4425383" cy="4425383"/>
          </a:xfrm>
          <a:custGeom>
            <a:avLst/>
            <a:gdLst/>
            <a:ahLst/>
            <a:cxnLst/>
            <a:rect l="l" t="t" r="r" b="b"/>
            <a:pathLst>
              <a:path w="4425383" h="4425383">
                <a:moveTo>
                  <a:pt x="0" y="0"/>
                </a:moveTo>
                <a:lnTo>
                  <a:pt x="4425383" y="0"/>
                </a:lnTo>
                <a:lnTo>
                  <a:pt x="4425383" y="4425383"/>
                </a:lnTo>
                <a:lnTo>
                  <a:pt x="0" y="44253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862038" y="2719817"/>
            <a:ext cx="4022967" cy="1283529"/>
            <a:chOff x="0" y="0"/>
            <a:chExt cx="1271456" cy="40565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1456" cy="405659"/>
            </a:xfrm>
            <a:custGeom>
              <a:avLst/>
              <a:gdLst/>
              <a:ahLst/>
              <a:cxnLst/>
              <a:rect l="l" t="t" r="r" b="b"/>
              <a:pathLst>
                <a:path w="1271456" h="405659">
                  <a:moveTo>
                    <a:pt x="80826" y="0"/>
                  </a:moveTo>
                  <a:lnTo>
                    <a:pt x="1190630" y="0"/>
                  </a:lnTo>
                  <a:cubicBezTo>
                    <a:pt x="1212067" y="0"/>
                    <a:pt x="1232625" y="8516"/>
                    <a:pt x="1247783" y="23673"/>
                  </a:cubicBezTo>
                  <a:cubicBezTo>
                    <a:pt x="1262941" y="38831"/>
                    <a:pt x="1271456" y="59390"/>
                    <a:pt x="1271456" y="80826"/>
                  </a:cubicBezTo>
                  <a:lnTo>
                    <a:pt x="1271456" y="324833"/>
                  </a:lnTo>
                  <a:cubicBezTo>
                    <a:pt x="1271456" y="346269"/>
                    <a:pt x="1262941" y="366827"/>
                    <a:pt x="1247783" y="381985"/>
                  </a:cubicBezTo>
                  <a:cubicBezTo>
                    <a:pt x="1232625" y="397143"/>
                    <a:pt x="1212067" y="405659"/>
                    <a:pt x="1190630" y="405659"/>
                  </a:cubicBezTo>
                  <a:lnTo>
                    <a:pt x="80826" y="405659"/>
                  </a:lnTo>
                  <a:cubicBezTo>
                    <a:pt x="59390" y="405659"/>
                    <a:pt x="38831" y="397143"/>
                    <a:pt x="23673" y="381985"/>
                  </a:cubicBezTo>
                  <a:cubicBezTo>
                    <a:pt x="8516" y="366827"/>
                    <a:pt x="0" y="346269"/>
                    <a:pt x="0" y="324833"/>
                  </a:cubicBezTo>
                  <a:lnTo>
                    <a:pt x="0" y="80826"/>
                  </a:lnTo>
                  <a:cubicBezTo>
                    <a:pt x="0" y="59390"/>
                    <a:pt x="8516" y="38831"/>
                    <a:pt x="23673" y="23673"/>
                  </a:cubicBezTo>
                  <a:cubicBezTo>
                    <a:pt x="38831" y="8516"/>
                    <a:pt x="59390" y="0"/>
                    <a:pt x="80826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271456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298181" y="2712790"/>
            <a:ext cx="3150682" cy="1176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Government Planning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339799" y="2877711"/>
            <a:ext cx="10086163" cy="872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Create stability through budgets and wage agreements, encouraging investment and reducing industrial disputes.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862038" y="4917746"/>
            <a:ext cx="4022967" cy="1283529"/>
            <a:chOff x="0" y="0"/>
            <a:chExt cx="1271456" cy="40565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71456" cy="405659"/>
            </a:xfrm>
            <a:custGeom>
              <a:avLst/>
              <a:gdLst/>
              <a:ahLst/>
              <a:cxnLst/>
              <a:rect l="l" t="t" r="r" b="b"/>
              <a:pathLst>
                <a:path w="1271456" h="405659">
                  <a:moveTo>
                    <a:pt x="80826" y="0"/>
                  </a:moveTo>
                  <a:lnTo>
                    <a:pt x="1190630" y="0"/>
                  </a:lnTo>
                  <a:cubicBezTo>
                    <a:pt x="1212067" y="0"/>
                    <a:pt x="1232625" y="8516"/>
                    <a:pt x="1247783" y="23673"/>
                  </a:cubicBezTo>
                  <a:cubicBezTo>
                    <a:pt x="1262941" y="38831"/>
                    <a:pt x="1271456" y="59390"/>
                    <a:pt x="1271456" y="80826"/>
                  </a:cubicBezTo>
                  <a:lnTo>
                    <a:pt x="1271456" y="324833"/>
                  </a:lnTo>
                  <a:cubicBezTo>
                    <a:pt x="1271456" y="346269"/>
                    <a:pt x="1262941" y="366827"/>
                    <a:pt x="1247783" y="381985"/>
                  </a:cubicBezTo>
                  <a:cubicBezTo>
                    <a:pt x="1232625" y="397143"/>
                    <a:pt x="1212067" y="405659"/>
                    <a:pt x="1190630" y="405659"/>
                  </a:cubicBezTo>
                  <a:lnTo>
                    <a:pt x="80826" y="405659"/>
                  </a:lnTo>
                  <a:cubicBezTo>
                    <a:pt x="59390" y="405659"/>
                    <a:pt x="38831" y="397143"/>
                    <a:pt x="23673" y="381985"/>
                  </a:cubicBezTo>
                  <a:cubicBezTo>
                    <a:pt x="8516" y="366827"/>
                    <a:pt x="0" y="346269"/>
                    <a:pt x="0" y="324833"/>
                  </a:cubicBezTo>
                  <a:lnTo>
                    <a:pt x="0" y="80826"/>
                  </a:lnTo>
                  <a:cubicBezTo>
                    <a:pt x="0" y="59390"/>
                    <a:pt x="8516" y="38831"/>
                    <a:pt x="23673" y="23673"/>
                  </a:cubicBezTo>
                  <a:cubicBezTo>
                    <a:pt x="38831" y="8516"/>
                    <a:pt x="59390" y="0"/>
                    <a:pt x="80826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1271456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298181" y="4910719"/>
            <a:ext cx="3150682" cy="1176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Capital Expenditure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339799" y="4871985"/>
            <a:ext cx="10086163" cy="1291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Spends on infrastructure (e.g. roads, schools) to create jobs, make it easier to do business and to boost demand for business with increased spending in the economy.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862038" y="7115675"/>
            <a:ext cx="4022967" cy="1283529"/>
            <a:chOff x="0" y="0"/>
            <a:chExt cx="1271456" cy="40565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71456" cy="405659"/>
            </a:xfrm>
            <a:custGeom>
              <a:avLst/>
              <a:gdLst/>
              <a:ahLst/>
              <a:cxnLst/>
              <a:rect l="l" t="t" r="r" b="b"/>
              <a:pathLst>
                <a:path w="1271456" h="405659">
                  <a:moveTo>
                    <a:pt x="80826" y="0"/>
                  </a:moveTo>
                  <a:lnTo>
                    <a:pt x="1190630" y="0"/>
                  </a:lnTo>
                  <a:cubicBezTo>
                    <a:pt x="1212067" y="0"/>
                    <a:pt x="1232625" y="8516"/>
                    <a:pt x="1247783" y="23673"/>
                  </a:cubicBezTo>
                  <a:cubicBezTo>
                    <a:pt x="1262941" y="38831"/>
                    <a:pt x="1271456" y="59390"/>
                    <a:pt x="1271456" y="80826"/>
                  </a:cubicBezTo>
                  <a:lnTo>
                    <a:pt x="1271456" y="324833"/>
                  </a:lnTo>
                  <a:cubicBezTo>
                    <a:pt x="1271456" y="346269"/>
                    <a:pt x="1262941" y="366827"/>
                    <a:pt x="1247783" y="381985"/>
                  </a:cubicBezTo>
                  <a:cubicBezTo>
                    <a:pt x="1232625" y="397143"/>
                    <a:pt x="1212067" y="405659"/>
                    <a:pt x="1190630" y="405659"/>
                  </a:cubicBezTo>
                  <a:lnTo>
                    <a:pt x="80826" y="405659"/>
                  </a:lnTo>
                  <a:cubicBezTo>
                    <a:pt x="59390" y="405659"/>
                    <a:pt x="38831" y="397143"/>
                    <a:pt x="23673" y="381985"/>
                  </a:cubicBezTo>
                  <a:cubicBezTo>
                    <a:pt x="8516" y="366827"/>
                    <a:pt x="0" y="346269"/>
                    <a:pt x="0" y="324833"/>
                  </a:cubicBezTo>
                  <a:lnTo>
                    <a:pt x="0" y="80826"/>
                  </a:lnTo>
                  <a:cubicBezTo>
                    <a:pt x="0" y="59390"/>
                    <a:pt x="8516" y="38831"/>
                    <a:pt x="23673" y="23673"/>
                  </a:cubicBezTo>
                  <a:cubicBezTo>
                    <a:pt x="38831" y="8516"/>
                    <a:pt x="59390" y="0"/>
                    <a:pt x="80826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1271456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2298181" y="7108649"/>
            <a:ext cx="3150682" cy="1176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Current Expenditure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339799" y="7279464"/>
            <a:ext cx="10086163" cy="872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Increases public sector pay and consumer welfare, boosting disposable income and sales; includes direct business supports.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3014717" y="1461594"/>
            <a:ext cx="5273283" cy="600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7"/>
              </a:lnSpc>
            </a:pPr>
            <a:r>
              <a:rPr lang="en-US" sz="3527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27" name="Freeform 27"/>
          <p:cNvSpPr/>
          <p:nvPr/>
        </p:nvSpPr>
        <p:spPr>
          <a:xfrm rot="884069">
            <a:off x="16204467" y="-511264"/>
            <a:ext cx="3114505" cy="2059467"/>
          </a:xfrm>
          <a:custGeom>
            <a:avLst/>
            <a:gdLst/>
            <a:ahLst/>
            <a:cxnLst/>
            <a:rect l="l" t="t" r="r" b="b"/>
            <a:pathLst>
              <a:path w="3114505" h="2059467">
                <a:moveTo>
                  <a:pt x="0" y="0"/>
                </a:moveTo>
                <a:lnTo>
                  <a:pt x="3114505" y="0"/>
                </a:lnTo>
                <a:lnTo>
                  <a:pt x="3114505" y="2059467"/>
                </a:lnTo>
                <a:lnTo>
                  <a:pt x="0" y="20594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655417" y="73357"/>
            <a:ext cx="12094801" cy="1837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20"/>
              </a:lnSpc>
            </a:pPr>
            <a:r>
              <a:rPr lang="en-US" sz="530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How the government creates a positive business climate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3014717" y="1461594"/>
            <a:ext cx="5273283" cy="600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7"/>
              </a:lnSpc>
            </a:pPr>
            <a:r>
              <a:rPr lang="en-US" sz="3527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2" name="Freeform 12"/>
          <p:cNvSpPr/>
          <p:nvPr/>
        </p:nvSpPr>
        <p:spPr>
          <a:xfrm rot="884069">
            <a:off x="16204467" y="-511264"/>
            <a:ext cx="3114505" cy="2059467"/>
          </a:xfrm>
          <a:custGeom>
            <a:avLst/>
            <a:gdLst/>
            <a:ahLst/>
            <a:cxnLst/>
            <a:rect l="l" t="t" r="r" b="b"/>
            <a:pathLst>
              <a:path w="3114505" h="2059467">
                <a:moveTo>
                  <a:pt x="0" y="0"/>
                </a:moveTo>
                <a:lnTo>
                  <a:pt x="3114505" y="0"/>
                </a:lnTo>
                <a:lnTo>
                  <a:pt x="3114505" y="2059467"/>
                </a:lnTo>
                <a:lnTo>
                  <a:pt x="0" y="20594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655417" y="73357"/>
            <a:ext cx="12094801" cy="1837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20"/>
              </a:lnSpc>
            </a:pPr>
            <a:r>
              <a:rPr lang="en-US" sz="530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How the government creates a positive business climate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488029" y="4051283"/>
            <a:ext cx="4022967" cy="1283529"/>
            <a:chOff x="0" y="0"/>
            <a:chExt cx="1271456" cy="40565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71456" cy="405659"/>
            </a:xfrm>
            <a:custGeom>
              <a:avLst/>
              <a:gdLst/>
              <a:ahLst/>
              <a:cxnLst/>
              <a:rect l="l" t="t" r="r" b="b"/>
              <a:pathLst>
                <a:path w="1271456" h="405659">
                  <a:moveTo>
                    <a:pt x="80826" y="0"/>
                  </a:moveTo>
                  <a:lnTo>
                    <a:pt x="1190630" y="0"/>
                  </a:lnTo>
                  <a:cubicBezTo>
                    <a:pt x="1212067" y="0"/>
                    <a:pt x="1232625" y="8516"/>
                    <a:pt x="1247783" y="23673"/>
                  </a:cubicBezTo>
                  <a:cubicBezTo>
                    <a:pt x="1262941" y="38831"/>
                    <a:pt x="1271456" y="59390"/>
                    <a:pt x="1271456" y="80826"/>
                  </a:cubicBezTo>
                  <a:lnTo>
                    <a:pt x="1271456" y="324833"/>
                  </a:lnTo>
                  <a:cubicBezTo>
                    <a:pt x="1271456" y="346269"/>
                    <a:pt x="1262941" y="366827"/>
                    <a:pt x="1247783" y="381985"/>
                  </a:cubicBezTo>
                  <a:cubicBezTo>
                    <a:pt x="1232625" y="397143"/>
                    <a:pt x="1212067" y="405659"/>
                    <a:pt x="1190630" y="405659"/>
                  </a:cubicBezTo>
                  <a:lnTo>
                    <a:pt x="80826" y="405659"/>
                  </a:lnTo>
                  <a:cubicBezTo>
                    <a:pt x="59390" y="405659"/>
                    <a:pt x="38831" y="397143"/>
                    <a:pt x="23673" y="381985"/>
                  </a:cubicBezTo>
                  <a:cubicBezTo>
                    <a:pt x="8516" y="366827"/>
                    <a:pt x="0" y="346269"/>
                    <a:pt x="0" y="324833"/>
                  </a:cubicBezTo>
                  <a:lnTo>
                    <a:pt x="0" y="80826"/>
                  </a:lnTo>
                  <a:cubicBezTo>
                    <a:pt x="0" y="59390"/>
                    <a:pt x="8516" y="38831"/>
                    <a:pt x="23673" y="23673"/>
                  </a:cubicBezTo>
                  <a:cubicBezTo>
                    <a:pt x="38831" y="8516"/>
                    <a:pt x="59390" y="0"/>
                    <a:pt x="80826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1271456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88029" y="6129760"/>
            <a:ext cx="4022967" cy="1283529"/>
            <a:chOff x="0" y="0"/>
            <a:chExt cx="1271456" cy="40565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271456" cy="405659"/>
            </a:xfrm>
            <a:custGeom>
              <a:avLst/>
              <a:gdLst/>
              <a:ahLst/>
              <a:cxnLst/>
              <a:rect l="l" t="t" r="r" b="b"/>
              <a:pathLst>
                <a:path w="1271456" h="405659">
                  <a:moveTo>
                    <a:pt x="80826" y="0"/>
                  </a:moveTo>
                  <a:lnTo>
                    <a:pt x="1190630" y="0"/>
                  </a:lnTo>
                  <a:cubicBezTo>
                    <a:pt x="1212067" y="0"/>
                    <a:pt x="1232625" y="8516"/>
                    <a:pt x="1247783" y="23673"/>
                  </a:cubicBezTo>
                  <a:cubicBezTo>
                    <a:pt x="1262941" y="38831"/>
                    <a:pt x="1271456" y="59390"/>
                    <a:pt x="1271456" y="80826"/>
                  </a:cubicBezTo>
                  <a:lnTo>
                    <a:pt x="1271456" y="324833"/>
                  </a:lnTo>
                  <a:cubicBezTo>
                    <a:pt x="1271456" y="346269"/>
                    <a:pt x="1262941" y="366827"/>
                    <a:pt x="1247783" y="381985"/>
                  </a:cubicBezTo>
                  <a:cubicBezTo>
                    <a:pt x="1232625" y="397143"/>
                    <a:pt x="1212067" y="405659"/>
                    <a:pt x="1190630" y="405659"/>
                  </a:cubicBezTo>
                  <a:lnTo>
                    <a:pt x="80826" y="405659"/>
                  </a:lnTo>
                  <a:cubicBezTo>
                    <a:pt x="59390" y="405659"/>
                    <a:pt x="38831" y="397143"/>
                    <a:pt x="23673" y="381985"/>
                  </a:cubicBezTo>
                  <a:cubicBezTo>
                    <a:pt x="8516" y="366827"/>
                    <a:pt x="0" y="346269"/>
                    <a:pt x="0" y="324833"/>
                  </a:cubicBezTo>
                  <a:lnTo>
                    <a:pt x="0" y="80826"/>
                  </a:lnTo>
                  <a:cubicBezTo>
                    <a:pt x="0" y="59390"/>
                    <a:pt x="8516" y="38831"/>
                    <a:pt x="23673" y="23673"/>
                  </a:cubicBezTo>
                  <a:cubicBezTo>
                    <a:pt x="38831" y="8516"/>
                    <a:pt x="59390" y="0"/>
                    <a:pt x="80826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1271456" cy="434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097784" y="6126371"/>
            <a:ext cx="2466203" cy="2573836"/>
          </a:xfrm>
          <a:custGeom>
            <a:avLst/>
            <a:gdLst/>
            <a:ahLst/>
            <a:cxnLst/>
            <a:rect l="l" t="t" r="r" b="b"/>
            <a:pathLst>
              <a:path w="2466203" h="2573836">
                <a:moveTo>
                  <a:pt x="0" y="0"/>
                </a:moveTo>
                <a:lnTo>
                  <a:pt x="2466203" y="0"/>
                </a:lnTo>
                <a:lnTo>
                  <a:pt x="2466203" y="2573836"/>
                </a:lnTo>
                <a:lnTo>
                  <a:pt x="0" y="25738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5097784" y="3271297"/>
            <a:ext cx="2537204" cy="2057400"/>
          </a:xfrm>
          <a:custGeom>
            <a:avLst/>
            <a:gdLst/>
            <a:ahLst/>
            <a:cxnLst/>
            <a:rect l="l" t="t" r="r" b="b"/>
            <a:pathLst>
              <a:path w="2537204" h="2057400">
                <a:moveTo>
                  <a:pt x="0" y="0"/>
                </a:moveTo>
                <a:lnTo>
                  <a:pt x="2537204" y="0"/>
                </a:lnTo>
                <a:lnTo>
                  <a:pt x="2537204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924172" y="4044256"/>
            <a:ext cx="3150682" cy="1176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Taxation / Funding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965790" y="4209177"/>
            <a:ext cx="10086163" cy="872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Offers low corporation tax and tax breaks and financial grants to encourage entrepreneurship and business expansion.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24172" y="6122734"/>
            <a:ext cx="3150682" cy="1176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Education &amp; Training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965790" y="6083999"/>
            <a:ext cx="10086163" cy="1291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Invests in education and training (e.g. SOLAS) to provide skilled workers and support labour market entry. Offers free third level education to encourage upskilling of workforce.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531734"/>
            <a:chOff x="0" y="0"/>
            <a:chExt cx="4816593" cy="6667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66794"/>
            </a:xfrm>
            <a:custGeom>
              <a:avLst/>
              <a:gdLst/>
              <a:ahLst/>
              <a:cxnLst/>
              <a:rect l="l" t="t" r="r" b="b"/>
              <a:pathLst>
                <a:path w="4816592" h="666794">
                  <a:moveTo>
                    <a:pt x="0" y="0"/>
                  </a:moveTo>
                  <a:lnTo>
                    <a:pt x="4816592" y="0"/>
                  </a:lnTo>
                  <a:lnTo>
                    <a:pt x="4816592" y="666794"/>
                  </a:lnTo>
                  <a:lnTo>
                    <a:pt x="0" y="66679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704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299173"/>
            <a:ext cx="13362596" cy="1146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91D1DB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Introduction</a:t>
            </a:r>
          </a:p>
        </p:txBody>
      </p:sp>
      <p:sp>
        <p:nvSpPr>
          <p:cNvPr id="6" name="AutoShape 6"/>
          <p:cNvSpPr/>
          <p:nvPr/>
        </p:nvSpPr>
        <p:spPr>
          <a:xfrm flipV="1">
            <a:off x="1028893" y="1445348"/>
            <a:ext cx="16230697" cy="0"/>
          </a:xfrm>
          <a:prstGeom prst="line">
            <a:avLst/>
          </a:prstGeom>
          <a:ln w="19050" cap="flat">
            <a:solidFill>
              <a:srgbClr val="91D1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1702238" y="1531073"/>
            <a:ext cx="5557352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8" name="Freeform 8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9" name="Picture 9"/>
          <p:cNvPicPr>
            <a:picLocks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332962" y="3316664"/>
            <a:ext cx="6660745" cy="3743744"/>
          </a:xfrm>
          <a:prstGeom prst="rect">
            <a:avLst/>
          </a:prstGeom>
        </p:spPr>
      </p:pic>
      <p:sp>
        <p:nvSpPr>
          <p:cNvPr id="10" name="Freeform 10"/>
          <p:cNvSpPr/>
          <p:nvPr/>
        </p:nvSpPr>
        <p:spPr>
          <a:xfrm rot="18445292" flipV="1">
            <a:off x="16088125" y="7861583"/>
            <a:ext cx="1921255" cy="909624"/>
          </a:xfrm>
          <a:custGeom>
            <a:avLst/>
            <a:gdLst/>
            <a:ahLst/>
            <a:cxnLst/>
            <a:rect l="l" t="t" r="r" b="b"/>
            <a:pathLst>
              <a:path w="2544403" h="909624">
                <a:moveTo>
                  <a:pt x="0" y="909624"/>
                </a:moveTo>
                <a:lnTo>
                  <a:pt x="2544403" y="909624"/>
                </a:lnTo>
                <a:lnTo>
                  <a:pt x="2544403" y="0"/>
                </a:lnTo>
                <a:lnTo>
                  <a:pt x="0" y="0"/>
                </a:lnTo>
                <a:lnTo>
                  <a:pt x="0" y="909624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676849" y="4001441"/>
            <a:ext cx="10012500" cy="5514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We will look at reasons why someone might start a business in this chapter - mostly we think of people wanting to make money - but there are other reasons!</a:t>
            </a:r>
          </a:p>
          <a:p>
            <a:pPr algn="l">
              <a:lnSpc>
                <a:spcPts val="3640"/>
              </a:lnSpc>
            </a:pPr>
            <a:endParaRPr lang="en-US" sz="2600" dirty="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We Make Good is a social enterprise based in Dublin 1 that designs, creates and sells a range of handmade crafts, art, and unique gifts. It was founded by Quality Matters, a charity focused on creating solutions for vulnerable groups.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endParaRPr lang="en-US" sz="2600" dirty="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Printable Worksheet here → </a:t>
            </a:r>
            <a:r>
              <a:rPr lang="en-US" sz="2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  <a:hlinkClick r:id="rId8"/>
              </a:rPr>
              <a:t>https://</a:t>
            </a:r>
            <a:r>
              <a:rPr lang="en-US" sz="2600" dirty="0" err="1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  <a:hlinkClick r:id="rId8"/>
              </a:rPr>
              <a:t>backinbusinesshub.com</a:t>
            </a:r>
            <a:r>
              <a:rPr lang="en-US" sz="2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  <a:hlinkClick r:id="rId8"/>
              </a:rPr>
              <a:t>/wp-content/uploads/2025/06/Starter-worksheet-Chapter-6.pdf</a:t>
            </a:r>
            <a:endParaRPr lang="en-US" sz="2600" dirty="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76849" y="2829419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Starter Activity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341927" y="7114561"/>
            <a:ext cx="4660073" cy="29491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 dirty="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Info on We</a:t>
            </a:r>
          </a:p>
          <a:p>
            <a:pPr algn="ctr">
              <a:lnSpc>
                <a:spcPts val="5819"/>
              </a:lnSpc>
              <a:spcBef>
                <a:spcPct val="0"/>
              </a:spcBef>
            </a:pPr>
            <a:r>
              <a:rPr lang="en-US" sz="4156" dirty="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Make Good</a:t>
            </a:r>
          </a:p>
          <a:p>
            <a:pPr algn="ctr">
              <a:lnSpc>
                <a:spcPts val="5819"/>
              </a:lnSpc>
              <a:spcBef>
                <a:spcPct val="0"/>
              </a:spcBef>
            </a:pPr>
            <a:r>
              <a:rPr lang="en-US" sz="4156" dirty="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  <a:hlinkClick r:id="rId9"/>
              </a:rPr>
              <a:t>Click here to watch</a:t>
            </a:r>
            <a:endParaRPr lang="en-US" sz="4156" dirty="0">
              <a:solidFill>
                <a:srgbClr val="91D1DB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</p:spTree>
    <p:extLst>
      <p:ext uri="{BB962C8B-B14F-4D97-AF65-F5344CB8AC3E}">
        <p14:creationId xmlns:p14="http://schemas.microsoft.com/office/powerpoint/2010/main" val="1688832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14600" y="4335173"/>
            <a:ext cx="9623020" cy="5408723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 rot="-491172" flipH="1" flipV="1">
            <a:off x="12802016" y="8657757"/>
            <a:ext cx="2544403" cy="909624"/>
          </a:xfrm>
          <a:custGeom>
            <a:avLst/>
            <a:gdLst/>
            <a:ahLst/>
            <a:cxnLst/>
            <a:rect l="l" t="t" r="r" b="b"/>
            <a:pathLst>
              <a:path w="2544403" h="909624">
                <a:moveTo>
                  <a:pt x="2544403" y="909624"/>
                </a:moveTo>
                <a:lnTo>
                  <a:pt x="0" y="909624"/>
                </a:lnTo>
                <a:lnTo>
                  <a:pt x="0" y="0"/>
                </a:lnTo>
                <a:lnTo>
                  <a:pt x="2544403" y="0"/>
                </a:lnTo>
                <a:lnTo>
                  <a:pt x="2544403" y="90962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3014717" y="3514249"/>
            <a:ext cx="5273283" cy="36929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  <a:spcBef>
                <a:spcPct val="0"/>
              </a:spcBef>
            </a:pPr>
            <a:r>
              <a:rPr lang="en-US" sz="4156" dirty="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South Cork Local Enterprise Office Information Video</a:t>
            </a:r>
          </a:p>
          <a:p>
            <a:pPr algn="ctr">
              <a:lnSpc>
                <a:spcPts val="5819"/>
              </a:lnSpc>
              <a:spcBef>
                <a:spcPct val="0"/>
              </a:spcBef>
            </a:pPr>
            <a:endParaRPr lang="en-US" sz="4156" dirty="0">
              <a:solidFill>
                <a:srgbClr val="91D1DB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algn="ctr">
              <a:lnSpc>
                <a:spcPts val="5819"/>
              </a:lnSpc>
              <a:spcBef>
                <a:spcPct val="0"/>
              </a:spcBef>
            </a:pPr>
            <a:r>
              <a:rPr lang="en-US" sz="4156" dirty="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  <a:hlinkClick r:id="rId6"/>
              </a:rPr>
              <a:t>Watch by link</a:t>
            </a:r>
            <a:endParaRPr lang="en-US" sz="4156" dirty="0">
              <a:solidFill>
                <a:srgbClr val="91D1DB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55417" y="2255814"/>
            <a:ext cx="11365068" cy="1901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Local Enterprise Offices (LEOs): </a:t>
            </a:r>
            <a:r>
              <a:rPr lang="en-US" sz="34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Promote entrepreneurship locally and support start-ups or small businesses with training, funding, and advice.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014717" y="1461594"/>
            <a:ext cx="5273283" cy="600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7"/>
              </a:lnSpc>
            </a:pPr>
            <a:r>
              <a:rPr lang="en-US" sz="3527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6" name="Freeform 16"/>
          <p:cNvSpPr/>
          <p:nvPr/>
        </p:nvSpPr>
        <p:spPr>
          <a:xfrm rot="884069">
            <a:off x="16204467" y="-511264"/>
            <a:ext cx="3114505" cy="2059467"/>
          </a:xfrm>
          <a:custGeom>
            <a:avLst/>
            <a:gdLst/>
            <a:ahLst/>
            <a:cxnLst/>
            <a:rect l="l" t="t" r="r" b="b"/>
            <a:pathLst>
              <a:path w="3114505" h="2059467">
                <a:moveTo>
                  <a:pt x="0" y="0"/>
                </a:moveTo>
                <a:lnTo>
                  <a:pt x="3114505" y="0"/>
                </a:lnTo>
                <a:lnTo>
                  <a:pt x="3114505" y="2059467"/>
                </a:lnTo>
                <a:lnTo>
                  <a:pt x="0" y="20594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655417" y="73357"/>
            <a:ext cx="12094801" cy="1837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20"/>
              </a:lnSpc>
            </a:pPr>
            <a:r>
              <a:rPr lang="en-US" sz="530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How the government support local business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07567" y="2453117"/>
            <a:ext cx="16854153" cy="7225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Provide training: </a:t>
            </a: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Offer in-person and online courses to help entrepreneurs upskill, including programmes like Start Your Own Business.</a:t>
            </a:r>
          </a:p>
          <a:p>
            <a:pPr algn="l">
              <a:lnSpc>
                <a:spcPts val="3023"/>
              </a:lnSpc>
            </a:pPr>
            <a:endParaRPr lang="en-US" sz="32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6048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Provide mentoring: </a:t>
            </a: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Match entrepreneurs with experienced mentors to offer one-on-one support in business planning, strategy, finance, and market research.</a:t>
            </a:r>
          </a:p>
          <a:p>
            <a:pPr algn="l">
              <a:lnSpc>
                <a:spcPts val="3023"/>
              </a:lnSpc>
            </a:pPr>
            <a:endParaRPr lang="en-US" sz="32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6048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Provide financial support: </a:t>
            </a: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Offer grants such as Feasibility and Expansion grants, and help access loans of up to €50,000 through Microfinance Ireland.</a:t>
            </a:r>
          </a:p>
          <a:p>
            <a:pPr algn="l">
              <a:lnSpc>
                <a:spcPts val="3023"/>
              </a:lnSpc>
            </a:pPr>
            <a:endParaRPr lang="en-US" sz="32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6048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Help with networking: </a:t>
            </a: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Run local events to connect business owners, share insights, and build relationships with others in the community.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014717" y="1461594"/>
            <a:ext cx="5273283" cy="600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7"/>
              </a:lnSpc>
            </a:pPr>
            <a:r>
              <a:rPr lang="en-US" sz="3527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3" name="Freeform 13"/>
          <p:cNvSpPr/>
          <p:nvPr/>
        </p:nvSpPr>
        <p:spPr>
          <a:xfrm rot="884069">
            <a:off x="16204467" y="-511264"/>
            <a:ext cx="3114505" cy="2059467"/>
          </a:xfrm>
          <a:custGeom>
            <a:avLst/>
            <a:gdLst/>
            <a:ahLst/>
            <a:cxnLst/>
            <a:rect l="l" t="t" r="r" b="b"/>
            <a:pathLst>
              <a:path w="3114505" h="2059467">
                <a:moveTo>
                  <a:pt x="0" y="0"/>
                </a:moveTo>
                <a:lnTo>
                  <a:pt x="3114505" y="0"/>
                </a:lnTo>
                <a:lnTo>
                  <a:pt x="3114505" y="2059467"/>
                </a:lnTo>
                <a:lnTo>
                  <a:pt x="0" y="20594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655417" y="73357"/>
            <a:ext cx="12094801" cy="1837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20"/>
              </a:lnSpc>
            </a:pPr>
            <a:r>
              <a:rPr lang="en-US" sz="530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Services offered to local businesses through their LEO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600805" y="4025268"/>
            <a:ext cx="10399417" cy="584510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55417" y="2447925"/>
            <a:ext cx="6497455" cy="6324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Supported by the Irish government, Microfinance Ireland assists businesses struggling to secure a business loan from a traditional lender. Whether you are starting a new business, expanding your business or just happen to be in a tight spot with your business, we are here to help.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endParaRPr lang="en-US" sz="2999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Loans are offered for amounts between €2,000 and €50,000 if a business cannot find funding through a bank.</a:t>
            </a:r>
          </a:p>
        </p:txBody>
      </p:sp>
      <p:sp>
        <p:nvSpPr>
          <p:cNvPr id="4" name="Freeform 4"/>
          <p:cNvSpPr/>
          <p:nvPr/>
        </p:nvSpPr>
        <p:spPr>
          <a:xfrm rot="-8849351" flipH="1" flipV="1">
            <a:off x="14922647" y="2436939"/>
            <a:ext cx="2544403" cy="909624"/>
          </a:xfrm>
          <a:custGeom>
            <a:avLst/>
            <a:gdLst/>
            <a:ahLst/>
            <a:cxnLst/>
            <a:rect l="l" t="t" r="r" b="b"/>
            <a:pathLst>
              <a:path w="2544403" h="909624">
                <a:moveTo>
                  <a:pt x="2544403" y="909624"/>
                </a:moveTo>
                <a:lnTo>
                  <a:pt x="0" y="909624"/>
                </a:lnTo>
                <a:lnTo>
                  <a:pt x="0" y="0"/>
                </a:lnTo>
                <a:lnTo>
                  <a:pt x="2544403" y="0"/>
                </a:lnTo>
                <a:lnTo>
                  <a:pt x="2544403" y="90962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extBox 5"/>
          <p:cNvSpPr txBox="1"/>
          <p:nvPr/>
        </p:nvSpPr>
        <p:spPr>
          <a:xfrm>
            <a:off x="7600805" y="2345314"/>
            <a:ext cx="5810395" cy="1461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  <a:spcBef>
                <a:spcPct val="0"/>
              </a:spcBef>
            </a:pPr>
            <a:r>
              <a:rPr lang="en-US" sz="4156" dirty="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Short info video</a:t>
            </a:r>
          </a:p>
          <a:p>
            <a:pPr algn="ctr">
              <a:lnSpc>
                <a:spcPts val="5819"/>
              </a:lnSpc>
              <a:spcBef>
                <a:spcPct val="0"/>
              </a:spcBef>
            </a:pPr>
            <a:r>
              <a:rPr lang="en-US" sz="4156" dirty="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  <a:hlinkClick r:id="rId6"/>
              </a:rPr>
              <a:t>Link here</a:t>
            </a:r>
            <a:endParaRPr lang="en-US" sz="4156" dirty="0">
              <a:solidFill>
                <a:srgbClr val="91D1DB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014717" y="1461594"/>
            <a:ext cx="5273283" cy="600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7"/>
              </a:lnSpc>
            </a:pPr>
            <a:r>
              <a:rPr lang="en-US" sz="3527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6" name="Freeform 16"/>
          <p:cNvSpPr/>
          <p:nvPr/>
        </p:nvSpPr>
        <p:spPr>
          <a:xfrm rot="884069">
            <a:off x="16204467" y="-511264"/>
            <a:ext cx="3114505" cy="2059467"/>
          </a:xfrm>
          <a:custGeom>
            <a:avLst/>
            <a:gdLst/>
            <a:ahLst/>
            <a:cxnLst/>
            <a:rect l="l" t="t" r="r" b="b"/>
            <a:pathLst>
              <a:path w="3114505" h="2059467">
                <a:moveTo>
                  <a:pt x="0" y="0"/>
                </a:moveTo>
                <a:lnTo>
                  <a:pt x="3114505" y="0"/>
                </a:lnTo>
                <a:lnTo>
                  <a:pt x="3114505" y="2059467"/>
                </a:lnTo>
                <a:lnTo>
                  <a:pt x="0" y="20594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655417" y="527106"/>
            <a:ext cx="12094801" cy="903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20"/>
              </a:lnSpc>
            </a:pPr>
            <a:r>
              <a:rPr lang="en-US" sz="5300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Microfinance Ireland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88578" y="557036"/>
            <a:ext cx="13693184" cy="1219938"/>
          </a:xfrm>
          <a:custGeom>
            <a:avLst/>
            <a:gdLst/>
            <a:ahLst/>
            <a:cxnLst/>
            <a:rect l="l" t="t" r="r" b="b"/>
            <a:pathLst>
              <a:path w="13693184" h="1219938">
                <a:moveTo>
                  <a:pt x="0" y="0"/>
                </a:moveTo>
                <a:lnTo>
                  <a:pt x="13693183" y="0"/>
                </a:lnTo>
                <a:lnTo>
                  <a:pt x="13693183" y="1219938"/>
                </a:lnTo>
                <a:lnTo>
                  <a:pt x="0" y="12199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6111723" y="242175"/>
            <a:ext cx="1837198" cy="1506502"/>
          </a:xfrm>
          <a:custGeom>
            <a:avLst/>
            <a:gdLst/>
            <a:ahLst/>
            <a:cxnLst/>
            <a:rect l="l" t="t" r="r" b="b"/>
            <a:pathLst>
              <a:path w="1837198" h="1506502">
                <a:moveTo>
                  <a:pt x="0" y="0"/>
                </a:moveTo>
                <a:lnTo>
                  <a:pt x="1837198" y="0"/>
                </a:lnTo>
                <a:lnTo>
                  <a:pt x="1837198" y="1506502"/>
                </a:lnTo>
                <a:lnTo>
                  <a:pt x="0" y="15065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2561930"/>
            <a:ext cx="16122755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Other local supports offered to local businesses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8133" y="3612220"/>
            <a:ext cx="16351733" cy="6082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Leader: </a:t>
            </a: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Funds rural projects that support job creation, social inclusion, and environmental sustainability.</a:t>
            </a:r>
          </a:p>
          <a:p>
            <a:pPr algn="l">
              <a:lnSpc>
                <a:spcPts val="6048"/>
              </a:lnSpc>
            </a:pPr>
            <a:endParaRPr lang="en-US" sz="32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6048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Solas: </a:t>
            </a: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Provides training and education programmes to help people enter or progress in the labour market. Helps business access skilled labour and reduce labour shortages.</a:t>
            </a:r>
          </a:p>
          <a:p>
            <a:pPr algn="l">
              <a:lnSpc>
                <a:spcPts val="6048"/>
              </a:lnSpc>
            </a:pPr>
            <a:endParaRPr lang="en-US" sz="32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6048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Area Partnership Companies (APCs): </a:t>
            </a: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Support local people in starting businesses to solve community problems through grants, mentoring, and training.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455719"/>
            <a:ext cx="15666767" cy="1113503"/>
            <a:chOff x="0" y="0"/>
            <a:chExt cx="4126227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26227" cy="293268"/>
            </a:xfrm>
            <a:custGeom>
              <a:avLst/>
              <a:gdLst/>
              <a:ahLst/>
              <a:cxnLst/>
              <a:rect l="l" t="t" r="r" b="b"/>
              <a:pathLst>
                <a:path w="4126227" h="293268">
                  <a:moveTo>
                    <a:pt x="25202" y="0"/>
                  </a:moveTo>
                  <a:lnTo>
                    <a:pt x="4101024" y="0"/>
                  </a:lnTo>
                  <a:cubicBezTo>
                    <a:pt x="4107709" y="0"/>
                    <a:pt x="4114119" y="2655"/>
                    <a:pt x="4118845" y="7382"/>
                  </a:cubicBezTo>
                  <a:cubicBezTo>
                    <a:pt x="4123572" y="12108"/>
                    <a:pt x="4126227" y="18518"/>
                    <a:pt x="4126227" y="25202"/>
                  </a:cubicBezTo>
                  <a:lnTo>
                    <a:pt x="4126227" y="268066"/>
                  </a:lnTo>
                  <a:cubicBezTo>
                    <a:pt x="4126227" y="281985"/>
                    <a:pt x="4114943" y="293268"/>
                    <a:pt x="4101024" y="293268"/>
                  </a:cubicBezTo>
                  <a:lnTo>
                    <a:pt x="25202" y="293268"/>
                  </a:lnTo>
                  <a:cubicBezTo>
                    <a:pt x="11283" y="293268"/>
                    <a:pt x="0" y="281985"/>
                    <a:pt x="0" y="268066"/>
                  </a:cubicBezTo>
                  <a:lnTo>
                    <a:pt x="0" y="25202"/>
                  </a:lnTo>
                  <a:cubicBezTo>
                    <a:pt x="0" y="18518"/>
                    <a:pt x="2655" y="12108"/>
                    <a:pt x="7382" y="7382"/>
                  </a:cubicBezTo>
                  <a:cubicBezTo>
                    <a:pt x="12108" y="2655"/>
                    <a:pt x="18518" y="0"/>
                    <a:pt x="25202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4126227" cy="3694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r>
                <a:rPr lang="en-US" sz="4399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Business In Our World Pg 110 - GYM+COFFEE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2116858" y="4112148"/>
            <a:ext cx="4658016" cy="2602666"/>
          </a:xfrm>
          <a:custGeom>
            <a:avLst/>
            <a:gdLst/>
            <a:ahLst/>
            <a:cxnLst/>
            <a:rect l="l" t="t" r="r" b="b"/>
            <a:pathLst>
              <a:path w="4658016" h="2602666">
                <a:moveTo>
                  <a:pt x="0" y="0"/>
                </a:moveTo>
                <a:lnTo>
                  <a:pt x="4658016" y="0"/>
                </a:lnTo>
                <a:lnTo>
                  <a:pt x="4658016" y="2602666"/>
                </a:lnTo>
                <a:lnTo>
                  <a:pt x="0" y="26026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1502698" y="6842131"/>
            <a:ext cx="2530019" cy="2416169"/>
          </a:xfrm>
          <a:custGeom>
            <a:avLst/>
            <a:gdLst/>
            <a:ahLst/>
            <a:cxnLst/>
            <a:rect l="l" t="t" r="r" b="b"/>
            <a:pathLst>
              <a:path w="2530019" h="2416169">
                <a:moveTo>
                  <a:pt x="0" y="0"/>
                </a:moveTo>
                <a:lnTo>
                  <a:pt x="2530020" y="0"/>
                </a:lnTo>
                <a:lnTo>
                  <a:pt x="2530020" y="2416169"/>
                </a:lnTo>
                <a:lnTo>
                  <a:pt x="0" y="24161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4931705" y="7002385"/>
            <a:ext cx="2327595" cy="2506159"/>
          </a:xfrm>
          <a:custGeom>
            <a:avLst/>
            <a:gdLst/>
            <a:ahLst/>
            <a:cxnLst/>
            <a:rect l="l" t="t" r="r" b="b"/>
            <a:pathLst>
              <a:path w="2327595" h="2506159">
                <a:moveTo>
                  <a:pt x="0" y="0"/>
                </a:moveTo>
                <a:lnTo>
                  <a:pt x="2327595" y="0"/>
                </a:lnTo>
                <a:lnTo>
                  <a:pt x="2327595" y="2506159"/>
                </a:lnTo>
                <a:lnTo>
                  <a:pt x="0" y="25061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32904" y="5444496"/>
            <a:ext cx="8039731" cy="2426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4599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12" tooltip="https://www.localenterprise.ie/About-Us/Startup-Stories/LEO-Startup-Stories-GymCoffee.pdf"/>
              </a:rPr>
              <a:t>https://www.localenterprise.ie/About-Us/Startup-Stories/LEO-Startup-Stories-GymCoffee.pdf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88578" y="557036"/>
            <a:ext cx="13693184" cy="1219938"/>
          </a:xfrm>
          <a:custGeom>
            <a:avLst/>
            <a:gdLst/>
            <a:ahLst/>
            <a:cxnLst/>
            <a:rect l="l" t="t" r="r" b="b"/>
            <a:pathLst>
              <a:path w="13693184" h="1219938">
                <a:moveTo>
                  <a:pt x="0" y="0"/>
                </a:moveTo>
                <a:lnTo>
                  <a:pt x="13693183" y="0"/>
                </a:lnTo>
                <a:lnTo>
                  <a:pt x="13693183" y="1219938"/>
                </a:lnTo>
                <a:lnTo>
                  <a:pt x="0" y="12199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6111723" y="242175"/>
            <a:ext cx="1837198" cy="1506502"/>
          </a:xfrm>
          <a:custGeom>
            <a:avLst/>
            <a:gdLst/>
            <a:ahLst/>
            <a:cxnLst/>
            <a:rect l="l" t="t" r="r" b="b"/>
            <a:pathLst>
              <a:path w="1837198" h="1506502">
                <a:moveTo>
                  <a:pt x="0" y="0"/>
                </a:moveTo>
                <a:lnTo>
                  <a:pt x="1837198" y="0"/>
                </a:lnTo>
                <a:lnTo>
                  <a:pt x="1837198" y="1506502"/>
                </a:lnTo>
                <a:lnTo>
                  <a:pt x="0" y="15065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2629994" y="6517354"/>
            <a:ext cx="5658006" cy="3769646"/>
          </a:xfrm>
          <a:custGeom>
            <a:avLst/>
            <a:gdLst/>
            <a:ahLst/>
            <a:cxnLst/>
            <a:rect l="l" t="t" r="r" b="b"/>
            <a:pathLst>
              <a:path w="5658006" h="3769646">
                <a:moveTo>
                  <a:pt x="0" y="0"/>
                </a:moveTo>
                <a:lnTo>
                  <a:pt x="5658006" y="0"/>
                </a:lnTo>
                <a:lnTo>
                  <a:pt x="5658006" y="3769646"/>
                </a:lnTo>
                <a:lnTo>
                  <a:pt x="0" y="37696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907567" y="2561930"/>
            <a:ext cx="16122755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Government support at a national level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3078" y="3612220"/>
            <a:ext cx="16351733" cy="6082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Enterprise Ireland is the government agency responsible for developing Irish-owned businesses that </a:t>
            </a: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aim to grow internationally.</a:t>
            </a:r>
          </a:p>
          <a:p>
            <a:pPr algn="l">
              <a:lnSpc>
                <a:spcPts val="6048"/>
              </a:lnSpc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It focuses on supporting businesses</a:t>
            </a: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with 10 or more employees </a:t>
            </a: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that are looking to:</a:t>
            </a:r>
          </a:p>
          <a:p>
            <a:pPr marL="690884" lvl="1" indent="-345442" algn="l">
              <a:lnSpc>
                <a:spcPts val="6048"/>
              </a:lnSpc>
              <a:buFont typeface="Arial"/>
              <a:buChar char="•"/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Expand their exports</a:t>
            </a:r>
          </a:p>
          <a:p>
            <a:pPr marL="690884" lvl="1" indent="-345442" algn="l">
              <a:lnSpc>
                <a:spcPts val="6048"/>
              </a:lnSpc>
              <a:buFont typeface="Arial"/>
              <a:buChar char="•"/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Scale their operations</a:t>
            </a:r>
          </a:p>
          <a:p>
            <a:pPr marL="690884" lvl="1" indent="-345442" algn="l">
              <a:lnSpc>
                <a:spcPts val="6048"/>
              </a:lnSpc>
              <a:buFont typeface="Arial"/>
              <a:buChar char="•"/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Innovate for long-term success</a:t>
            </a:r>
          </a:p>
          <a:p>
            <a:pPr algn="l">
              <a:lnSpc>
                <a:spcPts val="6048"/>
              </a:lnSpc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Enterprise Ireland plays a key role in helping Irish </a:t>
            </a:r>
          </a:p>
          <a:p>
            <a:pPr algn="l">
              <a:lnSpc>
                <a:spcPts val="6048"/>
              </a:lnSpc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businesses compete globally.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88578" y="557036"/>
            <a:ext cx="13693184" cy="1219938"/>
          </a:xfrm>
          <a:custGeom>
            <a:avLst/>
            <a:gdLst/>
            <a:ahLst/>
            <a:cxnLst/>
            <a:rect l="l" t="t" r="r" b="b"/>
            <a:pathLst>
              <a:path w="13693184" h="1219938">
                <a:moveTo>
                  <a:pt x="0" y="0"/>
                </a:moveTo>
                <a:lnTo>
                  <a:pt x="13693183" y="0"/>
                </a:lnTo>
                <a:lnTo>
                  <a:pt x="13693183" y="1219938"/>
                </a:lnTo>
                <a:lnTo>
                  <a:pt x="0" y="12199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6111723" y="242175"/>
            <a:ext cx="1837198" cy="1506502"/>
          </a:xfrm>
          <a:custGeom>
            <a:avLst/>
            <a:gdLst/>
            <a:ahLst/>
            <a:cxnLst/>
            <a:rect l="l" t="t" r="r" b="b"/>
            <a:pathLst>
              <a:path w="1837198" h="1506502">
                <a:moveTo>
                  <a:pt x="0" y="0"/>
                </a:moveTo>
                <a:lnTo>
                  <a:pt x="1837198" y="0"/>
                </a:lnTo>
                <a:lnTo>
                  <a:pt x="1837198" y="1506502"/>
                </a:lnTo>
                <a:lnTo>
                  <a:pt x="0" y="15065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2369720"/>
            <a:ext cx="16122755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Services provided by Enterprise Ireland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8133" y="3051236"/>
            <a:ext cx="16351733" cy="6956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36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Funding: </a:t>
            </a: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Provides grants and equity investment to support start-ups and business expansion, especially those targeting exports.</a:t>
            </a:r>
          </a:p>
          <a:p>
            <a:pPr algn="l">
              <a:lnSpc>
                <a:spcPts val="5536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International Offices:</a:t>
            </a: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Operates over 30 global offices that help Irish businesses access foreign markets and connect with buyers.</a:t>
            </a:r>
          </a:p>
          <a:p>
            <a:pPr algn="l">
              <a:lnSpc>
                <a:spcPts val="5536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Research &amp; Development (R&amp;D): </a:t>
            </a: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Encourages companies to invest in R&amp;D to create new products and improve long-term competitiveness.</a:t>
            </a:r>
          </a:p>
          <a:p>
            <a:pPr algn="l">
              <a:lnSpc>
                <a:spcPts val="5536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Market Research Centres: </a:t>
            </a: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Gives access to data on market size, competitors, and trends to guide export planning and decision-making.</a:t>
            </a:r>
          </a:p>
          <a:p>
            <a:pPr algn="l">
              <a:lnSpc>
                <a:spcPts val="5536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Events: </a:t>
            </a: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Organises trade fairs and missions abroad, helping Irish firms meet global clients and government officials.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C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11723" y="242175"/>
            <a:ext cx="1837198" cy="1506502"/>
          </a:xfrm>
          <a:custGeom>
            <a:avLst/>
            <a:gdLst/>
            <a:ahLst/>
            <a:cxnLst/>
            <a:rect l="l" t="t" r="r" b="b"/>
            <a:pathLst>
              <a:path w="1837198" h="1506502">
                <a:moveTo>
                  <a:pt x="0" y="0"/>
                </a:moveTo>
                <a:lnTo>
                  <a:pt x="1837198" y="0"/>
                </a:lnTo>
                <a:lnTo>
                  <a:pt x="1837198" y="1506502"/>
                </a:lnTo>
                <a:lnTo>
                  <a:pt x="0" y="15065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07567" y="919226"/>
            <a:ext cx="16122755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91D1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National Enterprise Hub – </a:t>
            </a:r>
            <a:r>
              <a:rPr lang="en-US" sz="4400" b="1" dirty="0">
                <a:solidFill>
                  <a:srgbClr val="91D1DB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5"/>
              </a:rPr>
              <a:t>click to watch here</a:t>
            </a:r>
            <a:endParaRPr lang="en-US" sz="4400" b="1" dirty="0">
              <a:solidFill>
                <a:srgbClr val="91D1DB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pic>
        <p:nvPicPr>
          <p:cNvPr id="4" name="Picture 4"/>
          <p:cNvPicPr>
            <a:picLocks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269467" y="2057400"/>
            <a:ext cx="13842256" cy="7780191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88578" y="557036"/>
            <a:ext cx="13693184" cy="1219938"/>
          </a:xfrm>
          <a:custGeom>
            <a:avLst/>
            <a:gdLst/>
            <a:ahLst/>
            <a:cxnLst/>
            <a:rect l="l" t="t" r="r" b="b"/>
            <a:pathLst>
              <a:path w="13693184" h="1219938">
                <a:moveTo>
                  <a:pt x="0" y="0"/>
                </a:moveTo>
                <a:lnTo>
                  <a:pt x="13693183" y="0"/>
                </a:lnTo>
                <a:lnTo>
                  <a:pt x="13693183" y="1219938"/>
                </a:lnTo>
                <a:lnTo>
                  <a:pt x="0" y="12199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6111723" y="242175"/>
            <a:ext cx="1837198" cy="1506502"/>
          </a:xfrm>
          <a:custGeom>
            <a:avLst/>
            <a:gdLst/>
            <a:ahLst/>
            <a:cxnLst/>
            <a:rect l="l" t="t" r="r" b="b"/>
            <a:pathLst>
              <a:path w="1837198" h="1506502">
                <a:moveTo>
                  <a:pt x="0" y="0"/>
                </a:moveTo>
                <a:lnTo>
                  <a:pt x="1837198" y="0"/>
                </a:lnTo>
                <a:lnTo>
                  <a:pt x="1837198" y="1506502"/>
                </a:lnTo>
                <a:lnTo>
                  <a:pt x="0" y="15065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2369720"/>
            <a:ext cx="16122755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National Enterprise Hub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8133" y="3277135"/>
            <a:ext cx="16351733" cy="6261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4" lvl="1" indent="-345442" algn="l">
              <a:lnSpc>
                <a:spcPts val="5536"/>
              </a:lnSpc>
              <a:buFont typeface="Arial"/>
              <a:buChar char="•"/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Launched in 2024 as a one-stop support hub for Irish businesses.</a:t>
            </a:r>
          </a:p>
          <a:p>
            <a:pPr marL="690884" lvl="1" indent="-345442" algn="l">
              <a:lnSpc>
                <a:spcPts val="5536"/>
              </a:lnSpc>
              <a:buFont typeface="Arial"/>
              <a:buChar char="•"/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Aims to make it easier for companies to access government-backed services and funding.</a:t>
            </a:r>
          </a:p>
          <a:p>
            <a:pPr marL="690884" lvl="1" indent="-345442" algn="l">
              <a:lnSpc>
                <a:spcPts val="5536"/>
              </a:lnSpc>
              <a:buFont typeface="Arial"/>
              <a:buChar char="•"/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Operated by Enterprise Ireland to boost SME support and reduce complexity.</a:t>
            </a:r>
          </a:p>
          <a:p>
            <a:pPr algn="l">
              <a:lnSpc>
                <a:spcPts val="5536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Key Features:</a:t>
            </a:r>
          </a:p>
          <a:p>
            <a:pPr marL="690884" lvl="1" indent="-345442" algn="l">
              <a:lnSpc>
                <a:spcPts val="5536"/>
              </a:lnSpc>
              <a:buFont typeface="Arial"/>
              <a:buChar char="•"/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Centralised access to over 180 supports from 19+ state bodies.</a:t>
            </a:r>
          </a:p>
          <a:p>
            <a:pPr marL="690884" lvl="1" indent="-345442" algn="l">
              <a:lnSpc>
                <a:spcPts val="5536"/>
              </a:lnSpc>
              <a:buFont typeface="Arial"/>
              <a:buChar char="•"/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Personalised help via web, phone, or live chat from trained advisors.</a:t>
            </a:r>
          </a:p>
          <a:p>
            <a:pPr algn="l">
              <a:lnSpc>
                <a:spcPts val="5536"/>
              </a:lnSpc>
            </a:pPr>
            <a:r>
              <a:rPr lang="en-US" sz="32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Purpose:</a:t>
            </a:r>
          </a:p>
          <a:p>
            <a:pPr algn="l">
              <a:lnSpc>
                <a:spcPts val="5536"/>
              </a:lnSpc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Supports Ireland’s national strategy to streamline and strengthen growth for small and expanding businesses.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579" y="471948"/>
            <a:ext cx="17124721" cy="1113503"/>
            <a:chOff x="0" y="0"/>
            <a:chExt cx="4510215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0215" cy="293268"/>
            </a:xfrm>
            <a:custGeom>
              <a:avLst/>
              <a:gdLst/>
              <a:ahLst/>
              <a:cxnLst/>
              <a:rect l="l" t="t" r="r" b="b"/>
              <a:pathLst>
                <a:path w="4510215" h="293268">
                  <a:moveTo>
                    <a:pt x="23057" y="0"/>
                  </a:moveTo>
                  <a:lnTo>
                    <a:pt x="4487158" y="0"/>
                  </a:lnTo>
                  <a:cubicBezTo>
                    <a:pt x="4493273" y="0"/>
                    <a:pt x="4499137" y="2429"/>
                    <a:pt x="4503462" y="6753"/>
                  </a:cubicBezTo>
                  <a:cubicBezTo>
                    <a:pt x="4507785" y="11077"/>
                    <a:pt x="4510215" y="16942"/>
                    <a:pt x="4510215" y="23057"/>
                  </a:cubicBezTo>
                  <a:lnTo>
                    <a:pt x="4510215" y="270212"/>
                  </a:lnTo>
                  <a:cubicBezTo>
                    <a:pt x="4510215" y="282946"/>
                    <a:pt x="4499892" y="293268"/>
                    <a:pt x="4487158" y="293268"/>
                  </a:cubicBezTo>
                  <a:lnTo>
                    <a:pt x="23057" y="293268"/>
                  </a:lnTo>
                  <a:cubicBezTo>
                    <a:pt x="10323" y="293268"/>
                    <a:pt x="0" y="282946"/>
                    <a:pt x="0" y="270212"/>
                  </a:cubicBezTo>
                  <a:lnTo>
                    <a:pt x="0" y="23057"/>
                  </a:lnTo>
                  <a:cubicBezTo>
                    <a:pt x="0" y="10323"/>
                    <a:pt x="10323" y="0"/>
                    <a:pt x="2305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0215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6389" y="617855"/>
            <a:ext cx="14782816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6.3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90781" y="1948039"/>
            <a:ext cx="8236924" cy="1113503"/>
            <a:chOff x="0" y="0"/>
            <a:chExt cx="2169396" cy="2932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445333" y="2093946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11855" y="8507660"/>
            <a:ext cx="8236924" cy="1113503"/>
            <a:chOff x="0" y="0"/>
            <a:chExt cx="2169396" cy="2932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306389" y="8653567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90781" y="3366343"/>
            <a:ext cx="17015317" cy="4781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HL2 Q4 (e) Discuss three ways the Irish government can support businesses such as Spectrum Life.</a:t>
            </a: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OL1 Q5 (c) Describe two supports the Irish government can provide to Alice as a new entrepreneur.</a:t>
            </a: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OL2 Q3 (b) Enterprise Ireland is a state agency that supports the development and growth of Irish businesses.</a:t>
            </a: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(i) Name one other state agency that supports business and enterprise in Ireland. 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(ii) Explain how the investment of €24 million supports new business start-ups in Ireland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399895" y="8573414"/>
            <a:ext cx="8195464" cy="1047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 Q3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531734"/>
            <a:chOff x="0" y="0"/>
            <a:chExt cx="4816593" cy="6667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66794"/>
            </a:xfrm>
            <a:custGeom>
              <a:avLst/>
              <a:gdLst/>
              <a:ahLst/>
              <a:cxnLst/>
              <a:rect l="l" t="t" r="r" b="b"/>
              <a:pathLst>
                <a:path w="4816592" h="666794">
                  <a:moveTo>
                    <a:pt x="0" y="0"/>
                  </a:moveTo>
                  <a:lnTo>
                    <a:pt x="4816592" y="0"/>
                  </a:lnTo>
                  <a:lnTo>
                    <a:pt x="4816592" y="666794"/>
                  </a:lnTo>
                  <a:lnTo>
                    <a:pt x="0" y="66679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704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299173"/>
            <a:ext cx="13362596" cy="1146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91D1DB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Introduction</a:t>
            </a:r>
          </a:p>
        </p:txBody>
      </p:sp>
      <p:sp>
        <p:nvSpPr>
          <p:cNvPr id="6" name="AutoShape 6"/>
          <p:cNvSpPr/>
          <p:nvPr/>
        </p:nvSpPr>
        <p:spPr>
          <a:xfrm flipV="1">
            <a:off x="1028893" y="1445348"/>
            <a:ext cx="16230697" cy="0"/>
          </a:xfrm>
          <a:prstGeom prst="line">
            <a:avLst/>
          </a:prstGeom>
          <a:ln w="19050" cap="flat">
            <a:solidFill>
              <a:srgbClr val="91D1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1834252" y="1531073"/>
            <a:ext cx="5425337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76849" y="4079734"/>
            <a:ext cx="17259107" cy="5804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Can you think of a time when someone you know (a parent, friend, coach, teacher) came up with a smart idea, fixed a problem, or improved how something was done?”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Write it down. Was it an example of...: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Entrepreneurship – starting something new?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Innovation – improving something?</a:t>
            </a:r>
          </a:p>
          <a:p>
            <a:pPr marL="777240" lvl="1" indent="-388620" algn="l">
              <a:lnSpc>
                <a:spcPts val="5040"/>
              </a:lnSpc>
              <a:spcBef>
                <a:spcPct val="0"/>
              </a:spcBef>
              <a:buFont typeface="Arial"/>
              <a:buChar char="•"/>
            </a:pPr>
            <a:r>
              <a:rPr lang="en-US" sz="36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Intrapreneurship – solving a problem inside a workplace or team?</a:t>
            </a:r>
          </a:p>
          <a:p>
            <a:pPr algn="l">
              <a:lnSpc>
                <a:spcPts val="5040"/>
              </a:lnSpc>
              <a:spcBef>
                <a:spcPct val="0"/>
              </a:spcBef>
            </a:pPr>
            <a:endParaRPr lang="en-US" sz="360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676849" y="310986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Priming activity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564234" y="-380505"/>
            <a:ext cx="2741457" cy="2065483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337461" y="633219"/>
            <a:ext cx="968052" cy="96805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5065223" y="982710"/>
            <a:ext cx="1031208" cy="103120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4034964" y="0"/>
            <a:ext cx="4253036" cy="2221255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964516" y="9173251"/>
            <a:ext cx="2241769" cy="111374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flashcards&#10;&#10;AI-generated content may be incorrect.">
            <a:hlinkClick r:id="rId2"/>
            <a:extLst>
              <a:ext uri="{FF2B5EF4-FFF2-40B4-BE49-F238E27FC236}">
                <a16:creationId xmlns:a16="http://schemas.microsoft.com/office/drawing/2014/main" id="{78B1A2BF-426D-22FD-99D1-1CC6876E22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912" y="965200"/>
            <a:ext cx="14856175" cy="8356598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406120" y="9679714"/>
            <a:ext cx="1222354" cy="607286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C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507" y="7621592"/>
            <a:ext cx="16230697" cy="0"/>
          </a:xfrm>
          <a:prstGeom prst="line">
            <a:avLst/>
          </a:prstGeom>
          <a:ln w="19050" cap="flat">
            <a:solidFill>
              <a:srgbClr val="91D1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144500" y="0"/>
            <a:ext cx="5143500" cy="5143500"/>
          </a:xfrm>
          <a:custGeom>
            <a:avLst/>
            <a:gdLst/>
            <a:ahLst/>
            <a:cxnLst/>
            <a:rect l="l" t="t" r="r" b="b"/>
            <a:pathLst>
              <a:path w="5143500" h="5143500">
                <a:moveTo>
                  <a:pt x="0" y="0"/>
                </a:moveTo>
                <a:lnTo>
                  <a:pt x="5143500" y="0"/>
                </a:lnTo>
                <a:lnTo>
                  <a:pt x="51435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700" y="1814100"/>
            <a:ext cx="13362596" cy="1146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91D1DB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6.1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507" y="3449433"/>
            <a:ext cx="16230697" cy="360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>
                <a:solidFill>
                  <a:srgbClr val="91D1DB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6.1 Identify examples of innovation, intrapreneurship, and entrepreneurship in their local community, nationally and internationally, and explain the importance of innovation for business, the economy and society.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85603" y="9172575"/>
            <a:ext cx="5382144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2561930"/>
            <a:ext cx="14027117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Innovation and Intrapreneurship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7567" y="3512566"/>
            <a:ext cx="16351733" cy="5745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Innovation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means </a:t>
            </a: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coming up with something new or better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– this could be a product, service, process or even a new way to sell to different customers e.g. online, or to earn revenue e.g. switching to a subscription model.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An </a:t>
            </a: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intrapreneur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is an </a:t>
            </a: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employee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who brings new ideas to life </a:t>
            </a: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within an existing business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. They don’t take the personal risk but still act creatively to improve or grow the business.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Innovation and intrapreneurship are essential in every business – they help it stay competitive and respond to change.</a:t>
            </a:r>
          </a:p>
        </p:txBody>
      </p:sp>
      <p:sp>
        <p:nvSpPr>
          <p:cNvPr id="7" name="Freeform 7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4015158" y="3878920"/>
            <a:ext cx="4272842" cy="6413272"/>
          </a:xfrm>
          <a:custGeom>
            <a:avLst/>
            <a:gdLst/>
            <a:ahLst/>
            <a:cxnLst/>
            <a:rect l="l" t="t" r="r" b="b"/>
            <a:pathLst>
              <a:path w="4272842" h="6413272">
                <a:moveTo>
                  <a:pt x="0" y="0"/>
                </a:moveTo>
                <a:lnTo>
                  <a:pt x="4272842" y="0"/>
                </a:lnTo>
                <a:lnTo>
                  <a:pt x="4272842" y="6413272"/>
                </a:lnTo>
                <a:lnTo>
                  <a:pt x="0" y="64132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907567" y="2561930"/>
            <a:ext cx="14027117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Entrepreneurship/Entrepreneurs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07567" y="3420098"/>
            <a:ext cx="12709632" cy="6460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Entrepreneurship is when someone takes a personal or financial risk to create or grow a business or social enterprise.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An entrepreneur is the person who drives that business idea forward, usually from scratch.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Hannah Joyce set up Flexera, a pilates equipment business when she spotted a gap for home pilates equipment in Ireland the UK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i="1">
                <a:solidFill>
                  <a:srgbClr val="24363D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Extension: Read Hannah’s case study in the front of the book to learn more about her story.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03C4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2561930"/>
            <a:ext cx="14027117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Examples of each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7567" y="3840820"/>
            <a:ext cx="16351733" cy="5031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Entrepreneur –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Hannah Joyce setting up Flexera selling at home pilates equipment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Intrapreneur –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At SuperValu, a team member in the deli department suggests a new “grab &amp; go breakfast box” for commuters. The idea is trialled in their store, sells out quickly, and is then rolled out to multiple locations.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Innovation –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Netflix switched from DVDs to streaming, changing how entertainment is delivered.</a:t>
            </a:r>
          </a:p>
        </p:txBody>
      </p:sp>
      <p:sp>
        <p:nvSpPr>
          <p:cNvPr id="7" name="Freeform 7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C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13619" y="1591989"/>
            <a:ext cx="11051479" cy="1113503"/>
            <a:chOff x="0" y="0"/>
            <a:chExt cx="2910678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10678" cy="293268"/>
            </a:xfrm>
            <a:custGeom>
              <a:avLst/>
              <a:gdLst/>
              <a:ahLst/>
              <a:cxnLst/>
              <a:rect l="l" t="t" r="r" b="b"/>
              <a:pathLst>
                <a:path w="2910678" h="293268">
                  <a:moveTo>
                    <a:pt x="35727" y="0"/>
                  </a:moveTo>
                  <a:lnTo>
                    <a:pt x="2874950" y="0"/>
                  </a:lnTo>
                  <a:cubicBezTo>
                    <a:pt x="2894682" y="0"/>
                    <a:pt x="2910678" y="15996"/>
                    <a:pt x="2910678" y="35727"/>
                  </a:cubicBezTo>
                  <a:lnTo>
                    <a:pt x="2910678" y="257541"/>
                  </a:lnTo>
                  <a:cubicBezTo>
                    <a:pt x="2910678" y="277273"/>
                    <a:pt x="2894682" y="293268"/>
                    <a:pt x="2874950" y="293268"/>
                  </a:cubicBezTo>
                  <a:lnTo>
                    <a:pt x="35727" y="293268"/>
                  </a:lnTo>
                  <a:cubicBezTo>
                    <a:pt x="15996" y="293268"/>
                    <a:pt x="0" y="277273"/>
                    <a:pt x="0" y="257541"/>
                  </a:cubicBezTo>
                  <a:lnTo>
                    <a:pt x="0" y="35727"/>
                  </a:lnTo>
                  <a:cubicBezTo>
                    <a:pt x="0" y="15996"/>
                    <a:pt x="15996" y="0"/>
                    <a:pt x="35727" y="0"/>
                  </a:cubicBezTo>
                  <a:close/>
                </a:path>
              </a:pathLst>
            </a:custGeom>
            <a:solidFill>
              <a:srgbClr val="91D1D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2910678" cy="3694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r>
                <a:rPr lang="en-US" sz="4399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Reflect &amp; Research Pg 103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758208" y="3756228"/>
            <a:ext cx="4847247" cy="4144396"/>
          </a:xfrm>
          <a:custGeom>
            <a:avLst/>
            <a:gdLst/>
            <a:ahLst/>
            <a:cxnLst/>
            <a:rect l="l" t="t" r="r" b="b"/>
            <a:pathLst>
              <a:path w="4847247" h="4144396">
                <a:moveTo>
                  <a:pt x="0" y="0"/>
                </a:moveTo>
                <a:lnTo>
                  <a:pt x="4847247" y="0"/>
                </a:lnTo>
                <a:lnTo>
                  <a:pt x="4847247" y="4144396"/>
                </a:lnTo>
                <a:lnTo>
                  <a:pt x="0" y="41443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6058062" y="3583640"/>
            <a:ext cx="11564444" cy="4316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1. Identify two examples of innovation shown in your local community or school.</a:t>
            </a:r>
          </a:p>
          <a:p>
            <a:pPr algn="l">
              <a:lnSpc>
                <a:spcPts val="5698"/>
              </a:lnSpc>
            </a:pPr>
            <a:r>
              <a:rPr lang="en-US" sz="37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2. Identify two examples of entrepreneurship at a local and a national level.</a:t>
            </a:r>
          </a:p>
          <a:p>
            <a:pPr algn="l">
              <a:lnSpc>
                <a:spcPts val="5698"/>
              </a:lnSpc>
            </a:pPr>
            <a:r>
              <a:rPr lang="en-US" sz="37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3. Research and identify two examples of intrapreneurship that has occurred within an Irish business.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91D1D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2681</Words>
  <Application>Microsoft Macintosh PowerPoint</Application>
  <PresentationFormat>Custom</PresentationFormat>
  <Paragraphs>259</Paragraphs>
  <Slides>40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3" baseType="lpstr">
      <vt:lpstr>Calibri</vt:lpstr>
      <vt:lpstr>Calibri (MS)</vt:lpstr>
      <vt:lpstr>Arial</vt:lpstr>
      <vt:lpstr>Tabarra Sans Heavy</vt:lpstr>
      <vt:lpstr>Calibri (MS) Bold</vt:lpstr>
      <vt:lpstr>League Spartan</vt:lpstr>
      <vt:lpstr>Montserrat Bold</vt:lpstr>
      <vt:lpstr>Arimo</vt:lpstr>
      <vt:lpstr>Calibri (MS) Italics</vt:lpstr>
      <vt:lpstr>Tabarra Sans</vt:lpstr>
      <vt:lpstr>Tabarra Sans Italics</vt:lpstr>
      <vt:lpstr>Tabarra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S2 Ch6</dc:title>
  <cp:lastModifiedBy>Gavin Duffy</cp:lastModifiedBy>
  <cp:revision>7</cp:revision>
  <dcterms:created xsi:type="dcterms:W3CDTF">2006-08-16T00:00:00Z</dcterms:created>
  <dcterms:modified xsi:type="dcterms:W3CDTF">2025-08-06T10:24:34Z</dcterms:modified>
  <dc:identifier>DAGpY7I-CEc</dc:identifier>
</cp:coreProperties>
</file>