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382" r:id="rId3"/>
    <p:sldId id="380" r:id="rId4"/>
    <p:sldId id="381" r:id="rId5"/>
    <p:sldId id="383"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18288000" cy="10287000"/>
  <p:notesSz cx="6858000" cy="9144000"/>
  <p:embeddedFontLst>
    <p:embeddedFont>
      <p:font typeface="Aptos Bold" panose="020B0004020202020204" pitchFamily="34" charset="0"/>
      <p:regular r:id="rId43"/>
      <p:bold r:id="rId44"/>
    </p:embeddedFont>
    <p:embeddedFont>
      <p:font typeface="Arimo" panose="020B0604020202020204" pitchFamily="34" charset="0"/>
      <p:regular r:id="rId45"/>
    </p:embeddedFont>
    <p:embeddedFont>
      <p:font typeface="Arimo Bold" panose="020B0704020202020204" pitchFamily="34" charset="0"/>
      <p:regular r:id="rId46"/>
      <p:bold r:id="rId47"/>
    </p:embeddedFont>
    <p:embeddedFont>
      <p:font typeface="Calibri (MS)" panose="020F0502020204030204" pitchFamily="34" charset="0"/>
      <p:regular r:id="rId48"/>
    </p:embeddedFont>
    <p:embeddedFont>
      <p:font typeface="League Spartan" pitchFamily="2" charset="77"/>
      <p:regular r:id="rId49"/>
      <p:bold r:id="rId50"/>
    </p:embeddedFont>
    <p:embeddedFont>
      <p:font typeface="Montserrat Bold" pitchFamily="2" charset="77"/>
      <p:regular r:id="rId51"/>
      <p:bold r:id="rId52"/>
    </p:embeddedFont>
    <p:embeddedFont>
      <p:font typeface="Tabarra Sans Bold" pitchFamily="2" charset="0"/>
      <p:regular r:id="rId53"/>
      <p:bold r:id="rId54"/>
    </p:embeddedFont>
    <p:embeddedFont>
      <p:font typeface="Tabarra Sans Heavy" pitchFamily="2" charset="0"/>
      <p:regular r:id="rId55"/>
      <p:bold r:id="rId56"/>
    </p:embeddedFont>
    <p:embeddedFont>
      <p:font typeface="Tabarra Sans Italics" pitchFamily="2" charset="0"/>
      <p:regular r:id="rId57"/>
      <p:italic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9" autoAdjust="0"/>
    <p:restoredTop sz="94558" autoAdjust="0"/>
  </p:normalViewPr>
  <p:slideViewPr>
    <p:cSldViewPr>
      <p:cViewPr varScale="1">
        <p:scale>
          <a:sx n="71" d="100"/>
          <a:sy n="71" d="100"/>
        </p:scale>
        <p:origin x="1304" y="480"/>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154" d="100"/>
        <a:sy n="15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C374CC-87A0-C24C-8CEA-9B58EE5B082A}" type="datetimeFigureOut">
              <a:rPr lang="en-US" smtClean="0"/>
              <a:t>8/18/25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23F0FE-578E-E346-B584-631E622F641F}" type="slidenum">
              <a:rPr lang="en-US" smtClean="0"/>
              <a:t>‹#›</a:t>
            </a:fld>
            <a:endParaRPr lang="en-US"/>
          </a:p>
        </p:txBody>
      </p:sp>
    </p:spTree>
    <p:extLst>
      <p:ext uri="{BB962C8B-B14F-4D97-AF65-F5344CB8AC3E}">
        <p14:creationId xmlns:p14="http://schemas.microsoft.com/office/powerpoint/2010/main" val="3577401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23F0FE-578E-E346-B584-631E622F641F}" type="slidenum">
              <a:rPr lang="en-US" smtClean="0"/>
              <a:t>4</a:t>
            </a:fld>
            <a:endParaRPr lang="en-US"/>
          </a:p>
        </p:txBody>
      </p:sp>
    </p:spTree>
    <p:extLst>
      <p:ext uri="{BB962C8B-B14F-4D97-AF65-F5344CB8AC3E}">
        <p14:creationId xmlns:p14="http://schemas.microsoft.com/office/powerpoint/2010/main" val="2493878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39288-D75D-E9CA-24C0-7927ED409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81FB7B-9FCF-1417-82FE-C0284953C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F637E-98B6-7943-0CAA-2C9009F647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53AAB2-5EDC-3F88-4BC7-DA9E72AECE4C}"/>
              </a:ext>
            </a:extLst>
          </p:cNvPr>
          <p:cNvSpPr>
            <a:spLocks noGrp="1"/>
          </p:cNvSpPr>
          <p:nvPr>
            <p:ph type="sldNum" sz="quarter" idx="5"/>
          </p:nvPr>
        </p:nvSpPr>
        <p:spPr/>
        <p:txBody>
          <a:bodyPr/>
          <a:lstStyle/>
          <a:p>
            <a:fld id="{0223F0FE-578E-E346-B584-631E622F641F}" type="slidenum">
              <a:rPr lang="en-US" smtClean="0"/>
              <a:t>5</a:t>
            </a:fld>
            <a:endParaRPr lang="en-US"/>
          </a:p>
        </p:txBody>
      </p:sp>
    </p:spTree>
    <p:extLst>
      <p:ext uri="{BB962C8B-B14F-4D97-AF65-F5344CB8AC3E}">
        <p14:creationId xmlns:p14="http://schemas.microsoft.com/office/powerpoint/2010/main" val="2680617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8/18/25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kickstarter.com/projects/grachocolates/chocolate-lovers-destination-in-the-west-of-ireland/creator" TargetMode="External"/><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google.com/url?sa=t&amp;source=web&amp;rct=j&amp;opi=89978449&amp;url=https://www.youtube.com/watch%3Fv%3DuBXvjyeDIdI&amp;ved=2ahUKEwjBmNTIl42PAxWfYEEAHb9kGz0Q3aoNegQIDRAJ&amp;usg=AOvVaw2ZkQ7O8Ir43k4RSYlKyS6X" TargetMode="External"/><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svg"/><Relationship Id="rId5" Type="http://schemas.openxmlformats.org/officeDocument/2006/relationships/hyperlink" Target="https://backinbusinesshub.com/wp-content/uploads/2025/07/Ch12-starter.pdf" TargetMode="External"/><Relationship Id="rId10" Type="http://schemas.openxmlformats.org/officeDocument/2006/relationships/image" Target="../media/image8.png"/><Relationship Id="rId4" Type="http://schemas.openxmlformats.org/officeDocument/2006/relationships/hyperlink" Target="https://www.facebook.com/watch/?v=733582332868423" TargetMode="External"/><Relationship Id="rId9"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3C48"/>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999724" y="0"/>
            <a:ext cx="4288276" cy="4288276"/>
          </a:xfrm>
          <a:custGeom>
            <a:avLst/>
            <a:gdLst/>
            <a:ahLst/>
            <a:cxnLst/>
            <a:rect l="l" t="t" r="r" b="b"/>
            <a:pathLst>
              <a:path w="4288276" h="4288276">
                <a:moveTo>
                  <a:pt x="0" y="0"/>
                </a:moveTo>
                <a:lnTo>
                  <a:pt x="4288276" y="0"/>
                </a:lnTo>
                <a:lnTo>
                  <a:pt x="4288276" y="4288276"/>
                </a:lnTo>
                <a:lnTo>
                  <a:pt x="0" y="4288276"/>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700" y="1365780"/>
            <a:ext cx="13362596" cy="5101591"/>
          </a:xfrm>
          <a:prstGeom prst="rect">
            <a:avLst/>
          </a:prstGeom>
        </p:spPr>
        <p:txBody>
          <a:bodyPr lIns="0" tIns="0" rIns="0" bIns="0" rtlCol="0" anchor="t">
            <a:spAutoFit/>
          </a:bodyPr>
          <a:lstStyle/>
          <a:p>
            <a:pPr algn="l">
              <a:lnSpc>
                <a:spcPts val="18645"/>
              </a:lnSpc>
            </a:pPr>
            <a:r>
              <a:rPr lang="en-US" sz="16950" b="1">
                <a:solidFill>
                  <a:srgbClr val="91D1DB"/>
                </a:solidFill>
                <a:latin typeface="Tabarra Sans Heavy"/>
                <a:ea typeface="Tabarra Sans Heavy"/>
                <a:cs typeface="Tabarra Sans Heavy"/>
                <a:sym typeface="Tabarra Sans Heavy"/>
              </a:rPr>
              <a:t>Strand 2</a:t>
            </a:r>
          </a:p>
          <a:p>
            <a:pPr algn="l">
              <a:lnSpc>
                <a:spcPts val="18645"/>
              </a:lnSpc>
            </a:pPr>
            <a:r>
              <a:rPr lang="en-US" sz="16950" b="1">
                <a:solidFill>
                  <a:srgbClr val="91D1DB"/>
                </a:solidFill>
                <a:latin typeface="Tabarra Sans Heavy"/>
                <a:ea typeface="Tabarra Sans Heavy"/>
                <a:cs typeface="Tabarra Sans Heavy"/>
                <a:sym typeface="Tabarra Sans Heavy"/>
              </a:rPr>
              <a:t>Chapter 12</a:t>
            </a:r>
          </a:p>
        </p:txBody>
      </p:sp>
      <p:sp>
        <p:nvSpPr>
          <p:cNvPr id="5" name="TextBox 5"/>
          <p:cNvSpPr txBox="1"/>
          <p:nvPr/>
        </p:nvSpPr>
        <p:spPr>
          <a:xfrm>
            <a:off x="1028700" y="7283969"/>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Bold"/>
                <a:ea typeface="Tabarra Sans Bold"/>
                <a:cs typeface="Tabarra Sans Bold"/>
                <a:sym typeface="Tabarra Sans Bold"/>
              </a:rPr>
              <a:t>Managing Risk</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72544" y="4754663"/>
            <a:ext cx="4492625" cy="3648386"/>
          </a:xfrm>
          <a:custGeom>
            <a:avLst/>
            <a:gdLst/>
            <a:ahLst/>
            <a:cxnLst/>
            <a:rect l="l" t="t" r="r" b="b"/>
            <a:pathLst>
              <a:path w="4492625" h="3648386">
                <a:moveTo>
                  <a:pt x="0" y="0"/>
                </a:moveTo>
                <a:lnTo>
                  <a:pt x="4492625" y="0"/>
                </a:lnTo>
                <a:lnTo>
                  <a:pt x="4492625" y="3648387"/>
                </a:lnTo>
                <a:lnTo>
                  <a:pt x="0" y="3648387"/>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348740" y="3305651"/>
            <a:ext cx="11513248" cy="5615448"/>
          </a:xfrm>
          <a:prstGeom prst="rect">
            <a:avLst/>
          </a:prstGeom>
        </p:spPr>
        <p:txBody>
          <a:bodyPr lIns="0" tIns="0" rIns="0" bIns="0" rtlCol="0" anchor="t">
            <a:spAutoFit/>
          </a:bodyPr>
          <a:lstStyle/>
          <a:p>
            <a:pPr algn="l">
              <a:lnSpc>
                <a:spcPts val="5500"/>
              </a:lnSpc>
            </a:pPr>
            <a:r>
              <a:rPr lang="en-US" sz="6000" b="1" dirty="0">
                <a:solidFill>
                  <a:srgbClr val="163E64"/>
                </a:solidFill>
                <a:latin typeface="Arimo Bold"/>
                <a:ea typeface="Arimo Bold"/>
                <a:cs typeface="Arimo Bold"/>
                <a:sym typeface="Arimo Bold"/>
              </a:rPr>
              <a:t>Marketing and Market Penetration</a:t>
            </a:r>
          </a:p>
          <a:p>
            <a:pPr marL="760095" lvl="1" indent="-380048" algn="l">
              <a:lnSpc>
                <a:spcPts val="5500"/>
              </a:lnSpc>
              <a:buFont typeface="Arial"/>
              <a:buChar char="•"/>
            </a:pPr>
            <a:r>
              <a:rPr lang="en-US" sz="4200" dirty="0">
                <a:solidFill>
                  <a:srgbClr val="163E64"/>
                </a:solidFill>
                <a:latin typeface="Aptos"/>
                <a:ea typeface="Aptos"/>
                <a:cs typeface="Aptos"/>
                <a:sym typeface="Aptos"/>
              </a:rPr>
              <a:t>Advertising a new product can be costly as initial sales are often slow.</a:t>
            </a:r>
          </a:p>
          <a:p>
            <a:pPr marL="760095" lvl="1" indent="-380048" algn="l">
              <a:lnSpc>
                <a:spcPts val="5500"/>
              </a:lnSpc>
              <a:buFont typeface="Arial"/>
              <a:buChar char="•"/>
            </a:pPr>
            <a:r>
              <a:rPr lang="en-US" sz="4200" dirty="0">
                <a:solidFill>
                  <a:srgbClr val="163E64"/>
                </a:solidFill>
                <a:latin typeface="Aptos"/>
                <a:ea typeface="Aptos"/>
                <a:cs typeface="Aptos"/>
                <a:sym typeface="Aptos"/>
              </a:rPr>
              <a:t>Entrepreneurs must research and choose the right medium to reach their target market.</a:t>
            </a:r>
          </a:p>
          <a:p>
            <a:pPr marL="760095" lvl="1" indent="-380048" algn="l">
              <a:lnSpc>
                <a:spcPts val="5500"/>
              </a:lnSpc>
              <a:buFont typeface="Arial"/>
              <a:buChar char="•"/>
            </a:pPr>
            <a:r>
              <a:rPr lang="en-US" sz="4200" dirty="0">
                <a:solidFill>
                  <a:srgbClr val="163E64"/>
                </a:solidFill>
                <a:latin typeface="Aptos"/>
                <a:ea typeface="Aptos"/>
                <a:cs typeface="Aptos"/>
                <a:sym typeface="Aptos"/>
              </a:rPr>
              <a:t>A clear USP and strong value proposition are essential to stand out from rivals.</a:t>
            </a:r>
          </a:p>
        </p:txBody>
      </p:sp>
      <p:grpSp>
        <p:nvGrpSpPr>
          <p:cNvPr id="4" name="Group 4"/>
          <p:cNvGrpSpPr/>
          <p:nvPr/>
        </p:nvGrpSpPr>
        <p:grpSpPr>
          <a:xfrm>
            <a:off x="0" y="0"/>
            <a:ext cx="18288000" cy="2062592"/>
            <a:chOff x="0" y="0"/>
            <a:chExt cx="4816593" cy="543234"/>
          </a:xfrm>
        </p:grpSpPr>
        <p:sp>
          <p:nvSpPr>
            <p:cNvPr id="5" name="Freeform 5"/>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6" name="TextBox 6"/>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9" name="Group 9"/>
          <p:cNvGrpSpPr/>
          <p:nvPr/>
        </p:nvGrpSpPr>
        <p:grpSpPr>
          <a:xfrm>
            <a:off x="472828" y="37124"/>
            <a:ext cx="12191567" cy="1988344"/>
            <a:chOff x="0" y="0"/>
            <a:chExt cx="16255423" cy="2651126"/>
          </a:xfrm>
        </p:grpSpPr>
        <p:sp>
          <p:nvSpPr>
            <p:cNvPr id="10" name="Freeform 10"/>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1" name="TextBox 11"/>
            <p:cNvSpPr txBox="1"/>
            <p:nvPr/>
          </p:nvSpPr>
          <p:spPr>
            <a:xfrm>
              <a:off x="0" y="66675"/>
              <a:ext cx="16255423" cy="2584451"/>
            </a:xfrm>
            <a:prstGeom prst="rect">
              <a:avLst/>
            </a:prstGeom>
          </p:spPr>
          <p:txBody>
            <a:bodyPr lIns="0" tIns="0" rIns="0" bIns="0" rtlCol="0" anchor="ctr"/>
            <a:lstStyle/>
            <a:p>
              <a:pPr algn="l">
                <a:lnSpc>
                  <a:spcPts val="6264"/>
                </a:lnSpc>
              </a:pPr>
              <a:r>
                <a:rPr lang="en-US" sz="5800" b="1">
                  <a:solidFill>
                    <a:srgbClr val="91D1DB"/>
                  </a:solidFill>
                  <a:latin typeface="Aptos Bold"/>
                  <a:ea typeface="Aptos Bold"/>
                  <a:cs typeface="Aptos Bold"/>
                  <a:sym typeface="Aptos Bold"/>
                </a:rPr>
                <a:t>Challenges associated with enterprise and entrepreneurship</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26326" y="3305651"/>
            <a:ext cx="15590520" cy="4910127"/>
          </a:xfrm>
          <a:prstGeom prst="rect">
            <a:avLst/>
          </a:prstGeom>
        </p:spPr>
        <p:txBody>
          <a:bodyPr lIns="0" tIns="0" rIns="0" bIns="0" rtlCol="0" anchor="t">
            <a:spAutoFit/>
          </a:bodyPr>
          <a:lstStyle/>
          <a:p>
            <a:pPr algn="l">
              <a:lnSpc>
                <a:spcPts val="5500"/>
              </a:lnSpc>
            </a:pPr>
            <a:r>
              <a:rPr lang="en-US" sz="6000" b="1" dirty="0">
                <a:solidFill>
                  <a:srgbClr val="163E64"/>
                </a:solidFill>
                <a:latin typeface="Arimo Bold"/>
                <a:ea typeface="Arimo Bold"/>
                <a:cs typeface="Arimo Bold"/>
                <a:sym typeface="Arimo Bold"/>
              </a:rPr>
              <a:t>Availability of Location or Staff</a:t>
            </a:r>
          </a:p>
          <a:p>
            <a:pPr marL="760095" lvl="1" indent="-380048" algn="l">
              <a:lnSpc>
                <a:spcPts val="5500"/>
              </a:lnSpc>
              <a:buFont typeface="Arial"/>
              <a:buChar char="•"/>
            </a:pPr>
            <a:r>
              <a:rPr lang="en-US" sz="4200" dirty="0">
                <a:solidFill>
                  <a:srgbClr val="163E64"/>
                </a:solidFill>
                <a:latin typeface="Aptos"/>
                <a:ea typeface="Aptos"/>
                <a:cs typeface="Aptos"/>
                <a:sym typeface="Aptos"/>
              </a:rPr>
              <a:t>Finding the right location can be difficult, especially where rents are high and property is limited, potentially affecting footfall and sales.</a:t>
            </a:r>
          </a:p>
          <a:p>
            <a:pPr marL="760095" lvl="1" indent="-380048" algn="l">
              <a:lnSpc>
                <a:spcPts val="5500"/>
              </a:lnSpc>
              <a:buFont typeface="Arial"/>
              <a:buChar char="•"/>
            </a:pPr>
            <a:r>
              <a:rPr lang="en-US" sz="4200" dirty="0">
                <a:solidFill>
                  <a:srgbClr val="163E64"/>
                </a:solidFill>
                <a:latin typeface="Aptos"/>
                <a:ea typeface="Aptos"/>
                <a:cs typeface="Aptos"/>
                <a:sym typeface="Aptos"/>
              </a:rPr>
              <a:t>Hiring suitable staff is also a challenge; a shortage of skilled workers or high staff turnover can hurt customer service and product quality.</a:t>
            </a:r>
          </a:p>
        </p:txBody>
      </p:sp>
      <p:grpSp>
        <p:nvGrpSpPr>
          <p:cNvPr id="3" name="Group 3"/>
          <p:cNvGrpSpPr/>
          <p:nvPr/>
        </p:nvGrpSpPr>
        <p:grpSpPr>
          <a:xfrm>
            <a:off x="0" y="0"/>
            <a:ext cx="18288000" cy="2062592"/>
            <a:chOff x="0" y="0"/>
            <a:chExt cx="4816593" cy="543234"/>
          </a:xfrm>
        </p:grpSpPr>
        <p:sp>
          <p:nvSpPr>
            <p:cNvPr id="4" name="Freeform 4"/>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5" name="TextBox 5"/>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8" name="Group 8"/>
          <p:cNvGrpSpPr/>
          <p:nvPr/>
        </p:nvGrpSpPr>
        <p:grpSpPr>
          <a:xfrm>
            <a:off x="472828" y="37124"/>
            <a:ext cx="12191567" cy="1988344"/>
            <a:chOff x="0" y="0"/>
            <a:chExt cx="16255423" cy="2651126"/>
          </a:xfrm>
        </p:grpSpPr>
        <p:sp>
          <p:nvSpPr>
            <p:cNvPr id="9" name="Freeform 9"/>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0" name="TextBox 10"/>
            <p:cNvSpPr txBox="1"/>
            <p:nvPr/>
          </p:nvSpPr>
          <p:spPr>
            <a:xfrm>
              <a:off x="0" y="66675"/>
              <a:ext cx="16255423" cy="2584451"/>
            </a:xfrm>
            <a:prstGeom prst="rect">
              <a:avLst/>
            </a:prstGeom>
          </p:spPr>
          <p:txBody>
            <a:bodyPr lIns="0" tIns="0" rIns="0" bIns="0" rtlCol="0" anchor="ctr"/>
            <a:lstStyle/>
            <a:p>
              <a:pPr algn="l">
                <a:lnSpc>
                  <a:spcPts val="6264"/>
                </a:lnSpc>
              </a:pPr>
              <a:r>
                <a:rPr lang="en-US" sz="5800" b="1">
                  <a:solidFill>
                    <a:srgbClr val="91D1DB"/>
                  </a:solidFill>
                  <a:latin typeface="Aptos Bold"/>
                  <a:ea typeface="Aptos Bold"/>
                  <a:cs typeface="Aptos Bold"/>
                  <a:sym typeface="Aptos Bold"/>
                </a:rPr>
                <a:t>Challenges associated with enterprise and entrepreneurship</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03C48"/>
        </a:solidFill>
        <a:effectLst/>
      </p:bgPr>
    </p:bg>
    <p:spTree>
      <p:nvGrpSpPr>
        <p:cNvPr id="1" name=""/>
        <p:cNvGrpSpPr/>
        <p:nvPr/>
      </p:nvGrpSpPr>
      <p:grpSpPr>
        <a:xfrm>
          <a:off x="0" y="0"/>
          <a:ext cx="0" cy="0"/>
          <a:chOff x="0" y="0"/>
          <a:chExt cx="0" cy="0"/>
        </a:xfrm>
      </p:grpSpPr>
      <p:grpSp>
        <p:nvGrpSpPr>
          <p:cNvPr id="2" name="Group 2"/>
          <p:cNvGrpSpPr/>
          <p:nvPr/>
        </p:nvGrpSpPr>
        <p:grpSpPr>
          <a:xfrm>
            <a:off x="1257300" y="226651"/>
            <a:ext cx="15773400" cy="1988345"/>
            <a:chOff x="0" y="0"/>
            <a:chExt cx="21031200" cy="2651126"/>
          </a:xfrm>
        </p:grpSpPr>
        <p:sp>
          <p:nvSpPr>
            <p:cNvPr id="3" name="Freeform 3"/>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txBody>
            <a:bodyPr/>
            <a:lstStyle/>
            <a:p>
              <a:endParaRPr lang="en-US"/>
            </a:p>
          </p:txBody>
        </p:sp>
        <p:sp>
          <p:nvSpPr>
            <p:cNvPr id="4" name="TextBox 4"/>
            <p:cNvSpPr txBox="1"/>
            <p:nvPr/>
          </p:nvSpPr>
          <p:spPr>
            <a:xfrm>
              <a:off x="0" y="66675"/>
              <a:ext cx="21031200" cy="2584451"/>
            </a:xfrm>
            <a:prstGeom prst="rect">
              <a:avLst/>
            </a:prstGeom>
          </p:spPr>
          <p:txBody>
            <a:bodyPr lIns="0" tIns="0" rIns="0" bIns="0" rtlCol="0" anchor="ctr"/>
            <a:lstStyle/>
            <a:p>
              <a:pPr algn="l">
                <a:lnSpc>
                  <a:spcPts val="7128"/>
                </a:lnSpc>
              </a:pPr>
              <a:r>
                <a:rPr lang="en-US" sz="6600" b="1">
                  <a:solidFill>
                    <a:srgbClr val="91D1DB"/>
                  </a:solidFill>
                  <a:latin typeface="Aptos Bold"/>
                  <a:ea typeface="Aptos Bold"/>
                  <a:cs typeface="Aptos Bold"/>
                  <a:sym typeface="Aptos Bold"/>
                </a:rPr>
                <a:t>Reflect &amp; Research – Grá’s Chocolates </a:t>
              </a:r>
            </a:p>
          </p:txBody>
        </p:sp>
      </p:grpSp>
      <p:grpSp>
        <p:nvGrpSpPr>
          <p:cNvPr id="5" name="Group 5"/>
          <p:cNvGrpSpPr>
            <a:grpSpLocks noChangeAspect="1"/>
          </p:cNvGrpSpPr>
          <p:nvPr/>
        </p:nvGrpSpPr>
        <p:grpSpPr>
          <a:xfrm>
            <a:off x="1639474" y="2214996"/>
            <a:ext cx="11551443" cy="6527007"/>
            <a:chOff x="0" y="0"/>
            <a:chExt cx="15401924" cy="8702676"/>
          </a:xfrm>
        </p:grpSpPr>
        <p:sp>
          <p:nvSpPr>
            <p:cNvPr id="6" name="Freeform 6" descr="Help me build Galway’s first ever Chocolate Factory!"/>
            <p:cNvSpPr/>
            <p:nvPr/>
          </p:nvSpPr>
          <p:spPr>
            <a:xfrm>
              <a:off x="0" y="0"/>
              <a:ext cx="15401925" cy="8702675"/>
            </a:xfrm>
            <a:custGeom>
              <a:avLst/>
              <a:gdLst/>
              <a:ahLst/>
              <a:cxnLst/>
              <a:rect l="l" t="t" r="r" b="b"/>
              <a:pathLst>
                <a:path w="15401925" h="8702675">
                  <a:moveTo>
                    <a:pt x="0" y="0"/>
                  </a:moveTo>
                  <a:lnTo>
                    <a:pt x="15401925" y="0"/>
                  </a:lnTo>
                  <a:lnTo>
                    <a:pt x="15401925" y="8702675"/>
                  </a:lnTo>
                  <a:lnTo>
                    <a:pt x="0" y="8702675"/>
                  </a:lnTo>
                  <a:lnTo>
                    <a:pt x="0" y="0"/>
                  </a:lnTo>
                  <a:close/>
                </a:path>
              </a:pathLst>
            </a:custGeom>
            <a:blipFill>
              <a:blip r:embed="rId2"/>
              <a:stretch>
                <a:fillRect l="-3" r="-3"/>
              </a:stretch>
            </a:blipFill>
          </p:spPr>
          <p:txBody>
            <a:bodyPr/>
            <a:lstStyle/>
            <a:p>
              <a:endParaRPr lang="en-US" dirty="0"/>
            </a:p>
          </p:txBody>
        </p:sp>
      </p:grpSp>
      <p:grpSp>
        <p:nvGrpSpPr>
          <p:cNvPr id="7" name="Group 7"/>
          <p:cNvGrpSpPr>
            <a:grpSpLocks noChangeAspect="1"/>
          </p:cNvGrpSpPr>
          <p:nvPr/>
        </p:nvGrpSpPr>
        <p:grpSpPr>
          <a:xfrm>
            <a:off x="13640440" y="3334070"/>
            <a:ext cx="3618860" cy="3618859"/>
            <a:chOff x="0" y="0"/>
            <a:chExt cx="4825146" cy="4825146"/>
          </a:xfrm>
        </p:grpSpPr>
        <p:sp>
          <p:nvSpPr>
            <p:cNvPr id="8" name="Freeform 8" descr="A yellow sign with a hand pointing at the link  AI-generated content may be incorrect.">
              <a:hlinkClick r:id="rId3" tooltip="https://www.kickstarter.com/projects/grachocolates/chocolate-lovers-destination-in-the-west-of-ireland/creator"/>
            </p:cNvPr>
            <p:cNvSpPr/>
            <p:nvPr/>
          </p:nvSpPr>
          <p:spPr>
            <a:xfrm>
              <a:off x="0" y="0"/>
              <a:ext cx="4825111" cy="4825111"/>
            </a:xfrm>
            <a:custGeom>
              <a:avLst/>
              <a:gdLst/>
              <a:ahLst/>
              <a:cxnLst/>
              <a:rect l="l" t="t" r="r" b="b"/>
              <a:pathLst>
                <a:path w="4825111" h="4825111">
                  <a:moveTo>
                    <a:pt x="0" y="0"/>
                  </a:moveTo>
                  <a:lnTo>
                    <a:pt x="4825111" y="0"/>
                  </a:lnTo>
                  <a:lnTo>
                    <a:pt x="4825111" y="4825111"/>
                  </a:lnTo>
                  <a:lnTo>
                    <a:pt x="0" y="4825111"/>
                  </a:lnTo>
                  <a:lnTo>
                    <a:pt x="0" y="0"/>
                  </a:lnTo>
                  <a:close/>
                </a:path>
              </a:pathLst>
            </a:custGeom>
            <a:blipFill>
              <a:blip r:embed="rId4"/>
              <a:stretch>
                <a:fillRect/>
              </a:stretch>
            </a:blipFill>
          </p:spPr>
          <p:txBody>
            <a:bodyPr/>
            <a:lstStyle/>
            <a:p>
              <a:endParaRPr lang="en-US" dirty="0"/>
            </a:p>
          </p:txBody>
        </p:sp>
      </p:grpSp>
      <p:sp>
        <p:nvSpPr>
          <p:cNvPr id="9" name="TextBox 8">
            <a:extLst>
              <a:ext uri="{FF2B5EF4-FFF2-40B4-BE49-F238E27FC236}">
                <a16:creationId xmlns:a16="http://schemas.microsoft.com/office/drawing/2014/main" id="{2CC7A7F6-FD9C-B286-5385-FE388DC90DA9}"/>
              </a:ext>
            </a:extLst>
          </p:cNvPr>
          <p:cNvSpPr txBox="1"/>
          <p:nvPr/>
        </p:nvSpPr>
        <p:spPr>
          <a:xfrm>
            <a:off x="3785257" y="9105900"/>
            <a:ext cx="10983776" cy="369332"/>
          </a:xfrm>
          <a:prstGeom prst="rect">
            <a:avLst/>
          </a:prstGeom>
          <a:noFill/>
        </p:spPr>
        <p:txBody>
          <a:bodyPr wrap="none" rtlCol="0">
            <a:spAutoFit/>
          </a:bodyPr>
          <a:lstStyle/>
          <a:p>
            <a:r>
              <a:rPr lang="en-US" b="1" dirty="0">
                <a:solidFill>
                  <a:schemeClr val="bg1"/>
                </a:solidFill>
              </a:rPr>
              <a:t>https://</a:t>
            </a:r>
            <a:r>
              <a:rPr lang="en-US" b="1" dirty="0" err="1">
                <a:solidFill>
                  <a:schemeClr val="bg1"/>
                </a:solidFill>
              </a:rPr>
              <a:t>www.kickstarter.com</a:t>
            </a:r>
            <a:r>
              <a:rPr lang="en-US" b="1" dirty="0">
                <a:solidFill>
                  <a:schemeClr val="bg1"/>
                </a:solidFill>
              </a:rPr>
              <a:t>/projects/</a:t>
            </a:r>
            <a:r>
              <a:rPr lang="en-US" b="1" dirty="0" err="1">
                <a:solidFill>
                  <a:schemeClr val="bg1"/>
                </a:solidFill>
              </a:rPr>
              <a:t>grachocolates</a:t>
            </a:r>
            <a:r>
              <a:rPr lang="en-US" b="1" dirty="0">
                <a:solidFill>
                  <a:schemeClr val="bg1"/>
                </a:solidFill>
              </a:rPr>
              <a:t>/chocolate-lovers-destination-in-the-west-of-</a:t>
            </a:r>
            <a:r>
              <a:rPr lang="en-US" b="1" dirty="0" err="1">
                <a:solidFill>
                  <a:schemeClr val="bg1"/>
                </a:solidFill>
              </a:rPr>
              <a:t>ireland</a:t>
            </a:r>
            <a:r>
              <a:rPr lang="en-US" b="1" dirty="0">
                <a:solidFill>
                  <a:schemeClr val="bg1"/>
                </a:solidFill>
              </a:rPr>
              <a:t>/creator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sp>
        <p:nvSpPr>
          <p:cNvPr id="2" name="Freeform 2"/>
          <p:cNvSpPr/>
          <p:nvPr/>
        </p:nvSpPr>
        <p:spPr>
          <a:xfrm>
            <a:off x="1117438" y="1123431"/>
            <a:ext cx="16053122" cy="7575400"/>
          </a:xfrm>
          <a:custGeom>
            <a:avLst/>
            <a:gdLst/>
            <a:ahLst/>
            <a:cxnLst/>
            <a:rect l="l" t="t" r="r" b="b"/>
            <a:pathLst>
              <a:path w="16053122" h="7575400">
                <a:moveTo>
                  <a:pt x="0" y="0"/>
                </a:moveTo>
                <a:lnTo>
                  <a:pt x="16053122" y="0"/>
                </a:lnTo>
                <a:lnTo>
                  <a:pt x="16053122" y="7575401"/>
                </a:lnTo>
                <a:lnTo>
                  <a:pt x="0" y="75754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2590640" y="984829"/>
            <a:ext cx="12316486" cy="1002249"/>
            <a:chOff x="0" y="0"/>
            <a:chExt cx="16421982" cy="1336332"/>
          </a:xfrm>
        </p:grpSpPr>
        <p:sp>
          <p:nvSpPr>
            <p:cNvPr id="4" name="Freeform 4"/>
            <p:cNvSpPr/>
            <p:nvPr/>
          </p:nvSpPr>
          <p:spPr>
            <a:xfrm>
              <a:off x="0" y="0"/>
              <a:ext cx="16421990" cy="1336294"/>
            </a:xfrm>
            <a:custGeom>
              <a:avLst/>
              <a:gdLst/>
              <a:ahLst/>
              <a:cxnLst/>
              <a:rect l="l" t="t" r="r" b="b"/>
              <a:pathLst>
                <a:path w="16421990" h="1336294">
                  <a:moveTo>
                    <a:pt x="314452" y="0"/>
                  </a:moveTo>
                  <a:lnTo>
                    <a:pt x="16107538" y="0"/>
                  </a:lnTo>
                  <a:cubicBezTo>
                    <a:pt x="16190976" y="0"/>
                    <a:pt x="16270987" y="25908"/>
                    <a:pt x="16329915" y="72136"/>
                  </a:cubicBezTo>
                  <a:cubicBezTo>
                    <a:pt x="16388843" y="118364"/>
                    <a:pt x="16421990" y="180975"/>
                    <a:pt x="16421990" y="246380"/>
                  </a:cubicBezTo>
                  <a:lnTo>
                    <a:pt x="16421990" y="1089914"/>
                  </a:lnTo>
                  <a:cubicBezTo>
                    <a:pt x="16421990" y="1225931"/>
                    <a:pt x="16281147" y="1336294"/>
                    <a:pt x="16107538" y="1336294"/>
                  </a:cubicBezTo>
                  <a:lnTo>
                    <a:pt x="314452" y="1336294"/>
                  </a:lnTo>
                  <a:cubicBezTo>
                    <a:pt x="231013" y="1336294"/>
                    <a:pt x="151130" y="1310386"/>
                    <a:pt x="92075" y="1264158"/>
                  </a:cubicBezTo>
                  <a:cubicBezTo>
                    <a:pt x="33020" y="1217930"/>
                    <a:pt x="0" y="1155319"/>
                    <a:pt x="0" y="1089914"/>
                  </a:cubicBezTo>
                  <a:lnTo>
                    <a:pt x="0" y="246380"/>
                  </a:lnTo>
                  <a:cubicBezTo>
                    <a:pt x="0" y="110363"/>
                    <a:pt x="140843" y="0"/>
                    <a:pt x="314452" y="0"/>
                  </a:cubicBezTo>
                  <a:close/>
                </a:path>
              </a:pathLst>
            </a:custGeom>
            <a:solidFill>
              <a:srgbClr val="F4D969"/>
            </a:solidFill>
          </p:spPr>
          <p:txBody>
            <a:bodyPr/>
            <a:lstStyle/>
            <a:p>
              <a:endParaRPr lang="en-US"/>
            </a:p>
          </p:txBody>
        </p:sp>
      </p:grpSp>
      <p:grpSp>
        <p:nvGrpSpPr>
          <p:cNvPr id="5" name="Group 5"/>
          <p:cNvGrpSpPr/>
          <p:nvPr/>
        </p:nvGrpSpPr>
        <p:grpSpPr>
          <a:xfrm>
            <a:off x="2590640" y="669310"/>
            <a:ext cx="12316481" cy="1633287"/>
            <a:chOff x="0" y="0"/>
            <a:chExt cx="16421975" cy="2177716"/>
          </a:xfrm>
        </p:grpSpPr>
        <p:sp>
          <p:nvSpPr>
            <p:cNvPr id="6" name="Freeform 6"/>
            <p:cNvSpPr/>
            <p:nvPr/>
          </p:nvSpPr>
          <p:spPr>
            <a:xfrm>
              <a:off x="0" y="0"/>
              <a:ext cx="16421974" cy="2177716"/>
            </a:xfrm>
            <a:custGeom>
              <a:avLst/>
              <a:gdLst/>
              <a:ahLst/>
              <a:cxnLst/>
              <a:rect l="l" t="t" r="r" b="b"/>
              <a:pathLst>
                <a:path w="16421974" h="2177716">
                  <a:moveTo>
                    <a:pt x="0" y="0"/>
                  </a:moveTo>
                  <a:lnTo>
                    <a:pt x="16421974" y="0"/>
                  </a:lnTo>
                  <a:lnTo>
                    <a:pt x="16421974" y="2177716"/>
                  </a:lnTo>
                  <a:lnTo>
                    <a:pt x="0" y="2177716"/>
                  </a:lnTo>
                  <a:close/>
                </a:path>
              </a:pathLst>
            </a:custGeom>
            <a:solidFill>
              <a:srgbClr val="000000">
                <a:alpha val="0"/>
              </a:srgbClr>
            </a:solidFill>
          </p:spPr>
          <p:txBody>
            <a:bodyPr/>
            <a:lstStyle/>
            <a:p>
              <a:endParaRPr lang="en-US"/>
            </a:p>
          </p:txBody>
        </p:sp>
        <p:sp>
          <p:nvSpPr>
            <p:cNvPr id="7" name="TextBox 7"/>
            <p:cNvSpPr txBox="1"/>
            <p:nvPr/>
          </p:nvSpPr>
          <p:spPr>
            <a:xfrm>
              <a:off x="0" y="-219075"/>
              <a:ext cx="16421975" cy="2396791"/>
            </a:xfrm>
            <a:prstGeom prst="rect">
              <a:avLst/>
            </a:prstGeom>
          </p:spPr>
          <p:txBody>
            <a:bodyPr lIns="0" tIns="0" rIns="0" bIns="0" rtlCol="0" anchor="ctr"/>
            <a:lstStyle/>
            <a:p>
              <a:pPr algn="ctr">
                <a:lnSpc>
                  <a:spcPts val="7768"/>
                </a:lnSpc>
              </a:pPr>
              <a:r>
                <a:rPr lang="en-US" sz="5548" b="1">
                  <a:solidFill>
                    <a:srgbClr val="203C48"/>
                  </a:solidFill>
                  <a:latin typeface="Tabarra Sans Bold"/>
                  <a:ea typeface="Tabarra Sans Bold"/>
                  <a:cs typeface="Tabarra Sans Bold"/>
                  <a:sym typeface="Tabarra Sans Bold"/>
                </a:rPr>
                <a:t>REFLECT &amp; RESEARCH</a:t>
              </a:r>
            </a:p>
          </p:txBody>
        </p:sp>
      </p:grpSp>
      <p:sp>
        <p:nvSpPr>
          <p:cNvPr id="8" name="TextBox 8"/>
          <p:cNvSpPr txBox="1"/>
          <p:nvPr/>
        </p:nvSpPr>
        <p:spPr>
          <a:xfrm>
            <a:off x="508163" y="2500409"/>
            <a:ext cx="16927781" cy="6198422"/>
          </a:xfrm>
          <a:prstGeom prst="rect">
            <a:avLst/>
          </a:prstGeom>
        </p:spPr>
        <p:txBody>
          <a:bodyPr lIns="0" tIns="0" rIns="0" bIns="0" rtlCol="0" anchor="t">
            <a:spAutoFit/>
          </a:bodyPr>
          <a:lstStyle/>
          <a:p>
            <a:pPr algn="l">
              <a:lnSpc>
                <a:spcPts val="4766"/>
              </a:lnSpc>
            </a:pPr>
            <a:r>
              <a:rPr lang="en-US" sz="3972">
                <a:solidFill>
                  <a:srgbClr val="FFFFFF"/>
                </a:solidFill>
                <a:latin typeface="Calibri (MS)"/>
                <a:ea typeface="Calibri (MS)"/>
                <a:cs typeface="Calibri (MS)"/>
                <a:sym typeface="Calibri (MS)"/>
              </a:rPr>
              <a:t>1. Identify three business challenges (other than funding) that Grá’s Chocolates might face as it expands into its new factory and visitor centre.</a:t>
            </a:r>
          </a:p>
          <a:p>
            <a:pPr algn="l">
              <a:lnSpc>
                <a:spcPts val="4766"/>
              </a:lnSpc>
            </a:pPr>
            <a:r>
              <a:rPr lang="en-US" sz="3972">
                <a:solidFill>
                  <a:srgbClr val="FFFFFF"/>
                </a:solidFill>
                <a:latin typeface="Calibri (MS)"/>
                <a:ea typeface="Calibri (MS)"/>
                <a:cs typeface="Calibri (MS)"/>
                <a:sym typeface="Calibri (MS)"/>
              </a:rPr>
              <a:t>(Hint: think about staffing, quality control, marketing, production costs, seasonal demand, etc.)</a:t>
            </a:r>
          </a:p>
          <a:p>
            <a:pPr algn="l">
              <a:lnSpc>
                <a:spcPts val="4766"/>
              </a:lnSpc>
            </a:pPr>
            <a:r>
              <a:rPr lang="en-US" sz="3972">
                <a:solidFill>
                  <a:srgbClr val="FFFFFF"/>
                </a:solidFill>
                <a:latin typeface="Calibri (MS)"/>
                <a:ea typeface="Calibri (MS)"/>
                <a:cs typeface="Calibri (MS)"/>
                <a:sym typeface="Calibri (MS)"/>
              </a:rPr>
              <a:t>2. Why do you think the public was willing to support Grá’s Chocolates through crowdfunding?</a:t>
            </a:r>
          </a:p>
          <a:p>
            <a:pPr algn="l">
              <a:lnSpc>
                <a:spcPts val="4766"/>
              </a:lnSpc>
            </a:pPr>
            <a:r>
              <a:rPr lang="en-US" sz="3972">
                <a:solidFill>
                  <a:srgbClr val="FFFFFF"/>
                </a:solidFill>
                <a:latin typeface="Calibri (MS)"/>
                <a:ea typeface="Calibri (MS)"/>
                <a:cs typeface="Calibri (MS)"/>
                <a:sym typeface="Calibri (MS)"/>
              </a:rPr>
              <a:t>(What makes the business appealing to customers and backers?)</a:t>
            </a:r>
          </a:p>
          <a:p>
            <a:pPr algn="l">
              <a:lnSpc>
                <a:spcPts val="4766"/>
              </a:lnSpc>
            </a:pPr>
            <a:r>
              <a:rPr lang="en-US" sz="3972">
                <a:solidFill>
                  <a:srgbClr val="FFFFFF"/>
                </a:solidFill>
                <a:latin typeface="Calibri (MS)"/>
                <a:ea typeface="Calibri (MS)"/>
                <a:cs typeface="Calibri (MS)"/>
                <a:sym typeface="Calibri (MS)"/>
              </a:rPr>
              <a:t>3. How important is a strong brand or story when raising money through crowdfunding?</a:t>
            </a:r>
          </a:p>
          <a:p>
            <a:pPr algn="l">
              <a:lnSpc>
                <a:spcPts val="4766"/>
              </a:lnSpc>
            </a:pPr>
            <a:r>
              <a:rPr lang="en-US" sz="3972">
                <a:solidFill>
                  <a:srgbClr val="FFFFFF"/>
                </a:solidFill>
                <a:latin typeface="Calibri (MS)"/>
                <a:ea typeface="Calibri (MS)"/>
                <a:cs typeface="Calibri (MS)"/>
                <a:sym typeface="Calibri (MS)"/>
              </a:rPr>
              <a:t>(Use examples from Grá’s Chocolates’ campaign to support your answer.)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63335" y="4362249"/>
            <a:ext cx="4807222" cy="3202812"/>
          </a:xfrm>
          <a:custGeom>
            <a:avLst/>
            <a:gdLst/>
            <a:ahLst/>
            <a:cxnLst/>
            <a:rect l="l" t="t" r="r" b="b"/>
            <a:pathLst>
              <a:path w="4807222" h="3202812">
                <a:moveTo>
                  <a:pt x="0" y="0"/>
                </a:moveTo>
                <a:lnTo>
                  <a:pt x="4807223" y="0"/>
                </a:lnTo>
                <a:lnTo>
                  <a:pt x="4807223" y="3202812"/>
                </a:lnTo>
                <a:lnTo>
                  <a:pt x="0" y="320281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348740" y="3055716"/>
            <a:ext cx="11043825" cy="7026091"/>
          </a:xfrm>
          <a:prstGeom prst="rect">
            <a:avLst/>
          </a:prstGeom>
        </p:spPr>
        <p:txBody>
          <a:bodyPr lIns="0" tIns="0" rIns="0" bIns="0" rtlCol="0" anchor="t">
            <a:spAutoFit/>
          </a:bodyPr>
          <a:lstStyle/>
          <a:p>
            <a:pPr algn="l">
              <a:lnSpc>
                <a:spcPts val="5500"/>
              </a:lnSpc>
            </a:pPr>
            <a:r>
              <a:rPr lang="en-US" sz="6000" b="1">
                <a:solidFill>
                  <a:srgbClr val="163E64"/>
                </a:solidFill>
                <a:latin typeface="Arimo Bold"/>
                <a:ea typeface="Arimo Bold"/>
                <a:cs typeface="Arimo Bold"/>
                <a:sym typeface="Arimo Bold"/>
              </a:rPr>
              <a:t>Personal &amp; Financial Risk</a:t>
            </a:r>
          </a:p>
          <a:p>
            <a:pPr marL="760095" lvl="1" indent="-380048" algn="l">
              <a:lnSpc>
                <a:spcPts val="5500"/>
              </a:lnSpc>
              <a:buFont typeface="Arial"/>
              <a:buChar char="•"/>
            </a:pPr>
            <a:r>
              <a:rPr lang="en-US" sz="4200">
                <a:solidFill>
                  <a:srgbClr val="163E64"/>
                </a:solidFill>
                <a:latin typeface="Aptos"/>
                <a:ea typeface="Aptos"/>
                <a:cs typeface="Aptos"/>
                <a:sym typeface="Aptos"/>
              </a:rPr>
              <a:t>Loss of personal savings, assets, or damage to credit rating.</a:t>
            </a:r>
          </a:p>
          <a:p>
            <a:pPr marL="760095" lvl="1" indent="-380048" algn="l">
              <a:lnSpc>
                <a:spcPts val="5500"/>
              </a:lnSpc>
              <a:buFont typeface="Arial"/>
              <a:buChar char="•"/>
            </a:pPr>
            <a:r>
              <a:rPr lang="en-US" sz="4200">
                <a:solidFill>
                  <a:srgbClr val="163E64"/>
                </a:solidFill>
                <a:latin typeface="Aptos"/>
                <a:ea typeface="Aptos"/>
                <a:cs typeface="Aptos"/>
                <a:sym typeface="Aptos"/>
              </a:rPr>
              <a:t>Impact on reputation, confidence, and future career prospects.</a:t>
            </a:r>
          </a:p>
          <a:p>
            <a:pPr marL="760095" lvl="1" indent="-380048" algn="l">
              <a:lnSpc>
                <a:spcPts val="5500"/>
              </a:lnSpc>
            </a:pPr>
            <a:endParaRPr lang="en-US" sz="4200">
              <a:solidFill>
                <a:srgbClr val="163E64"/>
              </a:solidFill>
              <a:latin typeface="Aptos"/>
              <a:ea typeface="Aptos"/>
              <a:cs typeface="Aptos"/>
              <a:sym typeface="Aptos"/>
            </a:endParaRPr>
          </a:p>
          <a:p>
            <a:pPr algn="l">
              <a:lnSpc>
                <a:spcPts val="5500"/>
              </a:lnSpc>
            </a:pPr>
            <a:r>
              <a:rPr lang="en-US" sz="6000" b="1">
                <a:solidFill>
                  <a:srgbClr val="163E64"/>
                </a:solidFill>
                <a:latin typeface="Arimo Bold"/>
                <a:ea typeface="Arimo Bold"/>
                <a:cs typeface="Arimo Bold"/>
                <a:sym typeface="Arimo Bold"/>
              </a:rPr>
              <a:t>Operational Risk</a:t>
            </a:r>
          </a:p>
          <a:p>
            <a:pPr marL="760095" lvl="1" indent="-380048" algn="l">
              <a:lnSpc>
                <a:spcPts val="5500"/>
              </a:lnSpc>
              <a:buFont typeface="Arial"/>
              <a:buChar char="•"/>
            </a:pPr>
            <a:r>
              <a:rPr lang="en-US" sz="4200">
                <a:solidFill>
                  <a:srgbClr val="163E64"/>
                </a:solidFill>
                <a:latin typeface="Aptos"/>
                <a:ea typeface="Aptos"/>
                <a:cs typeface="Aptos"/>
                <a:sym typeface="Aptos"/>
              </a:rPr>
              <a:t>Poor management of staffing, logistics, or admin can cause lost sales and reputational harm.</a:t>
            </a:r>
          </a:p>
        </p:txBody>
      </p:sp>
      <p:grpSp>
        <p:nvGrpSpPr>
          <p:cNvPr id="4" name="Group 4"/>
          <p:cNvGrpSpPr/>
          <p:nvPr/>
        </p:nvGrpSpPr>
        <p:grpSpPr>
          <a:xfrm>
            <a:off x="0" y="0"/>
            <a:ext cx="18288000" cy="2062592"/>
            <a:chOff x="0" y="0"/>
            <a:chExt cx="4816593" cy="543234"/>
          </a:xfrm>
        </p:grpSpPr>
        <p:sp>
          <p:nvSpPr>
            <p:cNvPr id="5" name="Freeform 5"/>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6" name="TextBox 6"/>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9" name="Group 9"/>
          <p:cNvGrpSpPr/>
          <p:nvPr/>
        </p:nvGrpSpPr>
        <p:grpSpPr>
          <a:xfrm>
            <a:off x="575545" y="68965"/>
            <a:ext cx="11817020" cy="1930713"/>
            <a:chOff x="0" y="0"/>
            <a:chExt cx="16226344" cy="2651126"/>
          </a:xfrm>
        </p:grpSpPr>
        <p:sp>
          <p:nvSpPr>
            <p:cNvPr id="10" name="Freeform 10"/>
            <p:cNvSpPr/>
            <p:nvPr/>
          </p:nvSpPr>
          <p:spPr>
            <a:xfrm>
              <a:off x="0" y="0"/>
              <a:ext cx="16226344" cy="2651126"/>
            </a:xfrm>
            <a:custGeom>
              <a:avLst/>
              <a:gdLst/>
              <a:ahLst/>
              <a:cxnLst/>
              <a:rect l="l" t="t" r="r" b="b"/>
              <a:pathLst>
                <a:path w="16226344" h="2651126">
                  <a:moveTo>
                    <a:pt x="0" y="0"/>
                  </a:moveTo>
                  <a:lnTo>
                    <a:pt x="16226344" y="0"/>
                  </a:lnTo>
                  <a:lnTo>
                    <a:pt x="16226344" y="2651126"/>
                  </a:lnTo>
                  <a:lnTo>
                    <a:pt x="0" y="2651126"/>
                  </a:lnTo>
                  <a:close/>
                </a:path>
              </a:pathLst>
            </a:custGeom>
            <a:solidFill>
              <a:srgbClr val="000000">
                <a:alpha val="0"/>
              </a:srgbClr>
            </a:solidFill>
          </p:spPr>
          <p:txBody>
            <a:bodyPr/>
            <a:lstStyle/>
            <a:p>
              <a:endParaRPr lang="en-US"/>
            </a:p>
          </p:txBody>
        </p:sp>
        <p:sp>
          <p:nvSpPr>
            <p:cNvPr id="11" name="TextBox 11"/>
            <p:cNvSpPr txBox="1"/>
            <p:nvPr/>
          </p:nvSpPr>
          <p:spPr>
            <a:xfrm>
              <a:off x="0" y="57150"/>
              <a:ext cx="16226344" cy="2593976"/>
            </a:xfrm>
            <a:prstGeom prst="rect">
              <a:avLst/>
            </a:prstGeom>
          </p:spPr>
          <p:txBody>
            <a:bodyPr lIns="0" tIns="0" rIns="0" bIns="0" rtlCol="0" anchor="ctr"/>
            <a:lstStyle/>
            <a:p>
              <a:pPr algn="l">
                <a:lnSpc>
                  <a:spcPts val="6048"/>
                </a:lnSpc>
              </a:pPr>
              <a:r>
                <a:rPr lang="en-US" sz="5600" b="1">
                  <a:solidFill>
                    <a:srgbClr val="91D1DB"/>
                  </a:solidFill>
                  <a:latin typeface="Aptos Bold"/>
                  <a:ea typeface="Aptos Bold"/>
                  <a:cs typeface="Aptos Bold"/>
                  <a:sym typeface="Aptos Bold"/>
                </a:rPr>
                <a:t>Risks of enterprise and becoming an entrepreneur</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12667" y="5821392"/>
            <a:ext cx="4062028" cy="3021133"/>
          </a:xfrm>
          <a:custGeom>
            <a:avLst/>
            <a:gdLst/>
            <a:ahLst/>
            <a:cxnLst/>
            <a:rect l="l" t="t" r="r" b="b"/>
            <a:pathLst>
              <a:path w="4062028" h="3021133">
                <a:moveTo>
                  <a:pt x="0" y="0"/>
                </a:moveTo>
                <a:lnTo>
                  <a:pt x="4062028" y="0"/>
                </a:lnTo>
                <a:lnTo>
                  <a:pt x="4062028" y="3021134"/>
                </a:lnTo>
                <a:lnTo>
                  <a:pt x="0" y="3021134"/>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292265" y="2361848"/>
            <a:ext cx="11674193" cy="7731412"/>
          </a:xfrm>
          <a:prstGeom prst="rect">
            <a:avLst/>
          </a:prstGeom>
        </p:spPr>
        <p:txBody>
          <a:bodyPr lIns="0" tIns="0" rIns="0" bIns="0" rtlCol="0" anchor="t">
            <a:spAutoFit/>
          </a:bodyPr>
          <a:lstStyle/>
          <a:p>
            <a:pPr algn="l">
              <a:lnSpc>
                <a:spcPts val="5500"/>
              </a:lnSpc>
            </a:pPr>
            <a:r>
              <a:rPr lang="en-US" sz="6000" b="1" dirty="0">
                <a:solidFill>
                  <a:srgbClr val="163E64"/>
                </a:solidFill>
                <a:latin typeface="Arimo Bold"/>
                <a:ea typeface="Arimo Bold"/>
                <a:cs typeface="Arimo Bold"/>
                <a:sym typeface="Arimo Bold"/>
              </a:rPr>
              <a:t>Economic Risk</a:t>
            </a:r>
          </a:p>
          <a:p>
            <a:pPr marL="760095" lvl="1" indent="-380048" algn="l">
              <a:lnSpc>
                <a:spcPts val="5500"/>
              </a:lnSpc>
              <a:buFont typeface="Arial"/>
              <a:buChar char="•"/>
            </a:pPr>
            <a:r>
              <a:rPr lang="en-US" sz="4200" dirty="0">
                <a:solidFill>
                  <a:srgbClr val="163E64"/>
                </a:solidFill>
                <a:latin typeface="Aptos"/>
                <a:ea typeface="Aptos"/>
                <a:cs typeface="Aptos"/>
                <a:sym typeface="Aptos"/>
              </a:rPr>
              <a:t>Inflation, interest rate hikes, and falling consumer confidence can reduce profitability.</a:t>
            </a:r>
          </a:p>
          <a:p>
            <a:pPr marL="760095" lvl="1" indent="-380048" algn="l">
              <a:lnSpc>
                <a:spcPts val="5500"/>
              </a:lnSpc>
              <a:buFont typeface="Arial"/>
              <a:buChar char="•"/>
            </a:pPr>
            <a:r>
              <a:rPr lang="en-US" sz="4200" dirty="0">
                <a:solidFill>
                  <a:srgbClr val="163E64"/>
                </a:solidFill>
                <a:latin typeface="Aptos"/>
                <a:ea typeface="Aptos"/>
                <a:cs typeface="Aptos"/>
                <a:sym typeface="Aptos"/>
              </a:rPr>
              <a:t>Changes like tariffs can heavily impact business.</a:t>
            </a:r>
          </a:p>
          <a:p>
            <a:pPr algn="l">
              <a:lnSpc>
                <a:spcPts val="5500"/>
              </a:lnSpc>
            </a:pPr>
            <a:endParaRPr lang="en-US" sz="4200" dirty="0">
              <a:solidFill>
                <a:srgbClr val="163E64"/>
              </a:solidFill>
              <a:latin typeface="Aptos"/>
              <a:ea typeface="Aptos"/>
              <a:cs typeface="Aptos"/>
              <a:sym typeface="Aptos"/>
            </a:endParaRPr>
          </a:p>
          <a:p>
            <a:pPr algn="l">
              <a:lnSpc>
                <a:spcPts val="5500"/>
              </a:lnSpc>
            </a:pPr>
            <a:r>
              <a:rPr lang="en-US" sz="6000" b="1" dirty="0">
                <a:solidFill>
                  <a:srgbClr val="163E64"/>
                </a:solidFill>
                <a:latin typeface="Arimo Bold"/>
                <a:ea typeface="Arimo Bold"/>
                <a:cs typeface="Arimo Bold"/>
                <a:sym typeface="Arimo Bold"/>
              </a:rPr>
              <a:t>Competitor &amp; Market Risk</a:t>
            </a:r>
          </a:p>
          <a:p>
            <a:pPr marL="906780" lvl="1" indent="-453390" algn="l">
              <a:lnSpc>
                <a:spcPts val="5500"/>
              </a:lnSpc>
              <a:buFont typeface="Arial"/>
              <a:buChar char="•"/>
            </a:pPr>
            <a:r>
              <a:rPr lang="en-US" sz="4200" dirty="0">
                <a:solidFill>
                  <a:srgbClr val="163E64"/>
                </a:solidFill>
                <a:latin typeface="Aptos"/>
                <a:ea typeface="Aptos"/>
                <a:cs typeface="Aptos"/>
                <a:sym typeface="Aptos"/>
              </a:rPr>
              <a:t>New entrants and aggressive competitors can reduce market share.</a:t>
            </a:r>
          </a:p>
          <a:p>
            <a:pPr marL="906780" lvl="1" indent="-453390" algn="l">
              <a:lnSpc>
                <a:spcPts val="5500"/>
              </a:lnSpc>
              <a:buFont typeface="Arial"/>
              <a:buChar char="•"/>
            </a:pPr>
            <a:r>
              <a:rPr lang="en-US" sz="4200" dirty="0">
                <a:solidFill>
                  <a:srgbClr val="163E64"/>
                </a:solidFill>
                <a:latin typeface="Aptos"/>
                <a:ea typeface="Aptos"/>
                <a:cs typeface="Aptos"/>
                <a:sym typeface="Aptos"/>
              </a:rPr>
              <a:t>Example: Revolut and N26 challenging traditional Irish banks.</a:t>
            </a:r>
          </a:p>
        </p:txBody>
      </p:sp>
      <p:sp>
        <p:nvSpPr>
          <p:cNvPr id="4" name="Freeform 4"/>
          <p:cNvSpPr/>
          <p:nvPr/>
        </p:nvSpPr>
        <p:spPr>
          <a:xfrm>
            <a:off x="14491626" y="2361848"/>
            <a:ext cx="2504109" cy="3096271"/>
          </a:xfrm>
          <a:custGeom>
            <a:avLst/>
            <a:gdLst/>
            <a:ahLst/>
            <a:cxnLst/>
            <a:rect l="l" t="t" r="r" b="b"/>
            <a:pathLst>
              <a:path w="2504109" h="3096271">
                <a:moveTo>
                  <a:pt x="0" y="0"/>
                </a:moveTo>
                <a:lnTo>
                  <a:pt x="2504109" y="0"/>
                </a:lnTo>
                <a:lnTo>
                  <a:pt x="2504109" y="3096271"/>
                </a:lnTo>
                <a:lnTo>
                  <a:pt x="0" y="30962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0" y="0"/>
            <a:ext cx="18288000" cy="2062592"/>
            <a:chOff x="0" y="0"/>
            <a:chExt cx="4816593" cy="543234"/>
          </a:xfrm>
        </p:grpSpPr>
        <p:sp>
          <p:nvSpPr>
            <p:cNvPr id="6" name="Freeform 6"/>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7" name="TextBox 7"/>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10" name="Group 10"/>
          <p:cNvGrpSpPr/>
          <p:nvPr/>
        </p:nvGrpSpPr>
        <p:grpSpPr>
          <a:xfrm>
            <a:off x="575545" y="68965"/>
            <a:ext cx="11817020" cy="1930713"/>
            <a:chOff x="0" y="0"/>
            <a:chExt cx="16226344" cy="2651126"/>
          </a:xfrm>
        </p:grpSpPr>
        <p:sp>
          <p:nvSpPr>
            <p:cNvPr id="11" name="Freeform 11"/>
            <p:cNvSpPr/>
            <p:nvPr/>
          </p:nvSpPr>
          <p:spPr>
            <a:xfrm>
              <a:off x="0" y="0"/>
              <a:ext cx="16226344" cy="2651126"/>
            </a:xfrm>
            <a:custGeom>
              <a:avLst/>
              <a:gdLst/>
              <a:ahLst/>
              <a:cxnLst/>
              <a:rect l="l" t="t" r="r" b="b"/>
              <a:pathLst>
                <a:path w="16226344" h="2651126">
                  <a:moveTo>
                    <a:pt x="0" y="0"/>
                  </a:moveTo>
                  <a:lnTo>
                    <a:pt x="16226344" y="0"/>
                  </a:lnTo>
                  <a:lnTo>
                    <a:pt x="16226344" y="2651126"/>
                  </a:lnTo>
                  <a:lnTo>
                    <a:pt x="0" y="2651126"/>
                  </a:lnTo>
                  <a:close/>
                </a:path>
              </a:pathLst>
            </a:custGeom>
            <a:solidFill>
              <a:srgbClr val="000000">
                <a:alpha val="0"/>
              </a:srgbClr>
            </a:solidFill>
          </p:spPr>
          <p:txBody>
            <a:bodyPr/>
            <a:lstStyle/>
            <a:p>
              <a:endParaRPr lang="en-US"/>
            </a:p>
          </p:txBody>
        </p:sp>
        <p:sp>
          <p:nvSpPr>
            <p:cNvPr id="12" name="TextBox 12"/>
            <p:cNvSpPr txBox="1"/>
            <p:nvPr/>
          </p:nvSpPr>
          <p:spPr>
            <a:xfrm>
              <a:off x="0" y="57150"/>
              <a:ext cx="16226344" cy="2593976"/>
            </a:xfrm>
            <a:prstGeom prst="rect">
              <a:avLst/>
            </a:prstGeom>
          </p:spPr>
          <p:txBody>
            <a:bodyPr lIns="0" tIns="0" rIns="0" bIns="0" rtlCol="0" anchor="ctr"/>
            <a:lstStyle/>
            <a:p>
              <a:pPr algn="l">
                <a:lnSpc>
                  <a:spcPts val="6048"/>
                </a:lnSpc>
              </a:pPr>
              <a:r>
                <a:rPr lang="en-US" sz="5600" b="1">
                  <a:solidFill>
                    <a:srgbClr val="91D1DB"/>
                  </a:solidFill>
                  <a:latin typeface="Aptos Bold"/>
                  <a:ea typeface="Aptos Bold"/>
                  <a:cs typeface="Aptos Bold"/>
                  <a:sym typeface="Aptos Bold"/>
                </a:rPr>
                <a:t>Risks of enterprise and becoming an entrepreneur</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3055716"/>
            <a:ext cx="12317972" cy="6320769"/>
          </a:xfrm>
          <a:prstGeom prst="rect">
            <a:avLst/>
          </a:prstGeom>
        </p:spPr>
        <p:txBody>
          <a:bodyPr lIns="0" tIns="0" rIns="0" bIns="0" rtlCol="0" anchor="t">
            <a:spAutoFit/>
          </a:bodyPr>
          <a:lstStyle/>
          <a:p>
            <a:pPr algn="l">
              <a:lnSpc>
                <a:spcPts val="5500"/>
              </a:lnSpc>
            </a:pPr>
            <a:r>
              <a:rPr lang="en-US" sz="6000" b="1" dirty="0">
                <a:solidFill>
                  <a:srgbClr val="163E64"/>
                </a:solidFill>
                <a:latin typeface="Arimo Bold"/>
                <a:ea typeface="Arimo Bold"/>
                <a:cs typeface="Arimo Bold"/>
                <a:sym typeface="Arimo Bold"/>
              </a:rPr>
              <a:t>Compliance Risk</a:t>
            </a:r>
          </a:p>
          <a:p>
            <a:pPr marL="760095" lvl="1" indent="-380048" algn="l">
              <a:lnSpc>
                <a:spcPts val="5500"/>
              </a:lnSpc>
              <a:buFont typeface="Arial"/>
              <a:buChar char="•"/>
            </a:pPr>
            <a:r>
              <a:rPr lang="en-US" sz="4200" dirty="0">
                <a:solidFill>
                  <a:srgbClr val="163E64"/>
                </a:solidFill>
                <a:latin typeface="Aptos"/>
                <a:ea typeface="Aptos"/>
                <a:cs typeface="Aptos"/>
                <a:sym typeface="Aptos"/>
              </a:rPr>
              <a:t>Failing to meet legal obligations (e.g., tax, health &amp; safety) can result in fines or closure.</a:t>
            </a:r>
          </a:p>
          <a:p>
            <a:pPr algn="l">
              <a:lnSpc>
                <a:spcPts val="5500"/>
              </a:lnSpc>
            </a:pPr>
            <a:endParaRPr lang="en-US" sz="4200" dirty="0">
              <a:solidFill>
                <a:srgbClr val="163E64"/>
              </a:solidFill>
              <a:latin typeface="Aptos"/>
              <a:ea typeface="Aptos"/>
              <a:cs typeface="Aptos"/>
              <a:sym typeface="Aptos"/>
            </a:endParaRPr>
          </a:p>
          <a:p>
            <a:pPr algn="l">
              <a:lnSpc>
                <a:spcPts val="5500"/>
              </a:lnSpc>
            </a:pPr>
            <a:r>
              <a:rPr lang="en-US" sz="6000" b="1" dirty="0">
                <a:solidFill>
                  <a:srgbClr val="163E64"/>
                </a:solidFill>
                <a:latin typeface="Arimo Bold"/>
                <a:ea typeface="Arimo Bold"/>
                <a:cs typeface="Arimo Bold"/>
                <a:sym typeface="Arimo Bold"/>
              </a:rPr>
              <a:t>Technological &amp; Market Risk</a:t>
            </a:r>
          </a:p>
          <a:p>
            <a:pPr marL="760095" lvl="1" indent="-380048" algn="l">
              <a:lnSpc>
                <a:spcPts val="5500"/>
              </a:lnSpc>
              <a:buFont typeface="Arial"/>
              <a:buChar char="•"/>
            </a:pPr>
            <a:r>
              <a:rPr lang="en-US" sz="4200" dirty="0">
                <a:solidFill>
                  <a:srgbClr val="163E64"/>
                </a:solidFill>
                <a:latin typeface="Aptos"/>
                <a:ea typeface="Aptos"/>
                <a:cs typeface="Aptos"/>
                <a:sym typeface="Aptos"/>
              </a:rPr>
              <a:t>Cyberattacks, data breaches, and tech failures can disrupt business operations.</a:t>
            </a:r>
          </a:p>
          <a:p>
            <a:pPr marL="760095" lvl="1" indent="-380048" algn="l">
              <a:lnSpc>
                <a:spcPts val="5500"/>
              </a:lnSpc>
              <a:buFont typeface="Arial"/>
              <a:buChar char="•"/>
            </a:pPr>
            <a:r>
              <a:rPr lang="en-US" sz="4200" dirty="0">
                <a:solidFill>
                  <a:srgbClr val="163E64"/>
                </a:solidFill>
                <a:latin typeface="Aptos"/>
                <a:ea typeface="Aptos"/>
                <a:cs typeface="Aptos"/>
                <a:sym typeface="Aptos"/>
              </a:rPr>
              <a:t>Example: Ardagh Group’s cyberattack disruption in 2021.</a:t>
            </a:r>
          </a:p>
        </p:txBody>
      </p:sp>
      <p:sp>
        <p:nvSpPr>
          <p:cNvPr id="3" name="Freeform 3"/>
          <p:cNvSpPr/>
          <p:nvPr/>
        </p:nvSpPr>
        <p:spPr>
          <a:xfrm>
            <a:off x="13819464" y="4185891"/>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2062592"/>
            <a:chOff x="0" y="0"/>
            <a:chExt cx="4816593" cy="543234"/>
          </a:xfrm>
        </p:grpSpPr>
        <p:sp>
          <p:nvSpPr>
            <p:cNvPr id="5" name="Freeform 5"/>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6" name="TextBox 6"/>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9" name="Group 9"/>
          <p:cNvGrpSpPr/>
          <p:nvPr/>
        </p:nvGrpSpPr>
        <p:grpSpPr>
          <a:xfrm>
            <a:off x="575545" y="68965"/>
            <a:ext cx="11817020" cy="1930713"/>
            <a:chOff x="0" y="0"/>
            <a:chExt cx="16226344" cy="2651126"/>
          </a:xfrm>
        </p:grpSpPr>
        <p:sp>
          <p:nvSpPr>
            <p:cNvPr id="10" name="Freeform 10"/>
            <p:cNvSpPr/>
            <p:nvPr/>
          </p:nvSpPr>
          <p:spPr>
            <a:xfrm>
              <a:off x="0" y="0"/>
              <a:ext cx="16226344" cy="2651126"/>
            </a:xfrm>
            <a:custGeom>
              <a:avLst/>
              <a:gdLst/>
              <a:ahLst/>
              <a:cxnLst/>
              <a:rect l="l" t="t" r="r" b="b"/>
              <a:pathLst>
                <a:path w="16226344" h="2651126">
                  <a:moveTo>
                    <a:pt x="0" y="0"/>
                  </a:moveTo>
                  <a:lnTo>
                    <a:pt x="16226344" y="0"/>
                  </a:lnTo>
                  <a:lnTo>
                    <a:pt x="16226344" y="2651126"/>
                  </a:lnTo>
                  <a:lnTo>
                    <a:pt x="0" y="2651126"/>
                  </a:lnTo>
                  <a:close/>
                </a:path>
              </a:pathLst>
            </a:custGeom>
            <a:solidFill>
              <a:srgbClr val="000000">
                <a:alpha val="0"/>
              </a:srgbClr>
            </a:solidFill>
          </p:spPr>
          <p:txBody>
            <a:bodyPr/>
            <a:lstStyle/>
            <a:p>
              <a:endParaRPr lang="en-US"/>
            </a:p>
          </p:txBody>
        </p:sp>
        <p:sp>
          <p:nvSpPr>
            <p:cNvPr id="11" name="TextBox 11"/>
            <p:cNvSpPr txBox="1"/>
            <p:nvPr/>
          </p:nvSpPr>
          <p:spPr>
            <a:xfrm>
              <a:off x="0" y="57150"/>
              <a:ext cx="16226344" cy="2593976"/>
            </a:xfrm>
            <a:prstGeom prst="rect">
              <a:avLst/>
            </a:prstGeom>
          </p:spPr>
          <p:txBody>
            <a:bodyPr lIns="0" tIns="0" rIns="0" bIns="0" rtlCol="0" anchor="ctr"/>
            <a:lstStyle/>
            <a:p>
              <a:pPr algn="l">
                <a:lnSpc>
                  <a:spcPts val="6048"/>
                </a:lnSpc>
              </a:pPr>
              <a:r>
                <a:rPr lang="en-US" sz="5600" b="1">
                  <a:solidFill>
                    <a:srgbClr val="91D1DB"/>
                  </a:solidFill>
                  <a:latin typeface="Aptos Bold"/>
                  <a:ea typeface="Aptos Bold"/>
                  <a:cs typeface="Aptos Bold"/>
                  <a:sym typeface="Aptos Bold"/>
                </a:rPr>
                <a:t>Risks of enterprise and becoming an entrepreneur</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3193829"/>
            <a:ext cx="15590520" cy="5615448"/>
          </a:xfrm>
          <a:prstGeom prst="rect">
            <a:avLst/>
          </a:prstGeom>
        </p:spPr>
        <p:txBody>
          <a:bodyPr lIns="0" tIns="0" rIns="0" bIns="0" rtlCol="0" anchor="t">
            <a:spAutoFit/>
          </a:bodyPr>
          <a:lstStyle/>
          <a:p>
            <a:pPr algn="l">
              <a:lnSpc>
                <a:spcPts val="5500"/>
              </a:lnSpc>
            </a:pPr>
            <a:r>
              <a:rPr lang="en-US" sz="6000" b="1" dirty="0">
                <a:solidFill>
                  <a:srgbClr val="163E64"/>
                </a:solidFill>
                <a:latin typeface="Arimo Bold"/>
                <a:ea typeface="Arimo Bold"/>
                <a:cs typeface="Arimo Bold"/>
                <a:sym typeface="Arimo Bold"/>
              </a:rPr>
              <a:t>Ethical &amp; Environmental Risk</a:t>
            </a:r>
          </a:p>
          <a:p>
            <a:pPr marL="760095" lvl="1" indent="-380048" algn="l">
              <a:lnSpc>
                <a:spcPts val="5500"/>
              </a:lnSpc>
              <a:buFont typeface="Arial"/>
              <a:buChar char="•"/>
            </a:pPr>
            <a:r>
              <a:rPr lang="en-US" sz="4200" dirty="0">
                <a:solidFill>
                  <a:srgbClr val="163E64"/>
                </a:solidFill>
                <a:latin typeface="Aptos"/>
                <a:ea typeface="Aptos"/>
                <a:cs typeface="Aptos"/>
                <a:sym typeface="Aptos"/>
              </a:rPr>
              <a:t>Unethical sourcing or environmental harm can damage brand reputation.</a:t>
            </a:r>
          </a:p>
          <a:p>
            <a:pPr marL="760095" lvl="1" indent="-380048" algn="l">
              <a:lnSpc>
                <a:spcPts val="5500"/>
              </a:lnSpc>
              <a:buFont typeface="Arial"/>
              <a:buChar char="•"/>
            </a:pPr>
            <a:r>
              <a:rPr lang="en-US" sz="4200" dirty="0">
                <a:solidFill>
                  <a:srgbClr val="163E64"/>
                </a:solidFill>
                <a:latin typeface="Aptos"/>
                <a:ea typeface="Aptos"/>
                <a:cs typeface="Aptos"/>
                <a:sym typeface="Aptos"/>
              </a:rPr>
              <a:t>Example: Boohoo faced backlash over </a:t>
            </a:r>
            <a:r>
              <a:rPr lang="en-US" sz="4200" dirty="0" err="1">
                <a:solidFill>
                  <a:srgbClr val="163E64"/>
                </a:solidFill>
                <a:latin typeface="Aptos"/>
                <a:ea typeface="Aptos"/>
                <a:cs typeface="Aptos"/>
                <a:sym typeface="Aptos"/>
              </a:rPr>
              <a:t>labour</a:t>
            </a:r>
            <a:r>
              <a:rPr lang="en-US" sz="4200" dirty="0">
                <a:solidFill>
                  <a:srgbClr val="163E64"/>
                </a:solidFill>
                <a:latin typeface="Aptos"/>
                <a:ea typeface="Aptos"/>
                <a:cs typeface="Aptos"/>
                <a:sym typeface="Aptos"/>
              </a:rPr>
              <a:t> practices. In 2020, an investigation by The Sunday Times uncovered that workers in factories supplying Boohoo in Leicester were being paid as little as £3.50 per hour, far below the UK minimum wage of approximately £8.72 at the time</a:t>
            </a:r>
          </a:p>
        </p:txBody>
      </p:sp>
      <p:grpSp>
        <p:nvGrpSpPr>
          <p:cNvPr id="3" name="Group 3"/>
          <p:cNvGrpSpPr/>
          <p:nvPr/>
        </p:nvGrpSpPr>
        <p:grpSpPr>
          <a:xfrm>
            <a:off x="0" y="0"/>
            <a:ext cx="18288000" cy="2062592"/>
            <a:chOff x="0" y="0"/>
            <a:chExt cx="4816593" cy="543234"/>
          </a:xfrm>
        </p:grpSpPr>
        <p:sp>
          <p:nvSpPr>
            <p:cNvPr id="4" name="Freeform 4"/>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5" name="TextBox 5"/>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8" name="Group 8"/>
          <p:cNvGrpSpPr/>
          <p:nvPr/>
        </p:nvGrpSpPr>
        <p:grpSpPr>
          <a:xfrm>
            <a:off x="575545" y="68965"/>
            <a:ext cx="11817020" cy="1930713"/>
            <a:chOff x="0" y="0"/>
            <a:chExt cx="16226344" cy="2651126"/>
          </a:xfrm>
        </p:grpSpPr>
        <p:sp>
          <p:nvSpPr>
            <p:cNvPr id="9" name="Freeform 9"/>
            <p:cNvSpPr/>
            <p:nvPr/>
          </p:nvSpPr>
          <p:spPr>
            <a:xfrm>
              <a:off x="0" y="0"/>
              <a:ext cx="16226344" cy="2651126"/>
            </a:xfrm>
            <a:custGeom>
              <a:avLst/>
              <a:gdLst/>
              <a:ahLst/>
              <a:cxnLst/>
              <a:rect l="l" t="t" r="r" b="b"/>
              <a:pathLst>
                <a:path w="16226344" h="2651126">
                  <a:moveTo>
                    <a:pt x="0" y="0"/>
                  </a:moveTo>
                  <a:lnTo>
                    <a:pt x="16226344" y="0"/>
                  </a:lnTo>
                  <a:lnTo>
                    <a:pt x="16226344" y="2651126"/>
                  </a:lnTo>
                  <a:lnTo>
                    <a:pt x="0" y="2651126"/>
                  </a:lnTo>
                  <a:close/>
                </a:path>
              </a:pathLst>
            </a:custGeom>
            <a:solidFill>
              <a:srgbClr val="000000">
                <a:alpha val="0"/>
              </a:srgbClr>
            </a:solidFill>
          </p:spPr>
          <p:txBody>
            <a:bodyPr/>
            <a:lstStyle/>
            <a:p>
              <a:endParaRPr lang="en-US"/>
            </a:p>
          </p:txBody>
        </p:sp>
        <p:sp>
          <p:nvSpPr>
            <p:cNvPr id="10" name="TextBox 10"/>
            <p:cNvSpPr txBox="1"/>
            <p:nvPr/>
          </p:nvSpPr>
          <p:spPr>
            <a:xfrm>
              <a:off x="0" y="57150"/>
              <a:ext cx="16226344" cy="2593976"/>
            </a:xfrm>
            <a:prstGeom prst="rect">
              <a:avLst/>
            </a:prstGeom>
          </p:spPr>
          <p:txBody>
            <a:bodyPr lIns="0" tIns="0" rIns="0" bIns="0" rtlCol="0" anchor="ctr"/>
            <a:lstStyle/>
            <a:p>
              <a:pPr algn="l">
                <a:lnSpc>
                  <a:spcPts val="6048"/>
                </a:lnSpc>
              </a:pPr>
              <a:r>
                <a:rPr lang="en-US" sz="5600" b="1">
                  <a:solidFill>
                    <a:srgbClr val="91D1DB"/>
                  </a:solidFill>
                  <a:latin typeface="Aptos Bold"/>
                  <a:ea typeface="Aptos Bold"/>
                  <a:cs typeface="Aptos Bold"/>
                  <a:sym typeface="Aptos Bold"/>
                </a:rPr>
                <a:t>Risks of enterprise and becoming an entrepreneur</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sp>
        <p:nvSpPr>
          <p:cNvPr id="2" name="Freeform 2"/>
          <p:cNvSpPr/>
          <p:nvPr/>
        </p:nvSpPr>
        <p:spPr>
          <a:xfrm>
            <a:off x="842952" y="362868"/>
            <a:ext cx="17124722" cy="1258164"/>
          </a:xfrm>
          <a:custGeom>
            <a:avLst/>
            <a:gdLst/>
            <a:ahLst/>
            <a:cxnLst/>
            <a:rect l="l" t="t" r="r" b="b"/>
            <a:pathLst>
              <a:path w="17124722" h="1258164">
                <a:moveTo>
                  <a:pt x="0" y="0"/>
                </a:moveTo>
                <a:lnTo>
                  <a:pt x="17124722" y="0"/>
                </a:lnTo>
                <a:lnTo>
                  <a:pt x="17124722" y="1258164"/>
                </a:lnTo>
                <a:lnTo>
                  <a:pt x="0" y="12581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306389" y="541656"/>
            <a:ext cx="14782816" cy="816596"/>
          </a:xfrm>
          <a:prstGeom prst="rect">
            <a:avLst/>
          </a:prstGeom>
        </p:spPr>
        <p:txBody>
          <a:bodyPr lIns="0" tIns="0" rIns="0" bIns="0" rtlCol="0" anchor="t">
            <a:spAutoFit/>
          </a:bodyPr>
          <a:lstStyle/>
          <a:p>
            <a:pPr algn="ctr">
              <a:lnSpc>
                <a:spcPts val="6160"/>
              </a:lnSpc>
            </a:pPr>
            <a:r>
              <a:rPr lang="en-US" sz="4399" b="1">
                <a:solidFill>
                  <a:srgbClr val="64B8B1"/>
                </a:solidFill>
                <a:latin typeface="Montserrat Bold"/>
                <a:ea typeface="Montserrat Bold"/>
                <a:cs typeface="Montserrat Bold"/>
                <a:sym typeface="Montserrat Bold"/>
              </a:rPr>
              <a:t>Suggested Activities for LO 12.1</a:t>
            </a:r>
          </a:p>
        </p:txBody>
      </p:sp>
      <p:sp>
        <p:nvSpPr>
          <p:cNvPr id="4" name="Freeform 4"/>
          <p:cNvSpPr/>
          <p:nvPr/>
        </p:nvSpPr>
        <p:spPr>
          <a:xfrm>
            <a:off x="310399" y="2564141"/>
            <a:ext cx="8236924" cy="1258164"/>
          </a:xfrm>
          <a:custGeom>
            <a:avLst/>
            <a:gdLst/>
            <a:ahLst/>
            <a:cxnLst/>
            <a:rect l="l" t="t" r="r" b="b"/>
            <a:pathLst>
              <a:path w="8236924" h="1258164">
                <a:moveTo>
                  <a:pt x="0" y="0"/>
                </a:moveTo>
                <a:lnTo>
                  <a:pt x="8236925" y="0"/>
                </a:lnTo>
                <a:lnTo>
                  <a:pt x="8236925" y="1258163"/>
                </a:lnTo>
                <a:lnTo>
                  <a:pt x="0" y="12581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1019175" y="2778509"/>
            <a:ext cx="10469068" cy="816595"/>
          </a:xfrm>
          <a:prstGeom prst="rect">
            <a:avLst/>
          </a:prstGeom>
        </p:spPr>
        <p:txBody>
          <a:bodyPr lIns="0" tIns="0" rIns="0" bIns="0" rtlCol="0" anchor="t">
            <a:spAutoFit/>
          </a:bodyPr>
          <a:lstStyle/>
          <a:p>
            <a:pPr algn="l">
              <a:lnSpc>
                <a:spcPts val="6160"/>
              </a:lnSpc>
            </a:pPr>
            <a:r>
              <a:rPr lang="en-US" sz="4399" b="1">
                <a:solidFill>
                  <a:srgbClr val="64B8B1"/>
                </a:solidFill>
                <a:latin typeface="Montserrat Bold"/>
                <a:ea typeface="Montserrat Bold"/>
                <a:cs typeface="Montserrat Bold"/>
                <a:sym typeface="Montserrat Bold"/>
              </a:rPr>
              <a:t>Sample Papers</a:t>
            </a:r>
          </a:p>
        </p:txBody>
      </p:sp>
      <p:sp>
        <p:nvSpPr>
          <p:cNvPr id="6" name="Freeform 6"/>
          <p:cNvSpPr/>
          <p:nvPr/>
        </p:nvSpPr>
        <p:spPr>
          <a:xfrm>
            <a:off x="511855" y="5992197"/>
            <a:ext cx="8236924" cy="1258164"/>
          </a:xfrm>
          <a:custGeom>
            <a:avLst/>
            <a:gdLst/>
            <a:ahLst/>
            <a:cxnLst/>
            <a:rect l="l" t="t" r="r" b="b"/>
            <a:pathLst>
              <a:path w="8236924" h="1258164">
                <a:moveTo>
                  <a:pt x="0" y="0"/>
                </a:moveTo>
                <a:lnTo>
                  <a:pt x="8236925" y="0"/>
                </a:lnTo>
                <a:lnTo>
                  <a:pt x="8236925" y="1258164"/>
                </a:lnTo>
                <a:lnTo>
                  <a:pt x="0" y="12581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019175" y="6206565"/>
            <a:ext cx="10469068" cy="816596"/>
          </a:xfrm>
          <a:prstGeom prst="rect">
            <a:avLst/>
          </a:prstGeom>
        </p:spPr>
        <p:txBody>
          <a:bodyPr lIns="0" tIns="0" rIns="0" bIns="0" rtlCol="0" anchor="t">
            <a:spAutoFit/>
          </a:bodyPr>
          <a:lstStyle/>
          <a:p>
            <a:pPr algn="l">
              <a:lnSpc>
                <a:spcPts val="6160"/>
              </a:lnSpc>
            </a:pPr>
            <a:r>
              <a:rPr lang="en-US" sz="4399" b="1">
                <a:solidFill>
                  <a:srgbClr val="64B8B1"/>
                </a:solidFill>
                <a:latin typeface="Montserrat Bold"/>
                <a:ea typeface="Montserrat Bold"/>
                <a:cs typeface="Montserrat Bold"/>
                <a:sym typeface="Montserrat Bold"/>
              </a:rPr>
              <a:t>Activity Book Qs</a:t>
            </a:r>
          </a:p>
        </p:txBody>
      </p:sp>
      <p:sp>
        <p:nvSpPr>
          <p:cNvPr id="8" name="TextBox 8"/>
          <p:cNvSpPr txBox="1"/>
          <p:nvPr/>
        </p:nvSpPr>
        <p:spPr>
          <a:xfrm>
            <a:off x="835974" y="4012784"/>
            <a:ext cx="16782842" cy="1639892"/>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HL2 Q1 (b) (ii) Discuss two challenges John and Mark may face when introducing new products, and explain how they can address these challenges</a:t>
            </a:r>
          </a:p>
          <a:p>
            <a:pPr algn="l">
              <a:lnSpc>
                <a:spcPts val="4200"/>
              </a:lnSpc>
            </a:pPr>
            <a:r>
              <a:rPr lang="en-US" sz="3000" b="1">
                <a:solidFill>
                  <a:srgbClr val="FFFFFF"/>
                </a:solidFill>
                <a:latin typeface="Montserrat Bold"/>
                <a:ea typeface="Montserrat Bold"/>
                <a:cs typeface="Montserrat Bold"/>
                <a:sym typeface="Montserrat Bold"/>
              </a:rPr>
              <a:t>OL1 Q5 (e) (e) Outline two challenges, apart from inflation, facing entrepreneurs in Ireland.</a:t>
            </a:r>
          </a:p>
        </p:txBody>
      </p:sp>
      <p:sp>
        <p:nvSpPr>
          <p:cNvPr id="9" name="TextBox 9"/>
          <p:cNvSpPr txBox="1"/>
          <p:nvPr/>
        </p:nvSpPr>
        <p:spPr>
          <a:xfrm>
            <a:off x="835974" y="7564686"/>
            <a:ext cx="15422702" cy="1101282"/>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HL Q1, Q2</a:t>
            </a:r>
          </a:p>
          <a:p>
            <a:pPr algn="l">
              <a:lnSpc>
                <a:spcPts val="4200"/>
              </a:lnSpc>
            </a:pPr>
            <a:r>
              <a:rPr lang="en-US" sz="3000" b="1">
                <a:solidFill>
                  <a:srgbClr val="FFFFFF"/>
                </a:solidFill>
                <a:latin typeface="Montserrat Bold"/>
                <a:ea typeface="Montserrat Bold"/>
                <a:cs typeface="Montserrat Bold"/>
                <a:sym typeface="Montserrat Bold"/>
              </a:rPr>
              <a:t>OL Q1, Q2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03C48"/>
        </a:solidFill>
        <a:effectLst/>
      </p:bgPr>
    </p:bg>
    <p:spTree>
      <p:nvGrpSpPr>
        <p:cNvPr id="1" name=""/>
        <p:cNvGrpSpPr/>
        <p:nvPr/>
      </p:nvGrpSpPr>
      <p:grpSpPr>
        <a:xfrm>
          <a:off x="0" y="0"/>
          <a:ext cx="0" cy="0"/>
          <a:chOff x="0" y="0"/>
          <a:chExt cx="0" cy="0"/>
        </a:xfrm>
      </p:grpSpPr>
      <p:sp>
        <p:nvSpPr>
          <p:cNvPr id="2" name="TextBox 2"/>
          <p:cNvSpPr txBox="1"/>
          <p:nvPr/>
        </p:nvSpPr>
        <p:spPr>
          <a:xfrm>
            <a:off x="1028700" y="1833150"/>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12.2</a:t>
            </a:r>
          </a:p>
        </p:txBody>
      </p:sp>
      <p:sp>
        <p:nvSpPr>
          <p:cNvPr id="3" name="TextBox 3"/>
          <p:cNvSpPr txBox="1"/>
          <p:nvPr/>
        </p:nvSpPr>
        <p:spPr>
          <a:xfrm>
            <a:off x="1028603" y="4359275"/>
            <a:ext cx="16230697" cy="151130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12.2 Outline the importance of assessing and managing risks in business.</a:t>
            </a:r>
          </a:p>
        </p:txBody>
      </p:sp>
      <p:sp>
        <p:nvSpPr>
          <p:cNvPr id="4" name="Freeform 4"/>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5" name="AutoShape 5"/>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03C48"/>
        </a:solidFill>
        <a:effectLst/>
      </p:bgPr>
    </p:bg>
    <p:spTree>
      <p:nvGrpSpPr>
        <p:cNvPr id="1" name="">
          <a:extLst>
            <a:ext uri="{FF2B5EF4-FFF2-40B4-BE49-F238E27FC236}">
              <a16:creationId xmlns:a16="http://schemas.microsoft.com/office/drawing/2014/main" id="{B9A40098-F901-67BC-8768-936A4D6CF1C1}"/>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96C48090-9F8E-85AE-9B70-D7048429880D}"/>
              </a:ext>
            </a:extLst>
          </p:cNvPr>
          <p:cNvSpPr txBox="1"/>
          <p:nvPr/>
        </p:nvSpPr>
        <p:spPr>
          <a:xfrm>
            <a:off x="1028893" y="2062592"/>
            <a:ext cx="15246705" cy="6259406"/>
          </a:xfrm>
          <a:prstGeom prst="rect">
            <a:avLst/>
          </a:prstGeom>
        </p:spPr>
        <p:txBody>
          <a:bodyPr lIns="0" tIns="0" rIns="0" bIns="0" rtlCol="0" anchor="t">
            <a:spAutoFit/>
          </a:bodyPr>
          <a:lstStyle/>
          <a:p>
            <a:pPr algn="l">
              <a:lnSpc>
                <a:spcPts val="8271"/>
              </a:lnSpc>
            </a:pPr>
            <a:r>
              <a:rPr lang="en-US" sz="4000" i="1" dirty="0">
                <a:solidFill>
                  <a:srgbClr val="91D1DB"/>
                </a:solidFill>
                <a:latin typeface="Tabarra Sans Italics"/>
                <a:ea typeface="Tabarra Sans Italics"/>
                <a:cs typeface="Tabarra Sans Italics"/>
                <a:sym typeface="Tabarra Sans Italics"/>
              </a:rPr>
              <a:t>12.1 Outline the challenges and risks associated with enterprise and entrepreneurship.</a:t>
            </a:r>
          </a:p>
          <a:p>
            <a:pPr algn="l">
              <a:lnSpc>
                <a:spcPts val="8271"/>
              </a:lnSpc>
            </a:pPr>
            <a:r>
              <a:rPr lang="en-US" sz="4000" i="1" dirty="0">
                <a:solidFill>
                  <a:srgbClr val="91D1DB"/>
                </a:solidFill>
                <a:latin typeface="Tabarra Sans Italics"/>
                <a:ea typeface="Tabarra Sans Italics"/>
                <a:cs typeface="Tabarra Sans Italics"/>
                <a:sym typeface="Tabarra Sans Italics"/>
              </a:rPr>
              <a:t>12.2 Outline the importance of assessing and managing risks in business.</a:t>
            </a:r>
          </a:p>
          <a:p>
            <a:pPr algn="l">
              <a:lnSpc>
                <a:spcPts val="8271"/>
              </a:lnSpc>
            </a:pPr>
            <a:r>
              <a:rPr lang="en-US" sz="4000" i="1" dirty="0">
                <a:solidFill>
                  <a:srgbClr val="91D1DB"/>
                </a:solidFill>
                <a:latin typeface="Tabarra Sans Italics"/>
                <a:ea typeface="Tabarra Sans Italics"/>
                <a:cs typeface="Tabarra Sans Italics"/>
                <a:sym typeface="Tabarra Sans Italics"/>
              </a:rPr>
              <a:t>12.3 </a:t>
            </a:r>
            <a:r>
              <a:rPr lang="en-US" sz="4000" i="1" dirty="0" err="1">
                <a:solidFill>
                  <a:srgbClr val="91D1DB"/>
                </a:solidFill>
                <a:latin typeface="Tabarra Sans Italics"/>
                <a:ea typeface="Tabarra Sans Italics"/>
                <a:cs typeface="Tabarra Sans Italics"/>
                <a:sym typeface="Tabarra Sans Italics"/>
              </a:rPr>
              <a:t>Analyse</a:t>
            </a:r>
            <a:r>
              <a:rPr lang="en-US" sz="4000" i="1" dirty="0">
                <a:solidFill>
                  <a:srgbClr val="91D1DB"/>
                </a:solidFill>
                <a:latin typeface="Tabarra Sans Italics"/>
                <a:ea typeface="Tabarra Sans Italics"/>
                <a:cs typeface="Tabarra Sans Italics"/>
                <a:sym typeface="Tabarra Sans Italics"/>
              </a:rPr>
              <a:t> a range of risk management strategies that can be used to respond to the challenges and risks in business.</a:t>
            </a:r>
          </a:p>
        </p:txBody>
      </p:sp>
      <p:sp>
        <p:nvSpPr>
          <p:cNvPr id="7" name="AutoShape 7">
            <a:extLst>
              <a:ext uri="{FF2B5EF4-FFF2-40B4-BE49-F238E27FC236}">
                <a16:creationId xmlns:a16="http://schemas.microsoft.com/office/drawing/2014/main" id="{7B5150D7-6638-9AFE-A66F-1F4B1493A716}"/>
              </a:ext>
            </a:extLst>
          </p:cNvPr>
          <p:cNvSpPr/>
          <p:nvPr/>
        </p:nvSpPr>
        <p:spPr>
          <a:xfrm flipV="1">
            <a:off x="1028893" y="1445348"/>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9" name="Freeform 9">
            <a:extLst>
              <a:ext uri="{FF2B5EF4-FFF2-40B4-BE49-F238E27FC236}">
                <a16:creationId xmlns:a16="http://schemas.microsoft.com/office/drawing/2014/main" id="{ACC1D074-780D-9077-CD63-65AA47D7B3D2}"/>
              </a:ext>
            </a:extLst>
          </p:cNvPr>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D4ED67ED-832A-5E8D-C3CE-7E3D6461940B}"/>
              </a:ext>
            </a:extLst>
          </p:cNvPr>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2" name="TextBox 2">
            <a:extLst>
              <a:ext uri="{FF2B5EF4-FFF2-40B4-BE49-F238E27FC236}">
                <a16:creationId xmlns:a16="http://schemas.microsoft.com/office/drawing/2014/main" id="{1E4B2160-2D09-CE6B-6729-BCC34AF90AFA}"/>
              </a:ext>
            </a:extLst>
          </p:cNvPr>
          <p:cNvSpPr txBox="1"/>
          <p:nvPr/>
        </p:nvSpPr>
        <p:spPr>
          <a:xfrm>
            <a:off x="1028893" y="311911"/>
            <a:ext cx="13362596" cy="974626"/>
          </a:xfrm>
          <a:prstGeom prst="rect">
            <a:avLst/>
          </a:prstGeom>
        </p:spPr>
        <p:txBody>
          <a:bodyPr lIns="0" tIns="0" rIns="0" bIns="0" rtlCol="0" anchor="t">
            <a:spAutoFit/>
          </a:bodyPr>
          <a:lstStyle/>
          <a:p>
            <a:pPr algn="l">
              <a:lnSpc>
                <a:spcPts val="7590"/>
              </a:lnSpc>
            </a:pPr>
            <a:r>
              <a:rPr lang="en-US" sz="6900" b="1" dirty="0">
                <a:solidFill>
                  <a:srgbClr val="91D1DB"/>
                </a:solidFill>
                <a:latin typeface="Tabarra Sans Bold"/>
                <a:ea typeface="Tabarra Sans Bold"/>
                <a:cs typeface="Tabarra Sans Bold"/>
                <a:sym typeface="Tabarra Sans Bold"/>
              </a:rPr>
              <a:t>Learning Outcomes</a:t>
            </a:r>
          </a:p>
        </p:txBody>
      </p:sp>
    </p:spTree>
    <p:extLst>
      <p:ext uri="{BB962C8B-B14F-4D97-AF65-F5344CB8AC3E}">
        <p14:creationId xmlns:p14="http://schemas.microsoft.com/office/powerpoint/2010/main" val="3301457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60119" y="74247"/>
            <a:ext cx="15773400" cy="1988345"/>
            <a:chOff x="0" y="0"/>
            <a:chExt cx="21031200" cy="2651126"/>
          </a:xfrm>
        </p:grpSpPr>
        <p:sp>
          <p:nvSpPr>
            <p:cNvPr id="6" name="Freeform 6"/>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txBody>
            <a:bodyPr/>
            <a:lstStyle/>
            <a:p>
              <a:endParaRPr lang="en-US"/>
            </a:p>
          </p:txBody>
        </p:sp>
        <p:sp>
          <p:nvSpPr>
            <p:cNvPr id="7" name="TextBox 7"/>
            <p:cNvSpPr txBox="1"/>
            <p:nvPr/>
          </p:nvSpPr>
          <p:spPr>
            <a:xfrm>
              <a:off x="0" y="66675"/>
              <a:ext cx="21031200" cy="2584451"/>
            </a:xfrm>
            <a:prstGeom prst="rect">
              <a:avLst/>
            </a:prstGeom>
          </p:spPr>
          <p:txBody>
            <a:bodyPr lIns="0" tIns="0" rIns="0" bIns="0" rtlCol="0" anchor="ctr"/>
            <a:lstStyle/>
            <a:p>
              <a:pPr algn="l">
                <a:lnSpc>
                  <a:spcPts val="7128"/>
                </a:lnSpc>
              </a:pPr>
              <a:r>
                <a:rPr lang="en-US" sz="6600" b="1">
                  <a:solidFill>
                    <a:srgbClr val="91D1DB"/>
                  </a:solidFill>
                  <a:latin typeface="Aptos Bold"/>
                  <a:ea typeface="Aptos Bold"/>
                  <a:cs typeface="Aptos Bold"/>
                  <a:sym typeface="Aptos Bold"/>
                </a:rPr>
                <a:t>Risk Management</a:t>
              </a:r>
            </a:p>
          </p:txBody>
        </p:sp>
      </p:grpSp>
      <p:sp>
        <p:nvSpPr>
          <p:cNvPr id="8" name="TextBox 8"/>
          <p:cNvSpPr txBox="1"/>
          <p:nvPr/>
        </p:nvSpPr>
        <p:spPr>
          <a:xfrm>
            <a:off x="1348740" y="2629377"/>
            <a:ext cx="15590520" cy="6387942"/>
          </a:xfrm>
          <a:prstGeom prst="rect">
            <a:avLst/>
          </a:prstGeom>
        </p:spPr>
        <p:txBody>
          <a:bodyPr lIns="0" tIns="0" rIns="0" bIns="0" rtlCol="0" anchor="t">
            <a:spAutoFit/>
          </a:bodyPr>
          <a:lstStyle/>
          <a:p>
            <a:pPr algn="l">
              <a:lnSpc>
                <a:spcPts val="6480"/>
              </a:lnSpc>
            </a:pPr>
            <a:r>
              <a:rPr lang="en-US" sz="6000">
                <a:solidFill>
                  <a:srgbClr val="163E64"/>
                </a:solidFill>
                <a:latin typeface="Arimo"/>
                <a:ea typeface="Arimo"/>
                <a:cs typeface="Arimo"/>
                <a:sym typeface="Arimo"/>
              </a:rPr>
              <a:t>Risk management for a business involves the </a:t>
            </a:r>
            <a:r>
              <a:rPr lang="en-US" sz="6000" b="1">
                <a:solidFill>
                  <a:srgbClr val="163E64"/>
                </a:solidFill>
                <a:latin typeface="Arimo Bold"/>
                <a:ea typeface="Arimo Bold"/>
                <a:cs typeface="Arimo Bold"/>
                <a:sym typeface="Arimo Bold"/>
              </a:rPr>
              <a:t>identification of all possible risks</a:t>
            </a:r>
            <a:r>
              <a:rPr lang="en-US" sz="6000">
                <a:solidFill>
                  <a:srgbClr val="163E64"/>
                </a:solidFill>
                <a:latin typeface="Arimo"/>
                <a:ea typeface="Arimo"/>
                <a:cs typeface="Arimo"/>
                <a:sym typeface="Arimo"/>
              </a:rPr>
              <a:t>/losses that it faces (e.g. the risk of fire, employer negligence, personal injury loss, legal liability) </a:t>
            </a:r>
            <a:r>
              <a:rPr lang="en-US" sz="6000" b="1">
                <a:solidFill>
                  <a:srgbClr val="163E64"/>
                </a:solidFill>
                <a:latin typeface="Arimo Bold"/>
                <a:ea typeface="Arimo Bold"/>
                <a:cs typeface="Arimo Bold"/>
                <a:sym typeface="Arimo Bold"/>
              </a:rPr>
              <a:t>and taking action to avoid risks or minimise the impact on</a:t>
            </a:r>
            <a:r>
              <a:rPr lang="en-US" sz="6000">
                <a:solidFill>
                  <a:srgbClr val="163E64"/>
                </a:solidFill>
                <a:latin typeface="Arimo"/>
                <a:ea typeface="Arimo"/>
                <a:cs typeface="Arimo"/>
                <a:sym typeface="Arimo"/>
              </a:rPr>
              <a:t> </a:t>
            </a:r>
            <a:r>
              <a:rPr lang="en-US" sz="6000" b="1">
                <a:solidFill>
                  <a:srgbClr val="163E64"/>
                </a:solidFill>
                <a:latin typeface="Arimo Bold"/>
                <a:ea typeface="Arimo Bold"/>
                <a:cs typeface="Arimo Bold"/>
                <a:sym typeface="Arimo Bold"/>
              </a:rPr>
              <a:t>the business if these risks do occur</a:t>
            </a:r>
            <a:r>
              <a:rPr lang="en-US" sz="6000">
                <a:solidFill>
                  <a:srgbClr val="163E64"/>
                </a:solidFill>
                <a:latin typeface="Arimo"/>
                <a:ea typeface="Arimo"/>
                <a:cs typeface="Arimo"/>
                <a:sym typeface="Arimo"/>
              </a:rPr>
              <a:t>. </a:t>
            </a:r>
          </a:p>
        </p:txBody>
      </p:sp>
      <p:sp>
        <p:nvSpPr>
          <p:cNvPr id="9" name="Freeform 9"/>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04184" y="0"/>
            <a:ext cx="15773400" cy="1988345"/>
            <a:chOff x="0" y="0"/>
            <a:chExt cx="21031200" cy="2651126"/>
          </a:xfrm>
        </p:grpSpPr>
        <p:sp>
          <p:nvSpPr>
            <p:cNvPr id="6" name="Freeform 6"/>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txBody>
            <a:bodyPr/>
            <a:lstStyle/>
            <a:p>
              <a:endParaRPr lang="en-US"/>
            </a:p>
          </p:txBody>
        </p:sp>
        <p:sp>
          <p:nvSpPr>
            <p:cNvPr id="7" name="TextBox 7"/>
            <p:cNvSpPr txBox="1"/>
            <p:nvPr/>
          </p:nvSpPr>
          <p:spPr>
            <a:xfrm>
              <a:off x="0" y="66675"/>
              <a:ext cx="21031200" cy="2584451"/>
            </a:xfrm>
            <a:prstGeom prst="rect">
              <a:avLst/>
            </a:prstGeom>
          </p:spPr>
          <p:txBody>
            <a:bodyPr lIns="0" tIns="0" rIns="0" bIns="0" rtlCol="0" anchor="ctr"/>
            <a:lstStyle/>
            <a:p>
              <a:pPr algn="l">
                <a:lnSpc>
                  <a:spcPts val="7128"/>
                </a:lnSpc>
              </a:pPr>
              <a:r>
                <a:rPr lang="en-US" sz="6600" b="1">
                  <a:solidFill>
                    <a:srgbClr val="91D1DB"/>
                  </a:solidFill>
                  <a:latin typeface="Aptos Bold"/>
                  <a:ea typeface="Aptos Bold"/>
                  <a:cs typeface="Aptos Bold"/>
                  <a:sym typeface="Aptos Bold"/>
                </a:rPr>
                <a:t>Risk Management – Steps involved</a:t>
              </a:r>
            </a:p>
          </p:txBody>
        </p:sp>
      </p:grpSp>
      <p:sp>
        <p:nvSpPr>
          <p:cNvPr id="8" name="Freeform 8"/>
          <p:cNvSpPr/>
          <p:nvPr/>
        </p:nvSpPr>
        <p:spPr>
          <a:xfrm>
            <a:off x="15038279" y="2836582"/>
            <a:ext cx="1779142" cy="5762403"/>
          </a:xfrm>
          <a:custGeom>
            <a:avLst/>
            <a:gdLst/>
            <a:ahLst/>
            <a:cxnLst/>
            <a:rect l="l" t="t" r="r" b="b"/>
            <a:pathLst>
              <a:path w="1779142" h="5762403">
                <a:moveTo>
                  <a:pt x="0" y="0"/>
                </a:moveTo>
                <a:lnTo>
                  <a:pt x="1779142" y="0"/>
                </a:lnTo>
                <a:lnTo>
                  <a:pt x="1779142" y="5762403"/>
                </a:lnTo>
                <a:lnTo>
                  <a:pt x="0" y="57624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1348740" y="3140141"/>
            <a:ext cx="12304560" cy="6881820"/>
          </a:xfrm>
          <a:prstGeom prst="rect">
            <a:avLst/>
          </a:prstGeom>
        </p:spPr>
        <p:txBody>
          <a:bodyPr lIns="0" tIns="0" rIns="0" bIns="0" rtlCol="0" anchor="t">
            <a:spAutoFit/>
          </a:bodyPr>
          <a:lstStyle/>
          <a:p>
            <a:pPr marL="760095" lvl="1" indent="-380048" algn="l">
              <a:lnSpc>
                <a:spcPts val="6000"/>
              </a:lnSpc>
              <a:buAutoNum type="arabicPeriod"/>
            </a:pPr>
            <a:r>
              <a:rPr lang="en-US" sz="4200" b="1" dirty="0">
                <a:solidFill>
                  <a:srgbClr val="163E64"/>
                </a:solidFill>
                <a:latin typeface="Aptos Bold"/>
                <a:ea typeface="Aptos Bold"/>
                <a:cs typeface="Aptos Bold"/>
                <a:sym typeface="Aptos Bold"/>
              </a:rPr>
              <a:t>Identify the risk</a:t>
            </a:r>
            <a:r>
              <a:rPr lang="en-US" sz="4200" dirty="0">
                <a:solidFill>
                  <a:srgbClr val="163E64"/>
                </a:solidFill>
                <a:latin typeface="Aptos"/>
                <a:ea typeface="Aptos"/>
                <a:cs typeface="Aptos"/>
                <a:sym typeface="Aptos"/>
              </a:rPr>
              <a:t> – Spot potential threats through audits (e.g., injury, theft).</a:t>
            </a:r>
          </a:p>
          <a:p>
            <a:pPr marL="760095" lvl="1" indent="-380048" algn="l">
              <a:lnSpc>
                <a:spcPts val="6000"/>
              </a:lnSpc>
              <a:buAutoNum type="arabicPeriod"/>
            </a:pPr>
            <a:r>
              <a:rPr lang="en-US" sz="4200" b="1" dirty="0">
                <a:solidFill>
                  <a:srgbClr val="163E64"/>
                </a:solidFill>
                <a:latin typeface="Aptos Bold"/>
                <a:ea typeface="Aptos Bold"/>
                <a:cs typeface="Aptos Bold"/>
                <a:sym typeface="Aptos Bold"/>
              </a:rPr>
              <a:t>Assess its impact</a:t>
            </a:r>
            <a:r>
              <a:rPr lang="en-US" sz="4200" dirty="0">
                <a:solidFill>
                  <a:srgbClr val="163E64"/>
                </a:solidFill>
                <a:latin typeface="Aptos"/>
                <a:ea typeface="Aptos"/>
                <a:cs typeface="Aptos"/>
                <a:sym typeface="Aptos"/>
              </a:rPr>
              <a:t> – Judge likelihood and severity to </a:t>
            </a:r>
            <a:r>
              <a:rPr lang="en-US" sz="4200" dirty="0" err="1">
                <a:solidFill>
                  <a:srgbClr val="163E64"/>
                </a:solidFill>
                <a:latin typeface="Aptos"/>
                <a:ea typeface="Aptos"/>
                <a:cs typeface="Aptos"/>
                <a:sym typeface="Aptos"/>
              </a:rPr>
              <a:t>prioritise</a:t>
            </a:r>
            <a:r>
              <a:rPr lang="en-US" sz="4200" dirty="0">
                <a:solidFill>
                  <a:srgbClr val="163E64"/>
                </a:solidFill>
                <a:latin typeface="Aptos"/>
                <a:ea typeface="Aptos"/>
                <a:cs typeface="Aptos"/>
                <a:sym typeface="Aptos"/>
              </a:rPr>
              <a:t> action.</a:t>
            </a:r>
          </a:p>
          <a:p>
            <a:pPr marL="760095" lvl="1" indent="-380048" algn="l">
              <a:lnSpc>
                <a:spcPts val="6000"/>
              </a:lnSpc>
              <a:buAutoNum type="arabicPeriod"/>
            </a:pPr>
            <a:r>
              <a:rPr lang="en-US" sz="4200" b="1" dirty="0">
                <a:solidFill>
                  <a:srgbClr val="163E64"/>
                </a:solidFill>
                <a:latin typeface="Aptos Bold"/>
                <a:ea typeface="Aptos Bold"/>
                <a:cs typeface="Aptos Bold"/>
                <a:sym typeface="Aptos Bold"/>
              </a:rPr>
              <a:t>Take action to reduce risk</a:t>
            </a:r>
            <a:r>
              <a:rPr lang="en-US" sz="4200" dirty="0">
                <a:solidFill>
                  <a:srgbClr val="163E64"/>
                </a:solidFill>
                <a:latin typeface="Aptos"/>
                <a:ea typeface="Aptos"/>
                <a:cs typeface="Aptos"/>
                <a:sym typeface="Aptos"/>
              </a:rPr>
              <a:t> – Train staff, diversify, insure, or avoid high-risk areas.</a:t>
            </a:r>
          </a:p>
          <a:p>
            <a:pPr marL="760095" lvl="1" indent="-380048" algn="l">
              <a:lnSpc>
                <a:spcPts val="6000"/>
              </a:lnSpc>
              <a:buAutoNum type="arabicPeriod"/>
            </a:pPr>
            <a:r>
              <a:rPr lang="en-US" sz="4200" b="1" dirty="0">
                <a:solidFill>
                  <a:srgbClr val="163E64"/>
                </a:solidFill>
                <a:latin typeface="Aptos Bold"/>
                <a:ea typeface="Aptos Bold"/>
                <a:cs typeface="Aptos Bold"/>
                <a:sym typeface="Aptos Bold"/>
              </a:rPr>
              <a:t>Monitor and review</a:t>
            </a:r>
            <a:r>
              <a:rPr lang="en-US" sz="4200" dirty="0">
                <a:solidFill>
                  <a:srgbClr val="163E64"/>
                </a:solidFill>
                <a:latin typeface="Aptos"/>
                <a:ea typeface="Aptos"/>
                <a:cs typeface="Aptos"/>
                <a:sym typeface="Aptos"/>
              </a:rPr>
              <a:t> – Regularly update plans to tackle new risks like market changes.</a:t>
            </a:r>
          </a:p>
          <a:p>
            <a:pPr marL="760095" lvl="1" indent="-380048" algn="l">
              <a:lnSpc>
                <a:spcPts val="6000"/>
              </a:lnSpc>
            </a:pPr>
            <a:endParaRPr lang="en-US" sz="4200" dirty="0">
              <a:solidFill>
                <a:srgbClr val="163E64"/>
              </a:solidFill>
              <a:latin typeface="Aptos"/>
              <a:ea typeface="Aptos"/>
              <a:cs typeface="Aptos"/>
              <a:sym typeface="Aptos"/>
            </a:endParaRPr>
          </a:p>
        </p:txBody>
      </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sp>
        <p:nvSpPr>
          <p:cNvPr id="2" name="Freeform 2"/>
          <p:cNvSpPr/>
          <p:nvPr/>
        </p:nvSpPr>
        <p:spPr>
          <a:xfrm>
            <a:off x="842952" y="362868"/>
            <a:ext cx="17124722" cy="1258164"/>
          </a:xfrm>
          <a:custGeom>
            <a:avLst/>
            <a:gdLst/>
            <a:ahLst/>
            <a:cxnLst/>
            <a:rect l="l" t="t" r="r" b="b"/>
            <a:pathLst>
              <a:path w="17124722" h="1258164">
                <a:moveTo>
                  <a:pt x="0" y="0"/>
                </a:moveTo>
                <a:lnTo>
                  <a:pt x="17124722" y="0"/>
                </a:lnTo>
                <a:lnTo>
                  <a:pt x="17124722" y="1258164"/>
                </a:lnTo>
                <a:lnTo>
                  <a:pt x="0" y="12581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306389" y="541656"/>
            <a:ext cx="14782816" cy="816596"/>
          </a:xfrm>
          <a:prstGeom prst="rect">
            <a:avLst/>
          </a:prstGeom>
        </p:spPr>
        <p:txBody>
          <a:bodyPr lIns="0" tIns="0" rIns="0" bIns="0" rtlCol="0" anchor="t">
            <a:spAutoFit/>
          </a:bodyPr>
          <a:lstStyle/>
          <a:p>
            <a:pPr algn="ctr">
              <a:lnSpc>
                <a:spcPts val="6160"/>
              </a:lnSpc>
            </a:pPr>
            <a:r>
              <a:rPr lang="en-US" sz="4399" b="1">
                <a:solidFill>
                  <a:srgbClr val="64B8B1"/>
                </a:solidFill>
                <a:latin typeface="Montserrat Bold"/>
                <a:ea typeface="Montserrat Bold"/>
                <a:cs typeface="Montserrat Bold"/>
                <a:sym typeface="Montserrat Bold"/>
              </a:rPr>
              <a:t>Suggested Activities for LO 12.2</a:t>
            </a:r>
          </a:p>
        </p:txBody>
      </p:sp>
      <p:sp>
        <p:nvSpPr>
          <p:cNvPr id="4" name="Freeform 4"/>
          <p:cNvSpPr/>
          <p:nvPr/>
        </p:nvSpPr>
        <p:spPr>
          <a:xfrm>
            <a:off x="310399" y="2564141"/>
            <a:ext cx="8236924" cy="1258164"/>
          </a:xfrm>
          <a:custGeom>
            <a:avLst/>
            <a:gdLst/>
            <a:ahLst/>
            <a:cxnLst/>
            <a:rect l="l" t="t" r="r" b="b"/>
            <a:pathLst>
              <a:path w="8236924" h="1258164">
                <a:moveTo>
                  <a:pt x="0" y="0"/>
                </a:moveTo>
                <a:lnTo>
                  <a:pt x="8236925" y="0"/>
                </a:lnTo>
                <a:lnTo>
                  <a:pt x="8236925" y="1258163"/>
                </a:lnTo>
                <a:lnTo>
                  <a:pt x="0" y="12581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1019175" y="2778509"/>
            <a:ext cx="10469068" cy="816595"/>
          </a:xfrm>
          <a:prstGeom prst="rect">
            <a:avLst/>
          </a:prstGeom>
        </p:spPr>
        <p:txBody>
          <a:bodyPr lIns="0" tIns="0" rIns="0" bIns="0" rtlCol="0" anchor="t">
            <a:spAutoFit/>
          </a:bodyPr>
          <a:lstStyle/>
          <a:p>
            <a:pPr algn="l">
              <a:lnSpc>
                <a:spcPts val="6160"/>
              </a:lnSpc>
            </a:pPr>
            <a:r>
              <a:rPr lang="en-US" sz="4399" b="1">
                <a:solidFill>
                  <a:srgbClr val="64B8B1"/>
                </a:solidFill>
                <a:latin typeface="Montserrat Bold"/>
                <a:ea typeface="Montserrat Bold"/>
                <a:cs typeface="Montserrat Bold"/>
                <a:sym typeface="Montserrat Bold"/>
              </a:rPr>
              <a:t>Sample Papers</a:t>
            </a:r>
          </a:p>
        </p:txBody>
      </p:sp>
      <p:sp>
        <p:nvSpPr>
          <p:cNvPr id="6" name="Freeform 6"/>
          <p:cNvSpPr/>
          <p:nvPr/>
        </p:nvSpPr>
        <p:spPr>
          <a:xfrm>
            <a:off x="511855" y="5992197"/>
            <a:ext cx="8236924" cy="1258164"/>
          </a:xfrm>
          <a:custGeom>
            <a:avLst/>
            <a:gdLst/>
            <a:ahLst/>
            <a:cxnLst/>
            <a:rect l="l" t="t" r="r" b="b"/>
            <a:pathLst>
              <a:path w="8236924" h="1258164">
                <a:moveTo>
                  <a:pt x="0" y="0"/>
                </a:moveTo>
                <a:lnTo>
                  <a:pt x="8236925" y="0"/>
                </a:lnTo>
                <a:lnTo>
                  <a:pt x="8236925" y="1258164"/>
                </a:lnTo>
                <a:lnTo>
                  <a:pt x="0" y="12581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019175" y="6206565"/>
            <a:ext cx="10469068" cy="816596"/>
          </a:xfrm>
          <a:prstGeom prst="rect">
            <a:avLst/>
          </a:prstGeom>
        </p:spPr>
        <p:txBody>
          <a:bodyPr lIns="0" tIns="0" rIns="0" bIns="0" rtlCol="0" anchor="t">
            <a:spAutoFit/>
          </a:bodyPr>
          <a:lstStyle/>
          <a:p>
            <a:pPr algn="l">
              <a:lnSpc>
                <a:spcPts val="6160"/>
              </a:lnSpc>
            </a:pPr>
            <a:r>
              <a:rPr lang="en-US" sz="4399" b="1">
                <a:solidFill>
                  <a:srgbClr val="64B8B1"/>
                </a:solidFill>
                <a:latin typeface="Montserrat Bold"/>
                <a:ea typeface="Montserrat Bold"/>
                <a:cs typeface="Montserrat Bold"/>
                <a:sym typeface="Montserrat Bold"/>
              </a:rPr>
              <a:t>Activity Book Qs</a:t>
            </a:r>
          </a:p>
        </p:txBody>
      </p:sp>
      <p:sp>
        <p:nvSpPr>
          <p:cNvPr id="8" name="TextBox 8"/>
          <p:cNvSpPr txBox="1"/>
          <p:nvPr/>
        </p:nvSpPr>
        <p:spPr>
          <a:xfrm>
            <a:off x="835974" y="4012784"/>
            <a:ext cx="16782842" cy="562672"/>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HL2 Q3 (a) Explain two reasons why it is important for a business to manage risks.</a:t>
            </a:r>
          </a:p>
        </p:txBody>
      </p:sp>
      <p:sp>
        <p:nvSpPr>
          <p:cNvPr id="9" name="TextBox 9"/>
          <p:cNvSpPr txBox="1"/>
          <p:nvPr/>
        </p:nvSpPr>
        <p:spPr>
          <a:xfrm>
            <a:off x="835974" y="7564686"/>
            <a:ext cx="15422702" cy="1101282"/>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HL Q3</a:t>
            </a:r>
          </a:p>
          <a:p>
            <a:pPr algn="l">
              <a:lnSpc>
                <a:spcPts val="4200"/>
              </a:lnSpc>
            </a:pPr>
            <a:r>
              <a:rPr lang="en-US" sz="3000" b="1">
                <a:solidFill>
                  <a:srgbClr val="FFFFFF"/>
                </a:solidFill>
                <a:latin typeface="Montserrat Bold"/>
                <a:ea typeface="Montserrat Bold"/>
                <a:cs typeface="Montserrat Bold"/>
                <a:sym typeface="Montserrat Bold"/>
              </a:rPr>
              <a:t>OL Q3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03C48"/>
        </a:solidFill>
        <a:effectLst/>
      </p:bgPr>
    </p:bg>
    <p:spTree>
      <p:nvGrpSpPr>
        <p:cNvPr id="1" name=""/>
        <p:cNvGrpSpPr/>
        <p:nvPr/>
      </p:nvGrpSpPr>
      <p:grpSpPr>
        <a:xfrm>
          <a:off x="0" y="0"/>
          <a:ext cx="0" cy="0"/>
          <a:chOff x="0" y="0"/>
          <a:chExt cx="0" cy="0"/>
        </a:xfrm>
      </p:grpSpPr>
      <p:sp>
        <p:nvSpPr>
          <p:cNvPr id="2" name="TextBox 2"/>
          <p:cNvSpPr txBox="1"/>
          <p:nvPr/>
        </p:nvSpPr>
        <p:spPr>
          <a:xfrm>
            <a:off x="1028603" y="2505075"/>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12.3</a:t>
            </a:r>
          </a:p>
        </p:txBody>
      </p:sp>
      <p:sp>
        <p:nvSpPr>
          <p:cNvPr id="3" name="TextBox 3"/>
          <p:cNvSpPr txBox="1"/>
          <p:nvPr/>
        </p:nvSpPr>
        <p:spPr>
          <a:xfrm>
            <a:off x="1028603" y="4011612"/>
            <a:ext cx="16230697" cy="22066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12.3 Analyse a range of risk management strategies that can be used to respond to the challenges and risks in business.</a:t>
            </a:r>
          </a:p>
        </p:txBody>
      </p:sp>
      <p:sp>
        <p:nvSpPr>
          <p:cNvPr id="4" name="Freeform 4"/>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6" name="AutoShape 6"/>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34528"/>
            <a:ext cx="15773400" cy="1988345"/>
            <a:chOff x="0" y="0"/>
            <a:chExt cx="21031200" cy="2651126"/>
          </a:xfrm>
        </p:grpSpPr>
        <p:sp>
          <p:nvSpPr>
            <p:cNvPr id="6" name="Freeform 6"/>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txBody>
            <a:bodyPr/>
            <a:lstStyle/>
            <a:p>
              <a:endParaRPr lang="en-US"/>
            </a:p>
          </p:txBody>
        </p:sp>
        <p:sp>
          <p:nvSpPr>
            <p:cNvPr id="7" name="TextBox 7"/>
            <p:cNvSpPr txBox="1"/>
            <p:nvPr/>
          </p:nvSpPr>
          <p:spPr>
            <a:xfrm>
              <a:off x="0" y="66675"/>
              <a:ext cx="21031200" cy="2584451"/>
            </a:xfrm>
            <a:prstGeom prst="rect">
              <a:avLst/>
            </a:prstGeom>
          </p:spPr>
          <p:txBody>
            <a:bodyPr lIns="0" tIns="0" rIns="0" bIns="0" rtlCol="0" anchor="ctr"/>
            <a:lstStyle/>
            <a:p>
              <a:pPr algn="l">
                <a:lnSpc>
                  <a:spcPts val="7128"/>
                </a:lnSpc>
              </a:pPr>
              <a:r>
                <a:rPr lang="en-US" sz="6600" b="1">
                  <a:solidFill>
                    <a:srgbClr val="91D1DB"/>
                  </a:solidFill>
                  <a:latin typeface="Aptos Bold"/>
                  <a:ea typeface="Aptos Bold"/>
                  <a:cs typeface="Aptos Bold"/>
                  <a:sym typeface="Aptos Bold"/>
                </a:rPr>
                <a:t>Strategy - 1. Avoidance</a:t>
              </a:r>
            </a:p>
          </p:txBody>
        </p:sp>
      </p:grpSp>
      <p:sp>
        <p:nvSpPr>
          <p:cNvPr id="8" name="TextBox 8"/>
          <p:cNvSpPr txBox="1"/>
          <p:nvPr/>
        </p:nvSpPr>
        <p:spPr>
          <a:xfrm>
            <a:off x="1295400" y="2334642"/>
            <a:ext cx="13058917" cy="7339125"/>
          </a:xfrm>
          <a:prstGeom prst="rect">
            <a:avLst/>
          </a:prstGeom>
        </p:spPr>
        <p:txBody>
          <a:bodyPr lIns="0" tIns="0" rIns="0" bIns="0" rtlCol="0" anchor="t">
            <a:spAutoFit/>
          </a:bodyPr>
          <a:lstStyle/>
          <a:p>
            <a:pPr marL="1036320" lvl="1" indent="-518160" algn="l">
              <a:lnSpc>
                <a:spcPts val="5184"/>
              </a:lnSpc>
              <a:buFont typeface="Arial"/>
              <a:buChar char="•"/>
            </a:pPr>
            <a:r>
              <a:rPr lang="en-US" sz="4800" dirty="0">
                <a:solidFill>
                  <a:srgbClr val="163E64"/>
                </a:solidFill>
                <a:latin typeface="Aptos"/>
                <a:ea typeface="Aptos"/>
                <a:cs typeface="Aptos"/>
                <a:sym typeface="Aptos"/>
              </a:rPr>
              <a:t>Avoidance involves not engaging in an activity that presents significant or unmanageable risk.</a:t>
            </a:r>
          </a:p>
          <a:p>
            <a:pPr marL="1036320" lvl="1" indent="-518160" algn="l">
              <a:lnSpc>
                <a:spcPts val="5184"/>
              </a:lnSpc>
              <a:buFont typeface="Arial"/>
              <a:buChar char="•"/>
            </a:pPr>
            <a:r>
              <a:rPr lang="en-US" sz="4800" dirty="0">
                <a:solidFill>
                  <a:srgbClr val="163E64"/>
                </a:solidFill>
                <a:latin typeface="Aptos"/>
                <a:ea typeface="Aptos"/>
                <a:cs typeface="Aptos"/>
                <a:sym typeface="Aptos"/>
              </a:rPr>
              <a:t>A festival </a:t>
            </a:r>
            <a:r>
              <a:rPr lang="en-US" sz="4800" dirty="0" err="1">
                <a:solidFill>
                  <a:srgbClr val="163E64"/>
                </a:solidFill>
                <a:latin typeface="Aptos"/>
                <a:ea typeface="Aptos"/>
                <a:cs typeface="Aptos"/>
                <a:sym typeface="Aptos"/>
              </a:rPr>
              <a:t>organiser</a:t>
            </a:r>
            <a:r>
              <a:rPr lang="en-US" sz="4800" dirty="0">
                <a:solidFill>
                  <a:srgbClr val="163E64"/>
                </a:solidFill>
                <a:latin typeface="Aptos"/>
                <a:ea typeface="Aptos"/>
                <a:cs typeface="Aptos"/>
                <a:sym typeface="Aptos"/>
              </a:rPr>
              <a:t> may cancel an outdoor event due to weather warnings, choosing to avoid reputational and financial loss.</a:t>
            </a:r>
          </a:p>
          <a:p>
            <a:pPr marL="1036320" lvl="1" indent="-518160" algn="l">
              <a:lnSpc>
                <a:spcPts val="5184"/>
              </a:lnSpc>
              <a:buFont typeface="Arial"/>
              <a:buChar char="•"/>
            </a:pPr>
            <a:r>
              <a:rPr lang="en-US" sz="4800" dirty="0">
                <a:solidFill>
                  <a:srgbClr val="163E64"/>
                </a:solidFill>
                <a:latin typeface="Aptos"/>
                <a:ea typeface="Aptos"/>
                <a:cs typeface="Aptos"/>
                <a:sym typeface="Aptos"/>
              </a:rPr>
              <a:t>Business application: A food startup may decide not to expand into allergen-sensitive products if it cannot guarantee safety standards.</a:t>
            </a:r>
          </a:p>
          <a:p>
            <a:pPr algn="l">
              <a:lnSpc>
                <a:spcPts val="5184"/>
              </a:lnSpc>
            </a:pPr>
            <a:endParaRPr lang="en-US" sz="4800" dirty="0">
              <a:solidFill>
                <a:srgbClr val="163E64"/>
              </a:solidFill>
              <a:latin typeface="Aptos"/>
              <a:ea typeface="Aptos"/>
              <a:cs typeface="Aptos"/>
              <a:sym typeface="Aptos"/>
            </a:endParaRPr>
          </a:p>
        </p:txBody>
      </p:sp>
      <p:sp>
        <p:nvSpPr>
          <p:cNvPr id="9" name="Freeform 9"/>
          <p:cNvSpPr/>
          <p:nvPr/>
        </p:nvSpPr>
        <p:spPr>
          <a:xfrm>
            <a:off x="14105376" y="4389699"/>
            <a:ext cx="3572564" cy="3659477"/>
          </a:xfrm>
          <a:custGeom>
            <a:avLst/>
            <a:gdLst/>
            <a:ahLst/>
            <a:cxnLst/>
            <a:rect l="l" t="t" r="r" b="b"/>
            <a:pathLst>
              <a:path w="3572564" h="3659477">
                <a:moveTo>
                  <a:pt x="0" y="0"/>
                </a:moveTo>
                <a:lnTo>
                  <a:pt x="3572564" y="0"/>
                </a:lnTo>
                <a:lnTo>
                  <a:pt x="3572564" y="3659477"/>
                </a:lnTo>
                <a:lnTo>
                  <a:pt x="0" y="3659477"/>
                </a:lnTo>
                <a:lnTo>
                  <a:pt x="0" y="0"/>
                </a:lnTo>
                <a:close/>
              </a:path>
            </a:pathLst>
          </a:custGeom>
          <a:blipFill>
            <a:blip r:embed="rId2"/>
            <a:stretch>
              <a:fillRect/>
            </a:stretch>
          </a:blipFill>
        </p:spPr>
        <p:txBody>
          <a:bodyPr/>
          <a:lstStyle/>
          <a:p>
            <a:endParaRPr lang="en-US"/>
          </a:p>
        </p:txBody>
      </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34528"/>
            <a:ext cx="15773400" cy="1988345"/>
            <a:chOff x="0" y="0"/>
            <a:chExt cx="21031200" cy="2651126"/>
          </a:xfrm>
        </p:grpSpPr>
        <p:sp>
          <p:nvSpPr>
            <p:cNvPr id="6" name="Freeform 6"/>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txBody>
            <a:bodyPr/>
            <a:lstStyle/>
            <a:p>
              <a:endParaRPr lang="en-US"/>
            </a:p>
          </p:txBody>
        </p:sp>
        <p:sp>
          <p:nvSpPr>
            <p:cNvPr id="7" name="TextBox 7"/>
            <p:cNvSpPr txBox="1"/>
            <p:nvPr/>
          </p:nvSpPr>
          <p:spPr>
            <a:xfrm>
              <a:off x="0" y="66675"/>
              <a:ext cx="21031200" cy="2584451"/>
            </a:xfrm>
            <a:prstGeom prst="rect">
              <a:avLst/>
            </a:prstGeom>
          </p:spPr>
          <p:txBody>
            <a:bodyPr lIns="0" tIns="0" rIns="0" bIns="0" rtlCol="0" anchor="ctr"/>
            <a:lstStyle/>
            <a:p>
              <a:pPr algn="l">
                <a:lnSpc>
                  <a:spcPts val="7128"/>
                </a:lnSpc>
              </a:pPr>
              <a:r>
                <a:rPr lang="en-US" sz="6600" b="1">
                  <a:solidFill>
                    <a:srgbClr val="91D1DB"/>
                  </a:solidFill>
                  <a:latin typeface="Aptos Bold"/>
                  <a:ea typeface="Aptos Bold"/>
                  <a:cs typeface="Aptos Bold"/>
                  <a:sym typeface="Aptos Bold"/>
                </a:rPr>
                <a:t>Strategy - 2. Spread</a:t>
              </a:r>
            </a:p>
          </p:txBody>
        </p:sp>
      </p:grpSp>
      <p:sp>
        <p:nvSpPr>
          <p:cNvPr id="8" name="Freeform 8"/>
          <p:cNvSpPr/>
          <p:nvPr/>
        </p:nvSpPr>
        <p:spPr>
          <a:xfrm>
            <a:off x="14499205" y="3690077"/>
            <a:ext cx="4092644" cy="5568223"/>
          </a:xfrm>
          <a:custGeom>
            <a:avLst/>
            <a:gdLst/>
            <a:ahLst/>
            <a:cxnLst/>
            <a:rect l="l" t="t" r="r" b="b"/>
            <a:pathLst>
              <a:path w="4092644" h="5568223">
                <a:moveTo>
                  <a:pt x="0" y="0"/>
                </a:moveTo>
                <a:lnTo>
                  <a:pt x="4092644" y="0"/>
                </a:lnTo>
                <a:lnTo>
                  <a:pt x="4092644" y="5568223"/>
                </a:lnTo>
                <a:lnTo>
                  <a:pt x="0" y="556822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1348740" y="2650332"/>
            <a:ext cx="13436768" cy="6903108"/>
          </a:xfrm>
          <a:prstGeom prst="rect">
            <a:avLst/>
          </a:prstGeom>
        </p:spPr>
        <p:txBody>
          <a:bodyPr lIns="0" tIns="0" rIns="0" bIns="0" rtlCol="0" anchor="t">
            <a:spAutoFit/>
          </a:bodyPr>
          <a:lstStyle/>
          <a:p>
            <a:pPr marL="1036320" lvl="1" indent="-518160" algn="l">
              <a:lnSpc>
                <a:spcPts val="6000"/>
              </a:lnSpc>
              <a:buFont typeface="Arial"/>
              <a:buChar char="•"/>
            </a:pPr>
            <a:r>
              <a:rPr lang="en-US" sz="4800" dirty="0">
                <a:solidFill>
                  <a:srgbClr val="163E64"/>
                </a:solidFill>
                <a:latin typeface="Aptos"/>
                <a:ea typeface="Aptos"/>
                <a:cs typeface="Aptos"/>
                <a:sym typeface="Aptos"/>
              </a:rPr>
              <a:t>Spreading means diversifying products, suppliers, markets, or channels to reduce overreliance on one area.</a:t>
            </a:r>
          </a:p>
          <a:p>
            <a:pPr marL="1036320" lvl="1" indent="-518160" algn="l">
              <a:lnSpc>
                <a:spcPts val="6000"/>
              </a:lnSpc>
              <a:buFont typeface="Arial"/>
              <a:buChar char="•"/>
            </a:pPr>
            <a:r>
              <a:rPr lang="en-US" sz="4800" dirty="0">
                <a:solidFill>
                  <a:srgbClr val="163E64"/>
                </a:solidFill>
                <a:latin typeface="Aptos"/>
                <a:ea typeface="Aptos"/>
                <a:cs typeface="Aptos"/>
                <a:sym typeface="Aptos"/>
              </a:rPr>
              <a:t>A farm that sells both at local markets and via online delivery reduces risk if weather impacts in-person sales.</a:t>
            </a:r>
          </a:p>
          <a:p>
            <a:pPr marL="1036320" lvl="1" indent="-518160" algn="l">
              <a:lnSpc>
                <a:spcPts val="6000"/>
              </a:lnSpc>
              <a:buFont typeface="Arial"/>
              <a:buChar char="•"/>
            </a:pPr>
            <a:r>
              <a:rPr lang="en-US" sz="4800" dirty="0">
                <a:solidFill>
                  <a:srgbClr val="163E64"/>
                </a:solidFill>
                <a:latin typeface="Aptos"/>
                <a:ea typeface="Aptos"/>
                <a:cs typeface="Aptos"/>
                <a:sym typeface="Aptos"/>
              </a:rPr>
              <a:t>Business application: Netflix develops international content (like Squid Game) to reduce reliance on the U.S. market.</a:t>
            </a:r>
          </a:p>
        </p:txBody>
      </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0"/>
            <a:ext cx="15773400" cy="1988345"/>
            <a:chOff x="0" y="0"/>
            <a:chExt cx="21031200" cy="2651126"/>
          </a:xfrm>
        </p:grpSpPr>
        <p:sp>
          <p:nvSpPr>
            <p:cNvPr id="6" name="Freeform 6"/>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txBody>
            <a:bodyPr/>
            <a:lstStyle/>
            <a:p>
              <a:endParaRPr lang="en-US"/>
            </a:p>
          </p:txBody>
        </p:sp>
        <p:sp>
          <p:nvSpPr>
            <p:cNvPr id="7" name="TextBox 7"/>
            <p:cNvSpPr txBox="1"/>
            <p:nvPr/>
          </p:nvSpPr>
          <p:spPr>
            <a:xfrm>
              <a:off x="0" y="66675"/>
              <a:ext cx="21031200" cy="2584451"/>
            </a:xfrm>
            <a:prstGeom prst="rect">
              <a:avLst/>
            </a:prstGeom>
          </p:spPr>
          <p:txBody>
            <a:bodyPr lIns="0" tIns="0" rIns="0" bIns="0" rtlCol="0" anchor="ctr"/>
            <a:lstStyle/>
            <a:p>
              <a:pPr algn="l">
                <a:lnSpc>
                  <a:spcPts val="7128"/>
                </a:lnSpc>
              </a:pPr>
              <a:r>
                <a:rPr lang="en-US" sz="6600" b="1">
                  <a:solidFill>
                    <a:srgbClr val="91D1DB"/>
                  </a:solidFill>
                  <a:latin typeface="Aptos Bold"/>
                  <a:ea typeface="Aptos Bold"/>
                  <a:cs typeface="Aptos Bold"/>
                  <a:sym typeface="Aptos Bold"/>
                </a:rPr>
                <a:t>Strategy - 3. Prevention</a:t>
              </a:r>
            </a:p>
          </p:txBody>
        </p:sp>
      </p:grpSp>
      <p:sp>
        <p:nvSpPr>
          <p:cNvPr id="8" name="TextBox 8"/>
          <p:cNvSpPr txBox="1"/>
          <p:nvPr/>
        </p:nvSpPr>
        <p:spPr>
          <a:xfrm>
            <a:off x="1348740" y="3074766"/>
            <a:ext cx="15590520" cy="5364225"/>
          </a:xfrm>
          <a:prstGeom prst="rect">
            <a:avLst/>
          </a:prstGeom>
        </p:spPr>
        <p:txBody>
          <a:bodyPr lIns="0" tIns="0" rIns="0" bIns="0" rtlCol="0" anchor="t">
            <a:spAutoFit/>
          </a:bodyPr>
          <a:lstStyle/>
          <a:p>
            <a:pPr marL="1036320" lvl="1" indent="-518160" algn="l">
              <a:lnSpc>
                <a:spcPts val="6000"/>
              </a:lnSpc>
              <a:buFont typeface="Arial"/>
              <a:buChar char="•"/>
            </a:pPr>
            <a:r>
              <a:rPr lang="en-US" sz="4800" dirty="0">
                <a:solidFill>
                  <a:srgbClr val="163E64"/>
                </a:solidFill>
                <a:latin typeface="Aptos"/>
                <a:ea typeface="Aptos"/>
                <a:cs typeface="Aptos"/>
                <a:sym typeface="Aptos"/>
              </a:rPr>
              <a:t>Prevention means taking proactive steps to reduce the likelihood of risks occurring.</a:t>
            </a:r>
          </a:p>
          <a:p>
            <a:pPr marL="1036320" lvl="1" indent="-518160" algn="l">
              <a:lnSpc>
                <a:spcPts val="6000"/>
              </a:lnSpc>
              <a:buFont typeface="Arial"/>
              <a:buChar char="•"/>
            </a:pPr>
            <a:r>
              <a:rPr lang="en-US" sz="4800" dirty="0">
                <a:solidFill>
                  <a:srgbClr val="163E64"/>
                </a:solidFill>
                <a:latin typeface="Aptos"/>
                <a:ea typeface="Aptos"/>
                <a:cs typeface="Aptos"/>
                <a:sym typeface="Aptos"/>
              </a:rPr>
              <a:t>A hotel trains staff in fire safety and installs sprinklers to prevent a fire from spreading.</a:t>
            </a:r>
          </a:p>
          <a:p>
            <a:pPr marL="1036320" lvl="1" indent="-518160" algn="l">
              <a:lnSpc>
                <a:spcPts val="6000"/>
              </a:lnSpc>
              <a:buFont typeface="Arial"/>
              <a:buChar char="•"/>
            </a:pPr>
            <a:r>
              <a:rPr lang="en-US" sz="4800" dirty="0">
                <a:solidFill>
                  <a:srgbClr val="163E64"/>
                </a:solidFill>
                <a:latin typeface="Aptos"/>
                <a:ea typeface="Aptos"/>
                <a:cs typeface="Aptos"/>
                <a:sym typeface="Aptos"/>
              </a:rPr>
              <a:t>Business application: Apple performs rigorous product testing to prevent battery malfunctions or overheating incidents.</a:t>
            </a:r>
          </a:p>
        </p:txBody>
      </p:sp>
      <p:sp>
        <p:nvSpPr>
          <p:cNvPr id="9" name="Freeform 9"/>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257300" y="0"/>
            <a:ext cx="15773400" cy="1988345"/>
            <a:chOff x="0" y="0"/>
            <a:chExt cx="21031200" cy="2651126"/>
          </a:xfrm>
        </p:grpSpPr>
        <p:sp>
          <p:nvSpPr>
            <p:cNvPr id="6" name="Freeform 6"/>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txBody>
            <a:bodyPr/>
            <a:lstStyle/>
            <a:p>
              <a:endParaRPr lang="en-US"/>
            </a:p>
          </p:txBody>
        </p:sp>
        <p:sp>
          <p:nvSpPr>
            <p:cNvPr id="7" name="TextBox 7"/>
            <p:cNvSpPr txBox="1"/>
            <p:nvPr/>
          </p:nvSpPr>
          <p:spPr>
            <a:xfrm>
              <a:off x="0" y="66675"/>
              <a:ext cx="21031200" cy="2584451"/>
            </a:xfrm>
            <a:prstGeom prst="rect">
              <a:avLst/>
            </a:prstGeom>
          </p:spPr>
          <p:txBody>
            <a:bodyPr lIns="0" tIns="0" rIns="0" bIns="0" rtlCol="0" anchor="ctr"/>
            <a:lstStyle/>
            <a:p>
              <a:pPr algn="l">
                <a:lnSpc>
                  <a:spcPts val="7128"/>
                </a:lnSpc>
              </a:pPr>
              <a:r>
                <a:rPr lang="en-US" sz="6600" b="1">
                  <a:solidFill>
                    <a:srgbClr val="91D1DB"/>
                  </a:solidFill>
                  <a:latin typeface="Aptos Bold"/>
                  <a:ea typeface="Aptos Bold"/>
                  <a:cs typeface="Aptos Bold"/>
                  <a:sym typeface="Aptos Bold"/>
                </a:rPr>
                <a:t>Strategy - 4. Insurance</a:t>
              </a:r>
            </a:p>
          </p:txBody>
        </p:sp>
      </p:grpSp>
      <p:sp>
        <p:nvSpPr>
          <p:cNvPr id="8" name="Freeform 8"/>
          <p:cNvSpPr/>
          <p:nvPr/>
        </p:nvSpPr>
        <p:spPr>
          <a:xfrm>
            <a:off x="12631756" y="3255587"/>
            <a:ext cx="5070853" cy="5549498"/>
          </a:xfrm>
          <a:custGeom>
            <a:avLst/>
            <a:gdLst/>
            <a:ahLst/>
            <a:cxnLst/>
            <a:rect l="l" t="t" r="r" b="b"/>
            <a:pathLst>
              <a:path w="5070853" h="5549498">
                <a:moveTo>
                  <a:pt x="0" y="0"/>
                </a:moveTo>
                <a:lnTo>
                  <a:pt x="5070853" y="0"/>
                </a:lnTo>
                <a:lnTo>
                  <a:pt x="5070853" y="5549497"/>
                </a:lnTo>
                <a:lnTo>
                  <a:pt x="0" y="5549497"/>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1348740" y="2621174"/>
            <a:ext cx="11283016" cy="7672550"/>
          </a:xfrm>
          <a:prstGeom prst="rect">
            <a:avLst/>
          </a:prstGeom>
        </p:spPr>
        <p:txBody>
          <a:bodyPr lIns="0" tIns="0" rIns="0" bIns="0" rtlCol="0" anchor="t">
            <a:spAutoFit/>
          </a:bodyPr>
          <a:lstStyle/>
          <a:p>
            <a:pPr marL="1036320" lvl="1" indent="-518160" algn="l">
              <a:lnSpc>
                <a:spcPts val="6000"/>
              </a:lnSpc>
              <a:buFont typeface="Arial"/>
              <a:buChar char="•"/>
            </a:pPr>
            <a:r>
              <a:rPr lang="en-US" sz="4800" dirty="0">
                <a:solidFill>
                  <a:srgbClr val="163E64"/>
                </a:solidFill>
                <a:latin typeface="Aptos"/>
                <a:ea typeface="Aptos"/>
                <a:cs typeface="Aptos"/>
                <a:sym typeface="Aptos"/>
              </a:rPr>
              <a:t>Insurance transfers the financial cost of a risk to an insurer in exchange for a premium.</a:t>
            </a:r>
          </a:p>
          <a:p>
            <a:pPr marL="1036320" lvl="1" indent="-518160" algn="l">
              <a:lnSpc>
                <a:spcPts val="6000"/>
              </a:lnSpc>
              <a:buFont typeface="Arial"/>
              <a:buChar char="•"/>
            </a:pPr>
            <a:r>
              <a:rPr lang="en-US" sz="4800" dirty="0">
                <a:solidFill>
                  <a:srgbClr val="163E64"/>
                </a:solidFill>
                <a:latin typeface="Aptos"/>
                <a:ea typeface="Aptos"/>
                <a:cs typeface="Aptos"/>
                <a:sym typeface="Aptos"/>
              </a:rPr>
              <a:t>A tech startup takes out cyber insurance to cover recovery costs from a data breach.</a:t>
            </a:r>
          </a:p>
          <a:p>
            <a:pPr marL="1036320" lvl="1" indent="-518160" algn="l">
              <a:lnSpc>
                <a:spcPts val="6000"/>
              </a:lnSpc>
              <a:buFont typeface="Arial"/>
              <a:buChar char="•"/>
            </a:pPr>
            <a:r>
              <a:rPr lang="en-US" sz="4800" dirty="0">
                <a:solidFill>
                  <a:srgbClr val="163E64"/>
                </a:solidFill>
                <a:latin typeface="Aptos"/>
                <a:ea typeface="Aptos"/>
                <a:cs typeface="Aptos"/>
                <a:sym typeface="Aptos"/>
              </a:rPr>
              <a:t>Business application: Construction companies insure equipment and workers in case of site accidents.</a:t>
            </a:r>
          </a:p>
          <a:p>
            <a:pPr algn="l">
              <a:lnSpc>
                <a:spcPts val="6000"/>
              </a:lnSpc>
            </a:pPr>
            <a:endParaRPr lang="en-US" sz="4800" dirty="0">
              <a:solidFill>
                <a:srgbClr val="163E64"/>
              </a:solidFill>
              <a:latin typeface="Aptos"/>
              <a:ea typeface="Aptos"/>
              <a:cs typeface="Aptos"/>
              <a:sym typeface="Aptos"/>
            </a:endParaRPr>
          </a:p>
        </p:txBody>
      </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32507"/>
            <a:ext cx="12403593" cy="1792387"/>
            <a:chOff x="0" y="0"/>
            <a:chExt cx="16538124" cy="2389849"/>
          </a:xfrm>
        </p:grpSpPr>
        <p:sp>
          <p:nvSpPr>
            <p:cNvPr id="6" name="Freeform 6"/>
            <p:cNvSpPr/>
            <p:nvPr/>
          </p:nvSpPr>
          <p:spPr>
            <a:xfrm>
              <a:off x="0" y="0"/>
              <a:ext cx="16538124" cy="2389849"/>
            </a:xfrm>
            <a:custGeom>
              <a:avLst/>
              <a:gdLst/>
              <a:ahLst/>
              <a:cxnLst/>
              <a:rect l="l" t="t" r="r" b="b"/>
              <a:pathLst>
                <a:path w="16538124" h="2389849">
                  <a:moveTo>
                    <a:pt x="0" y="0"/>
                  </a:moveTo>
                  <a:lnTo>
                    <a:pt x="16538124" y="0"/>
                  </a:lnTo>
                  <a:lnTo>
                    <a:pt x="16538124" y="2389849"/>
                  </a:lnTo>
                  <a:lnTo>
                    <a:pt x="0" y="2389849"/>
                  </a:lnTo>
                  <a:close/>
                </a:path>
              </a:pathLst>
            </a:custGeom>
            <a:solidFill>
              <a:srgbClr val="000000">
                <a:alpha val="0"/>
              </a:srgbClr>
            </a:solidFill>
          </p:spPr>
          <p:txBody>
            <a:bodyPr/>
            <a:lstStyle/>
            <a:p>
              <a:endParaRPr lang="en-US"/>
            </a:p>
          </p:txBody>
        </p:sp>
        <p:sp>
          <p:nvSpPr>
            <p:cNvPr id="7" name="TextBox 7"/>
            <p:cNvSpPr txBox="1"/>
            <p:nvPr/>
          </p:nvSpPr>
          <p:spPr>
            <a:xfrm>
              <a:off x="0" y="57150"/>
              <a:ext cx="16538124" cy="2332699"/>
            </a:xfrm>
            <a:prstGeom prst="rect">
              <a:avLst/>
            </a:prstGeom>
          </p:spPr>
          <p:txBody>
            <a:bodyPr lIns="0" tIns="0" rIns="0" bIns="0" rtlCol="0" anchor="ctr"/>
            <a:lstStyle/>
            <a:p>
              <a:pPr algn="l">
                <a:lnSpc>
                  <a:spcPts val="5940"/>
                </a:lnSpc>
              </a:pPr>
              <a:r>
                <a:rPr lang="en-US" sz="5500" b="1">
                  <a:solidFill>
                    <a:srgbClr val="91D1DB"/>
                  </a:solidFill>
                  <a:latin typeface="Aptos Bold"/>
                  <a:ea typeface="Aptos Bold"/>
                  <a:cs typeface="Aptos Bold"/>
                  <a:sym typeface="Aptos Bold"/>
                </a:rPr>
                <a:t>The importance of managing risks for a business</a:t>
              </a:r>
            </a:p>
          </p:txBody>
        </p:sp>
      </p:grpSp>
      <p:sp>
        <p:nvSpPr>
          <p:cNvPr id="8" name="TextBox 8"/>
          <p:cNvSpPr txBox="1"/>
          <p:nvPr/>
        </p:nvSpPr>
        <p:spPr>
          <a:xfrm>
            <a:off x="1348738" y="2221445"/>
            <a:ext cx="15590520" cy="7672550"/>
          </a:xfrm>
          <a:prstGeom prst="rect">
            <a:avLst/>
          </a:prstGeom>
        </p:spPr>
        <p:txBody>
          <a:bodyPr lIns="0" tIns="0" rIns="0" bIns="0" rtlCol="0" anchor="t">
            <a:spAutoFit/>
          </a:bodyPr>
          <a:lstStyle/>
          <a:p>
            <a:pPr algn="l">
              <a:lnSpc>
                <a:spcPts val="6000"/>
              </a:lnSpc>
            </a:pPr>
            <a:r>
              <a:rPr lang="en-US" sz="4800" b="1" dirty="0">
                <a:solidFill>
                  <a:srgbClr val="163E64"/>
                </a:solidFill>
                <a:latin typeface="Aptos Bold"/>
                <a:ea typeface="Aptos Bold"/>
                <a:cs typeface="Aptos Bold"/>
                <a:sym typeface="Aptos Bold"/>
              </a:rPr>
              <a:t>1. Helps avoid costly mistakes</a:t>
            </a:r>
          </a:p>
          <a:p>
            <a:pPr marL="1036320" lvl="1" indent="-518160" algn="l">
              <a:lnSpc>
                <a:spcPts val="6000"/>
              </a:lnSpc>
              <a:buFont typeface="Arial"/>
              <a:buChar char="•"/>
            </a:pPr>
            <a:r>
              <a:rPr lang="en-US" sz="4800" dirty="0">
                <a:solidFill>
                  <a:srgbClr val="163E64"/>
                </a:solidFill>
                <a:latin typeface="Aptos"/>
                <a:ea typeface="Aptos"/>
                <a:cs typeface="Aptos"/>
                <a:sym typeface="Aptos"/>
              </a:rPr>
              <a:t>Identifying risks in advance allows a business to avoid major losses.</a:t>
            </a:r>
          </a:p>
          <a:p>
            <a:pPr marL="1036320" lvl="1" indent="-518160" algn="l">
              <a:lnSpc>
                <a:spcPts val="6000"/>
              </a:lnSpc>
              <a:buFont typeface="Arial"/>
              <a:buChar char="•"/>
            </a:pPr>
            <a:r>
              <a:rPr lang="en-US" sz="4800" dirty="0">
                <a:solidFill>
                  <a:srgbClr val="163E64"/>
                </a:solidFill>
                <a:latin typeface="Aptos"/>
                <a:ea typeface="Aptos"/>
                <a:cs typeface="Aptos"/>
                <a:sym typeface="Aptos"/>
              </a:rPr>
              <a:t>Early action can prevent legal, financial, or reputational harm.</a:t>
            </a:r>
          </a:p>
          <a:p>
            <a:pPr algn="l">
              <a:lnSpc>
                <a:spcPts val="6000"/>
              </a:lnSpc>
            </a:pPr>
            <a:r>
              <a:rPr lang="en-US" sz="4800" b="1" dirty="0">
                <a:solidFill>
                  <a:srgbClr val="163E64"/>
                </a:solidFill>
                <a:latin typeface="Aptos Bold"/>
                <a:ea typeface="Aptos Bold"/>
                <a:cs typeface="Aptos Bold"/>
                <a:sym typeface="Aptos Bold"/>
              </a:rPr>
              <a:t>Strategy applied: Prevention </a:t>
            </a:r>
          </a:p>
          <a:p>
            <a:pPr algn="l">
              <a:lnSpc>
                <a:spcPts val="6000"/>
              </a:lnSpc>
            </a:pPr>
            <a:r>
              <a:rPr lang="en-US" sz="4800" dirty="0">
                <a:solidFill>
                  <a:srgbClr val="163E64"/>
                </a:solidFill>
                <a:latin typeface="Aptos"/>
                <a:ea typeface="Aptos"/>
                <a:cs typeface="Aptos"/>
                <a:sym typeface="Aptos"/>
              </a:rPr>
              <a:t>E.g. A manufacturing business can train staff on machinery safety and conduct routine checks to avoid workplace accidents and downtime that would cost the company heavily.</a:t>
            </a:r>
          </a:p>
        </p:txBody>
      </p:sp>
      <p:sp>
        <p:nvSpPr>
          <p:cNvPr id="9" name="Freeform 9"/>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38" y="2431670"/>
            <a:ext cx="15590520" cy="7659789"/>
          </a:xfrm>
          <a:prstGeom prst="rect">
            <a:avLst/>
          </a:prstGeom>
        </p:spPr>
        <p:txBody>
          <a:bodyPr lIns="0" tIns="0" rIns="0" bIns="0" rtlCol="0" anchor="t">
            <a:spAutoFit/>
          </a:bodyPr>
          <a:lstStyle/>
          <a:p>
            <a:pPr algn="l">
              <a:lnSpc>
                <a:spcPts val="6000"/>
              </a:lnSpc>
            </a:pPr>
            <a:r>
              <a:rPr lang="en-US" sz="4440" b="1" dirty="0">
                <a:solidFill>
                  <a:srgbClr val="163E64"/>
                </a:solidFill>
                <a:latin typeface="Aptos Bold"/>
                <a:ea typeface="Aptos Bold"/>
                <a:cs typeface="Aptos Bold"/>
                <a:sym typeface="Aptos Bold"/>
              </a:rPr>
              <a:t>2. Supports better decision-making</a:t>
            </a:r>
          </a:p>
          <a:p>
            <a:pPr marL="958596" lvl="1" indent="-479298" algn="l">
              <a:lnSpc>
                <a:spcPts val="6000"/>
              </a:lnSpc>
              <a:buFont typeface="Arial"/>
              <a:buChar char="•"/>
            </a:pPr>
            <a:r>
              <a:rPr lang="en-US" sz="4440" dirty="0">
                <a:solidFill>
                  <a:srgbClr val="163E64"/>
                </a:solidFill>
                <a:latin typeface="Aptos"/>
                <a:ea typeface="Aptos"/>
                <a:cs typeface="Aptos"/>
                <a:sym typeface="Aptos"/>
              </a:rPr>
              <a:t>Understanding risk leads to more informed and confident business decisions.</a:t>
            </a:r>
          </a:p>
          <a:p>
            <a:pPr marL="958596" lvl="1" indent="-479298" algn="l">
              <a:lnSpc>
                <a:spcPts val="6000"/>
              </a:lnSpc>
              <a:buFont typeface="Arial"/>
              <a:buChar char="•"/>
            </a:pPr>
            <a:r>
              <a:rPr lang="en-US" sz="4440" dirty="0">
                <a:solidFill>
                  <a:srgbClr val="163E64"/>
                </a:solidFill>
                <a:latin typeface="Aptos"/>
                <a:ea typeface="Aptos"/>
                <a:cs typeface="Aptos"/>
                <a:sym typeface="Aptos"/>
              </a:rPr>
              <a:t>Helps assess whether opportunities align with the business’s goals and capacity.</a:t>
            </a:r>
          </a:p>
          <a:p>
            <a:pPr algn="l">
              <a:lnSpc>
                <a:spcPts val="6000"/>
              </a:lnSpc>
            </a:pPr>
            <a:endParaRPr lang="en-US" sz="4440" dirty="0">
              <a:solidFill>
                <a:srgbClr val="163E64"/>
              </a:solidFill>
              <a:latin typeface="Aptos"/>
              <a:ea typeface="Aptos"/>
              <a:cs typeface="Aptos"/>
              <a:sym typeface="Aptos"/>
            </a:endParaRPr>
          </a:p>
          <a:p>
            <a:pPr algn="l">
              <a:lnSpc>
                <a:spcPts val="6000"/>
              </a:lnSpc>
            </a:pPr>
            <a:r>
              <a:rPr lang="en-US" sz="4440" b="1" dirty="0">
                <a:solidFill>
                  <a:srgbClr val="163E64"/>
                </a:solidFill>
                <a:latin typeface="Aptos Bold"/>
                <a:ea typeface="Aptos Bold"/>
                <a:cs typeface="Aptos Bold"/>
                <a:sym typeface="Aptos Bold"/>
              </a:rPr>
              <a:t>Strategy applied: Avoidance</a:t>
            </a:r>
          </a:p>
          <a:p>
            <a:pPr algn="l">
              <a:lnSpc>
                <a:spcPts val="6000"/>
              </a:lnSpc>
            </a:pPr>
            <a:r>
              <a:rPr lang="en-US" sz="4440" dirty="0">
                <a:solidFill>
                  <a:srgbClr val="163E64"/>
                </a:solidFill>
                <a:latin typeface="Aptos"/>
                <a:ea typeface="Aptos"/>
                <a:cs typeface="Aptos"/>
                <a:sym typeface="Aptos"/>
              </a:rPr>
              <a:t>E.g. A small local café might avoid franchising into a saturated city market after weighing the competitive risks, focusing instead on deepening its community roots.</a:t>
            </a:r>
          </a:p>
        </p:txBody>
      </p:sp>
      <p:grpSp>
        <p:nvGrpSpPr>
          <p:cNvPr id="3" name="Group 3"/>
          <p:cNvGrpSpPr/>
          <p:nvPr/>
        </p:nvGrpSpPr>
        <p:grpSpPr>
          <a:xfrm>
            <a:off x="0" y="0"/>
            <a:ext cx="18288000" cy="2062592"/>
            <a:chOff x="0" y="0"/>
            <a:chExt cx="4816593" cy="543234"/>
          </a:xfrm>
        </p:grpSpPr>
        <p:sp>
          <p:nvSpPr>
            <p:cNvPr id="4" name="Freeform 4"/>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5" name="TextBox 5"/>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132507"/>
            <a:ext cx="12403593" cy="1792387"/>
            <a:chOff x="0" y="0"/>
            <a:chExt cx="16538124" cy="2389849"/>
          </a:xfrm>
        </p:grpSpPr>
        <p:sp>
          <p:nvSpPr>
            <p:cNvPr id="7" name="Freeform 7"/>
            <p:cNvSpPr/>
            <p:nvPr/>
          </p:nvSpPr>
          <p:spPr>
            <a:xfrm>
              <a:off x="0" y="0"/>
              <a:ext cx="16538124" cy="2389849"/>
            </a:xfrm>
            <a:custGeom>
              <a:avLst/>
              <a:gdLst/>
              <a:ahLst/>
              <a:cxnLst/>
              <a:rect l="l" t="t" r="r" b="b"/>
              <a:pathLst>
                <a:path w="16538124" h="2389849">
                  <a:moveTo>
                    <a:pt x="0" y="0"/>
                  </a:moveTo>
                  <a:lnTo>
                    <a:pt x="16538124" y="0"/>
                  </a:lnTo>
                  <a:lnTo>
                    <a:pt x="16538124" y="2389849"/>
                  </a:lnTo>
                  <a:lnTo>
                    <a:pt x="0" y="2389849"/>
                  </a:lnTo>
                  <a:close/>
                </a:path>
              </a:pathLst>
            </a:custGeom>
            <a:solidFill>
              <a:srgbClr val="000000">
                <a:alpha val="0"/>
              </a:srgbClr>
            </a:solidFill>
          </p:spPr>
          <p:txBody>
            <a:bodyPr/>
            <a:lstStyle/>
            <a:p>
              <a:endParaRPr lang="en-US"/>
            </a:p>
          </p:txBody>
        </p:sp>
        <p:sp>
          <p:nvSpPr>
            <p:cNvPr id="8" name="TextBox 8"/>
            <p:cNvSpPr txBox="1"/>
            <p:nvPr/>
          </p:nvSpPr>
          <p:spPr>
            <a:xfrm>
              <a:off x="0" y="57150"/>
              <a:ext cx="16538124" cy="2332699"/>
            </a:xfrm>
            <a:prstGeom prst="rect">
              <a:avLst/>
            </a:prstGeom>
          </p:spPr>
          <p:txBody>
            <a:bodyPr lIns="0" tIns="0" rIns="0" bIns="0" rtlCol="0" anchor="ctr"/>
            <a:lstStyle/>
            <a:p>
              <a:pPr algn="l">
                <a:lnSpc>
                  <a:spcPts val="5940"/>
                </a:lnSpc>
              </a:pPr>
              <a:r>
                <a:rPr lang="en-US" sz="5500" b="1">
                  <a:solidFill>
                    <a:srgbClr val="91D1DB"/>
                  </a:solidFill>
                  <a:latin typeface="Aptos Bold"/>
                  <a:ea typeface="Aptos Bold"/>
                  <a:cs typeface="Aptos Bold"/>
                  <a:sym typeface="Aptos Bold"/>
                </a:rPr>
                <a:t>The importance of managing risks for a business</a:t>
              </a:r>
            </a:p>
          </p:txBody>
        </p:sp>
      </p:grpSp>
      <p:sp>
        <p:nvSpPr>
          <p:cNvPr id="9" name="Freeform 9"/>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6D9AE9-5D97-AA6C-3DD2-EF19D3499140}"/>
              </a:ext>
            </a:extLst>
          </p:cNvPr>
          <p:cNvPicPr>
            <a:picLocks noChangeAspect="1"/>
          </p:cNvPicPr>
          <p:nvPr/>
        </p:nvPicPr>
        <p:blipFill>
          <a:blip r:embed="rId2"/>
          <a:stretch>
            <a:fillRect/>
          </a:stretch>
        </p:blipFill>
        <p:spPr>
          <a:xfrm>
            <a:off x="14782800" y="6320045"/>
            <a:ext cx="3145238" cy="3145238"/>
          </a:xfrm>
          <a:prstGeom prst="rect">
            <a:avLst/>
          </a:prstGeom>
        </p:spPr>
      </p:pic>
      <p:sp>
        <p:nvSpPr>
          <p:cNvPr id="10" name="TextBox 5">
            <a:extLst>
              <a:ext uri="{FF2B5EF4-FFF2-40B4-BE49-F238E27FC236}">
                <a16:creationId xmlns:a16="http://schemas.microsoft.com/office/drawing/2014/main" id="{B02D4539-7CCA-7B9D-CE85-E60027772618}"/>
              </a:ext>
            </a:extLst>
          </p:cNvPr>
          <p:cNvSpPr txBox="1"/>
          <p:nvPr/>
        </p:nvSpPr>
        <p:spPr>
          <a:xfrm>
            <a:off x="1191460" y="4222986"/>
            <a:ext cx="14486885" cy="5586145"/>
          </a:xfrm>
          <a:prstGeom prst="rect">
            <a:avLst/>
          </a:prstGeom>
        </p:spPr>
        <p:txBody>
          <a:bodyPr wrap="square" lIns="0" tIns="0" rIns="0" bIns="0" rtlCol="0" anchor="t">
            <a:spAutoFit/>
          </a:bodyPr>
          <a:lstStyle/>
          <a:p>
            <a:pPr algn="l"/>
            <a:r>
              <a:rPr lang="en-US" sz="6600" i="1" dirty="0">
                <a:solidFill>
                  <a:srgbClr val="000000"/>
                </a:solidFill>
                <a:latin typeface="Calibri (MS)"/>
                <a:ea typeface="Calibri (MS)"/>
                <a:cs typeface="Calibri (MS)"/>
                <a:sym typeface="Calibri (MS)"/>
              </a:rPr>
              <a:t>‘It’s desperation’: Ireland’s restaurant</a:t>
            </a:r>
          </a:p>
          <a:p>
            <a:pPr algn="l"/>
            <a:r>
              <a:rPr lang="en-US" sz="6600" i="1" dirty="0">
                <a:solidFill>
                  <a:srgbClr val="000000"/>
                </a:solidFill>
                <a:latin typeface="Calibri (MS)"/>
                <a:ea typeface="Calibri (MS)"/>
                <a:cs typeface="Calibri (MS)"/>
                <a:sym typeface="Calibri (MS)"/>
              </a:rPr>
              <a:t>industry facing crisis with daily closures</a:t>
            </a:r>
          </a:p>
          <a:p>
            <a:pPr algn="l"/>
            <a:endParaRPr lang="en-US" sz="3300" dirty="0">
              <a:solidFill>
                <a:srgbClr val="000000"/>
              </a:solidFill>
              <a:latin typeface="Calibri (MS)"/>
              <a:ea typeface="Calibri (MS)"/>
              <a:cs typeface="Calibri (MS)"/>
              <a:sym typeface="Calibri (MS)"/>
            </a:endParaRPr>
          </a:p>
          <a:p>
            <a:pPr algn="l"/>
            <a:r>
              <a:rPr lang="en-US" sz="3300" dirty="0">
                <a:solidFill>
                  <a:srgbClr val="000000"/>
                </a:solidFill>
                <a:latin typeface="Calibri (MS)"/>
                <a:ea typeface="Calibri (MS)"/>
                <a:cs typeface="Calibri (MS)"/>
                <a:sym typeface="Calibri (MS)"/>
              </a:rPr>
              <a:t>Th QR code is for an article on the Guardian’s website, with the worksheet linked below with a copy of it and questions</a:t>
            </a:r>
          </a:p>
          <a:p>
            <a:pPr algn="l"/>
            <a:endParaRPr lang="en-US" sz="3300" dirty="0">
              <a:solidFill>
                <a:srgbClr val="000000"/>
              </a:solidFill>
              <a:latin typeface="Calibri (MS)"/>
              <a:ea typeface="Calibri (MS)"/>
              <a:cs typeface="Calibri (MS)"/>
              <a:sym typeface="Calibri (MS)"/>
            </a:endParaRPr>
          </a:p>
          <a:p>
            <a:pPr algn="l"/>
            <a:r>
              <a:rPr lang="en-US" sz="3300" dirty="0">
                <a:solidFill>
                  <a:srgbClr val="000000"/>
                </a:solidFill>
                <a:latin typeface="Calibri (MS)"/>
                <a:ea typeface="Calibri (MS)"/>
                <a:cs typeface="Calibri (MS)"/>
                <a:sym typeface="Calibri (MS)"/>
                <a:hlinkClick r:id="rId3"/>
              </a:rPr>
              <a:t>YouTube video here</a:t>
            </a:r>
            <a:r>
              <a:rPr lang="en-US" sz="3300" dirty="0">
                <a:solidFill>
                  <a:srgbClr val="000000"/>
                </a:solidFill>
                <a:latin typeface="Calibri (MS)"/>
                <a:ea typeface="Calibri (MS)"/>
                <a:cs typeface="Calibri (MS)"/>
                <a:sym typeface="Calibri (MS)"/>
              </a:rPr>
              <a:t> and </a:t>
            </a:r>
            <a:r>
              <a:rPr lang="en-US" sz="3300" dirty="0">
                <a:solidFill>
                  <a:srgbClr val="000000"/>
                </a:solidFill>
                <a:latin typeface="Calibri (MS)"/>
                <a:ea typeface="Calibri (MS)"/>
                <a:cs typeface="Calibri (MS)"/>
                <a:sym typeface="Calibri (MS)"/>
                <a:hlinkClick r:id="rId4"/>
              </a:rPr>
              <a:t>here</a:t>
            </a:r>
            <a:r>
              <a:rPr lang="en-US" sz="3300" dirty="0">
                <a:solidFill>
                  <a:srgbClr val="000000"/>
                </a:solidFill>
                <a:latin typeface="Calibri (MS)"/>
                <a:ea typeface="Calibri (MS)"/>
                <a:cs typeface="Calibri (MS)"/>
                <a:sym typeface="Calibri (MS)"/>
              </a:rPr>
              <a:t> (</a:t>
            </a:r>
            <a:r>
              <a:rPr lang="en-US" sz="3300" dirty="0" err="1">
                <a:solidFill>
                  <a:srgbClr val="000000"/>
                </a:solidFill>
                <a:latin typeface="Calibri (MS)"/>
                <a:ea typeface="Calibri (MS)"/>
                <a:cs typeface="Calibri (MS)"/>
                <a:sym typeface="Calibri (MS)"/>
              </a:rPr>
              <a:t>facebook</a:t>
            </a:r>
            <a:r>
              <a:rPr lang="en-US" sz="3300" dirty="0">
                <a:solidFill>
                  <a:srgbClr val="000000"/>
                </a:solidFill>
                <a:latin typeface="Calibri (MS)"/>
                <a:ea typeface="Calibri (MS)"/>
                <a:cs typeface="Calibri (MS)"/>
                <a:sym typeface="Calibri (MS)"/>
              </a:rPr>
              <a:t> link to </a:t>
            </a:r>
            <a:r>
              <a:rPr lang="en-US" sz="3300" dirty="0" err="1">
                <a:solidFill>
                  <a:srgbClr val="000000"/>
                </a:solidFill>
                <a:latin typeface="Calibri (MS)"/>
                <a:ea typeface="Calibri (MS)"/>
                <a:cs typeface="Calibri (MS)"/>
                <a:sym typeface="Calibri (MS)"/>
              </a:rPr>
              <a:t>VirginMedia</a:t>
            </a:r>
            <a:r>
              <a:rPr lang="en-US" sz="3300" dirty="0">
                <a:solidFill>
                  <a:srgbClr val="000000"/>
                </a:solidFill>
                <a:latin typeface="Calibri (MS)"/>
                <a:ea typeface="Calibri (MS)"/>
                <a:cs typeface="Calibri (MS)"/>
                <a:sym typeface="Calibri (MS)"/>
              </a:rPr>
              <a:t>)</a:t>
            </a:r>
          </a:p>
          <a:p>
            <a:pPr algn="l"/>
            <a:endParaRPr lang="en-US" sz="3300" dirty="0">
              <a:solidFill>
                <a:srgbClr val="000000"/>
              </a:solidFill>
              <a:latin typeface="Calibri (MS)"/>
              <a:ea typeface="Calibri (MS)"/>
              <a:cs typeface="Calibri (MS)"/>
              <a:sym typeface="Calibri (MS)"/>
            </a:endParaRPr>
          </a:p>
          <a:p>
            <a:r>
              <a:rPr lang="en-US" sz="3300" b="1" dirty="0">
                <a:solidFill>
                  <a:srgbClr val="000000"/>
                </a:solidFill>
                <a:latin typeface="Calibri (MS)"/>
                <a:ea typeface="Calibri (MS)"/>
                <a:cs typeface="Calibri (MS)"/>
                <a:sym typeface="Calibri (MS)"/>
              </a:rPr>
              <a:t>			</a:t>
            </a:r>
            <a:r>
              <a:rPr lang="en-US" sz="3300" b="1" dirty="0">
                <a:solidFill>
                  <a:srgbClr val="000000"/>
                </a:solidFill>
                <a:latin typeface="Calibri (MS)"/>
                <a:ea typeface="Calibri (MS)"/>
                <a:cs typeface="Calibri (MS)"/>
                <a:sym typeface="Calibri (MS)"/>
                <a:hlinkClick r:id="rId5"/>
              </a:rPr>
              <a:t>Link for worksheet is here</a:t>
            </a:r>
            <a:endParaRPr lang="en-US" sz="3300" b="1" dirty="0">
              <a:solidFill>
                <a:srgbClr val="000000"/>
              </a:solidFill>
              <a:latin typeface="Calibri (MS)"/>
              <a:ea typeface="Calibri (MS)"/>
              <a:cs typeface="Calibri (MS)"/>
              <a:sym typeface="Calibri (MS)"/>
            </a:endParaRPr>
          </a:p>
        </p:txBody>
      </p:sp>
      <p:sp>
        <p:nvSpPr>
          <p:cNvPr id="5" name="TextBox 6">
            <a:extLst>
              <a:ext uri="{FF2B5EF4-FFF2-40B4-BE49-F238E27FC236}">
                <a16:creationId xmlns:a16="http://schemas.microsoft.com/office/drawing/2014/main" id="{A8D1B873-46B3-F866-2E9E-6C53F7B648F4}"/>
              </a:ext>
            </a:extLst>
          </p:cNvPr>
          <p:cNvSpPr txBox="1"/>
          <p:nvPr/>
        </p:nvSpPr>
        <p:spPr>
          <a:xfrm>
            <a:off x="1191460" y="2745124"/>
            <a:ext cx="6862827" cy="998287"/>
          </a:xfrm>
          <a:prstGeom prst="rect">
            <a:avLst/>
          </a:prstGeom>
        </p:spPr>
        <p:txBody>
          <a:bodyPr lIns="0" tIns="0" rIns="0" bIns="0" rtlCol="0" anchor="t">
            <a:spAutoFit/>
          </a:bodyPr>
          <a:lstStyle/>
          <a:p>
            <a:pPr>
              <a:lnSpc>
                <a:spcPts val="8271"/>
              </a:lnSpc>
            </a:pPr>
            <a:r>
              <a:rPr lang="en-US" sz="5907" b="1" dirty="0">
                <a:solidFill>
                  <a:srgbClr val="203C48"/>
                </a:solidFill>
                <a:latin typeface="Public Sans Bold"/>
                <a:ea typeface="Public Sans Bold"/>
                <a:cs typeface="Public Sans Bold"/>
                <a:sym typeface="Public Sans Bold"/>
              </a:rPr>
              <a:t>Starter Activity</a:t>
            </a:r>
          </a:p>
        </p:txBody>
      </p:sp>
      <p:sp>
        <p:nvSpPr>
          <p:cNvPr id="9" name="Freeform 7">
            <a:extLst>
              <a:ext uri="{FF2B5EF4-FFF2-40B4-BE49-F238E27FC236}">
                <a16:creationId xmlns:a16="http://schemas.microsoft.com/office/drawing/2014/main" id="{C1109AA3-92C3-4D70-4689-17764504033C}"/>
              </a:ext>
            </a:extLst>
          </p:cNvPr>
          <p:cNvSpPr/>
          <p:nvPr/>
        </p:nvSpPr>
        <p:spPr>
          <a:xfrm>
            <a:off x="6909084" y="2792710"/>
            <a:ext cx="3051635" cy="1018484"/>
          </a:xfrm>
          <a:custGeom>
            <a:avLst/>
            <a:gdLst/>
            <a:ahLst/>
            <a:cxnLst/>
            <a:rect l="l" t="t" r="r" b="b"/>
            <a:pathLst>
              <a:path w="3051635" h="1018483">
                <a:moveTo>
                  <a:pt x="0" y="0"/>
                </a:moveTo>
                <a:lnTo>
                  <a:pt x="3051635" y="0"/>
                </a:lnTo>
                <a:lnTo>
                  <a:pt x="3051635" y="1018484"/>
                </a:lnTo>
                <a:lnTo>
                  <a:pt x="0" y="101848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1" name="Group 3">
            <a:extLst>
              <a:ext uri="{FF2B5EF4-FFF2-40B4-BE49-F238E27FC236}">
                <a16:creationId xmlns:a16="http://schemas.microsoft.com/office/drawing/2014/main" id="{35AB655F-E343-B18A-59C6-DBA3E42BBF70}"/>
              </a:ext>
            </a:extLst>
          </p:cNvPr>
          <p:cNvGrpSpPr/>
          <p:nvPr/>
        </p:nvGrpSpPr>
        <p:grpSpPr>
          <a:xfrm>
            <a:off x="0" y="0"/>
            <a:ext cx="18288000" cy="2062592"/>
            <a:chOff x="0" y="0"/>
            <a:chExt cx="4816593" cy="543234"/>
          </a:xfrm>
        </p:grpSpPr>
        <p:sp>
          <p:nvSpPr>
            <p:cNvPr id="12" name="Freeform 4">
              <a:extLst>
                <a:ext uri="{FF2B5EF4-FFF2-40B4-BE49-F238E27FC236}">
                  <a16:creationId xmlns:a16="http://schemas.microsoft.com/office/drawing/2014/main" id="{30080BC8-87D7-0F2A-D6BC-2405821CEF62}"/>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13" name="TextBox 5">
              <a:extLst>
                <a:ext uri="{FF2B5EF4-FFF2-40B4-BE49-F238E27FC236}">
                  <a16:creationId xmlns:a16="http://schemas.microsoft.com/office/drawing/2014/main" id="{7D80ADCB-5738-30E5-B71C-74B32ED9E195}"/>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14" name="Freeform 6">
            <a:extLst>
              <a:ext uri="{FF2B5EF4-FFF2-40B4-BE49-F238E27FC236}">
                <a16:creationId xmlns:a16="http://schemas.microsoft.com/office/drawing/2014/main" id="{B73E56E2-FE57-9CFF-DDC4-52680ABD819F}"/>
              </a:ext>
            </a:extLst>
          </p:cNvPr>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TextBox 7">
            <a:extLst>
              <a:ext uri="{FF2B5EF4-FFF2-40B4-BE49-F238E27FC236}">
                <a16:creationId xmlns:a16="http://schemas.microsoft.com/office/drawing/2014/main" id="{656663B0-EA13-8818-3A44-C9A0F2DAC715}"/>
              </a:ext>
            </a:extLst>
          </p:cNvPr>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16" name="Group 8">
            <a:extLst>
              <a:ext uri="{FF2B5EF4-FFF2-40B4-BE49-F238E27FC236}">
                <a16:creationId xmlns:a16="http://schemas.microsoft.com/office/drawing/2014/main" id="{98C30670-D0DF-1A6D-3CE2-B1A71D8BDC54}"/>
              </a:ext>
            </a:extLst>
          </p:cNvPr>
          <p:cNvGrpSpPr/>
          <p:nvPr/>
        </p:nvGrpSpPr>
        <p:grpSpPr>
          <a:xfrm>
            <a:off x="472828" y="37124"/>
            <a:ext cx="12191567" cy="1988344"/>
            <a:chOff x="0" y="0"/>
            <a:chExt cx="16255423" cy="2651126"/>
          </a:xfrm>
        </p:grpSpPr>
        <p:sp>
          <p:nvSpPr>
            <p:cNvPr id="17" name="Freeform 9">
              <a:extLst>
                <a:ext uri="{FF2B5EF4-FFF2-40B4-BE49-F238E27FC236}">
                  <a16:creationId xmlns:a16="http://schemas.microsoft.com/office/drawing/2014/main" id="{74A612C5-34B1-5C54-2F36-7E91F4168EC4}"/>
                </a:ext>
              </a:extLst>
            </p:cNvPr>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8" name="TextBox 10">
              <a:extLst>
                <a:ext uri="{FF2B5EF4-FFF2-40B4-BE49-F238E27FC236}">
                  <a16:creationId xmlns:a16="http://schemas.microsoft.com/office/drawing/2014/main" id="{99FB5789-F953-01E7-3F3B-0011FB19712C}"/>
                </a:ext>
              </a:extLst>
            </p:cNvPr>
            <p:cNvSpPr txBox="1"/>
            <p:nvPr/>
          </p:nvSpPr>
          <p:spPr>
            <a:xfrm>
              <a:off x="0" y="66675"/>
              <a:ext cx="16255423" cy="2584451"/>
            </a:xfrm>
            <a:prstGeom prst="rect">
              <a:avLst/>
            </a:prstGeom>
          </p:spPr>
          <p:txBody>
            <a:bodyPr lIns="0" tIns="0" rIns="0" bIns="0" rtlCol="0" anchor="ctr"/>
            <a:lstStyle/>
            <a:p>
              <a:pPr algn="l">
                <a:lnSpc>
                  <a:spcPts val="6264"/>
                </a:lnSpc>
              </a:pPr>
              <a:r>
                <a:rPr lang="en-US" sz="5800" b="1" dirty="0">
                  <a:solidFill>
                    <a:srgbClr val="91D1DB"/>
                  </a:solidFill>
                  <a:latin typeface="Aptos Bold"/>
                  <a:ea typeface="Aptos Bold"/>
                  <a:cs typeface="Aptos Bold"/>
                  <a:sym typeface="Aptos Bold"/>
                </a:rPr>
                <a:t>Challenges in the hospitality industry</a:t>
              </a:r>
            </a:p>
          </p:txBody>
        </p:sp>
      </p:grpSp>
      <p:sp>
        <p:nvSpPr>
          <p:cNvPr id="19" name="Freeform 3">
            <a:extLst>
              <a:ext uri="{FF2B5EF4-FFF2-40B4-BE49-F238E27FC236}">
                <a16:creationId xmlns:a16="http://schemas.microsoft.com/office/drawing/2014/main" id="{1AE5A531-67F6-26F7-9522-5BB2634E3E35}"/>
              </a:ext>
            </a:extLst>
          </p:cNvPr>
          <p:cNvSpPr/>
          <p:nvPr/>
        </p:nvSpPr>
        <p:spPr>
          <a:xfrm>
            <a:off x="15266841" y="2148193"/>
            <a:ext cx="2200403" cy="2192150"/>
          </a:xfrm>
          <a:custGeom>
            <a:avLst/>
            <a:gdLst/>
            <a:ahLst/>
            <a:cxnLst/>
            <a:rect l="l" t="t" r="r" b="b"/>
            <a:pathLst>
              <a:path w="2200402" h="2192150">
                <a:moveTo>
                  <a:pt x="0" y="0"/>
                </a:moveTo>
                <a:lnTo>
                  <a:pt x="2200402" y="0"/>
                </a:lnTo>
                <a:lnTo>
                  <a:pt x="2200402" y="2192150"/>
                </a:lnTo>
                <a:lnTo>
                  <a:pt x="0" y="21921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38" y="2409945"/>
            <a:ext cx="15590520" cy="7672550"/>
          </a:xfrm>
          <a:prstGeom prst="rect">
            <a:avLst/>
          </a:prstGeom>
        </p:spPr>
        <p:txBody>
          <a:bodyPr lIns="0" tIns="0" rIns="0" bIns="0" rtlCol="0" anchor="t">
            <a:spAutoFit/>
          </a:bodyPr>
          <a:lstStyle/>
          <a:p>
            <a:pPr algn="l">
              <a:lnSpc>
                <a:spcPts val="6000"/>
              </a:lnSpc>
            </a:pPr>
            <a:r>
              <a:rPr lang="en-US" sz="4800" b="1" dirty="0">
                <a:solidFill>
                  <a:srgbClr val="163E64"/>
                </a:solidFill>
                <a:latin typeface="Aptos Bold"/>
                <a:ea typeface="Aptos Bold"/>
                <a:cs typeface="Aptos Bold"/>
                <a:sym typeface="Aptos Bold"/>
              </a:rPr>
              <a:t>3. Protects resources</a:t>
            </a:r>
          </a:p>
          <a:p>
            <a:pPr marL="1036320" lvl="1" indent="-518160" algn="l">
              <a:lnSpc>
                <a:spcPts val="6000"/>
              </a:lnSpc>
              <a:buFont typeface="Arial"/>
              <a:buChar char="•"/>
            </a:pPr>
            <a:r>
              <a:rPr lang="en-US" sz="4800" dirty="0">
                <a:solidFill>
                  <a:srgbClr val="163E64"/>
                </a:solidFill>
                <a:latin typeface="Aptos"/>
                <a:ea typeface="Aptos"/>
                <a:cs typeface="Aptos"/>
                <a:sym typeface="Aptos"/>
              </a:rPr>
              <a:t>Managing risk protects financial, human, and physical resources from harm.</a:t>
            </a:r>
          </a:p>
          <a:p>
            <a:pPr marL="1036320" lvl="1" indent="-518160" algn="l">
              <a:lnSpc>
                <a:spcPts val="6000"/>
              </a:lnSpc>
              <a:buFont typeface="Arial"/>
              <a:buChar char="•"/>
            </a:pPr>
            <a:r>
              <a:rPr lang="en-US" sz="4800" dirty="0">
                <a:solidFill>
                  <a:srgbClr val="163E64"/>
                </a:solidFill>
                <a:latin typeface="Aptos"/>
                <a:ea typeface="Aptos"/>
                <a:cs typeface="Aptos"/>
                <a:sym typeface="Aptos"/>
              </a:rPr>
              <a:t>This includes equipment, employee safety, and business data.</a:t>
            </a:r>
          </a:p>
          <a:p>
            <a:pPr algn="l">
              <a:lnSpc>
                <a:spcPts val="6000"/>
              </a:lnSpc>
            </a:pPr>
            <a:endParaRPr lang="en-US" sz="4800" dirty="0">
              <a:solidFill>
                <a:srgbClr val="163E64"/>
              </a:solidFill>
              <a:latin typeface="Aptos"/>
              <a:ea typeface="Aptos"/>
              <a:cs typeface="Aptos"/>
              <a:sym typeface="Aptos"/>
            </a:endParaRPr>
          </a:p>
          <a:p>
            <a:pPr algn="l">
              <a:lnSpc>
                <a:spcPts val="6000"/>
              </a:lnSpc>
            </a:pPr>
            <a:r>
              <a:rPr lang="en-US" sz="4800" b="1" dirty="0">
                <a:solidFill>
                  <a:srgbClr val="163E64"/>
                </a:solidFill>
                <a:latin typeface="Aptos Bold"/>
                <a:ea typeface="Aptos Bold"/>
                <a:cs typeface="Aptos Bold"/>
                <a:sym typeface="Aptos Bold"/>
              </a:rPr>
              <a:t>Strategy applied: Insurance</a:t>
            </a:r>
          </a:p>
          <a:p>
            <a:pPr algn="l">
              <a:lnSpc>
                <a:spcPts val="6000"/>
              </a:lnSpc>
            </a:pPr>
            <a:r>
              <a:rPr lang="en-US" sz="4800" dirty="0">
                <a:solidFill>
                  <a:srgbClr val="163E64"/>
                </a:solidFill>
                <a:latin typeface="Aptos"/>
                <a:ea typeface="Aptos"/>
                <a:cs typeface="Aptos"/>
                <a:sym typeface="Aptos"/>
              </a:rPr>
              <a:t>E.g. An online retailer insures its warehouse stock and customer data systems, so if there's a fire or cyberattack, the company can recover without major losses.</a:t>
            </a:r>
          </a:p>
        </p:txBody>
      </p:sp>
      <p:grpSp>
        <p:nvGrpSpPr>
          <p:cNvPr id="3" name="Group 3"/>
          <p:cNvGrpSpPr/>
          <p:nvPr/>
        </p:nvGrpSpPr>
        <p:grpSpPr>
          <a:xfrm>
            <a:off x="0" y="0"/>
            <a:ext cx="18288000" cy="2062592"/>
            <a:chOff x="0" y="0"/>
            <a:chExt cx="4816593" cy="543234"/>
          </a:xfrm>
        </p:grpSpPr>
        <p:sp>
          <p:nvSpPr>
            <p:cNvPr id="4" name="Freeform 4"/>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5" name="TextBox 5"/>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132507"/>
            <a:ext cx="12403593" cy="1792387"/>
            <a:chOff x="0" y="0"/>
            <a:chExt cx="16538124" cy="2389849"/>
          </a:xfrm>
        </p:grpSpPr>
        <p:sp>
          <p:nvSpPr>
            <p:cNvPr id="7" name="Freeform 7"/>
            <p:cNvSpPr/>
            <p:nvPr/>
          </p:nvSpPr>
          <p:spPr>
            <a:xfrm>
              <a:off x="0" y="0"/>
              <a:ext cx="16538124" cy="2389849"/>
            </a:xfrm>
            <a:custGeom>
              <a:avLst/>
              <a:gdLst/>
              <a:ahLst/>
              <a:cxnLst/>
              <a:rect l="l" t="t" r="r" b="b"/>
              <a:pathLst>
                <a:path w="16538124" h="2389849">
                  <a:moveTo>
                    <a:pt x="0" y="0"/>
                  </a:moveTo>
                  <a:lnTo>
                    <a:pt x="16538124" y="0"/>
                  </a:lnTo>
                  <a:lnTo>
                    <a:pt x="16538124" y="2389849"/>
                  </a:lnTo>
                  <a:lnTo>
                    <a:pt x="0" y="2389849"/>
                  </a:lnTo>
                  <a:close/>
                </a:path>
              </a:pathLst>
            </a:custGeom>
            <a:solidFill>
              <a:srgbClr val="000000">
                <a:alpha val="0"/>
              </a:srgbClr>
            </a:solidFill>
          </p:spPr>
          <p:txBody>
            <a:bodyPr/>
            <a:lstStyle/>
            <a:p>
              <a:endParaRPr lang="en-US"/>
            </a:p>
          </p:txBody>
        </p:sp>
        <p:sp>
          <p:nvSpPr>
            <p:cNvPr id="8" name="TextBox 8"/>
            <p:cNvSpPr txBox="1"/>
            <p:nvPr/>
          </p:nvSpPr>
          <p:spPr>
            <a:xfrm>
              <a:off x="0" y="57150"/>
              <a:ext cx="16538124" cy="2332699"/>
            </a:xfrm>
            <a:prstGeom prst="rect">
              <a:avLst/>
            </a:prstGeom>
          </p:spPr>
          <p:txBody>
            <a:bodyPr lIns="0" tIns="0" rIns="0" bIns="0" rtlCol="0" anchor="ctr"/>
            <a:lstStyle/>
            <a:p>
              <a:pPr algn="l">
                <a:lnSpc>
                  <a:spcPts val="5940"/>
                </a:lnSpc>
              </a:pPr>
              <a:r>
                <a:rPr lang="en-US" sz="5500" b="1">
                  <a:solidFill>
                    <a:srgbClr val="91D1DB"/>
                  </a:solidFill>
                  <a:latin typeface="Aptos Bold"/>
                  <a:ea typeface="Aptos Bold"/>
                  <a:cs typeface="Aptos Bold"/>
                  <a:sym typeface="Aptos Bold"/>
                </a:rPr>
                <a:t>The importance of managing risks for a business</a:t>
              </a:r>
            </a:p>
          </p:txBody>
        </p:sp>
      </p:grpSp>
      <p:sp>
        <p:nvSpPr>
          <p:cNvPr id="9" name="Freeform 9"/>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38" y="2330071"/>
            <a:ext cx="15590520" cy="7672550"/>
          </a:xfrm>
          <a:prstGeom prst="rect">
            <a:avLst/>
          </a:prstGeom>
        </p:spPr>
        <p:txBody>
          <a:bodyPr lIns="0" tIns="0" rIns="0" bIns="0" rtlCol="0" anchor="t">
            <a:spAutoFit/>
          </a:bodyPr>
          <a:lstStyle/>
          <a:p>
            <a:pPr algn="l">
              <a:lnSpc>
                <a:spcPts val="6000"/>
              </a:lnSpc>
            </a:pPr>
            <a:r>
              <a:rPr lang="en-US" sz="4800" b="1" dirty="0">
                <a:solidFill>
                  <a:srgbClr val="163E64"/>
                </a:solidFill>
                <a:latin typeface="Aptos Bold"/>
                <a:ea typeface="Aptos Bold"/>
                <a:cs typeface="Aptos Bold"/>
                <a:sym typeface="Aptos Bold"/>
              </a:rPr>
              <a:t>4. Improves financial sustainability</a:t>
            </a:r>
          </a:p>
          <a:p>
            <a:pPr marL="1036320" lvl="1" indent="-518160" algn="l">
              <a:lnSpc>
                <a:spcPts val="6000"/>
              </a:lnSpc>
              <a:buFont typeface="Arial"/>
              <a:buChar char="•"/>
            </a:pPr>
            <a:r>
              <a:rPr lang="en-US" sz="4800" dirty="0">
                <a:solidFill>
                  <a:srgbClr val="163E64"/>
                </a:solidFill>
                <a:latin typeface="Aptos"/>
                <a:ea typeface="Aptos"/>
                <a:cs typeface="Aptos"/>
                <a:sym typeface="Aptos"/>
              </a:rPr>
              <a:t>Businesses that manage risk can adapt better to uncertainty and survive long-term.</a:t>
            </a:r>
          </a:p>
          <a:p>
            <a:pPr marL="1036320" lvl="1" indent="-518160" algn="l">
              <a:lnSpc>
                <a:spcPts val="6000"/>
              </a:lnSpc>
              <a:buFont typeface="Arial"/>
              <a:buChar char="•"/>
            </a:pPr>
            <a:r>
              <a:rPr lang="en-US" sz="4800" dirty="0">
                <a:solidFill>
                  <a:srgbClr val="163E64"/>
                </a:solidFill>
                <a:latin typeface="Aptos"/>
                <a:ea typeface="Aptos"/>
                <a:cs typeface="Aptos"/>
                <a:sym typeface="Aptos"/>
              </a:rPr>
              <a:t>Risk management builds resilience to market shifts or disruptions.</a:t>
            </a:r>
          </a:p>
          <a:p>
            <a:pPr algn="l">
              <a:lnSpc>
                <a:spcPts val="6000"/>
              </a:lnSpc>
            </a:pPr>
            <a:endParaRPr lang="en-US" sz="4800" dirty="0">
              <a:solidFill>
                <a:srgbClr val="163E64"/>
              </a:solidFill>
              <a:latin typeface="Aptos"/>
              <a:ea typeface="Aptos"/>
              <a:cs typeface="Aptos"/>
              <a:sym typeface="Aptos"/>
            </a:endParaRPr>
          </a:p>
          <a:p>
            <a:pPr algn="l">
              <a:lnSpc>
                <a:spcPts val="6000"/>
              </a:lnSpc>
            </a:pPr>
            <a:r>
              <a:rPr lang="en-US" sz="4800" b="1" dirty="0">
                <a:solidFill>
                  <a:srgbClr val="163E64"/>
                </a:solidFill>
                <a:latin typeface="Aptos Bold"/>
                <a:ea typeface="Aptos Bold"/>
                <a:cs typeface="Aptos Bold"/>
                <a:sym typeface="Aptos Bold"/>
              </a:rPr>
              <a:t>Strategy applied: Spread (Diversification)</a:t>
            </a:r>
          </a:p>
          <a:p>
            <a:pPr algn="l">
              <a:lnSpc>
                <a:spcPts val="6000"/>
              </a:lnSpc>
            </a:pPr>
            <a:r>
              <a:rPr lang="en-US" sz="4800" dirty="0">
                <a:solidFill>
                  <a:srgbClr val="163E64"/>
                </a:solidFill>
                <a:latin typeface="Aptos"/>
                <a:ea typeface="Aptos"/>
                <a:cs typeface="Aptos"/>
                <a:sym typeface="Aptos"/>
              </a:rPr>
              <a:t>E.g. A food brand expands into both retail and online channels, so if supermarket sales dip, it can rely on direct-to-consumer orders to keep revenue flowing.</a:t>
            </a:r>
          </a:p>
        </p:txBody>
      </p:sp>
      <p:grpSp>
        <p:nvGrpSpPr>
          <p:cNvPr id="3" name="Group 3"/>
          <p:cNvGrpSpPr/>
          <p:nvPr/>
        </p:nvGrpSpPr>
        <p:grpSpPr>
          <a:xfrm>
            <a:off x="0" y="0"/>
            <a:ext cx="18288000" cy="2062592"/>
            <a:chOff x="0" y="0"/>
            <a:chExt cx="4816593" cy="543234"/>
          </a:xfrm>
        </p:grpSpPr>
        <p:sp>
          <p:nvSpPr>
            <p:cNvPr id="4" name="Freeform 4"/>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5" name="TextBox 5"/>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132507"/>
            <a:ext cx="12403593" cy="1792387"/>
            <a:chOff x="0" y="0"/>
            <a:chExt cx="16538124" cy="2389849"/>
          </a:xfrm>
        </p:grpSpPr>
        <p:sp>
          <p:nvSpPr>
            <p:cNvPr id="7" name="Freeform 7"/>
            <p:cNvSpPr/>
            <p:nvPr/>
          </p:nvSpPr>
          <p:spPr>
            <a:xfrm>
              <a:off x="0" y="0"/>
              <a:ext cx="16538124" cy="2389849"/>
            </a:xfrm>
            <a:custGeom>
              <a:avLst/>
              <a:gdLst/>
              <a:ahLst/>
              <a:cxnLst/>
              <a:rect l="l" t="t" r="r" b="b"/>
              <a:pathLst>
                <a:path w="16538124" h="2389849">
                  <a:moveTo>
                    <a:pt x="0" y="0"/>
                  </a:moveTo>
                  <a:lnTo>
                    <a:pt x="16538124" y="0"/>
                  </a:lnTo>
                  <a:lnTo>
                    <a:pt x="16538124" y="2389849"/>
                  </a:lnTo>
                  <a:lnTo>
                    <a:pt x="0" y="2389849"/>
                  </a:lnTo>
                  <a:close/>
                </a:path>
              </a:pathLst>
            </a:custGeom>
            <a:solidFill>
              <a:srgbClr val="000000">
                <a:alpha val="0"/>
              </a:srgbClr>
            </a:solidFill>
          </p:spPr>
          <p:txBody>
            <a:bodyPr/>
            <a:lstStyle/>
            <a:p>
              <a:endParaRPr lang="en-US"/>
            </a:p>
          </p:txBody>
        </p:sp>
        <p:sp>
          <p:nvSpPr>
            <p:cNvPr id="8" name="TextBox 8"/>
            <p:cNvSpPr txBox="1"/>
            <p:nvPr/>
          </p:nvSpPr>
          <p:spPr>
            <a:xfrm>
              <a:off x="0" y="57150"/>
              <a:ext cx="16538124" cy="2332699"/>
            </a:xfrm>
            <a:prstGeom prst="rect">
              <a:avLst/>
            </a:prstGeom>
          </p:spPr>
          <p:txBody>
            <a:bodyPr lIns="0" tIns="0" rIns="0" bIns="0" rtlCol="0" anchor="ctr"/>
            <a:lstStyle/>
            <a:p>
              <a:pPr algn="l">
                <a:lnSpc>
                  <a:spcPts val="5940"/>
                </a:lnSpc>
              </a:pPr>
              <a:r>
                <a:rPr lang="en-US" sz="5500" b="1">
                  <a:solidFill>
                    <a:srgbClr val="91D1DB"/>
                  </a:solidFill>
                  <a:latin typeface="Aptos Bold"/>
                  <a:ea typeface="Aptos Bold"/>
                  <a:cs typeface="Aptos Bold"/>
                  <a:sym typeface="Aptos Bold"/>
                </a:rPr>
                <a:t>The importance of managing risks for a business</a:t>
              </a:r>
            </a:p>
          </p:txBody>
        </p:sp>
      </p:grpSp>
      <p:sp>
        <p:nvSpPr>
          <p:cNvPr id="9" name="Freeform 9"/>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sp>
        <p:nvSpPr>
          <p:cNvPr id="2" name="Freeform 2"/>
          <p:cNvSpPr/>
          <p:nvPr/>
        </p:nvSpPr>
        <p:spPr>
          <a:xfrm>
            <a:off x="1117438" y="1282245"/>
            <a:ext cx="16053122" cy="7575400"/>
          </a:xfrm>
          <a:custGeom>
            <a:avLst/>
            <a:gdLst/>
            <a:ahLst/>
            <a:cxnLst/>
            <a:rect l="l" t="t" r="r" b="b"/>
            <a:pathLst>
              <a:path w="16053122" h="7575400">
                <a:moveTo>
                  <a:pt x="0" y="0"/>
                </a:moveTo>
                <a:lnTo>
                  <a:pt x="16053122" y="0"/>
                </a:lnTo>
                <a:lnTo>
                  <a:pt x="16053122" y="7575401"/>
                </a:lnTo>
                <a:lnTo>
                  <a:pt x="0" y="75754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2590640" y="1531089"/>
            <a:ext cx="12316486" cy="1002249"/>
            <a:chOff x="0" y="0"/>
            <a:chExt cx="16421982" cy="1336332"/>
          </a:xfrm>
        </p:grpSpPr>
        <p:sp>
          <p:nvSpPr>
            <p:cNvPr id="4" name="Freeform 4"/>
            <p:cNvSpPr/>
            <p:nvPr/>
          </p:nvSpPr>
          <p:spPr>
            <a:xfrm>
              <a:off x="0" y="0"/>
              <a:ext cx="16421990" cy="1336294"/>
            </a:xfrm>
            <a:custGeom>
              <a:avLst/>
              <a:gdLst/>
              <a:ahLst/>
              <a:cxnLst/>
              <a:rect l="l" t="t" r="r" b="b"/>
              <a:pathLst>
                <a:path w="16421990" h="1336294">
                  <a:moveTo>
                    <a:pt x="314452" y="0"/>
                  </a:moveTo>
                  <a:lnTo>
                    <a:pt x="16107538" y="0"/>
                  </a:lnTo>
                  <a:cubicBezTo>
                    <a:pt x="16190976" y="0"/>
                    <a:pt x="16270987" y="25908"/>
                    <a:pt x="16329915" y="72136"/>
                  </a:cubicBezTo>
                  <a:cubicBezTo>
                    <a:pt x="16388843" y="118364"/>
                    <a:pt x="16421990" y="180975"/>
                    <a:pt x="16421990" y="246380"/>
                  </a:cubicBezTo>
                  <a:lnTo>
                    <a:pt x="16421990" y="1089914"/>
                  </a:lnTo>
                  <a:cubicBezTo>
                    <a:pt x="16421990" y="1225931"/>
                    <a:pt x="16281147" y="1336294"/>
                    <a:pt x="16107538" y="1336294"/>
                  </a:cubicBezTo>
                  <a:lnTo>
                    <a:pt x="314452" y="1336294"/>
                  </a:lnTo>
                  <a:cubicBezTo>
                    <a:pt x="231013" y="1336294"/>
                    <a:pt x="151130" y="1310386"/>
                    <a:pt x="92075" y="1264158"/>
                  </a:cubicBezTo>
                  <a:cubicBezTo>
                    <a:pt x="33020" y="1217930"/>
                    <a:pt x="0" y="1155319"/>
                    <a:pt x="0" y="1089914"/>
                  </a:cubicBezTo>
                  <a:lnTo>
                    <a:pt x="0" y="246380"/>
                  </a:lnTo>
                  <a:cubicBezTo>
                    <a:pt x="0" y="110363"/>
                    <a:pt x="140843" y="0"/>
                    <a:pt x="314452" y="0"/>
                  </a:cubicBezTo>
                  <a:close/>
                </a:path>
              </a:pathLst>
            </a:custGeom>
            <a:solidFill>
              <a:srgbClr val="F4D969"/>
            </a:solidFill>
          </p:spPr>
          <p:txBody>
            <a:bodyPr/>
            <a:lstStyle/>
            <a:p>
              <a:endParaRPr lang="en-US"/>
            </a:p>
          </p:txBody>
        </p:sp>
      </p:grpSp>
      <p:grpSp>
        <p:nvGrpSpPr>
          <p:cNvPr id="5" name="Group 5"/>
          <p:cNvGrpSpPr/>
          <p:nvPr/>
        </p:nvGrpSpPr>
        <p:grpSpPr>
          <a:xfrm>
            <a:off x="2590640" y="1253670"/>
            <a:ext cx="12316481" cy="1633287"/>
            <a:chOff x="0" y="0"/>
            <a:chExt cx="16421975" cy="2177716"/>
          </a:xfrm>
        </p:grpSpPr>
        <p:sp>
          <p:nvSpPr>
            <p:cNvPr id="6" name="Freeform 6"/>
            <p:cNvSpPr/>
            <p:nvPr/>
          </p:nvSpPr>
          <p:spPr>
            <a:xfrm>
              <a:off x="0" y="0"/>
              <a:ext cx="16421974" cy="2177716"/>
            </a:xfrm>
            <a:custGeom>
              <a:avLst/>
              <a:gdLst/>
              <a:ahLst/>
              <a:cxnLst/>
              <a:rect l="l" t="t" r="r" b="b"/>
              <a:pathLst>
                <a:path w="16421974" h="2177716">
                  <a:moveTo>
                    <a:pt x="0" y="0"/>
                  </a:moveTo>
                  <a:lnTo>
                    <a:pt x="16421974" y="0"/>
                  </a:lnTo>
                  <a:lnTo>
                    <a:pt x="16421974" y="2177716"/>
                  </a:lnTo>
                  <a:lnTo>
                    <a:pt x="0" y="2177716"/>
                  </a:lnTo>
                  <a:close/>
                </a:path>
              </a:pathLst>
            </a:custGeom>
            <a:solidFill>
              <a:srgbClr val="000000">
                <a:alpha val="0"/>
              </a:srgbClr>
            </a:solidFill>
          </p:spPr>
          <p:txBody>
            <a:bodyPr/>
            <a:lstStyle/>
            <a:p>
              <a:endParaRPr lang="en-US"/>
            </a:p>
          </p:txBody>
        </p:sp>
        <p:sp>
          <p:nvSpPr>
            <p:cNvPr id="7" name="TextBox 7"/>
            <p:cNvSpPr txBox="1"/>
            <p:nvPr/>
          </p:nvSpPr>
          <p:spPr>
            <a:xfrm>
              <a:off x="0" y="-219075"/>
              <a:ext cx="16421975" cy="2396791"/>
            </a:xfrm>
            <a:prstGeom prst="rect">
              <a:avLst/>
            </a:prstGeom>
          </p:spPr>
          <p:txBody>
            <a:bodyPr lIns="0" tIns="0" rIns="0" bIns="0" rtlCol="0" anchor="ctr"/>
            <a:lstStyle/>
            <a:p>
              <a:pPr algn="ctr">
                <a:lnSpc>
                  <a:spcPts val="7768"/>
                </a:lnSpc>
              </a:pPr>
              <a:r>
                <a:rPr lang="en-US" sz="5548" b="1">
                  <a:solidFill>
                    <a:srgbClr val="203C48"/>
                  </a:solidFill>
                  <a:latin typeface="Tabarra Sans Bold"/>
                  <a:ea typeface="Tabarra Sans Bold"/>
                  <a:cs typeface="Tabarra Sans Bold"/>
                  <a:sym typeface="Tabarra Sans Bold"/>
                </a:rPr>
                <a:t>REFLECT &amp; RESEARCH PG 224</a:t>
              </a:r>
            </a:p>
          </p:txBody>
        </p:sp>
      </p:grpSp>
      <p:sp>
        <p:nvSpPr>
          <p:cNvPr id="8" name="TextBox 8"/>
          <p:cNvSpPr txBox="1"/>
          <p:nvPr/>
        </p:nvSpPr>
        <p:spPr>
          <a:xfrm>
            <a:off x="1117438" y="3026723"/>
            <a:ext cx="16053122" cy="5656312"/>
          </a:xfrm>
          <a:prstGeom prst="rect">
            <a:avLst/>
          </a:prstGeom>
        </p:spPr>
        <p:txBody>
          <a:bodyPr lIns="0" tIns="0" rIns="0" bIns="0" rtlCol="0" anchor="t">
            <a:spAutoFit/>
          </a:bodyPr>
          <a:lstStyle/>
          <a:p>
            <a:pPr algn="l">
              <a:lnSpc>
                <a:spcPts val="4068"/>
              </a:lnSpc>
            </a:pPr>
            <a:r>
              <a:rPr lang="en-US" sz="2825">
                <a:solidFill>
                  <a:srgbClr val="FFFFFF"/>
                </a:solidFill>
                <a:latin typeface="Aptos"/>
                <a:ea typeface="Aptos"/>
                <a:cs typeface="Aptos"/>
                <a:sym typeface="Aptos"/>
              </a:rPr>
              <a:t>1. Discuss the risk management strategies that Pace Athletic is using to respond to risks it faces in the market.</a:t>
            </a:r>
          </a:p>
          <a:p>
            <a:pPr algn="l">
              <a:lnSpc>
                <a:spcPts val="4068"/>
              </a:lnSpc>
            </a:pPr>
            <a:r>
              <a:rPr lang="en-US" sz="2825" b="1">
                <a:solidFill>
                  <a:srgbClr val="FFFFFF"/>
                </a:solidFill>
                <a:latin typeface="Aptos Bold"/>
                <a:ea typeface="Aptos Bold"/>
                <a:cs typeface="Aptos Bold"/>
                <a:sym typeface="Aptos Bold"/>
              </a:rPr>
              <a:t>Use the headings: Avoidance, Spread, Prevention and Insurance</a:t>
            </a:r>
          </a:p>
          <a:p>
            <a:pPr algn="l">
              <a:lnSpc>
                <a:spcPts val="4068"/>
              </a:lnSpc>
            </a:pPr>
            <a:r>
              <a:rPr lang="en-US" sz="2825">
                <a:solidFill>
                  <a:srgbClr val="FFFFFF"/>
                </a:solidFill>
                <a:latin typeface="Aptos"/>
                <a:ea typeface="Aptos"/>
                <a:cs typeface="Aptos"/>
                <a:sym typeface="Aptos"/>
              </a:rPr>
              <a:t>2. In your opinion, which risk strategy is most important for a fast-growing clothing brand today? Justify your answer.</a:t>
            </a:r>
          </a:p>
          <a:p>
            <a:pPr algn="l">
              <a:lnSpc>
                <a:spcPts val="4068"/>
              </a:lnSpc>
            </a:pPr>
            <a:r>
              <a:rPr lang="en-US" sz="2825">
                <a:solidFill>
                  <a:srgbClr val="FFFFFF"/>
                </a:solidFill>
                <a:latin typeface="Aptos"/>
                <a:ea typeface="Aptos"/>
                <a:cs typeface="Aptos"/>
                <a:sym typeface="Aptos"/>
              </a:rPr>
              <a:t>3. What could happen to a business like Pace Athletic if it ignored risk management as it continued to grow?</a:t>
            </a:r>
          </a:p>
          <a:p>
            <a:pPr algn="l">
              <a:lnSpc>
                <a:spcPts val="4068"/>
              </a:lnSpc>
            </a:pPr>
            <a:r>
              <a:rPr lang="en-US" sz="2825">
                <a:solidFill>
                  <a:srgbClr val="FFFFFF"/>
                </a:solidFill>
                <a:latin typeface="Aptos"/>
                <a:ea typeface="Aptos"/>
                <a:cs typeface="Aptos"/>
                <a:sym typeface="Aptos"/>
              </a:rPr>
              <a:t>4. Identify a real athleisure or sportswear brand (e.g. Gym+Coffee, Lululemon, Adidas, Nike). </a:t>
            </a:r>
          </a:p>
          <a:p>
            <a:pPr algn="l">
              <a:lnSpc>
                <a:spcPts val="4068"/>
              </a:lnSpc>
            </a:pPr>
            <a:r>
              <a:rPr lang="en-US" sz="2825">
                <a:solidFill>
                  <a:srgbClr val="FFFFFF"/>
                </a:solidFill>
                <a:latin typeface="Aptos"/>
                <a:ea typeface="Aptos"/>
                <a:cs typeface="Aptos"/>
                <a:sym typeface="Aptos"/>
              </a:rPr>
              <a:t>Research and give one example of how that business has managed risk in each of the following areas: Avoidance, Spread, Prevention and Insurance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34528"/>
            <a:ext cx="12839344" cy="2005634"/>
            <a:chOff x="0" y="0"/>
            <a:chExt cx="16971546" cy="2651126"/>
          </a:xfrm>
        </p:grpSpPr>
        <p:sp>
          <p:nvSpPr>
            <p:cNvPr id="6" name="Freeform 6"/>
            <p:cNvSpPr/>
            <p:nvPr/>
          </p:nvSpPr>
          <p:spPr>
            <a:xfrm>
              <a:off x="0" y="0"/>
              <a:ext cx="16971547" cy="2651126"/>
            </a:xfrm>
            <a:custGeom>
              <a:avLst/>
              <a:gdLst/>
              <a:ahLst/>
              <a:cxnLst/>
              <a:rect l="l" t="t" r="r" b="b"/>
              <a:pathLst>
                <a:path w="16971547" h="2651126">
                  <a:moveTo>
                    <a:pt x="0" y="0"/>
                  </a:moveTo>
                  <a:lnTo>
                    <a:pt x="16971547" y="0"/>
                  </a:lnTo>
                  <a:lnTo>
                    <a:pt x="16971547" y="2651126"/>
                  </a:lnTo>
                  <a:lnTo>
                    <a:pt x="0" y="2651126"/>
                  </a:lnTo>
                  <a:close/>
                </a:path>
              </a:pathLst>
            </a:custGeom>
            <a:solidFill>
              <a:srgbClr val="000000">
                <a:alpha val="0"/>
              </a:srgbClr>
            </a:solidFill>
          </p:spPr>
          <p:txBody>
            <a:bodyPr/>
            <a:lstStyle/>
            <a:p>
              <a:endParaRPr lang="en-US"/>
            </a:p>
          </p:txBody>
        </p:sp>
        <p:sp>
          <p:nvSpPr>
            <p:cNvPr id="7" name="TextBox 7"/>
            <p:cNvSpPr txBox="1"/>
            <p:nvPr/>
          </p:nvSpPr>
          <p:spPr>
            <a:xfrm>
              <a:off x="0" y="57150"/>
              <a:ext cx="16971546" cy="2593976"/>
            </a:xfrm>
            <a:prstGeom prst="rect">
              <a:avLst/>
            </a:prstGeom>
          </p:spPr>
          <p:txBody>
            <a:bodyPr lIns="0" tIns="0" rIns="0" bIns="0" rtlCol="0" anchor="ctr"/>
            <a:lstStyle/>
            <a:p>
              <a:pPr algn="l">
                <a:lnSpc>
                  <a:spcPts val="5832"/>
                </a:lnSpc>
              </a:pPr>
              <a:r>
                <a:rPr lang="en-US" sz="5400" b="1">
                  <a:solidFill>
                    <a:srgbClr val="91D1DB"/>
                  </a:solidFill>
                  <a:latin typeface="Aptos Bold"/>
                  <a:ea typeface="Aptos Bold"/>
                  <a:cs typeface="Aptos Bold"/>
                  <a:sym typeface="Aptos Bold"/>
                </a:rPr>
                <a:t>The importance of different types of insurance for a business</a:t>
              </a:r>
            </a:p>
          </p:txBody>
        </p:sp>
      </p:grpSp>
      <p:sp>
        <p:nvSpPr>
          <p:cNvPr id="8" name="TextBox 8"/>
          <p:cNvSpPr txBox="1"/>
          <p:nvPr/>
        </p:nvSpPr>
        <p:spPr>
          <a:xfrm>
            <a:off x="1348738" y="2462321"/>
            <a:ext cx="15590520" cy="7672550"/>
          </a:xfrm>
          <a:prstGeom prst="rect">
            <a:avLst/>
          </a:prstGeom>
        </p:spPr>
        <p:txBody>
          <a:bodyPr lIns="0" tIns="0" rIns="0" bIns="0" rtlCol="0" anchor="t">
            <a:spAutoFit/>
          </a:bodyPr>
          <a:lstStyle/>
          <a:p>
            <a:pPr algn="l">
              <a:lnSpc>
                <a:spcPts val="6000"/>
              </a:lnSpc>
            </a:pPr>
            <a:r>
              <a:rPr lang="en-US" sz="4800" b="1" dirty="0">
                <a:solidFill>
                  <a:srgbClr val="163E64"/>
                </a:solidFill>
                <a:latin typeface="Aptos Bold"/>
                <a:ea typeface="Aptos Bold"/>
                <a:cs typeface="Aptos Bold"/>
                <a:sym typeface="Aptos Bold"/>
              </a:rPr>
              <a:t>Public Liability Insurance</a:t>
            </a:r>
          </a:p>
          <a:p>
            <a:pPr algn="l">
              <a:lnSpc>
                <a:spcPts val="6000"/>
              </a:lnSpc>
            </a:pPr>
            <a:r>
              <a:rPr lang="en-US" sz="4800" dirty="0">
                <a:solidFill>
                  <a:srgbClr val="163E64"/>
                </a:solidFill>
                <a:latin typeface="Aptos"/>
                <a:ea typeface="Aptos"/>
                <a:cs typeface="Aptos"/>
                <a:sym typeface="Aptos"/>
              </a:rPr>
              <a:t>Covers injury or damage to customers/property on-site.</a:t>
            </a:r>
          </a:p>
          <a:p>
            <a:pPr algn="l">
              <a:lnSpc>
                <a:spcPts val="6000"/>
              </a:lnSpc>
            </a:pPr>
            <a:r>
              <a:rPr lang="en-US" sz="4800" dirty="0">
                <a:solidFill>
                  <a:srgbClr val="163E64"/>
                </a:solidFill>
                <a:latin typeface="Aptos"/>
                <a:ea typeface="Aptos"/>
                <a:cs typeface="Aptos"/>
                <a:sym typeface="Aptos"/>
              </a:rPr>
              <a:t>Protects against expensive legal claims from someone falling and injuring themselves on the property.</a:t>
            </a:r>
          </a:p>
          <a:p>
            <a:pPr algn="l">
              <a:lnSpc>
                <a:spcPts val="6000"/>
              </a:lnSpc>
            </a:pPr>
            <a:endParaRPr lang="en-US" sz="4800" dirty="0">
              <a:solidFill>
                <a:srgbClr val="163E64"/>
              </a:solidFill>
              <a:latin typeface="Aptos"/>
              <a:ea typeface="Aptos"/>
              <a:cs typeface="Aptos"/>
              <a:sym typeface="Aptos"/>
            </a:endParaRPr>
          </a:p>
          <a:p>
            <a:pPr algn="l">
              <a:lnSpc>
                <a:spcPts val="6000"/>
              </a:lnSpc>
            </a:pPr>
            <a:r>
              <a:rPr lang="en-US" sz="4800" b="1" dirty="0">
                <a:solidFill>
                  <a:srgbClr val="163E64"/>
                </a:solidFill>
                <a:latin typeface="Aptos Bold"/>
                <a:ea typeface="Aptos Bold"/>
                <a:cs typeface="Aptos Bold"/>
                <a:sym typeface="Aptos Bold"/>
              </a:rPr>
              <a:t>Employer Liability Insurance</a:t>
            </a:r>
          </a:p>
          <a:p>
            <a:pPr algn="l">
              <a:lnSpc>
                <a:spcPts val="6000"/>
              </a:lnSpc>
            </a:pPr>
            <a:r>
              <a:rPr lang="en-US" sz="4800" dirty="0">
                <a:solidFill>
                  <a:srgbClr val="163E64"/>
                </a:solidFill>
                <a:latin typeface="Aptos"/>
                <a:ea typeface="Aptos"/>
                <a:cs typeface="Aptos"/>
                <a:sym typeface="Aptos"/>
              </a:rPr>
              <a:t>Covers employee injuries/illness that have occurred in or from work.</a:t>
            </a:r>
          </a:p>
          <a:p>
            <a:pPr algn="l">
              <a:lnSpc>
                <a:spcPts val="6000"/>
              </a:lnSpc>
            </a:pPr>
            <a:r>
              <a:rPr lang="en-US" sz="4800" dirty="0">
                <a:solidFill>
                  <a:srgbClr val="163E64"/>
                </a:solidFill>
                <a:latin typeface="Aptos"/>
                <a:ea typeface="Aptos"/>
                <a:cs typeface="Aptos"/>
                <a:sym typeface="Aptos"/>
              </a:rPr>
              <a:t>Protects the business from injury claims from staff and high legal fees.</a:t>
            </a:r>
          </a:p>
        </p:txBody>
      </p:sp>
      <p:sp>
        <p:nvSpPr>
          <p:cNvPr id="9" name="Freeform 9"/>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3074766"/>
            <a:ext cx="14192470" cy="5921502"/>
          </a:xfrm>
          <a:prstGeom prst="rect">
            <a:avLst/>
          </a:prstGeom>
        </p:spPr>
        <p:txBody>
          <a:bodyPr lIns="0" tIns="0" rIns="0" bIns="0" rtlCol="0" anchor="t">
            <a:spAutoFit/>
          </a:bodyPr>
          <a:lstStyle/>
          <a:p>
            <a:pPr algn="l">
              <a:lnSpc>
                <a:spcPts val="5184"/>
              </a:lnSpc>
            </a:pPr>
            <a:r>
              <a:rPr lang="en-US" sz="4800" b="1">
                <a:solidFill>
                  <a:srgbClr val="163E64"/>
                </a:solidFill>
                <a:latin typeface="Aptos Bold"/>
                <a:ea typeface="Aptos Bold"/>
                <a:cs typeface="Aptos Bold"/>
                <a:sym typeface="Aptos Bold"/>
              </a:rPr>
              <a:t>Product Liability Insurance</a:t>
            </a:r>
          </a:p>
          <a:p>
            <a:pPr algn="l">
              <a:lnSpc>
                <a:spcPts val="5184"/>
              </a:lnSpc>
            </a:pPr>
            <a:r>
              <a:rPr lang="en-US" sz="4800">
                <a:solidFill>
                  <a:srgbClr val="163E64"/>
                </a:solidFill>
                <a:latin typeface="Aptos"/>
                <a:ea typeface="Aptos"/>
                <a:cs typeface="Aptos"/>
                <a:sym typeface="Aptos"/>
              </a:rPr>
              <a:t>Covers injury to customers from faulty products.</a:t>
            </a:r>
          </a:p>
          <a:p>
            <a:pPr algn="l">
              <a:lnSpc>
                <a:spcPts val="5184"/>
              </a:lnSpc>
            </a:pPr>
            <a:r>
              <a:rPr lang="en-US" sz="4800">
                <a:solidFill>
                  <a:srgbClr val="163E64"/>
                </a:solidFill>
                <a:latin typeface="Aptos"/>
                <a:ea typeface="Aptos"/>
                <a:cs typeface="Aptos"/>
                <a:sym typeface="Aptos"/>
              </a:rPr>
              <a:t>Protects against lawsuits and reputational damage.</a:t>
            </a:r>
          </a:p>
          <a:p>
            <a:pPr algn="l">
              <a:lnSpc>
                <a:spcPts val="5184"/>
              </a:lnSpc>
            </a:pPr>
            <a:endParaRPr lang="en-US" sz="4800">
              <a:solidFill>
                <a:srgbClr val="163E64"/>
              </a:solidFill>
              <a:latin typeface="Aptos"/>
              <a:ea typeface="Aptos"/>
              <a:cs typeface="Aptos"/>
              <a:sym typeface="Aptos"/>
            </a:endParaRPr>
          </a:p>
          <a:p>
            <a:pPr algn="l">
              <a:lnSpc>
                <a:spcPts val="5184"/>
              </a:lnSpc>
            </a:pPr>
            <a:r>
              <a:rPr lang="en-US" sz="4800" b="1">
                <a:solidFill>
                  <a:srgbClr val="163E64"/>
                </a:solidFill>
                <a:latin typeface="Aptos Bold"/>
                <a:ea typeface="Aptos Bold"/>
                <a:cs typeface="Aptos Bold"/>
                <a:sym typeface="Aptos Bold"/>
              </a:rPr>
              <a:t>Buildings &amp; Contents Insurance</a:t>
            </a:r>
          </a:p>
          <a:p>
            <a:pPr algn="l">
              <a:lnSpc>
                <a:spcPts val="5184"/>
              </a:lnSpc>
            </a:pPr>
            <a:r>
              <a:rPr lang="en-US" sz="4800">
                <a:solidFill>
                  <a:srgbClr val="163E64"/>
                </a:solidFill>
                <a:latin typeface="Aptos"/>
                <a:ea typeface="Aptos"/>
                <a:cs typeface="Aptos"/>
                <a:sym typeface="Aptos"/>
              </a:rPr>
              <a:t>Covers premises and stock damage (e.g., fire, flood, theft).</a:t>
            </a:r>
          </a:p>
          <a:p>
            <a:pPr algn="l">
              <a:lnSpc>
                <a:spcPts val="5184"/>
              </a:lnSpc>
            </a:pPr>
            <a:r>
              <a:rPr lang="en-US" sz="4800">
                <a:solidFill>
                  <a:srgbClr val="163E64"/>
                </a:solidFill>
                <a:latin typeface="Aptos"/>
                <a:ea typeface="Aptos"/>
                <a:cs typeface="Aptos"/>
                <a:sym typeface="Aptos"/>
              </a:rPr>
              <a:t>Supports quick recovery from a loss without severe financial losses.</a:t>
            </a:r>
          </a:p>
        </p:txBody>
      </p:sp>
      <p:sp>
        <p:nvSpPr>
          <p:cNvPr id="3" name="Freeform 3"/>
          <p:cNvSpPr/>
          <p:nvPr/>
        </p:nvSpPr>
        <p:spPr>
          <a:xfrm>
            <a:off x="14821553" y="2536032"/>
            <a:ext cx="3466447" cy="3280126"/>
          </a:xfrm>
          <a:custGeom>
            <a:avLst/>
            <a:gdLst/>
            <a:ahLst/>
            <a:cxnLst/>
            <a:rect l="l" t="t" r="r" b="b"/>
            <a:pathLst>
              <a:path w="3466447" h="3280126">
                <a:moveTo>
                  <a:pt x="0" y="0"/>
                </a:moveTo>
                <a:lnTo>
                  <a:pt x="3466447" y="0"/>
                </a:lnTo>
                <a:lnTo>
                  <a:pt x="3466447" y="3280126"/>
                </a:lnTo>
                <a:lnTo>
                  <a:pt x="0" y="32801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2062592"/>
            <a:chOff x="0" y="0"/>
            <a:chExt cx="4816593" cy="543234"/>
          </a:xfrm>
        </p:grpSpPr>
        <p:sp>
          <p:nvSpPr>
            <p:cNvPr id="5" name="Freeform 5"/>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6" name="TextBox 6"/>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8700" y="34528"/>
            <a:ext cx="12839344" cy="2005634"/>
            <a:chOff x="0" y="0"/>
            <a:chExt cx="16971546" cy="2651126"/>
          </a:xfrm>
        </p:grpSpPr>
        <p:sp>
          <p:nvSpPr>
            <p:cNvPr id="8" name="Freeform 8"/>
            <p:cNvSpPr/>
            <p:nvPr/>
          </p:nvSpPr>
          <p:spPr>
            <a:xfrm>
              <a:off x="0" y="0"/>
              <a:ext cx="16971547" cy="2651126"/>
            </a:xfrm>
            <a:custGeom>
              <a:avLst/>
              <a:gdLst/>
              <a:ahLst/>
              <a:cxnLst/>
              <a:rect l="l" t="t" r="r" b="b"/>
              <a:pathLst>
                <a:path w="16971547" h="2651126">
                  <a:moveTo>
                    <a:pt x="0" y="0"/>
                  </a:moveTo>
                  <a:lnTo>
                    <a:pt x="16971547" y="0"/>
                  </a:lnTo>
                  <a:lnTo>
                    <a:pt x="16971547" y="2651126"/>
                  </a:lnTo>
                  <a:lnTo>
                    <a:pt x="0" y="2651126"/>
                  </a:lnTo>
                  <a:close/>
                </a:path>
              </a:pathLst>
            </a:custGeom>
            <a:solidFill>
              <a:srgbClr val="000000">
                <a:alpha val="0"/>
              </a:srgbClr>
            </a:solidFill>
          </p:spPr>
          <p:txBody>
            <a:bodyPr/>
            <a:lstStyle/>
            <a:p>
              <a:endParaRPr lang="en-US"/>
            </a:p>
          </p:txBody>
        </p:sp>
        <p:sp>
          <p:nvSpPr>
            <p:cNvPr id="9" name="TextBox 9"/>
            <p:cNvSpPr txBox="1"/>
            <p:nvPr/>
          </p:nvSpPr>
          <p:spPr>
            <a:xfrm>
              <a:off x="0" y="57150"/>
              <a:ext cx="16971546" cy="2593976"/>
            </a:xfrm>
            <a:prstGeom prst="rect">
              <a:avLst/>
            </a:prstGeom>
          </p:spPr>
          <p:txBody>
            <a:bodyPr lIns="0" tIns="0" rIns="0" bIns="0" rtlCol="0" anchor="ctr"/>
            <a:lstStyle/>
            <a:p>
              <a:pPr algn="l">
                <a:lnSpc>
                  <a:spcPts val="5832"/>
                </a:lnSpc>
              </a:pPr>
              <a:r>
                <a:rPr lang="en-US" sz="5400" b="1">
                  <a:solidFill>
                    <a:srgbClr val="91D1DB"/>
                  </a:solidFill>
                  <a:latin typeface="Aptos Bold"/>
                  <a:ea typeface="Aptos Bold"/>
                  <a:cs typeface="Aptos Bold"/>
                  <a:sym typeface="Aptos Bold"/>
                </a:rPr>
                <a:t>The importance of different types of insurance for a business</a:t>
              </a:r>
            </a:p>
          </p:txBody>
        </p:sp>
      </p:gr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275820" y="3069097"/>
            <a:ext cx="4983480" cy="5137608"/>
          </a:xfrm>
          <a:custGeom>
            <a:avLst/>
            <a:gdLst/>
            <a:ahLst/>
            <a:cxnLst/>
            <a:rect l="l" t="t" r="r" b="b"/>
            <a:pathLst>
              <a:path w="4983480" h="5137608">
                <a:moveTo>
                  <a:pt x="0" y="0"/>
                </a:moveTo>
                <a:lnTo>
                  <a:pt x="4983480" y="0"/>
                </a:lnTo>
                <a:lnTo>
                  <a:pt x="4983480" y="5137608"/>
                </a:lnTo>
                <a:lnTo>
                  <a:pt x="0" y="513760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257300" y="2679573"/>
            <a:ext cx="11018520" cy="6578727"/>
          </a:xfrm>
          <a:prstGeom prst="rect">
            <a:avLst/>
          </a:prstGeom>
        </p:spPr>
        <p:txBody>
          <a:bodyPr lIns="0" tIns="0" rIns="0" bIns="0" rtlCol="0" anchor="t">
            <a:spAutoFit/>
          </a:bodyPr>
          <a:lstStyle/>
          <a:p>
            <a:pPr algn="l">
              <a:lnSpc>
                <a:spcPts val="5184"/>
              </a:lnSpc>
            </a:pPr>
            <a:r>
              <a:rPr lang="en-US" sz="4800" b="1">
                <a:solidFill>
                  <a:srgbClr val="163E64"/>
                </a:solidFill>
                <a:latin typeface="Aptos Bold"/>
                <a:ea typeface="Aptos Bold"/>
                <a:cs typeface="Aptos Bold"/>
                <a:sym typeface="Aptos Bold"/>
              </a:rPr>
              <a:t>Motor Insurance</a:t>
            </a:r>
          </a:p>
          <a:p>
            <a:pPr algn="l">
              <a:lnSpc>
                <a:spcPts val="5184"/>
              </a:lnSpc>
            </a:pPr>
            <a:r>
              <a:rPr lang="en-US" sz="4800">
                <a:solidFill>
                  <a:srgbClr val="163E64"/>
                </a:solidFill>
                <a:latin typeface="Aptos"/>
                <a:ea typeface="Aptos"/>
                <a:cs typeface="Aptos"/>
                <a:sym typeface="Aptos"/>
              </a:rPr>
              <a:t>Covers accidents involving company vehicles.</a:t>
            </a:r>
          </a:p>
          <a:p>
            <a:pPr algn="l">
              <a:lnSpc>
                <a:spcPts val="5184"/>
              </a:lnSpc>
            </a:pPr>
            <a:r>
              <a:rPr lang="en-US" sz="4800">
                <a:solidFill>
                  <a:srgbClr val="163E64"/>
                </a:solidFill>
                <a:latin typeface="Aptos"/>
                <a:ea typeface="Aptos"/>
                <a:cs typeface="Aptos"/>
                <a:sym typeface="Aptos"/>
              </a:rPr>
              <a:t>Legally required; ensures compensation.</a:t>
            </a:r>
          </a:p>
          <a:p>
            <a:pPr algn="l">
              <a:lnSpc>
                <a:spcPts val="5184"/>
              </a:lnSpc>
            </a:pPr>
            <a:endParaRPr lang="en-US" sz="4800">
              <a:solidFill>
                <a:srgbClr val="163E64"/>
              </a:solidFill>
              <a:latin typeface="Aptos"/>
              <a:ea typeface="Aptos"/>
              <a:cs typeface="Aptos"/>
              <a:sym typeface="Aptos"/>
            </a:endParaRPr>
          </a:p>
          <a:p>
            <a:pPr algn="l">
              <a:lnSpc>
                <a:spcPts val="5184"/>
              </a:lnSpc>
            </a:pPr>
            <a:r>
              <a:rPr lang="en-US" sz="4800" b="1">
                <a:solidFill>
                  <a:srgbClr val="163E64"/>
                </a:solidFill>
                <a:latin typeface="Aptos Bold"/>
                <a:ea typeface="Aptos Bold"/>
                <a:cs typeface="Aptos Bold"/>
                <a:sym typeface="Aptos Bold"/>
              </a:rPr>
              <a:t>Key Person Insurance</a:t>
            </a:r>
          </a:p>
          <a:p>
            <a:pPr algn="l">
              <a:lnSpc>
                <a:spcPts val="5184"/>
              </a:lnSpc>
            </a:pPr>
            <a:r>
              <a:rPr lang="en-US" sz="4800">
                <a:solidFill>
                  <a:srgbClr val="163E64"/>
                </a:solidFill>
                <a:latin typeface="Aptos"/>
                <a:ea typeface="Aptos"/>
                <a:cs typeface="Aptos"/>
                <a:sym typeface="Aptos"/>
              </a:rPr>
              <a:t>Covers loss of vital staff members from their role.</a:t>
            </a:r>
          </a:p>
          <a:p>
            <a:pPr algn="l">
              <a:lnSpc>
                <a:spcPts val="5184"/>
              </a:lnSpc>
            </a:pPr>
            <a:r>
              <a:rPr lang="en-US" sz="4800">
                <a:solidFill>
                  <a:srgbClr val="163E64"/>
                </a:solidFill>
                <a:latin typeface="Aptos"/>
                <a:ea typeface="Aptos"/>
                <a:cs typeface="Aptos"/>
                <a:sym typeface="Aptos"/>
              </a:rPr>
              <a:t>Reduces financial impact on the business.</a:t>
            </a:r>
          </a:p>
        </p:txBody>
      </p:sp>
      <p:grpSp>
        <p:nvGrpSpPr>
          <p:cNvPr id="4" name="Group 4"/>
          <p:cNvGrpSpPr/>
          <p:nvPr/>
        </p:nvGrpSpPr>
        <p:grpSpPr>
          <a:xfrm>
            <a:off x="0" y="0"/>
            <a:ext cx="18288000" cy="2062592"/>
            <a:chOff x="0" y="0"/>
            <a:chExt cx="4816593" cy="543234"/>
          </a:xfrm>
        </p:grpSpPr>
        <p:sp>
          <p:nvSpPr>
            <p:cNvPr id="5" name="Freeform 5"/>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6" name="TextBox 6"/>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8700" y="34528"/>
            <a:ext cx="12839344" cy="2005634"/>
            <a:chOff x="0" y="0"/>
            <a:chExt cx="16971546" cy="2651126"/>
          </a:xfrm>
        </p:grpSpPr>
        <p:sp>
          <p:nvSpPr>
            <p:cNvPr id="8" name="Freeform 8"/>
            <p:cNvSpPr/>
            <p:nvPr/>
          </p:nvSpPr>
          <p:spPr>
            <a:xfrm>
              <a:off x="0" y="0"/>
              <a:ext cx="16971547" cy="2651126"/>
            </a:xfrm>
            <a:custGeom>
              <a:avLst/>
              <a:gdLst/>
              <a:ahLst/>
              <a:cxnLst/>
              <a:rect l="l" t="t" r="r" b="b"/>
              <a:pathLst>
                <a:path w="16971547" h="2651126">
                  <a:moveTo>
                    <a:pt x="0" y="0"/>
                  </a:moveTo>
                  <a:lnTo>
                    <a:pt x="16971547" y="0"/>
                  </a:lnTo>
                  <a:lnTo>
                    <a:pt x="16971547" y="2651126"/>
                  </a:lnTo>
                  <a:lnTo>
                    <a:pt x="0" y="2651126"/>
                  </a:lnTo>
                  <a:close/>
                </a:path>
              </a:pathLst>
            </a:custGeom>
            <a:solidFill>
              <a:srgbClr val="000000">
                <a:alpha val="0"/>
              </a:srgbClr>
            </a:solidFill>
          </p:spPr>
          <p:txBody>
            <a:bodyPr/>
            <a:lstStyle/>
            <a:p>
              <a:endParaRPr lang="en-US"/>
            </a:p>
          </p:txBody>
        </p:sp>
        <p:sp>
          <p:nvSpPr>
            <p:cNvPr id="9" name="TextBox 9"/>
            <p:cNvSpPr txBox="1"/>
            <p:nvPr/>
          </p:nvSpPr>
          <p:spPr>
            <a:xfrm>
              <a:off x="0" y="57150"/>
              <a:ext cx="16971546" cy="2593976"/>
            </a:xfrm>
            <a:prstGeom prst="rect">
              <a:avLst/>
            </a:prstGeom>
          </p:spPr>
          <p:txBody>
            <a:bodyPr lIns="0" tIns="0" rIns="0" bIns="0" rtlCol="0" anchor="ctr"/>
            <a:lstStyle/>
            <a:p>
              <a:pPr algn="l">
                <a:lnSpc>
                  <a:spcPts val="5832"/>
                </a:lnSpc>
              </a:pPr>
              <a:r>
                <a:rPr lang="en-US" sz="5400" b="1">
                  <a:solidFill>
                    <a:srgbClr val="91D1DB"/>
                  </a:solidFill>
                  <a:latin typeface="Aptos Bold"/>
                  <a:ea typeface="Aptos Bold"/>
                  <a:cs typeface="Aptos Bold"/>
                  <a:sym typeface="Aptos Bold"/>
                </a:rPr>
                <a:t>The importance of different types of insurance for a business</a:t>
              </a:r>
            </a:p>
          </p:txBody>
        </p:sp>
      </p:gr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3074766"/>
            <a:ext cx="11585297" cy="6578727"/>
          </a:xfrm>
          <a:prstGeom prst="rect">
            <a:avLst/>
          </a:prstGeom>
        </p:spPr>
        <p:txBody>
          <a:bodyPr lIns="0" tIns="0" rIns="0" bIns="0" rtlCol="0" anchor="t">
            <a:spAutoFit/>
          </a:bodyPr>
          <a:lstStyle/>
          <a:p>
            <a:pPr algn="l">
              <a:lnSpc>
                <a:spcPts val="5184"/>
              </a:lnSpc>
            </a:pPr>
            <a:r>
              <a:rPr lang="en-US" sz="4800" b="1">
                <a:solidFill>
                  <a:srgbClr val="163E64"/>
                </a:solidFill>
                <a:latin typeface="Aptos Bold"/>
                <a:ea typeface="Aptos Bold"/>
                <a:cs typeface="Aptos Bold"/>
                <a:sym typeface="Aptos Bold"/>
              </a:rPr>
              <a:t>Fidelity Guarantee Insurance</a:t>
            </a:r>
          </a:p>
          <a:p>
            <a:pPr algn="l">
              <a:lnSpc>
                <a:spcPts val="5184"/>
              </a:lnSpc>
            </a:pPr>
            <a:r>
              <a:rPr lang="en-US" sz="4800">
                <a:solidFill>
                  <a:srgbClr val="163E64"/>
                </a:solidFill>
                <a:latin typeface="Aptos"/>
                <a:ea typeface="Aptos"/>
                <a:cs typeface="Aptos"/>
                <a:sym typeface="Aptos"/>
              </a:rPr>
              <a:t>Covers internal theft or fraud by employees.</a:t>
            </a:r>
          </a:p>
          <a:p>
            <a:pPr algn="l">
              <a:lnSpc>
                <a:spcPts val="5184"/>
              </a:lnSpc>
            </a:pPr>
            <a:r>
              <a:rPr lang="en-US" sz="4800">
                <a:solidFill>
                  <a:srgbClr val="163E64"/>
                </a:solidFill>
                <a:latin typeface="Aptos"/>
                <a:ea typeface="Aptos"/>
                <a:cs typeface="Aptos"/>
                <a:sym typeface="Aptos"/>
              </a:rPr>
              <a:t>Protects against hard-to-recover financial losses.</a:t>
            </a:r>
          </a:p>
          <a:p>
            <a:pPr algn="l">
              <a:lnSpc>
                <a:spcPts val="5184"/>
              </a:lnSpc>
            </a:pPr>
            <a:endParaRPr lang="en-US" sz="4800">
              <a:solidFill>
                <a:srgbClr val="163E64"/>
              </a:solidFill>
              <a:latin typeface="Aptos"/>
              <a:ea typeface="Aptos"/>
              <a:cs typeface="Aptos"/>
              <a:sym typeface="Aptos"/>
            </a:endParaRPr>
          </a:p>
          <a:p>
            <a:pPr algn="l">
              <a:lnSpc>
                <a:spcPts val="5184"/>
              </a:lnSpc>
            </a:pPr>
            <a:r>
              <a:rPr lang="en-US" sz="4800" b="1">
                <a:solidFill>
                  <a:srgbClr val="163E64"/>
                </a:solidFill>
                <a:latin typeface="Aptos Bold"/>
                <a:ea typeface="Aptos Bold"/>
                <a:cs typeface="Aptos Bold"/>
                <a:sym typeface="Aptos Bold"/>
              </a:rPr>
              <a:t>Goods in Transit Insurance</a:t>
            </a:r>
          </a:p>
          <a:p>
            <a:pPr algn="l">
              <a:lnSpc>
                <a:spcPts val="5184"/>
              </a:lnSpc>
            </a:pPr>
            <a:r>
              <a:rPr lang="en-US" sz="4800">
                <a:solidFill>
                  <a:srgbClr val="163E64"/>
                </a:solidFill>
                <a:latin typeface="Aptos"/>
                <a:ea typeface="Aptos"/>
                <a:cs typeface="Aptos"/>
                <a:sym typeface="Aptos"/>
              </a:rPr>
              <a:t>Covers loss/damage to goods during transport.</a:t>
            </a:r>
          </a:p>
          <a:p>
            <a:pPr algn="l">
              <a:lnSpc>
                <a:spcPts val="5184"/>
              </a:lnSpc>
            </a:pPr>
            <a:r>
              <a:rPr lang="en-US" sz="4800">
                <a:solidFill>
                  <a:srgbClr val="163E64"/>
                </a:solidFill>
                <a:latin typeface="Aptos"/>
                <a:ea typeface="Aptos"/>
                <a:cs typeface="Aptos"/>
                <a:sym typeface="Aptos"/>
              </a:rPr>
              <a:t>Protects cash flow and customer relationships.</a:t>
            </a:r>
          </a:p>
        </p:txBody>
      </p:sp>
      <p:sp>
        <p:nvSpPr>
          <p:cNvPr id="3" name="Freeform 3"/>
          <p:cNvSpPr/>
          <p:nvPr/>
        </p:nvSpPr>
        <p:spPr>
          <a:xfrm>
            <a:off x="10511821" y="6030468"/>
            <a:ext cx="7315200" cy="3227832"/>
          </a:xfrm>
          <a:custGeom>
            <a:avLst/>
            <a:gdLst/>
            <a:ahLst/>
            <a:cxnLst/>
            <a:rect l="l" t="t" r="r" b="b"/>
            <a:pathLst>
              <a:path w="7315200" h="3227832">
                <a:moveTo>
                  <a:pt x="0" y="0"/>
                </a:moveTo>
                <a:lnTo>
                  <a:pt x="7315200" y="0"/>
                </a:lnTo>
                <a:lnTo>
                  <a:pt x="7315200" y="3227832"/>
                </a:lnTo>
                <a:lnTo>
                  <a:pt x="0" y="322783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2062592"/>
            <a:chOff x="0" y="0"/>
            <a:chExt cx="4816593" cy="543234"/>
          </a:xfrm>
        </p:grpSpPr>
        <p:sp>
          <p:nvSpPr>
            <p:cNvPr id="5" name="Freeform 5"/>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6" name="TextBox 6"/>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8700" y="34528"/>
            <a:ext cx="12839344" cy="2005634"/>
            <a:chOff x="0" y="0"/>
            <a:chExt cx="16971546" cy="2651126"/>
          </a:xfrm>
        </p:grpSpPr>
        <p:sp>
          <p:nvSpPr>
            <p:cNvPr id="8" name="Freeform 8"/>
            <p:cNvSpPr/>
            <p:nvPr/>
          </p:nvSpPr>
          <p:spPr>
            <a:xfrm>
              <a:off x="0" y="0"/>
              <a:ext cx="16971547" cy="2651126"/>
            </a:xfrm>
            <a:custGeom>
              <a:avLst/>
              <a:gdLst/>
              <a:ahLst/>
              <a:cxnLst/>
              <a:rect l="l" t="t" r="r" b="b"/>
              <a:pathLst>
                <a:path w="16971547" h="2651126">
                  <a:moveTo>
                    <a:pt x="0" y="0"/>
                  </a:moveTo>
                  <a:lnTo>
                    <a:pt x="16971547" y="0"/>
                  </a:lnTo>
                  <a:lnTo>
                    <a:pt x="16971547" y="2651126"/>
                  </a:lnTo>
                  <a:lnTo>
                    <a:pt x="0" y="2651126"/>
                  </a:lnTo>
                  <a:close/>
                </a:path>
              </a:pathLst>
            </a:custGeom>
            <a:solidFill>
              <a:srgbClr val="000000">
                <a:alpha val="0"/>
              </a:srgbClr>
            </a:solidFill>
          </p:spPr>
          <p:txBody>
            <a:bodyPr/>
            <a:lstStyle/>
            <a:p>
              <a:endParaRPr lang="en-US"/>
            </a:p>
          </p:txBody>
        </p:sp>
        <p:sp>
          <p:nvSpPr>
            <p:cNvPr id="9" name="TextBox 9"/>
            <p:cNvSpPr txBox="1"/>
            <p:nvPr/>
          </p:nvSpPr>
          <p:spPr>
            <a:xfrm>
              <a:off x="0" y="57150"/>
              <a:ext cx="16971546" cy="2593976"/>
            </a:xfrm>
            <a:prstGeom prst="rect">
              <a:avLst/>
            </a:prstGeom>
          </p:spPr>
          <p:txBody>
            <a:bodyPr lIns="0" tIns="0" rIns="0" bIns="0" rtlCol="0" anchor="ctr"/>
            <a:lstStyle/>
            <a:p>
              <a:pPr algn="l">
                <a:lnSpc>
                  <a:spcPts val="5832"/>
                </a:lnSpc>
              </a:pPr>
              <a:r>
                <a:rPr lang="en-US" sz="5400" b="1">
                  <a:solidFill>
                    <a:srgbClr val="91D1DB"/>
                  </a:solidFill>
                  <a:latin typeface="Aptos Bold"/>
                  <a:ea typeface="Aptos Bold"/>
                  <a:cs typeface="Aptos Bold"/>
                  <a:sym typeface="Aptos Bold"/>
                </a:rPr>
                <a:t>The importance of different types of insurance for a business</a:t>
              </a:r>
            </a:p>
          </p:txBody>
        </p:sp>
      </p:gr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3074766"/>
            <a:ext cx="12253905" cy="6578727"/>
          </a:xfrm>
          <a:prstGeom prst="rect">
            <a:avLst/>
          </a:prstGeom>
        </p:spPr>
        <p:txBody>
          <a:bodyPr lIns="0" tIns="0" rIns="0" bIns="0" rtlCol="0" anchor="t">
            <a:spAutoFit/>
          </a:bodyPr>
          <a:lstStyle/>
          <a:p>
            <a:pPr algn="l">
              <a:lnSpc>
                <a:spcPts val="5184"/>
              </a:lnSpc>
            </a:pPr>
            <a:r>
              <a:rPr lang="en-US" sz="4800" b="1">
                <a:solidFill>
                  <a:srgbClr val="163E64"/>
                </a:solidFill>
                <a:latin typeface="Aptos Bold"/>
                <a:ea typeface="Aptos Bold"/>
                <a:cs typeface="Aptos Bold"/>
                <a:sym typeface="Aptos Bold"/>
              </a:rPr>
              <a:t>Cyber Insurance</a:t>
            </a:r>
          </a:p>
          <a:p>
            <a:pPr algn="l">
              <a:lnSpc>
                <a:spcPts val="5184"/>
              </a:lnSpc>
            </a:pPr>
            <a:r>
              <a:rPr lang="en-US" sz="4800">
                <a:solidFill>
                  <a:srgbClr val="163E64"/>
                </a:solidFill>
                <a:latin typeface="Aptos"/>
                <a:ea typeface="Aptos"/>
                <a:cs typeface="Aptos"/>
                <a:sym typeface="Aptos"/>
              </a:rPr>
              <a:t>Covers cyberattacks, breaches, and IT disruption.</a:t>
            </a:r>
          </a:p>
          <a:p>
            <a:pPr algn="l">
              <a:lnSpc>
                <a:spcPts val="5184"/>
              </a:lnSpc>
            </a:pPr>
            <a:r>
              <a:rPr lang="en-US" sz="4800">
                <a:solidFill>
                  <a:srgbClr val="163E64"/>
                </a:solidFill>
                <a:latin typeface="Aptos"/>
                <a:ea typeface="Aptos"/>
                <a:cs typeface="Aptos"/>
                <a:sym typeface="Aptos"/>
              </a:rPr>
              <a:t>Reduces financial and reputational damage after attacks.</a:t>
            </a:r>
          </a:p>
          <a:p>
            <a:pPr algn="l">
              <a:lnSpc>
                <a:spcPts val="5184"/>
              </a:lnSpc>
            </a:pPr>
            <a:endParaRPr lang="en-US" sz="4800">
              <a:solidFill>
                <a:srgbClr val="163E64"/>
              </a:solidFill>
              <a:latin typeface="Aptos"/>
              <a:ea typeface="Aptos"/>
              <a:cs typeface="Aptos"/>
              <a:sym typeface="Aptos"/>
            </a:endParaRPr>
          </a:p>
          <a:p>
            <a:pPr algn="l">
              <a:lnSpc>
                <a:spcPts val="5184"/>
              </a:lnSpc>
            </a:pPr>
            <a:r>
              <a:rPr lang="en-US" sz="4800" b="1">
                <a:solidFill>
                  <a:srgbClr val="163E64"/>
                </a:solidFill>
                <a:latin typeface="Aptos Bold"/>
                <a:ea typeface="Aptos Bold"/>
                <a:cs typeface="Aptos Bold"/>
                <a:sym typeface="Aptos Bold"/>
              </a:rPr>
              <a:t>Professional Indemnity Insurance</a:t>
            </a:r>
          </a:p>
          <a:p>
            <a:pPr algn="l">
              <a:lnSpc>
                <a:spcPts val="5184"/>
              </a:lnSpc>
            </a:pPr>
            <a:r>
              <a:rPr lang="en-US" sz="4800">
                <a:solidFill>
                  <a:srgbClr val="163E64"/>
                </a:solidFill>
                <a:latin typeface="Aptos"/>
                <a:ea typeface="Aptos"/>
                <a:cs typeface="Aptos"/>
                <a:sym typeface="Aptos"/>
              </a:rPr>
              <a:t>Covers claims of poor advice or services.</a:t>
            </a:r>
          </a:p>
          <a:p>
            <a:pPr algn="l">
              <a:lnSpc>
                <a:spcPts val="5184"/>
              </a:lnSpc>
            </a:pPr>
            <a:r>
              <a:rPr lang="en-US" sz="4800">
                <a:solidFill>
                  <a:srgbClr val="163E64"/>
                </a:solidFill>
                <a:latin typeface="Aptos"/>
                <a:ea typeface="Aptos"/>
                <a:cs typeface="Aptos"/>
                <a:sym typeface="Aptos"/>
              </a:rPr>
              <a:t>E.g., protects a personal trainer against injury lawsuits.</a:t>
            </a:r>
          </a:p>
        </p:txBody>
      </p:sp>
      <p:sp>
        <p:nvSpPr>
          <p:cNvPr id="3" name="Freeform 3"/>
          <p:cNvSpPr/>
          <p:nvPr/>
        </p:nvSpPr>
        <p:spPr>
          <a:xfrm>
            <a:off x="13139816" y="4273392"/>
            <a:ext cx="4553029" cy="4114800"/>
          </a:xfrm>
          <a:custGeom>
            <a:avLst/>
            <a:gdLst/>
            <a:ahLst/>
            <a:cxnLst/>
            <a:rect l="l" t="t" r="r" b="b"/>
            <a:pathLst>
              <a:path w="4553029" h="4114800">
                <a:moveTo>
                  <a:pt x="0" y="0"/>
                </a:moveTo>
                <a:lnTo>
                  <a:pt x="4553029" y="0"/>
                </a:lnTo>
                <a:lnTo>
                  <a:pt x="455302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2062592"/>
            <a:chOff x="0" y="0"/>
            <a:chExt cx="4816593" cy="543234"/>
          </a:xfrm>
        </p:grpSpPr>
        <p:sp>
          <p:nvSpPr>
            <p:cNvPr id="5" name="Freeform 5"/>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6" name="TextBox 6"/>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8700" y="34528"/>
            <a:ext cx="12839344" cy="2005634"/>
            <a:chOff x="0" y="0"/>
            <a:chExt cx="16971546" cy="2651126"/>
          </a:xfrm>
        </p:grpSpPr>
        <p:sp>
          <p:nvSpPr>
            <p:cNvPr id="8" name="Freeform 8"/>
            <p:cNvSpPr/>
            <p:nvPr/>
          </p:nvSpPr>
          <p:spPr>
            <a:xfrm>
              <a:off x="0" y="0"/>
              <a:ext cx="16971547" cy="2651126"/>
            </a:xfrm>
            <a:custGeom>
              <a:avLst/>
              <a:gdLst/>
              <a:ahLst/>
              <a:cxnLst/>
              <a:rect l="l" t="t" r="r" b="b"/>
              <a:pathLst>
                <a:path w="16971547" h="2651126">
                  <a:moveTo>
                    <a:pt x="0" y="0"/>
                  </a:moveTo>
                  <a:lnTo>
                    <a:pt x="16971547" y="0"/>
                  </a:lnTo>
                  <a:lnTo>
                    <a:pt x="16971547" y="2651126"/>
                  </a:lnTo>
                  <a:lnTo>
                    <a:pt x="0" y="2651126"/>
                  </a:lnTo>
                  <a:close/>
                </a:path>
              </a:pathLst>
            </a:custGeom>
            <a:solidFill>
              <a:srgbClr val="000000">
                <a:alpha val="0"/>
              </a:srgbClr>
            </a:solidFill>
          </p:spPr>
          <p:txBody>
            <a:bodyPr/>
            <a:lstStyle/>
            <a:p>
              <a:endParaRPr lang="en-US"/>
            </a:p>
          </p:txBody>
        </p:sp>
        <p:sp>
          <p:nvSpPr>
            <p:cNvPr id="9" name="TextBox 9"/>
            <p:cNvSpPr txBox="1"/>
            <p:nvPr/>
          </p:nvSpPr>
          <p:spPr>
            <a:xfrm>
              <a:off x="0" y="57150"/>
              <a:ext cx="16971546" cy="2593976"/>
            </a:xfrm>
            <a:prstGeom prst="rect">
              <a:avLst/>
            </a:prstGeom>
          </p:spPr>
          <p:txBody>
            <a:bodyPr lIns="0" tIns="0" rIns="0" bIns="0" rtlCol="0" anchor="ctr"/>
            <a:lstStyle/>
            <a:p>
              <a:pPr algn="l">
                <a:lnSpc>
                  <a:spcPts val="5832"/>
                </a:lnSpc>
              </a:pPr>
              <a:r>
                <a:rPr lang="en-US" sz="5400" b="1">
                  <a:solidFill>
                    <a:srgbClr val="91D1DB"/>
                  </a:solidFill>
                  <a:latin typeface="Aptos Bold"/>
                  <a:ea typeface="Aptos Bold"/>
                  <a:cs typeface="Aptos Bold"/>
                  <a:sym typeface="Aptos Bold"/>
                </a:rPr>
                <a:t>The importance of different types of insurance for a business</a:t>
              </a:r>
            </a:p>
          </p:txBody>
        </p:sp>
      </p:grpSp>
      <p:sp>
        <p:nvSpPr>
          <p:cNvPr id="10" name="Freeform 10"/>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3074766"/>
            <a:ext cx="15590520" cy="6618827"/>
          </a:xfrm>
          <a:prstGeom prst="rect">
            <a:avLst/>
          </a:prstGeom>
        </p:spPr>
        <p:txBody>
          <a:bodyPr lIns="0" tIns="0" rIns="0" bIns="0" rtlCol="0" anchor="t">
            <a:spAutoFit/>
          </a:bodyPr>
          <a:lstStyle/>
          <a:p>
            <a:pPr algn="l">
              <a:lnSpc>
                <a:spcPts val="5184"/>
              </a:lnSpc>
            </a:pPr>
            <a:r>
              <a:rPr lang="en-US" sz="4800" b="1">
                <a:solidFill>
                  <a:srgbClr val="163E64"/>
                </a:solidFill>
                <a:latin typeface="Aptos Bold"/>
                <a:ea typeface="Aptos Bold"/>
                <a:cs typeface="Aptos Bold"/>
                <a:sym typeface="Aptos Bold"/>
              </a:rPr>
              <a:t>Business Interruption Insurance</a:t>
            </a:r>
          </a:p>
          <a:p>
            <a:pPr algn="l">
              <a:lnSpc>
                <a:spcPts val="5184"/>
              </a:lnSpc>
            </a:pPr>
            <a:r>
              <a:rPr lang="en-US" sz="4800">
                <a:solidFill>
                  <a:srgbClr val="163E64"/>
                </a:solidFill>
                <a:latin typeface="Aptos"/>
                <a:ea typeface="Aptos"/>
                <a:cs typeface="Aptos"/>
                <a:sym typeface="Aptos"/>
              </a:rPr>
              <a:t>Covers income loss during closures (fire, flood, pandemic).</a:t>
            </a:r>
          </a:p>
          <a:p>
            <a:pPr algn="l">
              <a:lnSpc>
                <a:spcPts val="5184"/>
              </a:lnSpc>
            </a:pPr>
            <a:r>
              <a:rPr lang="en-US" sz="4800">
                <a:solidFill>
                  <a:srgbClr val="163E64"/>
                </a:solidFill>
                <a:latin typeface="Aptos"/>
                <a:ea typeface="Aptos"/>
                <a:cs typeface="Aptos"/>
                <a:sym typeface="Aptos"/>
              </a:rPr>
              <a:t>Helps businesses survive unexpected shutdowns.</a:t>
            </a:r>
          </a:p>
        </p:txBody>
      </p:sp>
      <p:sp>
        <p:nvSpPr>
          <p:cNvPr id="3" name="Freeform 3"/>
          <p:cNvSpPr/>
          <p:nvPr/>
        </p:nvSpPr>
        <p:spPr>
          <a:xfrm>
            <a:off x="10382099" y="5143500"/>
            <a:ext cx="5685389" cy="4114800"/>
          </a:xfrm>
          <a:custGeom>
            <a:avLst/>
            <a:gdLst/>
            <a:ahLst/>
            <a:cxnLst/>
            <a:rect l="l" t="t" r="r" b="b"/>
            <a:pathLst>
              <a:path w="5685389" h="4114800">
                <a:moveTo>
                  <a:pt x="0" y="0"/>
                </a:moveTo>
                <a:lnTo>
                  <a:pt x="5685389" y="0"/>
                </a:lnTo>
                <a:lnTo>
                  <a:pt x="568538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2900489" y="5143500"/>
            <a:ext cx="5072173" cy="4114800"/>
          </a:xfrm>
          <a:custGeom>
            <a:avLst/>
            <a:gdLst/>
            <a:ahLst/>
            <a:cxnLst/>
            <a:rect l="l" t="t" r="r" b="b"/>
            <a:pathLst>
              <a:path w="5072173" h="4114800">
                <a:moveTo>
                  <a:pt x="0" y="0"/>
                </a:moveTo>
                <a:lnTo>
                  <a:pt x="5072172" y="0"/>
                </a:lnTo>
                <a:lnTo>
                  <a:pt x="5072172" y="4114800"/>
                </a:lnTo>
                <a:lnTo>
                  <a:pt x="0" y="4114800"/>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0" y="0"/>
            <a:ext cx="18288000" cy="2062592"/>
            <a:chOff x="0" y="0"/>
            <a:chExt cx="4816593" cy="543234"/>
          </a:xfrm>
        </p:grpSpPr>
        <p:sp>
          <p:nvSpPr>
            <p:cNvPr id="6" name="Freeform 6"/>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7" name="TextBox 7"/>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28700" y="34528"/>
            <a:ext cx="12839344" cy="2005634"/>
            <a:chOff x="0" y="0"/>
            <a:chExt cx="16971546" cy="2651126"/>
          </a:xfrm>
        </p:grpSpPr>
        <p:sp>
          <p:nvSpPr>
            <p:cNvPr id="9" name="Freeform 9"/>
            <p:cNvSpPr/>
            <p:nvPr/>
          </p:nvSpPr>
          <p:spPr>
            <a:xfrm>
              <a:off x="0" y="0"/>
              <a:ext cx="16971547" cy="2651126"/>
            </a:xfrm>
            <a:custGeom>
              <a:avLst/>
              <a:gdLst/>
              <a:ahLst/>
              <a:cxnLst/>
              <a:rect l="l" t="t" r="r" b="b"/>
              <a:pathLst>
                <a:path w="16971547" h="2651126">
                  <a:moveTo>
                    <a:pt x="0" y="0"/>
                  </a:moveTo>
                  <a:lnTo>
                    <a:pt x="16971547" y="0"/>
                  </a:lnTo>
                  <a:lnTo>
                    <a:pt x="16971547" y="2651126"/>
                  </a:lnTo>
                  <a:lnTo>
                    <a:pt x="0" y="2651126"/>
                  </a:lnTo>
                  <a:close/>
                </a:path>
              </a:pathLst>
            </a:custGeom>
            <a:solidFill>
              <a:srgbClr val="000000">
                <a:alpha val="0"/>
              </a:srgbClr>
            </a:solidFill>
          </p:spPr>
          <p:txBody>
            <a:bodyPr/>
            <a:lstStyle/>
            <a:p>
              <a:endParaRPr lang="en-US"/>
            </a:p>
          </p:txBody>
        </p:sp>
        <p:sp>
          <p:nvSpPr>
            <p:cNvPr id="10" name="TextBox 10"/>
            <p:cNvSpPr txBox="1"/>
            <p:nvPr/>
          </p:nvSpPr>
          <p:spPr>
            <a:xfrm>
              <a:off x="0" y="57150"/>
              <a:ext cx="16971546" cy="2593976"/>
            </a:xfrm>
            <a:prstGeom prst="rect">
              <a:avLst/>
            </a:prstGeom>
          </p:spPr>
          <p:txBody>
            <a:bodyPr lIns="0" tIns="0" rIns="0" bIns="0" rtlCol="0" anchor="ctr"/>
            <a:lstStyle/>
            <a:p>
              <a:pPr algn="l">
                <a:lnSpc>
                  <a:spcPts val="5832"/>
                </a:lnSpc>
              </a:pPr>
              <a:r>
                <a:rPr lang="en-US" sz="5400" b="1">
                  <a:solidFill>
                    <a:srgbClr val="91D1DB"/>
                  </a:solidFill>
                  <a:latin typeface="Aptos Bold"/>
                  <a:ea typeface="Aptos Bold"/>
                  <a:cs typeface="Aptos Bold"/>
                  <a:sym typeface="Aptos Bold"/>
                </a:rPr>
                <a:t>The importance of different types of insurance for a business</a:t>
              </a:r>
            </a:p>
          </p:txBody>
        </p:sp>
      </p:grpSp>
      <p:sp>
        <p:nvSpPr>
          <p:cNvPr id="11" name="Freeform 11"/>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sp>
        <p:nvSpPr>
          <p:cNvPr id="2" name="Freeform 2"/>
          <p:cNvSpPr/>
          <p:nvPr/>
        </p:nvSpPr>
        <p:spPr>
          <a:xfrm>
            <a:off x="1117438" y="1123431"/>
            <a:ext cx="16053122" cy="7575400"/>
          </a:xfrm>
          <a:custGeom>
            <a:avLst/>
            <a:gdLst/>
            <a:ahLst/>
            <a:cxnLst/>
            <a:rect l="l" t="t" r="r" b="b"/>
            <a:pathLst>
              <a:path w="16053122" h="7575400">
                <a:moveTo>
                  <a:pt x="0" y="0"/>
                </a:moveTo>
                <a:lnTo>
                  <a:pt x="16053122" y="0"/>
                </a:lnTo>
                <a:lnTo>
                  <a:pt x="16053122" y="7575401"/>
                </a:lnTo>
                <a:lnTo>
                  <a:pt x="0" y="75754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2590640" y="1801473"/>
            <a:ext cx="12316486" cy="1002249"/>
            <a:chOff x="0" y="0"/>
            <a:chExt cx="16421982" cy="1336332"/>
          </a:xfrm>
        </p:grpSpPr>
        <p:sp>
          <p:nvSpPr>
            <p:cNvPr id="4" name="Freeform 4"/>
            <p:cNvSpPr/>
            <p:nvPr/>
          </p:nvSpPr>
          <p:spPr>
            <a:xfrm>
              <a:off x="0" y="0"/>
              <a:ext cx="16421990" cy="1336294"/>
            </a:xfrm>
            <a:custGeom>
              <a:avLst/>
              <a:gdLst/>
              <a:ahLst/>
              <a:cxnLst/>
              <a:rect l="l" t="t" r="r" b="b"/>
              <a:pathLst>
                <a:path w="16421990" h="1336294">
                  <a:moveTo>
                    <a:pt x="314452" y="0"/>
                  </a:moveTo>
                  <a:lnTo>
                    <a:pt x="16107538" y="0"/>
                  </a:lnTo>
                  <a:cubicBezTo>
                    <a:pt x="16190976" y="0"/>
                    <a:pt x="16270987" y="25908"/>
                    <a:pt x="16329915" y="72136"/>
                  </a:cubicBezTo>
                  <a:cubicBezTo>
                    <a:pt x="16388843" y="118364"/>
                    <a:pt x="16421990" y="180975"/>
                    <a:pt x="16421990" y="246380"/>
                  </a:cubicBezTo>
                  <a:lnTo>
                    <a:pt x="16421990" y="1089914"/>
                  </a:lnTo>
                  <a:cubicBezTo>
                    <a:pt x="16421990" y="1225931"/>
                    <a:pt x="16281147" y="1336294"/>
                    <a:pt x="16107538" y="1336294"/>
                  </a:cubicBezTo>
                  <a:lnTo>
                    <a:pt x="314452" y="1336294"/>
                  </a:lnTo>
                  <a:cubicBezTo>
                    <a:pt x="231013" y="1336294"/>
                    <a:pt x="151130" y="1310386"/>
                    <a:pt x="92075" y="1264158"/>
                  </a:cubicBezTo>
                  <a:cubicBezTo>
                    <a:pt x="33020" y="1217930"/>
                    <a:pt x="0" y="1155319"/>
                    <a:pt x="0" y="1089914"/>
                  </a:cubicBezTo>
                  <a:lnTo>
                    <a:pt x="0" y="246380"/>
                  </a:lnTo>
                  <a:cubicBezTo>
                    <a:pt x="0" y="110363"/>
                    <a:pt x="140843" y="0"/>
                    <a:pt x="314452" y="0"/>
                  </a:cubicBezTo>
                  <a:close/>
                </a:path>
              </a:pathLst>
            </a:custGeom>
            <a:solidFill>
              <a:srgbClr val="F4D969"/>
            </a:solidFill>
          </p:spPr>
          <p:txBody>
            <a:bodyPr/>
            <a:lstStyle/>
            <a:p>
              <a:endParaRPr lang="en-US"/>
            </a:p>
          </p:txBody>
        </p:sp>
      </p:grpSp>
      <p:grpSp>
        <p:nvGrpSpPr>
          <p:cNvPr id="5" name="Group 5"/>
          <p:cNvGrpSpPr/>
          <p:nvPr/>
        </p:nvGrpSpPr>
        <p:grpSpPr>
          <a:xfrm>
            <a:off x="2590640" y="1365468"/>
            <a:ext cx="12316481" cy="1797593"/>
            <a:chOff x="0" y="-639804"/>
            <a:chExt cx="16421975" cy="2396791"/>
          </a:xfrm>
        </p:grpSpPr>
        <p:sp>
          <p:nvSpPr>
            <p:cNvPr id="6" name="Freeform 6"/>
            <p:cNvSpPr/>
            <p:nvPr/>
          </p:nvSpPr>
          <p:spPr>
            <a:xfrm>
              <a:off x="0" y="-420729"/>
              <a:ext cx="16421974" cy="2177716"/>
            </a:xfrm>
            <a:custGeom>
              <a:avLst/>
              <a:gdLst/>
              <a:ahLst/>
              <a:cxnLst/>
              <a:rect l="l" t="t" r="r" b="b"/>
              <a:pathLst>
                <a:path w="16421974" h="2177716">
                  <a:moveTo>
                    <a:pt x="0" y="0"/>
                  </a:moveTo>
                  <a:lnTo>
                    <a:pt x="16421974" y="0"/>
                  </a:lnTo>
                  <a:lnTo>
                    <a:pt x="16421974" y="2177716"/>
                  </a:lnTo>
                  <a:lnTo>
                    <a:pt x="0" y="2177716"/>
                  </a:lnTo>
                  <a:close/>
                </a:path>
              </a:pathLst>
            </a:custGeom>
            <a:solidFill>
              <a:srgbClr val="000000">
                <a:alpha val="0"/>
              </a:srgbClr>
            </a:solidFill>
          </p:spPr>
          <p:txBody>
            <a:bodyPr/>
            <a:lstStyle/>
            <a:p>
              <a:endParaRPr lang="en-US"/>
            </a:p>
          </p:txBody>
        </p:sp>
        <p:sp>
          <p:nvSpPr>
            <p:cNvPr id="7" name="TextBox 7"/>
            <p:cNvSpPr txBox="1"/>
            <p:nvPr/>
          </p:nvSpPr>
          <p:spPr>
            <a:xfrm>
              <a:off x="0" y="-639804"/>
              <a:ext cx="16421975" cy="2396791"/>
            </a:xfrm>
            <a:prstGeom prst="rect">
              <a:avLst/>
            </a:prstGeom>
          </p:spPr>
          <p:txBody>
            <a:bodyPr lIns="0" tIns="0" rIns="0" bIns="0" rtlCol="0" anchor="ctr"/>
            <a:lstStyle/>
            <a:p>
              <a:pPr algn="ctr">
                <a:lnSpc>
                  <a:spcPts val="7768"/>
                </a:lnSpc>
              </a:pPr>
              <a:r>
                <a:rPr lang="en-US" sz="5548" b="1" dirty="0">
                  <a:solidFill>
                    <a:srgbClr val="203C48"/>
                  </a:solidFill>
                  <a:latin typeface="Tabarra Sans Bold"/>
                  <a:ea typeface="Tabarra Sans Bold"/>
                  <a:cs typeface="Tabarra Sans Bold"/>
                  <a:sym typeface="Tabarra Sans Bold"/>
                </a:rPr>
                <a:t>REFLECT &amp; RESEARCH</a:t>
              </a:r>
            </a:p>
          </p:txBody>
        </p:sp>
      </p:grpSp>
      <p:sp>
        <p:nvSpPr>
          <p:cNvPr id="8" name="TextBox 8"/>
          <p:cNvSpPr txBox="1"/>
          <p:nvPr/>
        </p:nvSpPr>
        <p:spPr>
          <a:xfrm>
            <a:off x="1473118" y="3337629"/>
            <a:ext cx="15341762" cy="5586144"/>
          </a:xfrm>
          <a:prstGeom prst="rect">
            <a:avLst/>
          </a:prstGeom>
        </p:spPr>
        <p:txBody>
          <a:bodyPr lIns="0" tIns="0" rIns="0" bIns="0" rtlCol="0" anchor="t">
            <a:spAutoFit/>
          </a:bodyPr>
          <a:lstStyle/>
          <a:p>
            <a:pPr algn="l">
              <a:lnSpc>
                <a:spcPts val="3960"/>
              </a:lnSpc>
            </a:pPr>
            <a:r>
              <a:rPr lang="en-US" sz="3300" dirty="0">
                <a:solidFill>
                  <a:srgbClr val="FFFFFF"/>
                </a:solidFill>
                <a:latin typeface="Aptos"/>
                <a:ea typeface="Aptos"/>
                <a:cs typeface="Aptos"/>
                <a:sym typeface="Aptos"/>
              </a:rPr>
              <a:t>Sarah recently opened a small bakery café in a busy town </a:t>
            </a:r>
            <a:r>
              <a:rPr lang="en-US" sz="3300" dirty="0" err="1">
                <a:solidFill>
                  <a:srgbClr val="FFFFFF"/>
                </a:solidFill>
                <a:latin typeface="Aptos"/>
                <a:ea typeface="Aptos"/>
                <a:cs typeface="Aptos"/>
                <a:sym typeface="Aptos"/>
              </a:rPr>
              <a:t>centre</a:t>
            </a:r>
            <a:r>
              <a:rPr lang="en-US" sz="3300" dirty="0">
                <a:solidFill>
                  <a:srgbClr val="FFFFFF"/>
                </a:solidFill>
                <a:latin typeface="Aptos"/>
                <a:ea typeface="Aptos"/>
                <a:cs typeface="Aptos"/>
                <a:sym typeface="Aptos"/>
              </a:rPr>
              <a:t>. She hired two part-time staff and invested in high-quality kitchen equipment. One morning, a customer slipped on a wet floor and injured their arm. A week later, there was an electrical fault in the kitchen, damaging a fridge full of stock. Sarah also delivers birthday cakes locally using her own van.</a:t>
            </a:r>
          </a:p>
          <a:p>
            <a:pPr algn="l">
              <a:lnSpc>
                <a:spcPts val="3960"/>
              </a:lnSpc>
            </a:pPr>
            <a:endParaRPr lang="en-US" sz="3300" dirty="0">
              <a:solidFill>
                <a:srgbClr val="FFFFFF"/>
              </a:solidFill>
              <a:latin typeface="Aptos"/>
              <a:ea typeface="Aptos"/>
              <a:cs typeface="Aptos"/>
              <a:sym typeface="Aptos"/>
            </a:endParaRPr>
          </a:p>
          <a:p>
            <a:pPr algn="l">
              <a:lnSpc>
                <a:spcPts val="3960"/>
              </a:lnSpc>
            </a:pPr>
            <a:r>
              <a:rPr lang="en-US" sz="3300" dirty="0">
                <a:solidFill>
                  <a:srgbClr val="FFFFFF"/>
                </a:solidFill>
                <a:latin typeface="Aptos"/>
                <a:ea typeface="Aptos"/>
                <a:cs typeface="Aptos"/>
                <a:sym typeface="Aptos"/>
              </a:rPr>
              <a:t>1. Identify and explain three types of insurance Sarah should have in place for her business based on the information above.</a:t>
            </a:r>
          </a:p>
          <a:p>
            <a:pPr algn="l">
              <a:lnSpc>
                <a:spcPts val="3960"/>
              </a:lnSpc>
            </a:pPr>
            <a:r>
              <a:rPr lang="en-US" sz="3300" dirty="0">
                <a:solidFill>
                  <a:srgbClr val="FFFFFF"/>
                </a:solidFill>
                <a:latin typeface="Aptos"/>
                <a:ea typeface="Aptos"/>
                <a:cs typeface="Aptos"/>
                <a:sym typeface="Aptos"/>
              </a:rPr>
              <a:t>2. Choose a business in a different industry, such as retail, construction, or health care, and identify four types of insurance that they would require, providing reasons why. In each case, also outline the importance of each type of insurance.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6EC98-D3EE-97DB-11C4-B23DE2F72B07}"/>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295BD5D0-712E-0A29-239F-0BFBA5BCF884}"/>
              </a:ext>
            </a:extLst>
          </p:cNvPr>
          <p:cNvSpPr/>
          <p:nvPr/>
        </p:nvSpPr>
        <p:spPr>
          <a:xfrm>
            <a:off x="15266841" y="2148193"/>
            <a:ext cx="2200403" cy="2192150"/>
          </a:xfrm>
          <a:custGeom>
            <a:avLst/>
            <a:gdLst/>
            <a:ahLst/>
            <a:cxnLst/>
            <a:rect l="l" t="t" r="r" b="b"/>
            <a:pathLst>
              <a:path w="2200402" h="2192150">
                <a:moveTo>
                  <a:pt x="0" y="0"/>
                </a:moveTo>
                <a:lnTo>
                  <a:pt x="2200402" y="0"/>
                </a:lnTo>
                <a:lnTo>
                  <a:pt x="2200402" y="2192150"/>
                </a:lnTo>
                <a:lnTo>
                  <a:pt x="0" y="21921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2F87BAF1-DC39-05F3-B270-937CE8B58DED}"/>
              </a:ext>
            </a:extLst>
          </p:cNvPr>
          <p:cNvSpPr txBox="1"/>
          <p:nvPr/>
        </p:nvSpPr>
        <p:spPr>
          <a:xfrm>
            <a:off x="1191460" y="2745124"/>
            <a:ext cx="6862827" cy="998287"/>
          </a:xfrm>
          <a:prstGeom prst="rect">
            <a:avLst/>
          </a:prstGeom>
        </p:spPr>
        <p:txBody>
          <a:bodyPr lIns="0" tIns="0" rIns="0" bIns="0" rtlCol="0" anchor="t">
            <a:spAutoFit/>
          </a:bodyPr>
          <a:lstStyle/>
          <a:p>
            <a:pPr>
              <a:lnSpc>
                <a:spcPts val="8271"/>
              </a:lnSpc>
            </a:pPr>
            <a:r>
              <a:rPr lang="en-US" sz="5907" b="1" dirty="0">
                <a:solidFill>
                  <a:srgbClr val="203C48"/>
                </a:solidFill>
                <a:latin typeface="Public Sans Bold"/>
                <a:ea typeface="Public Sans Bold"/>
                <a:cs typeface="Public Sans Bold"/>
                <a:sym typeface="Public Sans Bold"/>
              </a:rPr>
              <a:t>Starter Activity</a:t>
            </a:r>
          </a:p>
        </p:txBody>
      </p:sp>
      <p:sp>
        <p:nvSpPr>
          <p:cNvPr id="7" name="Freeform 7">
            <a:extLst>
              <a:ext uri="{FF2B5EF4-FFF2-40B4-BE49-F238E27FC236}">
                <a16:creationId xmlns:a16="http://schemas.microsoft.com/office/drawing/2014/main" id="{AEA82C41-3D24-40E9-9F30-B4DD914B8BFF}"/>
              </a:ext>
            </a:extLst>
          </p:cNvPr>
          <p:cNvSpPr/>
          <p:nvPr/>
        </p:nvSpPr>
        <p:spPr>
          <a:xfrm>
            <a:off x="6909084" y="2792710"/>
            <a:ext cx="3051635" cy="1018484"/>
          </a:xfrm>
          <a:custGeom>
            <a:avLst/>
            <a:gdLst/>
            <a:ahLst/>
            <a:cxnLst/>
            <a:rect l="l" t="t" r="r" b="b"/>
            <a:pathLst>
              <a:path w="3051635" h="1018483">
                <a:moveTo>
                  <a:pt x="0" y="0"/>
                </a:moveTo>
                <a:lnTo>
                  <a:pt x="3051635" y="0"/>
                </a:lnTo>
                <a:lnTo>
                  <a:pt x="3051635" y="1018484"/>
                </a:lnTo>
                <a:lnTo>
                  <a:pt x="0" y="10184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5">
            <a:extLst>
              <a:ext uri="{FF2B5EF4-FFF2-40B4-BE49-F238E27FC236}">
                <a16:creationId xmlns:a16="http://schemas.microsoft.com/office/drawing/2014/main" id="{FB9D980E-4943-B10E-97A0-37EB569EA762}"/>
              </a:ext>
            </a:extLst>
          </p:cNvPr>
          <p:cNvSpPr txBox="1"/>
          <p:nvPr/>
        </p:nvSpPr>
        <p:spPr>
          <a:xfrm>
            <a:off x="1191460" y="3812191"/>
            <a:ext cx="14486885" cy="5716821"/>
          </a:xfrm>
          <a:prstGeom prst="rect">
            <a:avLst/>
          </a:prstGeom>
        </p:spPr>
        <p:txBody>
          <a:bodyPr wrap="square" lIns="0" tIns="0" rIns="0" bIns="0" rtlCol="0" anchor="t">
            <a:spAutoFit/>
          </a:bodyPr>
          <a:lstStyle/>
          <a:p>
            <a:pPr marL="771525" indent="-771525">
              <a:lnSpc>
                <a:spcPct val="150000"/>
              </a:lnSpc>
              <a:buAutoNum type="arabicPeriod"/>
            </a:pPr>
            <a:r>
              <a:rPr lang="en-US" sz="4200" i="1" dirty="0">
                <a:solidFill>
                  <a:srgbClr val="000000"/>
                </a:solidFill>
                <a:latin typeface="Calibri (MS)"/>
                <a:ea typeface="Calibri (MS)"/>
                <a:cs typeface="Calibri (MS)"/>
                <a:sym typeface="Calibri (MS)"/>
              </a:rPr>
              <a:t>What financial pressures are Irish restaurants facing right now?</a:t>
            </a:r>
            <a:endParaRPr lang="en-US" sz="2100" b="1" i="1" dirty="0">
              <a:solidFill>
                <a:srgbClr val="000000"/>
              </a:solidFill>
              <a:latin typeface="Calibri (MS)"/>
              <a:ea typeface="Calibri (MS)"/>
              <a:cs typeface="Calibri (MS)"/>
              <a:sym typeface="Calibri (MS)"/>
            </a:endParaRPr>
          </a:p>
          <a:p>
            <a:pPr marL="771525" indent="-771525">
              <a:lnSpc>
                <a:spcPct val="150000"/>
              </a:lnSpc>
              <a:buAutoNum type="arabicPeriod"/>
            </a:pPr>
            <a:r>
              <a:rPr lang="en-US" sz="4200" i="1" dirty="0">
                <a:solidFill>
                  <a:srgbClr val="000000"/>
                </a:solidFill>
                <a:latin typeface="Calibri (MS)"/>
                <a:ea typeface="Calibri (MS)"/>
                <a:cs typeface="Calibri (MS)"/>
                <a:sym typeface="Calibri (MS)"/>
              </a:rPr>
              <a:t>Why are some restaurant owners angry with the government?</a:t>
            </a:r>
          </a:p>
          <a:p>
            <a:pPr marL="771525" indent="-771525">
              <a:lnSpc>
                <a:spcPct val="150000"/>
              </a:lnSpc>
              <a:buAutoNum type="arabicPeriod"/>
            </a:pPr>
            <a:r>
              <a:rPr lang="en-US" sz="4200" i="1" dirty="0">
                <a:solidFill>
                  <a:srgbClr val="000000"/>
                </a:solidFill>
                <a:latin typeface="Calibri (MS)"/>
                <a:ea typeface="Calibri (MS)"/>
                <a:cs typeface="Calibri (MS)"/>
                <a:sym typeface="Calibri (MS)"/>
              </a:rPr>
              <a:t>What risks are these businesses facing?</a:t>
            </a:r>
          </a:p>
          <a:p>
            <a:pPr marL="771525" indent="-771525">
              <a:lnSpc>
                <a:spcPct val="150000"/>
              </a:lnSpc>
              <a:buAutoNum type="arabicPeriod"/>
            </a:pPr>
            <a:r>
              <a:rPr lang="en-US" sz="4200" i="1" dirty="0">
                <a:solidFill>
                  <a:srgbClr val="000000"/>
                </a:solidFill>
                <a:latin typeface="Calibri (MS)"/>
                <a:ea typeface="Calibri (MS)"/>
                <a:cs typeface="Calibri (MS)"/>
                <a:sym typeface="Calibri (MS)"/>
              </a:rPr>
              <a:t>How is consumer </a:t>
            </a:r>
            <a:r>
              <a:rPr lang="en-US" sz="4200" i="1" dirty="0" err="1">
                <a:solidFill>
                  <a:srgbClr val="000000"/>
                </a:solidFill>
                <a:latin typeface="Calibri (MS)"/>
                <a:ea typeface="Calibri (MS)"/>
                <a:cs typeface="Calibri (MS)"/>
                <a:sym typeface="Calibri (MS)"/>
              </a:rPr>
              <a:t>behaviour</a:t>
            </a:r>
            <a:r>
              <a:rPr lang="en-US" sz="4200" i="1" dirty="0">
                <a:solidFill>
                  <a:srgbClr val="000000"/>
                </a:solidFill>
                <a:latin typeface="Calibri (MS)"/>
                <a:ea typeface="Calibri (MS)"/>
                <a:cs typeface="Calibri (MS)"/>
                <a:sym typeface="Calibri (MS)"/>
              </a:rPr>
              <a:t> contributing to the crisis?</a:t>
            </a:r>
          </a:p>
          <a:p>
            <a:pPr marL="771525" indent="-771525">
              <a:lnSpc>
                <a:spcPct val="150000"/>
              </a:lnSpc>
              <a:buAutoNum type="arabicPeriod"/>
            </a:pPr>
            <a:r>
              <a:rPr lang="en-US" sz="4200" i="1" dirty="0">
                <a:solidFill>
                  <a:srgbClr val="000000"/>
                </a:solidFill>
                <a:latin typeface="Calibri (MS)"/>
                <a:ea typeface="Calibri (MS)"/>
                <a:cs typeface="Calibri (MS)"/>
                <a:sym typeface="Calibri (MS)"/>
              </a:rPr>
              <a:t>What is the cultural impact of so many restaurants closing?</a:t>
            </a:r>
          </a:p>
          <a:p>
            <a:pPr marL="771525" indent="-771525">
              <a:lnSpc>
                <a:spcPct val="150000"/>
              </a:lnSpc>
              <a:buAutoNum type="arabicPeriod"/>
            </a:pPr>
            <a:r>
              <a:rPr lang="en-US" sz="4200" i="1" dirty="0">
                <a:solidFill>
                  <a:srgbClr val="000000"/>
                </a:solidFill>
                <a:latin typeface="Calibri (MS)"/>
                <a:ea typeface="Calibri (MS)"/>
                <a:cs typeface="Calibri (MS)"/>
                <a:sym typeface="Calibri (MS)"/>
              </a:rPr>
              <a:t>What examples show how some restaurants are reacting?</a:t>
            </a:r>
          </a:p>
        </p:txBody>
      </p:sp>
      <p:grpSp>
        <p:nvGrpSpPr>
          <p:cNvPr id="5" name="Group 3">
            <a:extLst>
              <a:ext uri="{FF2B5EF4-FFF2-40B4-BE49-F238E27FC236}">
                <a16:creationId xmlns:a16="http://schemas.microsoft.com/office/drawing/2014/main" id="{0899A7A4-863B-9F04-E7FC-528D9CAC038B}"/>
              </a:ext>
            </a:extLst>
          </p:cNvPr>
          <p:cNvGrpSpPr/>
          <p:nvPr/>
        </p:nvGrpSpPr>
        <p:grpSpPr>
          <a:xfrm>
            <a:off x="0" y="0"/>
            <a:ext cx="18288000" cy="2062592"/>
            <a:chOff x="0" y="0"/>
            <a:chExt cx="4816593" cy="543234"/>
          </a:xfrm>
        </p:grpSpPr>
        <p:sp>
          <p:nvSpPr>
            <p:cNvPr id="8" name="Freeform 4">
              <a:extLst>
                <a:ext uri="{FF2B5EF4-FFF2-40B4-BE49-F238E27FC236}">
                  <a16:creationId xmlns:a16="http://schemas.microsoft.com/office/drawing/2014/main" id="{D592DAF4-3FDB-54E9-6F5B-C98566C30408}"/>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9" name="TextBox 5">
              <a:extLst>
                <a:ext uri="{FF2B5EF4-FFF2-40B4-BE49-F238E27FC236}">
                  <a16:creationId xmlns:a16="http://schemas.microsoft.com/office/drawing/2014/main" id="{C94AE7D2-5BF3-FEA1-634F-3199644ED8CE}"/>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11" name="Freeform 6">
            <a:extLst>
              <a:ext uri="{FF2B5EF4-FFF2-40B4-BE49-F238E27FC236}">
                <a16:creationId xmlns:a16="http://schemas.microsoft.com/office/drawing/2014/main" id="{EEC2B8B1-443F-02DB-C3A2-25569AB13C34}"/>
              </a:ext>
            </a:extLst>
          </p:cNvPr>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TextBox 7">
            <a:extLst>
              <a:ext uri="{FF2B5EF4-FFF2-40B4-BE49-F238E27FC236}">
                <a16:creationId xmlns:a16="http://schemas.microsoft.com/office/drawing/2014/main" id="{4890960D-8042-0762-63ED-FC060A1A35F4}"/>
              </a:ext>
            </a:extLst>
          </p:cNvPr>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13" name="Group 8">
            <a:extLst>
              <a:ext uri="{FF2B5EF4-FFF2-40B4-BE49-F238E27FC236}">
                <a16:creationId xmlns:a16="http://schemas.microsoft.com/office/drawing/2014/main" id="{92CE1F7F-94B4-70D9-D6F1-B0E03634B84F}"/>
              </a:ext>
            </a:extLst>
          </p:cNvPr>
          <p:cNvGrpSpPr/>
          <p:nvPr/>
        </p:nvGrpSpPr>
        <p:grpSpPr>
          <a:xfrm>
            <a:off x="472828" y="37124"/>
            <a:ext cx="12191567" cy="1988344"/>
            <a:chOff x="0" y="0"/>
            <a:chExt cx="16255423" cy="2651126"/>
          </a:xfrm>
        </p:grpSpPr>
        <p:sp>
          <p:nvSpPr>
            <p:cNvPr id="14" name="Freeform 9">
              <a:extLst>
                <a:ext uri="{FF2B5EF4-FFF2-40B4-BE49-F238E27FC236}">
                  <a16:creationId xmlns:a16="http://schemas.microsoft.com/office/drawing/2014/main" id="{AA25F241-5E62-4FE6-1834-9B049225DE58}"/>
                </a:ext>
              </a:extLst>
            </p:cNvPr>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5" name="TextBox 10">
              <a:extLst>
                <a:ext uri="{FF2B5EF4-FFF2-40B4-BE49-F238E27FC236}">
                  <a16:creationId xmlns:a16="http://schemas.microsoft.com/office/drawing/2014/main" id="{7DA12D84-34C3-4762-A14F-B1A30FC5C98A}"/>
                </a:ext>
              </a:extLst>
            </p:cNvPr>
            <p:cNvSpPr txBox="1"/>
            <p:nvPr/>
          </p:nvSpPr>
          <p:spPr>
            <a:xfrm>
              <a:off x="0" y="66675"/>
              <a:ext cx="16255423" cy="2584451"/>
            </a:xfrm>
            <a:prstGeom prst="rect">
              <a:avLst/>
            </a:prstGeom>
          </p:spPr>
          <p:txBody>
            <a:bodyPr lIns="0" tIns="0" rIns="0" bIns="0" rtlCol="0" anchor="ctr"/>
            <a:lstStyle/>
            <a:p>
              <a:pPr algn="l">
                <a:lnSpc>
                  <a:spcPts val="6264"/>
                </a:lnSpc>
              </a:pPr>
              <a:r>
                <a:rPr lang="en-US" sz="5800" b="1" dirty="0">
                  <a:solidFill>
                    <a:srgbClr val="91D1DB"/>
                  </a:solidFill>
                  <a:latin typeface="Aptos Bold"/>
                  <a:ea typeface="Aptos Bold"/>
                  <a:cs typeface="Aptos Bold"/>
                  <a:sym typeface="Aptos Bold"/>
                </a:rPr>
                <a:t>Challenges in the hospitality industry</a:t>
              </a:r>
            </a:p>
          </p:txBody>
        </p:sp>
      </p:grpSp>
    </p:spTree>
    <p:extLst>
      <p:ext uri="{BB962C8B-B14F-4D97-AF65-F5344CB8AC3E}">
        <p14:creationId xmlns:p14="http://schemas.microsoft.com/office/powerpoint/2010/main" val="3870352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sp>
        <p:nvSpPr>
          <p:cNvPr id="2" name="Freeform 2"/>
          <p:cNvSpPr/>
          <p:nvPr/>
        </p:nvSpPr>
        <p:spPr>
          <a:xfrm>
            <a:off x="842952" y="362868"/>
            <a:ext cx="17124722" cy="1258164"/>
          </a:xfrm>
          <a:custGeom>
            <a:avLst/>
            <a:gdLst/>
            <a:ahLst/>
            <a:cxnLst/>
            <a:rect l="l" t="t" r="r" b="b"/>
            <a:pathLst>
              <a:path w="17124722" h="1258164">
                <a:moveTo>
                  <a:pt x="0" y="0"/>
                </a:moveTo>
                <a:lnTo>
                  <a:pt x="17124722" y="0"/>
                </a:lnTo>
                <a:lnTo>
                  <a:pt x="17124722" y="1258164"/>
                </a:lnTo>
                <a:lnTo>
                  <a:pt x="0" y="12581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306389" y="541656"/>
            <a:ext cx="14782816" cy="816596"/>
          </a:xfrm>
          <a:prstGeom prst="rect">
            <a:avLst/>
          </a:prstGeom>
        </p:spPr>
        <p:txBody>
          <a:bodyPr lIns="0" tIns="0" rIns="0" bIns="0" rtlCol="0" anchor="t">
            <a:spAutoFit/>
          </a:bodyPr>
          <a:lstStyle/>
          <a:p>
            <a:pPr algn="ctr">
              <a:lnSpc>
                <a:spcPts val="6160"/>
              </a:lnSpc>
            </a:pPr>
            <a:r>
              <a:rPr lang="en-US" sz="4399" b="1">
                <a:solidFill>
                  <a:srgbClr val="64B8B1"/>
                </a:solidFill>
                <a:latin typeface="Montserrat Bold"/>
                <a:ea typeface="Montserrat Bold"/>
                <a:cs typeface="Montserrat Bold"/>
                <a:sym typeface="Montserrat Bold"/>
              </a:rPr>
              <a:t>Suggested Activities for LO 12.3</a:t>
            </a:r>
          </a:p>
        </p:txBody>
      </p:sp>
      <p:sp>
        <p:nvSpPr>
          <p:cNvPr id="4" name="Freeform 4"/>
          <p:cNvSpPr/>
          <p:nvPr/>
        </p:nvSpPr>
        <p:spPr>
          <a:xfrm>
            <a:off x="310399" y="2564141"/>
            <a:ext cx="8236924" cy="1258164"/>
          </a:xfrm>
          <a:custGeom>
            <a:avLst/>
            <a:gdLst/>
            <a:ahLst/>
            <a:cxnLst/>
            <a:rect l="l" t="t" r="r" b="b"/>
            <a:pathLst>
              <a:path w="8236924" h="1258164">
                <a:moveTo>
                  <a:pt x="0" y="0"/>
                </a:moveTo>
                <a:lnTo>
                  <a:pt x="8236925" y="0"/>
                </a:lnTo>
                <a:lnTo>
                  <a:pt x="8236925" y="1258163"/>
                </a:lnTo>
                <a:lnTo>
                  <a:pt x="0" y="12581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1019175" y="2778509"/>
            <a:ext cx="10469068" cy="816595"/>
          </a:xfrm>
          <a:prstGeom prst="rect">
            <a:avLst/>
          </a:prstGeom>
        </p:spPr>
        <p:txBody>
          <a:bodyPr lIns="0" tIns="0" rIns="0" bIns="0" rtlCol="0" anchor="t">
            <a:spAutoFit/>
          </a:bodyPr>
          <a:lstStyle/>
          <a:p>
            <a:pPr algn="l">
              <a:lnSpc>
                <a:spcPts val="6160"/>
              </a:lnSpc>
            </a:pPr>
            <a:r>
              <a:rPr lang="en-US" sz="4399" b="1">
                <a:solidFill>
                  <a:srgbClr val="64B8B1"/>
                </a:solidFill>
                <a:latin typeface="Montserrat Bold"/>
                <a:ea typeface="Montserrat Bold"/>
                <a:cs typeface="Montserrat Bold"/>
                <a:sym typeface="Montserrat Bold"/>
              </a:rPr>
              <a:t>Sample Papers</a:t>
            </a:r>
          </a:p>
        </p:txBody>
      </p:sp>
      <p:sp>
        <p:nvSpPr>
          <p:cNvPr id="6" name="Freeform 6"/>
          <p:cNvSpPr/>
          <p:nvPr/>
        </p:nvSpPr>
        <p:spPr>
          <a:xfrm>
            <a:off x="511855" y="5992197"/>
            <a:ext cx="8236924" cy="1258164"/>
          </a:xfrm>
          <a:custGeom>
            <a:avLst/>
            <a:gdLst/>
            <a:ahLst/>
            <a:cxnLst/>
            <a:rect l="l" t="t" r="r" b="b"/>
            <a:pathLst>
              <a:path w="8236924" h="1258164">
                <a:moveTo>
                  <a:pt x="0" y="0"/>
                </a:moveTo>
                <a:lnTo>
                  <a:pt x="8236925" y="0"/>
                </a:lnTo>
                <a:lnTo>
                  <a:pt x="8236925" y="1258164"/>
                </a:lnTo>
                <a:lnTo>
                  <a:pt x="0" y="12581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019175" y="6206565"/>
            <a:ext cx="10469068" cy="816596"/>
          </a:xfrm>
          <a:prstGeom prst="rect">
            <a:avLst/>
          </a:prstGeom>
        </p:spPr>
        <p:txBody>
          <a:bodyPr lIns="0" tIns="0" rIns="0" bIns="0" rtlCol="0" anchor="t">
            <a:spAutoFit/>
          </a:bodyPr>
          <a:lstStyle/>
          <a:p>
            <a:pPr algn="l">
              <a:lnSpc>
                <a:spcPts val="6160"/>
              </a:lnSpc>
            </a:pPr>
            <a:r>
              <a:rPr lang="en-US" sz="4399" b="1">
                <a:solidFill>
                  <a:srgbClr val="64B8B1"/>
                </a:solidFill>
                <a:latin typeface="Montserrat Bold"/>
                <a:ea typeface="Montserrat Bold"/>
                <a:cs typeface="Montserrat Bold"/>
                <a:sym typeface="Montserrat Bold"/>
              </a:rPr>
              <a:t>Activity Book Qs</a:t>
            </a:r>
          </a:p>
        </p:txBody>
      </p:sp>
      <p:sp>
        <p:nvSpPr>
          <p:cNvPr id="8" name="TextBox 8"/>
          <p:cNvSpPr txBox="1"/>
          <p:nvPr/>
        </p:nvSpPr>
        <p:spPr>
          <a:xfrm>
            <a:off x="835974" y="3868406"/>
            <a:ext cx="16782842" cy="2178500"/>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HL1 Q3 (e) Discuss four risk management strategies that can be used by businesses to respond to potential risk.</a:t>
            </a:r>
          </a:p>
          <a:p>
            <a:pPr algn="l">
              <a:lnSpc>
                <a:spcPts val="4200"/>
              </a:lnSpc>
            </a:pPr>
            <a:r>
              <a:rPr lang="en-US" sz="3000" b="1">
                <a:solidFill>
                  <a:srgbClr val="FFFFFF"/>
                </a:solidFill>
                <a:latin typeface="Montserrat Bold"/>
                <a:ea typeface="Montserrat Bold"/>
                <a:cs typeface="Montserrat Bold"/>
                <a:sym typeface="Montserrat Bold"/>
              </a:rPr>
              <a:t>OL2 Q1 (f) Outline three suitable types of insurance that PJ should consider to protect his business from potential risks.</a:t>
            </a:r>
          </a:p>
        </p:txBody>
      </p:sp>
      <p:sp>
        <p:nvSpPr>
          <p:cNvPr id="9" name="TextBox 9"/>
          <p:cNvSpPr txBox="1"/>
          <p:nvPr/>
        </p:nvSpPr>
        <p:spPr>
          <a:xfrm>
            <a:off x="835974" y="7564686"/>
            <a:ext cx="15422702" cy="1101282"/>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HL Q4, Q5, Q6</a:t>
            </a:r>
          </a:p>
          <a:p>
            <a:pPr algn="l">
              <a:lnSpc>
                <a:spcPts val="4200"/>
              </a:lnSpc>
            </a:pPr>
            <a:r>
              <a:rPr lang="en-US" sz="3000" b="1">
                <a:solidFill>
                  <a:srgbClr val="FFFFFF"/>
                </a:solidFill>
                <a:latin typeface="Montserrat Bold"/>
                <a:ea typeface="Montserrat Bold"/>
                <a:cs typeface="Montserrat Bold"/>
                <a:sym typeface="Montserrat Bold"/>
              </a:rPr>
              <a:t>OL Q4, Q5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7CBCD-BF72-DC48-681F-BCBD1F853D5C}"/>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01D1C19-C56B-1FC6-EB38-409455FC556F}"/>
              </a:ext>
            </a:extLst>
          </p:cNvPr>
          <p:cNvSpPr txBox="1"/>
          <p:nvPr/>
        </p:nvSpPr>
        <p:spPr>
          <a:xfrm>
            <a:off x="1191460" y="2745124"/>
            <a:ext cx="6862827" cy="998287"/>
          </a:xfrm>
          <a:prstGeom prst="rect">
            <a:avLst/>
          </a:prstGeom>
        </p:spPr>
        <p:txBody>
          <a:bodyPr lIns="0" tIns="0" rIns="0" bIns="0" rtlCol="0" anchor="t">
            <a:spAutoFit/>
          </a:bodyPr>
          <a:lstStyle/>
          <a:p>
            <a:pPr>
              <a:lnSpc>
                <a:spcPts val="8271"/>
              </a:lnSpc>
            </a:pPr>
            <a:r>
              <a:rPr lang="en-US" sz="5907" b="1" dirty="0">
                <a:solidFill>
                  <a:srgbClr val="203C48"/>
                </a:solidFill>
                <a:latin typeface="Public Sans Bold"/>
                <a:ea typeface="Public Sans Bold"/>
                <a:cs typeface="Public Sans Bold"/>
                <a:sym typeface="Public Sans Bold"/>
              </a:rPr>
              <a:t>Primer Questions</a:t>
            </a:r>
          </a:p>
        </p:txBody>
      </p:sp>
      <p:sp>
        <p:nvSpPr>
          <p:cNvPr id="10" name="TextBox 5">
            <a:extLst>
              <a:ext uri="{FF2B5EF4-FFF2-40B4-BE49-F238E27FC236}">
                <a16:creationId xmlns:a16="http://schemas.microsoft.com/office/drawing/2014/main" id="{54919B1A-B17A-CB32-3A5A-ECEEE04BC7EB}"/>
              </a:ext>
            </a:extLst>
          </p:cNvPr>
          <p:cNvSpPr txBox="1"/>
          <p:nvPr/>
        </p:nvSpPr>
        <p:spPr>
          <a:xfrm>
            <a:off x="1191460" y="3812191"/>
            <a:ext cx="14486885" cy="5716821"/>
          </a:xfrm>
          <a:prstGeom prst="rect">
            <a:avLst/>
          </a:prstGeom>
        </p:spPr>
        <p:txBody>
          <a:bodyPr wrap="square" lIns="0" tIns="0" rIns="0" bIns="0" rtlCol="0" anchor="t">
            <a:spAutoFit/>
          </a:bodyPr>
          <a:lstStyle/>
          <a:p>
            <a:pPr marL="771525" indent="-771525">
              <a:lnSpc>
                <a:spcPct val="150000"/>
              </a:lnSpc>
              <a:buAutoNum type="arabicPeriod"/>
            </a:pPr>
            <a:r>
              <a:rPr lang="en-US" sz="4200" dirty="0">
                <a:solidFill>
                  <a:srgbClr val="000000"/>
                </a:solidFill>
                <a:latin typeface="Calibri (MS)"/>
                <a:ea typeface="Calibri (MS)"/>
                <a:cs typeface="Calibri (MS)"/>
                <a:sym typeface="Calibri (MS)"/>
              </a:rPr>
              <a:t>What challenges do you think someone opening their own make-up studio would face? What type of risks do they face (hint: financial, economic, market, operational)?</a:t>
            </a:r>
          </a:p>
          <a:p>
            <a:pPr marL="771525" indent="-771525">
              <a:lnSpc>
                <a:spcPct val="150000"/>
              </a:lnSpc>
              <a:buAutoNum type="arabicPeriod"/>
            </a:pPr>
            <a:r>
              <a:rPr lang="en-US" sz="4200" dirty="0">
                <a:solidFill>
                  <a:srgbClr val="000000"/>
                </a:solidFill>
                <a:latin typeface="Calibri (MS)"/>
                <a:ea typeface="Calibri (MS)"/>
                <a:cs typeface="Calibri (MS)"/>
                <a:sym typeface="Calibri (MS)"/>
              </a:rPr>
              <a:t>What insurance could they take out to reduce the risk of facing large payouts? Can you think of ways, other than taking out insurance, that a business could use to reduce risk?</a:t>
            </a:r>
          </a:p>
        </p:txBody>
      </p:sp>
      <p:grpSp>
        <p:nvGrpSpPr>
          <p:cNvPr id="5" name="Group 3">
            <a:extLst>
              <a:ext uri="{FF2B5EF4-FFF2-40B4-BE49-F238E27FC236}">
                <a16:creationId xmlns:a16="http://schemas.microsoft.com/office/drawing/2014/main" id="{F0EFD859-B6FE-61CA-217D-2E5765B2D03C}"/>
              </a:ext>
            </a:extLst>
          </p:cNvPr>
          <p:cNvGrpSpPr/>
          <p:nvPr/>
        </p:nvGrpSpPr>
        <p:grpSpPr>
          <a:xfrm>
            <a:off x="0" y="0"/>
            <a:ext cx="18288000" cy="2062592"/>
            <a:chOff x="0" y="0"/>
            <a:chExt cx="4816593" cy="543234"/>
          </a:xfrm>
        </p:grpSpPr>
        <p:sp>
          <p:nvSpPr>
            <p:cNvPr id="8" name="Freeform 4">
              <a:extLst>
                <a:ext uri="{FF2B5EF4-FFF2-40B4-BE49-F238E27FC236}">
                  <a16:creationId xmlns:a16="http://schemas.microsoft.com/office/drawing/2014/main" id="{52FD2334-04A7-BBCE-222D-547055B84B2A}"/>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9" name="TextBox 5">
              <a:extLst>
                <a:ext uri="{FF2B5EF4-FFF2-40B4-BE49-F238E27FC236}">
                  <a16:creationId xmlns:a16="http://schemas.microsoft.com/office/drawing/2014/main" id="{34BEDEA4-3FE3-0687-9835-59E855ECE3EA}"/>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11" name="Freeform 6">
            <a:extLst>
              <a:ext uri="{FF2B5EF4-FFF2-40B4-BE49-F238E27FC236}">
                <a16:creationId xmlns:a16="http://schemas.microsoft.com/office/drawing/2014/main" id="{555C95B2-5603-2ACD-1C30-2C81BFC64AA5}"/>
              </a:ext>
            </a:extLst>
          </p:cNvPr>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7">
            <a:extLst>
              <a:ext uri="{FF2B5EF4-FFF2-40B4-BE49-F238E27FC236}">
                <a16:creationId xmlns:a16="http://schemas.microsoft.com/office/drawing/2014/main" id="{0D912FC9-D103-CD0F-842B-5AFEE8CD392C}"/>
              </a:ext>
            </a:extLst>
          </p:cNvPr>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13" name="Group 8">
            <a:extLst>
              <a:ext uri="{FF2B5EF4-FFF2-40B4-BE49-F238E27FC236}">
                <a16:creationId xmlns:a16="http://schemas.microsoft.com/office/drawing/2014/main" id="{99A2FB7E-4886-CC42-62FC-9F17C4201E0F}"/>
              </a:ext>
            </a:extLst>
          </p:cNvPr>
          <p:cNvGrpSpPr/>
          <p:nvPr/>
        </p:nvGrpSpPr>
        <p:grpSpPr>
          <a:xfrm>
            <a:off x="472828" y="37124"/>
            <a:ext cx="12191567" cy="1988344"/>
            <a:chOff x="0" y="0"/>
            <a:chExt cx="16255423" cy="2651126"/>
          </a:xfrm>
        </p:grpSpPr>
        <p:sp>
          <p:nvSpPr>
            <p:cNvPr id="14" name="Freeform 9">
              <a:extLst>
                <a:ext uri="{FF2B5EF4-FFF2-40B4-BE49-F238E27FC236}">
                  <a16:creationId xmlns:a16="http://schemas.microsoft.com/office/drawing/2014/main" id="{81CA46D6-0D35-DBB2-4E06-A0228689782D}"/>
                </a:ext>
              </a:extLst>
            </p:cNvPr>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5" name="TextBox 10">
              <a:extLst>
                <a:ext uri="{FF2B5EF4-FFF2-40B4-BE49-F238E27FC236}">
                  <a16:creationId xmlns:a16="http://schemas.microsoft.com/office/drawing/2014/main" id="{E07ECC21-653E-47C4-A913-F0326D2D32C3}"/>
                </a:ext>
              </a:extLst>
            </p:cNvPr>
            <p:cNvSpPr txBox="1"/>
            <p:nvPr/>
          </p:nvSpPr>
          <p:spPr>
            <a:xfrm>
              <a:off x="0" y="66675"/>
              <a:ext cx="16255423" cy="2584451"/>
            </a:xfrm>
            <a:prstGeom prst="rect">
              <a:avLst/>
            </a:prstGeom>
          </p:spPr>
          <p:txBody>
            <a:bodyPr lIns="0" tIns="0" rIns="0" bIns="0" rtlCol="0" anchor="ctr"/>
            <a:lstStyle/>
            <a:p>
              <a:pPr algn="l">
                <a:lnSpc>
                  <a:spcPts val="6264"/>
                </a:lnSpc>
              </a:pPr>
              <a:r>
                <a:rPr lang="en-US" sz="5800" b="1" dirty="0">
                  <a:solidFill>
                    <a:srgbClr val="91D1DB"/>
                  </a:solidFill>
                  <a:latin typeface="Aptos Bold"/>
                  <a:ea typeface="Aptos Bold"/>
                  <a:cs typeface="Aptos Bold"/>
                  <a:sym typeface="Aptos Bold"/>
                </a:rPr>
                <a:t>Primer Questions</a:t>
              </a:r>
            </a:p>
          </p:txBody>
        </p:sp>
      </p:grpSp>
    </p:spTree>
    <p:extLst>
      <p:ext uri="{BB962C8B-B14F-4D97-AF65-F5344CB8AC3E}">
        <p14:creationId xmlns:p14="http://schemas.microsoft.com/office/powerpoint/2010/main" val="1305699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03C48"/>
        </a:solidFill>
        <a:effectLst/>
      </p:bgPr>
    </p:bg>
    <p:spTree>
      <p:nvGrpSpPr>
        <p:cNvPr id="1" name=""/>
        <p:cNvGrpSpPr/>
        <p:nvPr/>
      </p:nvGrpSpPr>
      <p:grpSpPr>
        <a:xfrm>
          <a:off x="0" y="0"/>
          <a:ext cx="0" cy="0"/>
          <a:chOff x="0" y="0"/>
          <a:chExt cx="0" cy="0"/>
        </a:xfrm>
      </p:grpSpPr>
      <p:sp>
        <p:nvSpPr>
          <p:cNvPr id="2" name="TextBox 2"/>
          <p:cNvSpPr txBox="1"/>
          <p:nvPr/>
        </p:nvSpPr>
        <p:spPr>
          <a:xfrm>
            <a:off x="1401925" y="3387427"/>
            <a:ext cx="13362596" cy="1047713"/>
          </a:xfrm>
          <a:prstGeom prst="rect">
            <a:avLst/>
          </a:prstGeom>
        </p:spPr>
        <p:txBody>
          <a:bodyPr lIns="0" tIns="0" rIns="0" bIns="0" rtlCol="0" anchor="t">
            <a:spAutoFit/>
          </a:bodyPr>
          <a:lstStyle/>
          <a:p>
            <a:pPr algn="l">
              <a:lnSpc>
                <a:spcPts val="7590"/>
              </a:lnSpc>
            </a:pPr>
            <a:r>
              <a:rPr lang="en-US" sz="6900" b="1">
                <a:solidFill>
                  <a:srgbClr val="91D1DB"/>
                </a:solidFill>
                <a:latin typeface="Tabarra Sans Bold"/>
                <a:ea typeface="Tabarra Sans Bold"/>
                <a:cs typeface="Tabarra Sans Bold"/>
                <a:sym typeface="Tabarra Sans Bold"/>
              </a:rPr>
              <a:t>Learning Outcome 12.1</a:t>
            </a:r>
          </a:p>
        </p:txBody>
      </p:sp>
      <p:sp>
        <p:nvSpPr>
          <p:cNvPr id="3" name="TextBox 3"/>
          <p:cNvSpPr txBox="1"/>
          <p:nvPr/>
        </p:nvSpPr>
        <p:spPr>
          <a:xfrm>
            <a:off x="1401925" y="5104815"/>
            <a:ext cx="15246705" cy="3221660"/>
          </a:xfrm>
          <a:prstGeom prst="rect">
            <a:avLst/>
          </a:prstGeom>
        </p:spPr>
        <p:txBody>
          <a:bodyPr lIns="0" tIns="0" rIns="0" bIns="0" rtlCol="0" anchor="t">
            <a:spAutoFit/>
          </a:bodyPr>
          <a:lstStyle/>
          <a:p>
            <a:pPr algn="l">
              <a:lnSpc>
                <a:spcPts val="8271"/>
              </a:lnSpc>
            </a:pPr>
            <a:r>
              <a:rPr lang="en-US" sz="5907" i="1">
                <a:solidFill>
                  <a:srgbClr val="91D1DB"/>
                </a:solidFill>
                <a:latin typeface="Tabarra Sans Italics"/>
                <a:ea typeface="Tabarra Sans Italics"/>
                <a:cs typeface="Tabarra Sans Italics"/>
                <a:sym typeface="Tabarra Sans Italics"/>
              </a:rPr>
              <a:t>12.1 Outline the challenges and risks associated with enterprise and entrepreneurship. </a:t>
            </a:r>
          </a:p>
        </p:txBody>
      </p:sp>
      <p:grpSp>
        <p:nvGrpSpPr>
          <p:cNvPr id="4" name="Group 4"/>
          <p:cNvGrpSpPr/>
          <p:nvPr/>
        </p:nvGrpSpPr>
        <p:grpSpPr>
          <a:xfrm>
            <a:off x="0" y="0"/>
            <a:ext cx="18288000" cy="2531734"/>
            <a:chOff x="0" y="0"/>
            <a:chExt cx="4816593" cy="666794"/>
          </a:xfrm>
        </p:grpSpPr>
        <p:sp>
          <p:nvSpPr>
            <p:cNvPr id="5" name="Freeform 5"/>
            <p:cNvSpPr/>
            <p:nvPr/>
          </p:nvSpPr>
          <p:spPr>
            <a:xfrm>
              <a:off x="0" y="0"/>
              <a:ext cx="4816592" cy="666794"/>
            </a:xfrm>
            <a:custGeom>
              <a:avLst/>
              <a:gdLst/>
              <a:ahLst/>
              <a:cxnLst/>
              <a:rect l="l" t="t" r="r" b="b"/>
              <a:pathLst>
                <a:path w="4816592" h="666794">
                  <a:moveTo>
                    <a:pt x="0" y="0"/>
                  </a:moveTo>
                  <a:lnTo>
                    <a:pt x="4816592" y="0"/>
                  </a:lnTo>
                  <a:lnTo>
                    <a:pt x="4816592" y="666794"/>
                  </a:lnTo>
                  <a:lnTo>
                    <a:pt x="0" y="666794"/>
                  </a:lnTo>
                  <a:close/>
                </a:path>
              </a:pathLst>
            </a:custGeom>
            <a:solidFill>
              <a:srgbClr val="203C48"/>
            </a:solidFill>
          </p:spPr>
          <p:txBody>
            <a:bodyPr/>
            <a:lstStyle/>
            <a:p>
              <a:endParaRPr lang="en-US"/>
            </a:p>
          </p:txBody>
        </p:sp>
        <p:sp>
          <p:nvSpPr>
            <p:cNvPr id="6" name="TextBox 6"/>
            <p:cNvSpPr txBox="1"/>
            <p:nvPr/>
          </p:nvSpPr>
          <p:spPr>
            <a:xfrm>
              <a:off x="0" y="-38100"/>
              <a:ext cx="4816593" cy="704894"/>
            </a:xfrm>
            <a:prstGeom prst="rect">
              <a:avLst/>
            </a:prstGeom>
          </p:spPr>
          <p:txBody>
            <a:bodyPr lIns="50800" tIns="50800" rIns="50800" bIns="50800" rtlCol="0" anchor="ctr"/>
            <a:lstStyle/>
            <a:p>
              <a:pPr algn="ctr">
                <a:lnSpc>
                  <a:spcPts val="2659"/>
                </a:lnSpc>
              </a:pPr>
              <a:endParaRPr/>
            </a:p>
          </p:txBody>
        </p:sp>
      </p:grpSp>
      <p:sp>
        <p:nvSpPr>
          <p:cNvPr id="7" name="AutoShape 7"/>
          <p:cNvSpPr/>
          <p:nvPr/>
        </p:nvSpPr>
        <p:spPr>
          <a:xfrm flipV="1">
            <a:off x="1028893" y="1445348"/>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8" name="TextBox 8"/>
          <p:cNvSpPr txBox="1"/>
          <p:nvPr/>
        </p:nvSpPr>
        <p:spPr>
          <a:xfrm>
            <a:off x="11702238" y="1531073"/>
            <a:ext cx="5557352"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Freeform 9"/>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2706120"/>
            <a:ext cx="15590520" cy="7026091"/>
          </a:xfrm>
          <a:prstGeom prst="rect">
            <a:avLst/>
          </a:prstGeom>
        </p:spPr>
        <p:txBody>
          <a:bodyPr lIns="0" tIns="0" rIns="0" bIns="0" rtlCol="0" anchor="t">
            <a:spAutoFit/>
          </a:bodyPr>
          <a:lstStyle/>
          <a:p>
            <a:pPr algn="l">
              <a:lnSpc>
                <a:spcPts val="5500"/>
              </a:lnSpc>
            </a:pPr>
            <a:r>
              <a:rPr lang="en-US" sz="6000" b="1" dirty="0">
                <a:solidFill>
                  <a:srgbClr val="104862"/>
                </a:solidFill>
                <a:latin typeface="Arimo Bold"/>
                <a:ea typeface="Arimo Bold"/>
                <a:cs typeface="Arimo Bold"/>
                <a:sym typeface="Arimo Bold"/>
              </a:rPr>
              <a:t>Raising Finance</a:t>
            </a:r>
          </a:p>
          <a:p>
            <a:pPr marL="760095" lvl="1" indent="-380048" algn="l">
              <a:lnSpc>
                <a:spcPts val="5500"/>
              </a:lnSpc>
              <a:buFont typeface="Arial"/>
              <a:buChar char="•"/>
            </a:pPr>
            <a:r>
              <a:rPr lang="en-US" sz="4200" dirty="0">
                <a:solidFill>
                  <a:srgbClr val="104862"/>
                </a:solidFill>
                <a:latin typeface="Aptos"/>
                <a:ea typeface="Aptos"/>
                <a:cs typeface="Aptos"/>
                <a:sym typeface="Aptos"/>
              </a:rPr>
              <a:t>Entrepreneurs may lack the finance needed to start or grow their business.</a:t>
            </a:r>
          </a:p>
          <a:p>
            <a:pPr marL="760095" lvl="1" indent="-380048" algn="l">
              <a:lnSpc>
                <a:spcPts val="5500"/>
              </a:lnSpc>
              <a:buFont typeface="Arial"/>
              <a:buChar char="•"/>
            </a:pPr>
            <a:r>
              <a:rPr lang="en-US" sz="4200" dirty="0">
                <a:solidFill>
                  <a:srgbClr val="104862"/>
                </a:solidFill>
                <a:latin typeface="Aptos"/>
                <a:ea typeface="Aptos"/>
                <a:cs typeface="Aptos"/>
                <a:sym typeface="Aptos"/>
              </a:rPr>
              <a:t>Finance can come from equity (reserves or selling shares) or debt (long-term bank loans).</a:t>
            </a:r>
          </a:p>
          <a:p>
            <a:pPr marL="760095" lvl="1" indent="-380048" algn="l">
              <a:lnSpc>
                <a:spcPts val="5500"/>
              </a:lnSpc>
              <a:buFont typeface="Arial"/>
              <a:buChar char="•"/>
            </a:pPr>
            <a:r>
              <a:rPr lang="en-US" sz="4200" dirty="0">
                <a:solidFill>
                  <a:srgbClr val="104862"/>
                </a:solidFill>
                <a:latin typeface="Aptos"/>
                <a:ea typeface="Aptos"/>
                <a:cs typeface="Aptos"/>
                <a:sym typeface="Aptos"/>
              </a:rPr>
              <a:t>A strong business plan can impress investors and help raise capital.</a:t>
            </a:r>
          </a:p>
          <a:p>
            <a:pPr marL="760095" lvl="1" indent="-380048" algn="l">
              <a:lnSpc>
                <a:spcPts val="5500"/>
              </a:lnSpc>
              <a:buFont typeface="Arial"/>
              <a:buChar char="•"/>
            </a:pPr>
            <a:r>
              <a:rPr lang="en-US" sz="4200" dirty="0">
                <a:solidFill>
                  <a:srgbClr val="104862"/>
                </a:solidFill>
                <a:latin typeface="Aptos"/>
                <a:ea typeface="Aptos"/>
                <a:cs typeface="Aptos"/>
                <a:sym typeface="Aptos"/>
              </a:rPr>
              <a:t>Crowdfunding allows entrepreneurs to raise start-up finance from a large number of people through online platforms like Kickstarter, offering rewards, early products, or shares.</a:t>
            </a:r>
          </a:p>
        </p:txBody>
      </p:sp>
      <p:grpSp>
        <p:nvGrpSpPr>
          <p:cNvPr id="3" name="Group 3"/>
          <p:cNvGrpSpPr/>
          <p:nvPr/>
        </p:nvGrpSpPr>
        <p:grpSpPr>
          <a:xfrm>
            <a:off x="0" y="0"/>
            <a:ext cx="18288000" cy="2062592"/>
            <a:chOff x="0" y="0"/>
            <a:chExt cx="4816593" cy="543234"/>
          </a:xfrm>
        </p:grpSpPr>
        <p:sp>
          <p:nvSpPr>
            <p:cNvPr id="4" name="Freeform 4"/>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5" name="TextBox 5"/>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8" name="Group 8"/>
          <p:cNvGrpSpPr/>
          <p:nvPr/>
        </p:nvGrpSpPr>
        <p:grpSpPr>
          <a:xfrm>
            <a:off x="472828" y="37124"/>
            <a:ext cx="12191567" cy="1988344"/>
            <a:chOff x="0" y="0"/>
            <a:chExt cx="16255423" cy="2651126"/>
          </a:xfrm>
        </p:grpSpPr>
        <p:sp>
          <p:nvSpPr>
            <p:cNvPr id="9" name="Freeform 9"/>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0" name="TextBox 10"/>
            <p:cNvSpPr txBox="1"/>
            <p:nvPr/>
          </p:nvSpPr>
          <p:spPr>
            <a:xfrm>
              <a:off x="0" y="66675"/>
              <a:ext cx="16255423" cy="2584451"/>
            </a:xfrm>
            <a:prstGeom prst="rect">
              <a:avLst/>
            </a:prstGeom>
          </p:spPr>
          <p:txBody>
            <a:bodyPr lIns="0" tIns="0" rIns="0" bIns="0" rtlCol="0" anchor="ctr"/>
            <a:lstStyle/>
            <a:p>
              <a:pPr algn="l">
                <a:lnSpc>
                  <a:spcPts val="6264"/>
                </a:lnSpc>
              </a:pPr>
              <a:r>
                <a:rPr lang="en-US" sz="5800" b="1" dirty="0">
                  <a:solidFill>
                    <a:srgbClr val="91D1DB"/>
                  </a:solidFill>
                  <a:latin typeface="Aptos Bold"/>
                  <a:ea typeface="Aptos Bold"/>
                  <a:cs typeface="Aptos Bold"/>
                  <a:sym typeface="Aptos Bold"/>
                </a:rPr>
                <a:t>Challenges associated with enterprise and entrepreneurship</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48740" y="3305651"/>
            <a:ext cx="11781489" cy="5615448"/>
          </a:xfrm>
          <a:prstGeom prst="rect">
            <a:avLst/>
          </a:prstGeom>
        </p:spPr>
        <p:txBody>
          <a:bodyPr lIns="0" tIns="0" rIns="0" bIns="0" rtlCol="0" anchor="t">
            <a:spAutoFit/>
          </a:bodyPr>
          <a:lstStyle/>
          <a:p>
            <a:pPr algn="l">
              <a:lnSpc>
                <a:spcPts val="5500"/>
              </a:lnSpc>
            </a:pPr>
            <a:r>
              <a:rPr lang="en-US" sz="6000" b="1" dirty="0">
                <a:solidFill>
                  <a:srgbClr val="163E64"/>
                </a:solidFill>
                <a:latin typeface="Arimo Bold"/>
                <a:ea typeface="Arimo Bold"/>
                <a:cs typeface="Arimo Bold"/>
                <a:sym typeface="Arimo Bold"/>
              </a:rPr>
              <a:t>Production Methods</a:t>
            </a:r>
          </a:p>
          <a:p>
            <a:pPr marL="760095" lvl="1" indent="-380048" algn="l">
              <a:lnSpc>
                <a:spcPts val="5500"/>
              </a:lnSpc>
              <a:buFont typeface="Arial"/>
              <a:buChar char="•"/>
            </a:pPr>
            <a:r>
              <a:rPr lang="en-US" sz="4200" dirty="0">
                <a:solidFill>
                  <a:srgbClr val="163E64"/>
                </a:solidFill>
                <a:latin typeface="Aptos"/>
                <a:ea typeface="Aptos"/>
                <a:cs typeface="Aptos"/>
                <a:sym typeface="Aptos"/>
              </a:rPr>
              <a:t>Small businesses may struggle to produce output at a low enough cost to stay competitive.</a:t>
            </a:r>
          </a:p>
          <a:p>
            <a:pPr marL="760095" lvl="1" indent="-380048" algn="l">
              <a:lnSpc>
                <a:spcPts val="5500"/>
              </a:lnSpc>
              <a:buFont typeface="Arial"/>
              <a:buChar char="•"/>
            </a:pPr>
            <a:r>
              <a:rPr lang="en-US" sz="4200" dirty="0">
                <a:solidFill>
                  <a:srgbClr val="163E64"/>
                </a:solidFill>
                <a:latin typeface="Aptos"/>
                <a:ea typeface="Aptos"/>
                <a:cs typeface="Aptos"/>
                <a:sym typeface="Aptos"/>
              </a:rPr>
              <a:t>Entrepreneurs must assess production levels, automation, staffing, and storage needs.</a:t>
            </a:r>
          </a:p>
          <a:p>
            <a:pPr marL="760095" lvl="1" indent="-380048" algn="l">
              <a:lnSpc>
                <a:spcPts val="5500"/>
              </a:lnSpc>
              <a:buFont typeface="Arial"/>
              <a:buChar char="•"/>
            </a:pPr>
            <a:r>
              <a:rPr lang="en-US" sz="4200" dirty="0">
                <a:solidFill>
                  <a:srgbClr val="163E64"/>
                </a:solidFill>
                <a:latin typeface="Aptos"/>
                <a:ea typeface="Aptos"/>
                <a:cs typeface="Aptos"/>
                <a:sym typeface="Aptos"/>
              </a:rPr>
              <a:t>For lower volume, unique products, market research is crucial to confirm if the target market will pay a premium price.</a:t>
            </a:r>
          </a:p>
        </p:txBody>
      </p:sp>
      <p:sp>
        <p:nvSpPr>
          <p:cNvPr id="6" name="Freeform 6"/>
          <p:cNvSpPr/>
          <p:nvPr/>
        </p:nvSpPr>
        <p:spPr>
          <a:xfrm>
            <a:off x="13398533" y="3796940"/>
            <a:ext cx="4125113" cy="4114800"/>
          </a:xfrm>
          <a:custGeom>
            <a:avLst/>
            <a:gdLst/>
            <a:ahLst/>
            <a:cxnLst/>
            <a:rect l="l" t="t" r="r" b="b"/>
            <a:pathLst>
              <a:path w="4125113" h="4114800">
                <a:moveTo>
                  <a:pt x="0" y="0"/>
                </a:moveTo>
                <a:lnTo>
                  <a:pt x="4125113" y="0"/>
                </a:lnTo>
                <a:lnTo>
                  <a:pt x="4125113"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9" name="Group 9"/>
          <p:cNvGrpSpPr/>
          <p:nvPr/>
        </p:nvGrpSpPr>
        <p:grpSpPr>
          <a:xfrm>
            <a:off x="472828" y="37124"/>
            <a:ext cx="12191567" cy="1988344"/>
            <a:chOff x="0" y="0"/>
            <a:chExt cx="16255423" cy="2651126"/>
          </a:xfrm>
        </p:grpSpPr>
        <p:sp>
          <p:nvSpPr>
            <p:cNvPr id="10" name="Freeform 10"/>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1" name="TextBox 11"/>
            <p:cNvSpPr txBox="1"/>
            <p:nvPr/>
          </p:nvSpPr>
          <p:spPr>
            <a:xfrm>
              <a:off x="0" y="66675"/>
              <a:ext cx="16255423" cy="2584451"/>
            </a:xfrm>
            <a:prstGeom prst="rect">
              <a:avLst/>
            </a:prstGeom>
          </p:spPr>
          <p:txBody>
            <a:bodyPr lIns="0" tIns="0" rIns="0" bIns="0" rtlCol="0" anchor="ctr"/>
            <a:lstStyle/>
            <a:p>
              <a:pPr algn="l">
                <a:lnSpc>
                  <a:spcPts val="6264"/>
                </a:lnSpc>
              </a:pPr>
              <a:r>
                <a:rPr lang="en-US" sz="5800" b="1">
                  <a:solidFill>
                    <a:srgbClr val="91D1DB"/>
                  </a:solidFill>
                  <a:latin typeface="Aptos Bold"/>
                  <a:ea typeface="Aptos Bold"/>
                  <a:cs typeface="Aptos Bold"/>
                  <a:sym typeface="Aptos Bold"/>
                </a:rPr>
                <a:t>Challenges associated with enterprise and entrepreneurship</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3305651"/>
            <a:ext cx="14195664" cy="5615448"/>
          </a:xfrm>
          <a:prstGeom prst="rect">
            <a:avLst/>
          </a:prstGeom>
        </p:spPr>
        <p:txBody>
          <a:bodyPr lIns="0" tIns="0" rIns="0" bIns="0" rtlCol="0" anchor="t">
            <a:spAutoFit/>
          </a:bodyPr>
          <a:lstStyle/>
          <a:p>
            <a:pPr algn="l">
              <a:lnSpc>
                <a:spcPts val="5500"/>
              </a:lnSpc>
            </a:pPr>
            <a:r>
              <a:rPr lang="en-US" sz="6000" b="1" dirty="0">
                <a:solidFill>
                  <a:srgbClr val="163E64"/>
                </a:solidFill>
                <a:latin typeface="Arimo Bold"/>
                <a:ea typeface="Arimo Bold"/>
                <a:cs typeface="Arimo Bold"/>
                <a:sym typeface="Arimo Bold"/>
              </a:rPr>
              <a:t>Choosing Ownership Type</a:t>
            </a:r>
          </a:p>
          <a:p>
            <a:pPr marL="760095" lvl="1" indent="-380048" algn="l">
              <a:lnSpc>
                <a:spcPts val="5500"/>
              </a:lnSpc>
              <a:buFont typeface="Arial"/>
              <a:buChar char="•"/>
            </a:pPr>
            <a:r>
              <a:rPr lang="en-US" sz="4200" dirty="0">
                <a:solidFill>
                  <a:srgbClr val="163E64"/>
                </a:solidFill>
                <a:latin typeface="Aptos"/>
                <a:ea typeface="Aptos"/>
                <a:cs typeface="Aptos"/>
                <a:sym typeface="Aptos"/>
              </a:rPr>
              <a:t>Different structures (sole trader, private limited company) have different risk, control, ownership, liability, and tax implications.</a:t>
            </a:r>
          </a:p>
          <a:p>
            <a:pPr marL="760095" lvl="1" indent="-380048" algn="l">
              <a:lnSpc>
                <a:spcPts val="5500"/>
              </a:lnSpc>
              <a:buFont typeface="Arial"/>
              <a:buChar char="•"/>
            </a:pPr>
            <a:r>
              <a:rPr lang="en-US" sz="4200" dirty="0">
                <a:solidFill>
                  <a:srgbClr val="163E64"/>
                </a:solidFill>
                <a:latin typeface="Aptos"/>
                <a:ea typeface="Aptos"/>
                <a:cs typeface="Aptos"/>
                <a:sym typeface="Aptos"/>
              </a:rPr>
              <a:t>Starting as a sole trader is cheapest and easiest; as the business grows, entrepreneurs may switch to a private limited company to benefit from limited liability and lower corporation tax rates.</a:t>
            </a:r>
          </a:p>
        </p:txBody>
      </p:sp>
      <p:grpSp>
        <p:nvGrpSpPr>
          <p:cNvPr id="3" name="Group 3"/>
          <p:cNvGrpSpPr/>
          <p:nvPr/>
        </p:nvGrpSpPr>
        <p:grpSpPr>
          <a:xfrm>
            <a:off x="0" y="0"/>
            <a:ext cx="18288000" cy="2062592"/>
            <a:chOff x="0" y="0"/>
            <a:chExt cx="4816593" cy="543234"/>
          </a:xfrm>
        </p:grpSpPr>
        <p:sp>
          <p:nvSpPr>
            <p:cNvPr id="4" name="Freeform 4"/>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03C48"/>
            </a:solidFill>
          </p:spPr>
          <p:txBody>
            <a:bodyPr/>
            <a:lstStyle/>
            <a:p>
              <a:endParaRPr lang="en-US"/>
            </a:p>
          </p:txBody>
        </p:sp>
        <p:sp>
          <p:nvSpPr>
            <p:cNvPr id="5" name="TextBox 5"/>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2664395" y="1378202"/>
            <a:ext cx="4594905" cy="532260"/>
          </a:xfrm>
          <a:prstGeom prst="rect">
            <a:avLst/>
          </a:prstGeom>
        </p:spPr>
        <p:txBody>
          <a:bodyPr lIns="0" tIns="0" rIns="0" bIns="0" rtlCol="0" anchor="t">
            <a:spAutoFit/>
          </a:bodyPr>
          <a:lstStyle/>
          <a:p>
            <a:pPr algn="ctr">
              <a:lnSpc>
                <a:spcPts val="4302"/>
              </a:lnSpc>
            </a:pPr>
            <a:r>
              <a:rPr lang="en-US" sz="3073">
                <a:solidFill>
                  <a:srgbClr val="91D1DB"/>
                </a:solidFill>
                <a:latin typeface="League Spartan"/>
                <a:ea typeface="League Spartan"/>
                <a:cs typeface="League Spartan"/>
                <a:sym typeface="League Spartan"/>
              </a:rPr>
              <a:t>Back In Business</a:t>
            </a:r>
          </a:p>
        </p:txBody>
      </p:sp>
      <p:grpSp>
        <p:nvGrpSpPr>
          <p:cNvPr id="8" name="Group 8"/>
          <p:cNvGrpSpPr/>
          <p:nvPr/>
        </p:nvGrpSpPr>
        <p:grpSpPr>
          <a:xfrm>
            <a:off x="472828" y="37124"/>
            <a:ext cx="12191567" cy="1988344"/>
            <a:chOff x="0" y="0"/>
            <a:chExt cx="16255423" cy="2651126"/>
          </a:xfrm>
        </p:grpSpPr>
        <p:sp>
          <p:nvSpPr>
            <p:cNvPr id="9" name="Freeform 9"/>
            <p:cNvSpPr/>
            <p:nvPr/>
          </p:nvSpPr>
          <p:spPr>
            <a:xfrm>
              <a:off x="0" y="0"/>
              <a:ext cx="16255423" cy="2651126"/>
            </a:xfrm>
            <a:custGeom>
              <a:avLst/>
              <a:gdLst/>
              <a:ahLst/>
              <a:cxnLst/>
              <a:rect l="l" t="t" r="r" b="b"/>
              <a:pathLst>
                <a:path w="16255423" h="2651126">
                  <a:moveTo>
                    <a:pt x="0" y="0"/>
                  </a:moveTo>
                  <a:lnTo>
                    <a:pt x="16255423" y="0"/>
                  </a:lnTo>
                  <a:lnTo>
                    <a:pt x="16255423" y="2651126"/>
                  </a:lnTo>
                  <a:lnTo>
                    <a:pt x="0" y="2651126"/>
                  </a:lnTo>
                  <a:close/>
                </a:path>
              </a:pathLst>
            </a:custGeom>
            <a:solidFill>
              <a:srgbClr val="000000">
                <a:alpha val="0"/>
              </a:srgbClr>
            </a:solidFill>
          </p:spPr>
          <p:txBody>
            <a:bodyPr/>
            <a:lstStyle/>
            <a:p>
              <a:endParaRPr lang="en-US"/>
            </a:p>
          </p:txBody>
        </p:sp>
        <p:sp>
          <p:nvSpPr>
            <p:cNvPr id="10" name="TextBox 10"/>
            <p:cNvSpPr txBox="1"/>
            <p:nvPr/>
          </p:nvSpPr>
          <p:spPr>
            <a:xfrm>
              <a:off x="0" y="66675"/>
              <a:ext cx="16255423" cy="2584451"/>
            </a:xfrm>
            <a:prstGeom prst="rect">
              <a:avLst/>
            </a:prstGeom>
          </p:spPr>
          <p:txBody>
            <a:bodyPr lIns="0" tIns="0" rIns="0" bIns="0" rtlCol="0" anchor="ctr"/>
            <a:lstStyle/>
            <a:p>
              <a:pPr algn="l">
                <a:lnSpc>
                  <a:spcPts val="6264"/>
                </a:lnSpc>
              </a:pPr>
              <a:r>
                <a:rPr lang="en-US" sz="5800" b="1">
                  <a:solidFill>
                    <a:srgbClr val="91D1DB"/>
                  </a:solidFill>
                  <a:latin typeface="Aptos Bold"/>
                  <a:ea typeface="Aptos Bold"/>
                  <a:cs typeface="Aptos Bold"/>
                  <a:sym typeface="Aptos Bold"/>
                </a:rPr>
                <a:t>Challenges associated with enterprise and entrepreneurship</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641</TotalTime>
  <Words>2488</Words>
  <Application>Microsoft Macintosh PowerPoint</Application>
  <PresentationFormat>Custom</PresentationFormat>
  <Paragraphs>256</Paragraphs>
  <Slides>40</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40</vt:i4>
      </vt:variant>
    </vt:vector>
  </HeadingPairs>
  <TitlesOfParts>
    <vt:vector size="54" baseType="lpstr">
      <vt:lpstr>Tabarra Sans Heavy</vt:lpstr>
      <vt:lpstr>Calibri (MS)</vt:lpstr>
      <vt:lpstr>Arimo Bold</vt:lpstr>
      <vt:lpstr>League Spartan</vt:lpstr>
      <vt:lpstr>Public Sans Bold</vt:lpstr>
      <vt:lpstr>Calibri</vt:lpstr>
      <vt:lpstr>Montserrat Bold</vt:lpstr>
      <vt:lpstr>Aptos</vt:lpstr>
      <vt:lpstr>Tabarra Sans Italics</vt:lpstr>
      <vt:lpstr>Arimo</vt:lpstr>
      <vt:lpstr>Aptos Bold</vt:lpstr>
      <vt:lpstr>Tabarra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S2 Ch12.pptx</dc:title>
  <cp:lastModifiedBy>Gavin Duffy</cp:lastModifiedBy>
  <cp:revision>5</cp:revision>
  <dcterms:created xsi:type="dcterms:W3CDTF">2006-08-16T00:00:00Z</dcterms:created>
  <dcterms:modified xsi:type="dcterms:W3CDTF">2025-08-18T12:59:45Z</dcterms:modified>
  <dc:identifier>DAGttJOB09Q</dc:identifier>
</cp:coreProperties>
</file>