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30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301"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302" r:id="rId41"/>
    <p:sldId id="293" r:id="rId42"/>
    <p:sldId id="294" r:id="rId43"/>
    <p:sldId id="303" r:id="rId44"/>
    <p:sldId id="295" r:id="rId45"/>
    <p:sldId id="296" r:id="rId46"/>
    <p:sldId id="297" r:id="rId47"/>
    <p:sldId id="298" r:id="rId48"/>
    <p:sldId id="299" r:id="rId49"/>
  </p:sldIdLst>
  <p:sldSz cx="15240000" cy="8572500"/>
  <p:notesSz cx="6858000" cy="9144000"/>
  <p:embeddedFontLst>
    <p:embeddedFont>
      <p:font typeface="Calibri (MS) Bold" panose="020F0702030404030204" pitchFamily="34" charset="0"/>
      <p:regular r:id="rId50"/>
      <p:bold r:id="rId51"/>
    </p:embeddedFont>
    <p:embeddedFont>
      <p:font typeface="Montserrat Bold" panose="020F0502020204030204" pitchFamily="34" charset="0"/>
      <p:regular r:id="rId52"/>
      <p:bold r:id="rId53"/>
    </p:embeddedFont>
    <p:embeddedFont>
      <p:font typeface="Tabarra Sans" panose="020F0502020204030204" pitchFamily="34" charset="0"/>
      <p:regular r:id="rId54"/>
    </p:embeddedFont>
    <p:embeddedFont>
      <p:font typeface="Tabarra Sans Bold" pitchFamily="2" charset="0"/>
      <p:regular r:id="rId55"/>
      <p:bold r:id="rId56"/>
    </p:embeddedFont>
    <p:embeddedFont>
      <p:font typeface="Tabarra Sans Heavy" pitchFamily="2" charset="0"/>
      <p:regular r:id="rId57"/>
      <p:bold r:id="rId5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811" autoAdjust="0"/>
    <p:restoredTop sz="94558" autoAdjust="0"/>
  </p:normalViewPr>
  <p:slideViewPr>
    <p:cSldViewPr>
      <p:cViewPr>
        <p:scale>
          <a:sx n="57" d="100"/>
          <a:sy n="57" d="100"/>
        </p:scale>
        <p:origin x="-48" y="12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font" Target="fonts/font6.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8/11/25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video" Target="https://www.youtube.com/watch?v=Otk85JpBvGo" TargetMode="External"/><Relationship Id="rId6" Type="http://schemas.openxmlformats.org/officeDocument/2006/relationships/hyperlink" Target="https://www.youtube.com/watch?v=Otk85JpBvGo&amp;embeds_referring_euri=https%3A%2F%2Fhubblecontent.osi.office.net%2F&amp;source_ve_path=Mjg2NjY" TargetMode="External"/><Relationship Id="rId5" Type="http://schemas.openxmlformats.org/officeDocument/2006/relationships/hyperlink" Target="https://backinbusinesshub.com/teacher-content/ch10-worksheet/" TargetMode="Externa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video" Target="https://www.youtube.com/embed/7lUrzmzBLrs?feature=oembed" TargetMode="External"/><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1.svg"/></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watch?v=-2PgfQ1nw7M"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xml"/><Relationship Id="rId1" Type="http://schemas.openxmlformats.org/officeDocument/2006/relationships/video" Target="https://www.youtube.com/embed/o9FgExxgxgs?feature=oembed" TargetMode="External"/><Relationship Id="rId4" Type="http://schemas.openxmlformats.org/officeDocument/2006/relationships/image" Target="../media/image25.jpeg"/></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video" Target="https://www.youtube.com/embed/IbCeJKaqmQU?feature=oembed" TargetMode="Externa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35" y="6694407"/>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764566"/>
            <a:ext cx="12233620" cy="4044972"/>
          </a:xfrm>
          <a:prstGeom prst="rect">
            <a:avLst/>
          </a:prstGeom>
        </p:spPr>
        <p:txBody>
          <a:bodyPr lIns="0" tIns="0" rIns="0" bIns="0" rtlCol="0" anchor="t">
            <a:spAutoFit/>
          </a:bodyPr>
          <a:lstStyle/>
          <a:p>
            <a:pPr algn="l">
              <a:lnSpc>
                <a:spcPts val="15398"/>
              </a:lnSpc>
            </a:pPr>
            <a:r>
              <a:rPr lang="en-US" sz="10999" b="1">
                <a:solidFill>
                  <a:srgbClr val="FFE57D"/>
                </a:solidFill>
                <a:latin typeface="Tabarra Sans Heavy"/>
                <a:ea typeface="Tabarra Sans Heavy"/>
                <a:cs typeface="Tabarra Sans Heavy"/>
                <a:sym typeface="Tabarra Sans Heavy"/>
              </a:rPr>
              <a:t>Strand 2</a:t>
            </a:r>
          </a:p>
          <a:p>
            <a:pPr algn="l">
              <a:lnSpc>
                <a:spcPts val="15398"/>
              </a:lnSpc>
            </a:pPr>
            <a:r>
              <a:rPr lang="en-US" sz="10999" b="1">
                <a:solidFill>
                  <a:srgbClr val="FFE57D"/>
                </a:solidFill>
                <a:latin typeface="Tabarra Sans Heavy"/>
                <a:ea typeface="Tabarra Sans Heavy"/>
                <a:cs typeface="Tabarra Sans Heavy"/>
                <a:sym typeface="Tabarra Sans Heavy"/>
              </a:rPr>
              <a:t>Chapter 10</a:t>
            </a:r>
          </a:p>
        </p:txBody>
      </p:sp>
      <p:grpSp>
        <p:nvGrpSpPr>
          <p:cNvPr id="7" name="Group 7"/>
          <p:cNvGrpSpPr/>
          <p:nvPr/>
        </p:nvGrpSpPr>
        <p:grpSpPr>
          <a:xfrm>
            <a:off x="12443761" y="0"/>
            <a:ext cx="2796239" cy="2796239"/>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50" y="5719691"/>
            <a:ext cx="13525500" cy="866774"/>
          </a:xfrm>
          <a:prstGeom prst="rect">
            <a:avLst/>
          </a:prstGeom>
        </p:spPr>
        <p:txBody>
          <a:bodyPr lIns="0" tIns="0" rIns="0" bIns="0" rtlCol="0" anchor="t">
            <a:spAutoFit/>
          </a:bodyPr>
          <a:lstStyle/>
          <a:p>
            <a:pPr algn="l">
              <a:lnSpc>
                <a:spcPts val="6300"/>
              </a:lnSpc>
            </a:pPr>
            <a:r>
              <a:rPr lang="en-US" sz="4500" b="1">
                <a:solidFill>
                  <a:srgbClr val="FFE57D"/>
                </a:solidFill>
                <a:latin typeface="Tabarra Sans Heavy"/>
                <a:ea typeface="Tabarra Sans Heavy"/>
                <a:cs typeface="Tabarra Sans Heavy"/>
                <a:sym typeface="Tabarra Sans Heavy"/>
              </a:rPr>
              <a:t>Operations And Finance</a:t>
            </a:r>
          </a:p>
        </p:txBody>
      </p:sp>
      <p:sp>
        <p:nvSpPr>
          <p:cNvPr id="11" name="TextBox 11"/>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6192"/>
            <a:ext cx="13525485"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How Partners Change Over Time</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1435319" y="2257083"/>
            <a:ext cx="12690519" cy="6033593"/>
          </a:xfrm>
          <a:prstGeom prst="rect">
            <a:avLst/>
          </a:prstGeom>
        </p:spPr>
        <p:txBody>
          <a:bodyPr lIns="0" tIns="0" rIns="0" bIns="0" rtlCol="0" anchor="t">
            <a:spAutoFit/>
          </a:bodyPr>
          <a:lstStyle/>
          <a:p>
            <a:pPr algn="l">
              <a:lnSpc>
                <a:spcPts val="3439"/>
              </a:lnSpc>
            </a:pPr>
            <a:r>
              <a:rPr lang="en-US" sz="2456" b="1">
                <a:solidFill>
                  <a:srgbClr val="24363D"/>
                </a:solidFill>
                <a:latin typeface="Tabarra Sans Bold"/>
                <a:ea typeface="Tabarra Sans Bold"/>
                <a:cs typeface="Tabarra Sans Bold"/>
                <a:sym typeface="Tabarra Sans Bold"/>
              </a:rPr>
              <a:t>Business growth –</a:t>
            </a:r>
            <a:r>
              <a:rPr lang="en-US" sz="2456">
                <a:solidFill>
                  <a:srgbClr val="24363D"/>
                </a:solidFill>
                <a:latin typeface="Tabarra Sans"/>
                <a:ea typeface="Tabarra Sans"/>
                <a:cs typeface="Tabarra Sans"/>
                <a:sym typeface="Tabarra Sans"/>
              </a:rPr>
              <a:t> May need bigger or more capable suppliers. As the business scales, local partners might not be enough.</a:t>
            </a:r>
          </a:p>
          <a:p>
            <a:pPr algn="l">
              <a:lnSpc>
                <a:spcPts val="3439"/>
              </a:lnSpc>
            </a:pPr>
            <a:endParaRPr lang="en-US" sz="2456">
              <a:solidFill>
                <a:srgbClr val="24363D"/>
              </a:solidFill>
              <a:latin typeface="Tabarra Sans"/>
              <a:ea typeface="Tabarra Sans"/>
              <a:cs typeface="Tabarra Sans"/>
              <a:sym typeface="Tabarra Sans"/>
            </a:endParaRPr>
          </a:p>
          <a:p>
            <a:pPr algn="l">
              <a:lnSpc>
                <a:spcPts val="3439"/>
              </a:lnSpc>
            </a:pPr>
            <a:r>
              <a:rPr lang="en-US" sz="2456" b="1">
                <a:solidFill>
                  <a:srgbClr val="24363D"/>
                </a:solidFill>
                <a:latin typeface="Tabarra Sans Bold"/>
                <a:ea typeface="Tabarra Sans Bold"/>
                <a:cs typeface="Tabarra Sans Bold"/>
                <a:sym typeface="Tabarra Sans Bold"/>
              </a:rPr>
              <a:t>Expansion – </a:t>
            </a:r>
            <a:r>
              <a:rPr lang="en-US" sz="2456">
                <a:solidFill>
                  <a:srgbClr val="24363D"/>
                </a:solidFill>
                <a:latin typeface="Tabarra Sans"/>
                <a:ea typeface="Tabarra Sans"/>
                <a:cs typeface="Tabarra Sans"/>
                <a:sym typeface="Tabarra Sans"/>
              </a:rPr>
              <a:t>New markets require new specialist partners. Exporting needs logistics companies or customs agents.</a:t>
            </a:r>
          </a:p>
          <a:p>
            <a:pPr algn="l">
              <a:lnSpc>
                <a:spcPts val="3439"/>
              </a:lnSpc>
            </a:pPr>
            <a:endParaRPr lang="en-US" sz="2456">
              <a:solidFill>
                <a:srgbClr val="24363D"/>
              </a:solidFill>
              <a:latin typeface="Tabarra Sans"/>
              <a:ea typeface="Tabarra Sans"/>
              <a:cs typeface="Tabarra Sans"/>
              <a:sym typeface="Tabarra Sans"/>
            </a:endParaRPr>
          </a:p>
          <a:p>
            <a:pPr algn="l">
              <a:lnSpc>
                <a:spcPts val="3439"/>
              </a:lnSpc>
            </a:pPr>
            <a:r>
              <a:rPr lang="en-US" sz="2456" b="1">
                <a:solidFill>
                  <a:srgbClr val="24363D"/>
                </a:solidFill>
                <a:latin typeface="Tabarra Sans Bold"/>
                <a:ea typeface="Tabarra Sans Bold"/>
                <a:cs typeface="Tabarra Sans Bold"/>
                <a:sym typeface="Tabarra Sans Bold"/>
              </a:rPr>
              <a:t>Digital transformation – </a:t>
            </a:r>
            <a:r>
              <a:rPr lang="en-US" sz="2456">
                <a:solidFill>
                  <a:srgbClr val="24363D"/>
                </a:solidFill>
                <a:latin typeface="Tabarra Sans"/>
                <a:ea typeface="Tabarra Sans"/>
                <a:cs typeface="Tabarra Sans"/>
                <a:sym typeface="Tabarra Sans"/>
              </a:rPr>
              <a:t>Digital tools shift partner needs. Online sales require platforms, social media, distribution/fulfilment centres or tech support.</a:t>
            </a:r>
          </a:p>
          <a:p>
            <a:pPr algn="l">
              <a:lnSpc>
                <a:spcPts val="3439"/>
              </a:lnSpc>
            </a:pPr>
            <a:endParaRPr lang="en-US" sz="2456">
              <a:solidFill>
                <a:srgbClr val="24363D"/>
              </a:solidFill>
              <a:latin typeface="Tabarra Sans"/>
              <a:ea typeface="Tabarra Sans"/>
              <a:cs typeface="Tabarra Sans"/>
              <a:sym typeface="Tabarra Sans"/>
            </a:endParaRPr>
          </a:p>
          <a:p>
            <a:pPr algn="l">
              <a:lnSpc>
                <a:spcPts val="3439"/>
              </a:lnSpc>
            </a:pPr>
            <a:r>
              <a:rPr lang="en-US" sz="2456" b="1">
                <a:solidFill>
                  <a:srgbClr val="24363D"/>
                </a:solidFill>
                <a:latin typeface="Tabarra Sans Bold"/>
                <a:ea typeface="Tabarra Sans Bold"/>
                <a:cs typeface="Tabarra Sans Bold"/>
                <a:sym typeface="Tabarra Sans Bold"/>
              </a:rPr>
              <a:t>Ethics and sustainability – </a:t>
            </a:r>
            <a:r>
              <a:rPr lang="en-US" sz="2456">
                <a:solidFill>
                  <a:srgbClr val="24363D"/>
                </a:solidFill>
                <a:latin typeface="Tabarra Sans"/>
                <a:ea typeface="Tabarra Sans"/>
                <a:cs typeface="Tabarra Sans"/>
                <a:sym typeface="Tabarra Sans"/>
              </a:rPr>
              <a:t>Partners must meet ethical standards. Sourcing may shift to certified or fair-trade suppliers.</a:t>
            </a:r>
          </a:p>
          <a:p>
            <a:pPr algn="l">
              <a:lnSpc>
                <a:spcPts val="3439"/>
              </a:lnSpc>
            </a:pPr>
            <a:endParaRPr lang="en-US" sz="2456">
              <a:solidFill>
                <a:srgbClr val="24363D"/>
              </a:solidFill>
              <a:latin typeface="Tabarra Sans"/>
              <a:ea typeface="Tabarra Sans"/>
              <a:cs typeface="Tabarra Sans"/>
              <a:sym typeface="Tabarra Sans"/>
            </a:endParaRPr>
          </a:p>
          <a:p>
            <a:pPr algn="l">
              <a:lnSpc>
                <a:spcPts val="3439"/>
              </a:lnSpc>
            </a:pPr>
            <a:r>
              <a:rPr lang="en-US" sz="2456" b="1">
                <a:solidFill>
                  <a:srgbClr val="24363D"/>
                </a:solidFill>
                <a:latin typeface="Tabarra Sans Bold"/>
                <a:ea typeface="Tabarra Sans Bold"/>
                <a:cs typeface="Tabarra Sans Bold"/>
                <a:sym typeface="Tabarra Sans Bold"/>
              </a:rPr>
              <a:t>Legal compliance – </a:t>
            </a:r>
            <a:r>
              <a:rPr lang="en-US" sz="2456">
                <a:solidFill>
                  <a:srgbClr val="24363D"/>
                </a:solidFill>
                <a:latin typeface="Tabarra Sans"/>
                <a:ea typeface="Tabarra Sans"/>
                <a:cs typeface="Tabarra Sans"/>
                <a:sym typeface="Tabarra Sans"/>
              </a:rPr>
              <a:t>Regulation changes require expert help. New laws may mean hiring consultants or legal advisors.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6192"/>
            <a:ext cx="13525485"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2. Key Activities</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24363D"/>
                </a:solidFill>
                <a:latin typeface="Tabarra Sans Heavy"/>
                <a:ea typeface="Tabarra Sans Heavy"/>
                <a:cs typeface="Tabarra Sans Heavy"/>
                <a:sym typeface="Tabarra Sans Heavy"/>
              </a:rPr>
              <a:t>Back In Business</a:t>
            </a:r>
          </a:p>
        </p:txBody>
      </p:sp>
      <p:grpSp>
        <p:nvGrpSpPr>
          <p:cNvPr id="10" name="Group 10"/>
          <p:cNvGrpSpPr/>
          <p:nvPr/>
        </p:nvGrpSpPr>
        <p:grpSpPr>
          <a:xfrm>
            <a:off x="857250" y="3202940"/>
            <a:ext cx="13525500" cy="3166137"/>
            <a:chOff x="0" y="0"/>
            <a:chExt cx="4274726" cy="1000656"/>
          </a:xfrm>
        </p:grpSpPr>
        <p:sp>
          <p:nvSpPr>
            <p:cNvPr id="11" name="Freeform 11"/>
            <p:cNvSpPr/>
            <p:nvPr/>
          </p:nvSpPr>
          <p:spPr>
            <a:xfrm>
              <a:off x="0" y="0"/>
              <a:ext cx="4274726" cy="1000656"/>
            </a:xfrm>
            <a:custGeom>
              <a:avLst/>
              <a:gdLst/>
              <a:ahLst/>
              <a:cxnLst/>
              <a:rect l="l" t="t" r="r" b="b"/>
              <a:pathLst>
                <a:path w="4274726" h="1000656">
                  <a:moveTo>
                    <a:pt x="24041" y="0"/>
                  </a:moveTo>
                  <a:lnTo>
                    <a:pt x="4250686" y="0"/>
                  </a:lnTo>
                  <a:cubicBezTo>
                    <a:pt x="4263963" y="0"/>
                    <a:pt x="4274726" y="10763"/>
                    <a:pt x="4274726" y="24041"/>
                  </a:cubicBezTo>
                  <a:lnTo>
                    <a:pt x="4274726" y="976615"/>
                  </a:lnTo>
                  <a:cubicBezTo>
                    <a:pt x="4274726" y="989892"/>
                    <a:pt x="4263963" y="1000656"/>
                    <a:pt x="4250686" y="1000656"/>
                  </a:cubicBezTo>
                  <a:lnTo>
                    <a:pt x="24041" y="1000656"/>
                  </a:lnTo>
                  <a:cubicBezTo>
                    <a:pt x="10763" y="1000656"/>
                    <a:pt x="0" y="989892"/>
                    <a:pt x="0" y="976615"/>
                  </a:cubicBezTo>
                  <a:lnTo>
                    <a:pt x="0" y="24041"/>
                  </a:lnTo>
                  <a:cubicBezTo>
                    <a:pt x="0" y="10763"/>
                    <a:pt x="10763" y="0"/>
                    <a:pt x="24041" y="0"/>
                  </a:cubicBezTo>
                  <a:close/>
                </a:path>
              </a:pathLst>
            </a:custGeom>
            <a:solidFill>
              <a:srgbClr val="FFE57D"/>
            </a:solidFill>
          </p:spPr>
          <p:txBody>
            <a:bodyPr/>
            <a:lstStyle/>
            <a:p>
              <a:endParaRPr lang="en-US"/>
            </a:p>
          </p:txBody>
        </p:sp>
        <p:sp>
          <p:nvSpPr>
            <p:cNvPr id="12" name="TextBox 12"/>
            <p:cNvSpPr txBox="1"/>
            <p:nvPr/>
          </p:nvSpPr>
          <p:spPr>
            <a:xfrm>
              <a:off x="0" y="-28575"/>
              <a:ext cx="4274726" cy="1029231"/>
            </a:xfrm>
            <a:prstGeom prst="rect">
              <a:avLst/>
            </a:prstGeom>
          </p:spPr>
          <p:txBody>
            <a:bodyPr lIns="50800" tIns="50800" rIns="50800" bIns="50800" rtlCol="0" anchor="ctr"/>
            <a:lstStyle/>
            <a:p>
              <a:pPr algn="ctr">
                <a:lnSpc>
                  <a:spcPts val="2239"/>
                </a:lnSpc>
              </a:pPr>
              <a:endParaRPr/>
            </a:p>
          </p:txBody>
        </p:sp>
      </p:grpSp>
      <p:sp>
        <p:nvSpPr>
          <p:cNvPr id="13" name="TextBox 13"/>
          <p:cNvSpPr txBox="1"/>
          <p:nvPr/>
        </p:nvSpPr>
        <p:spPr>
          <a:xfrm>
            <a:off x="1151873" y="3578873"/>
            <a:ext cx="12936284" cy="229044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Key activities in an operational model are the essential tasks and processes a business needs to perform to deliver its value proposition and achieve its objectives, encompassing areas like operations, marketing, production, and problem-solving.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3333"/>
            <a:ext cx="13525485" cy="1109979"/>
          </a:xfrm>
          <a:prstGeom prst="rect">
            <a:avLst/>
          </a:prstGeom>
        </p:spPr>
        <p:txBody>
          <a:bodyPr lIns="0" tIns="0" rIns="0" bIns="0" rtlCol="0" anchor="t">
            <a:spAutoFit/>
          </a:bodyPr>
          <a:lstStyle/>
          <a:p>
            <a:pPr algn="l">
              <a:lnSpc>
                <a:spcPts val="8120"/>
              </a:lnSpc>
            </a:pPr>
            <a:r>
              <a:rPr lang="en-US" sz="5800" b="1">
                <a:solidFill>
                  <a:srgbClr val="FFE57D"/>
                </a:solidFill>
                <a:latin typeface="Tabarra Sans Heavy"/>
                <a:ea typeface="Tabarra Sans Heavy"/>
                <a:cs typeface="Tabarra Sans Heavy"/>
                <a:sym typeface="Tabarra Sans Heavy"/>
              </a:rPr>
              <a:t>Examples Of Key Business Activities</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641903" y="2623294"/>
            <a:ext cx="4022967" cy="1283529"/>
            <a:chOff x="0" y="0"/>
            <a:chExt cx="1271456" cy="405659"/>
          </a:xfrm>
        </p:grpSpPr>
        <p:sp>
          <p:nvSpPr>
            <p:cNvPr id="10" name="Freeform 10"/>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1" name="TextBox 11"/>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078046" y="2619898"/>
            <a:ext cx="3150682" cy="11664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Product Design &amp; Development</a:t>
            </a:r>
          </a:p>
        </p:txBody>
      </p:sp>
      <p:grpSp>
        <p:nvGrpSpPr>
          <p:cNvPr id="13" name="Group 13"/>
          <p:cNvGrpSpPr/>
          <p:nvPr/>
        </p:nvGrpSpPr>
        <p:grpSpPr>
          <a:xfrm>
            <a:off x="641903" y="6636882"/>
            <a:ext cx="4022967" cy="1283529"/>
            <a:chOff x="0" y="0"/>
            <a:chExt cx="1271456" cy="405659"/>
          </a:xfrm>
        </p:grpSpPr>
        <p:sp>
          <p:nvSpPr>
            <p:cNvPr id="14" name="Freeform 14"/>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5" name="TextBox 15"/>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16" name="TextBox 16"/>
          <p:cNvSpPr txBox="1"/>
          <p:nvPr/>
        </p:nvSpPr>
        <p:spPr>
          <a:xfrm>
            <a:off x="1078046" y="6633487"/>
            <a:ext cx="3150682" cy="11664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Marketing &amp; Branding</a:t>
            </a:r>
          </a:p>
        </p:txBody>
      </p:sp>
      <p:sp>
        <p:nvSpPr>
          <p:cNvPr id="17" name="TextBox 17"/>
          <p:cNvSpPr txBox="1"/>
          <p:nvPr/>
        </p:nvSpPr>
        <p:spPr>
          <a:xfrm>
            <a:off x="4861207" y="2571638"/>
            <a:ext cx="9941810"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Creating or improving products to meet customer or market needs.</a:t>
            </a:r>
          </a:p>
          <a:p>
            <a:pPr algn="l">
              <a:lnSpc>
                <a:spcPts val="3359"/>
              </a:lnSpc>
            </a:pPr>
            <a:r>
              <a:rPr lang="en-US" sz="2400">
                <a:solidFill>
                  <a:srgbClr val="24363D"/>
                </a:solidFill>
                <a:latin typeface="Tabarra Sans"/>
                <a:ea typeface="Tabarra Sans"/>
                <a:cs typeface="Tabarra Sans"/>
                <a:sym typeface="Tabarra Sans"/>
              </a:rPr>
              <a:t>Apple has different R&amp;D departments working on various hardware and software.</a:t>
            </a:r>
          </a:p>
        </p:txBody>
      </p:sp>
      <p:sp>
        <p:nvSpPr>
          <p:cNvPr id="18" name="TextBox 18"/>
          <p:cNvSpPr txBox="1"/>
          <p:nvPr/>
        </p:nvSpPr>
        <p:spPr>
          <a:xfrm>
            <a:off x="4861207" y="4569543"/>
            <a:ext cx="9941810"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Producing goods in-house or through partners using equipment and processes.</a:t>
            </a:r>
          </a:p>
          <a:p>
            <a:pPr algn="l">
              <a:lnSpc>
                <a:spcPts val="3359"/>
              </a:lnSpc>
            </a:pPr>
            <a:r>
              <a:rPr lang="en-US" sz="2400">
                <a:solidFill>
                  <a:srgbClr val="24363D"/>
                </a:solidFill>
                <a:latin typeface="Tabarra Sans"/>
                <a:ea typeface="Tabarra Sans"/>
                <a:cs typeface="Tabarra Sans"/>
                <a:sym typeface="Tabarra Sans"/>
              </a:rPr>
              <a:t>A local chocolatier manufacturing small batches in their premises.</a:t>
            </a:r>
          </a:p>
        </p:txBody>
      </p:sp>
      <p:sp>
        <p:nvSpPr>
          <p:cNvPr id="19" name="TextBox 19"/>
          <p:cNvSpPr txBox="1"/>
          <p:nvPr/>
        </p:nvSpPr>
        <p:spPr>
          <a:xfrm>
            <a:off x="4861207" y="6585227"/>
            <a:ext cx="9941810"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Creating campaigns to attract customers and build recognition through promotion.</a:t>
            </a:r>
          </a:p>
          <a:p>
            <a:pPr algn="l">
              <a:lnSpc>
                <a:spcPts val="3359"/>
              </a:lnSpc>
            </a:pPr>
            <a:r>
              <a:rPr lang="en-US" sz="2400">
                <a:solidFill>
                  <a:srgbClr val="24363D"/>
                </a:solidFill>
                <a:latin typeface="Tabarra Sans"/>
                <a:ea typeface="Tabarra Sans"/>
                <a:cs typeface="Tabarra Sans"/>
                <a:sym typeface="Tabarra Sans"/>
              </a:rPr>
              <a:t>Gymshark uses social media/ambassadors to grow its fitness brand.</a:t>
            </a:r>
          </a:p>
        </p:txBody>
      </p:sp>
      <p:grpSp>
        <p:nvGrpSpPr>
          <p:cNvPr id="20" name="Group 20"/>
          <p:cNvGrpSpPr/>
          <p:nvPr/>
        </p:nvGrpSpPr>
        <p:grpSpPr>
          <a:xfrm>
            <a:off x="641903" y="4664793"/>
            <a:ext cx="4022967" cy="1283529"/>
            <a:chOff x="0" y="0"/>
            <a:chExt cx="1271456" cy="405659"/>
          </a:xfrm>
        </p:grpSpPr>
        <p:sp>
          <p:nvSpPr>
            <p:cNvPr id="21" name="Freeform 21"/>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22" name="TextBox 22"/>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23" name="TextBox 23"/>
          <p:cNvSpPr txBox="1"/>
          <p:nvPr/>
        </p:nvSpPr>
        <p:spPr>
          <a:xfrm>
            <a:off x="1075165" y="4942384"/>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Manufacturing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3333"/>
            <a:ext cx="13525485" cy="1109979"/>
          </a:xfrm>
          <a:prstGeom prst="rect">
            <a:avLst/>
          </a:prstGeom>
        </p:spPr>
        <p:txBody>
          <a:bodyPr lIns="0" tIns="0" rIns="0" bIns="0" rtlCol="0" anchor="t">
            <a:spAutoFit/>
          </a:bodyPr>
          <a:lstStyle/>
          <a:p>
            <a:pPr algn="l">
              <a:lnSpc>
                <a:spcPts val="8120"/>
              </a:lnSpc>
            </a:pPr>
            <a:r>
              <a:rPr lang="en-US" sz="5800" b="1">
                <a:solidFill>
                  <a:srgbClr val="FFE57D"/>
                </a:solidFill>
                <a:latin typeface="Tabarra Sans Heavy"/>
                <a:ea typeface="Tabarra Sans Heavy"/>
                <a:cs typeface="Tabarra Sans Heavy"/>
                <a:sym typeface="Tabarra Sans Heavy"/>
              </a:rPr>
              <a:t>Examples Of Key Business Activities</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560920" y="2765695"/>
            <a:ext cx="4022967" cy="1283529"/>
            <a:chOff x="0" y="0"/>
            <a:chExt cx="1271456" cy="405659"/>
          </a:xfrm>
        </p:grpSpPr>
        <p:sp>
          <p:nvSpPr>
            <p:cNvPr id="10" name="Freeform 10"/>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1" name="TextBox 11"/>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555159" y="2762299"/>
            <a:ext cx="4028729" cy="11664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Distribution &amp; Logistics</a:t>
            </a:r>
          </a:p>
        </p:txBody>
      </p:sp>
      <p:grpSp>
        <p:nvGrpSpPr>
          <p:cNvPr id="13" name="Group 13"/>
          <p:cNvGrpSpPr/>
          <p:nvPr/>
        </p:nvGrpSpPr>
        <p:grpSpPr>
          <a:xfrm>
            <a:off x="560920" y="6739409"/>
            <a:ext cx="4022967" cy="1283529"/>
            <a:chOff x="0" y="0"/>
            <a:chExt cx="1271456" cy="405659"/>
          </a:xfrm>
        </p:grpSpPr>
        <p:sp>
          <p:nvSpPr>
            <p:cNvPr id="14" name="Freeform 14"/>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5" name="TextBox 15"/>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16" name="TextBox 16"/>
          <p:cNvSpPr txBox="1"/>
          <p:nvPr/>
        </p:nvSpPr>
        <p:spPr>
          <a:xfrm>
            <a:off x="994182" y="6736013"/>
            <a:ext cx="3150682" cy="11664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App &amp; Website Development</a:t>
            </a:r>
          </a:p>
        </p:txBody>
      </p:sp>
      <p:sp>
        <p:nvSpPr>
          <p:cNvPr id="17" name="TextBox 17"/>
          <p:cNvSpPr txBox="1"/>
          <p:nvPr/>
        </p:nvSpPr>
        <p:spPr>
          <a:xfrm>
            <a:off x="4861207" y="2670445"/>
            <a:ext cx="9941810"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Moving products from production to the customer through warehousing and transport.</a:t>
            </a:r>
          </a:p>
          <a:p>
            <a:pPr algn="l">
              <a:lnSpc>
                <a:spcPts val="3359"/>
              </a:lnSpc>
            </a:pPr>
            <a:r>
              <a:rPr lang="en-US" sz="2400">
                <a:solidFill>
                  <a:srgbClr val="24363D"/>
                </a:solidFill>
                <a:latin typeface="Tabarra Sans"/>
                <a:ea typeface="Tabarra Sans"/>
                <a:cs typeface="Tabarra Sans"/>
                <a:sym typeface="Tabarra Sans"/>
              </a:rPr>
              <a:t>An online bookstore uses a courier like UPS for next-day delivery.</a:t>
            </a:r>
          </a:p>
        </p:txBody>
      </p:sp>
      <p:sp>
        <p:nvSpPr>
          <p:cNvPr id="18" name="TextBox 18"/>
          <p:cNvSpPr txBox="1"/>
          <p:nvPr/>
        </p:nvSpPr>
        <p:spPr>
          <a:xfrm>
            <a:off x="4861207" y="4680324"/>
            <a:ext cx="9941810"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Handling queries, complaints, and building loyalty with after-sales service.</a:t>
            </a:r>
          </a:p>
          <a:p>
            <a:pPr algn="l">
              <a:lnSpc>
                <a:spcPts val="3359"/>
              </a:lnSpc>
            </a:pPr>
            <a:r>
              <a:rPr lang="en-US" sz="2400">
                <a:solidFill>
                  <a:srgbClr val="24363D"/>
                </a:solidFill>
                <a:latin typeface="Tabarra Sans"/>
                <a:ea typeface="Tabarra Sans"/>
                <a:cs typeface="Tabarra Sans"/>
                <a:sym typeface="Tabarra Sans"/>
              </a:rPr>
              <a:t>A mobile provider offers 24/7 support via phone, email, and app.</a:t>
            </a:r>
          </a:p>
        </p:txBody>
      </p:sp>
      <p:sp>
        <p:nvSpPr>
          <p:cNvPr id="19" name="TextBox 19"/>
          <p:cNvSpPr txBox="1"/>
          <p:nvPr/>
        </p:nvSpPr>
        <p:spPr>
          <a:xfrm>
            <a:off x="4861207" y="6687753"/>
            <a:ext cx="9941810"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Designing and updating platforms to improve user access and interaction.</a:t>
            </a:r>
          </a:p>
          <a:p>
            <a:pPr algn="l">
              <a:lnSpc>
                <a:spcPts val="3359"/>
              </a:lnSpc>
            </a:pPr>
            <a:r>
              <a:rPr lang="en-US" sz="2400">
                <a:solidFill>
                  <a:srgbClr val="24363D"/>
                </a:solidFill>
                <a:latin typeface="Tabarra Sans"/>
                <a:ea typeface="Tabarra Sans"/>
                <a:cs typeface="Tabarra Sans"/>
                <a:sym typeface="Tabarra Sans"/>
              </a:rPr>
              <a:t>E.g. a business regularly updating its app with new features.</a:t>
            </a:r>
          </a:p>
        </p:txBody>
      </p:sp>
      <p:grpSp>
        <p:nvGrpSpPr>
          <p:cNvPr id="20" name="Group 20"/>
          <p:cNvGrpSpPr/>
          <p:nvPr/>
        </p:nvGrpSpPr>
        <p:grpSpPr>
          <a:xfrm>
            <a:off x="560920" y="4752552"/>
            <a:ext cx="4022967" cy="1283529"/>
            <a:chOff x="0" y="0"/>
            <a:chExt cx="1271456" cy="405659"/>
          </a:xfrm>
        </p:grpSpPr>
        <p:sp>
          <p:nvSpPr>
            <p:cNvPr id="21" name="Freeform 21"/>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22" name="TextBox 22"/>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23" name="TextBox 23"/>
          <p:cNvSpPr txBox="1"/>
          <p:nvPr/>
        </p:nvSpPr>
        <p:spPr>
          <a:xfrm>
            <a:off x="592699" y="4820276"/>
            <a:ext cx="3959409" cy="1069340"/>
          </a:xfrm>
          <a:prstGeom prst="rect">
            <a:avLst/>
          </a:prstGeom>
        </p:spPr>
        <p:txBody>
          <a:bodyPr lIns="0" tIns="0" rIns="0" bIns="0" rtlCol="0" anchor="t">
            <a:spAutoFit/>
          </a:bodyPr>
          <a:lstStyle/>
          <a:p>
            <a:pPr algn="ctr">
              <a:lnSpc>
                <a:spcPts val="4059"/>
              </a:lnSpc>
            </a:pPr>
            <a:r>
              <a:rPr lang="en-US" sz="2899">
                <a:solidFill>
                  <a:srgbClr val="24363D"/>
                </a:solidFill>
                <a:latin typeface="Tabarra Sans"/>
                <a:ea typeface="Tabarra Sans"/>
                <a:cs typeface="Tabarra Sans"/>
                <a:sym typeface="Tabarra Sans"/>
              </a:rPr>
              <a:t>Customer Experience &amp; Support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12858"/>
            <a:ext cx="13525485" cy="1067434"/>
          </a:xfrm>
          <a:prstGeom prst="rect">
            <a:avLst/>
          </a:prstGeom>
        </p:spPr>
        <p:txBody>
          <a:bodyPr lIns="0" tIns="0" rIns="0" bIns="0" rtlCol="0" anchor="t">
            <a:spAutoFit/>
          </a:bodyPr>
          <a:lstStyle/>
          <a:p>
            <a:pPr algn="l">
              <a:lnSpc>
                <a:spcPts val="7840"/>
              </a:lnSpc>
            </a:pPr>
            <a:r>
              <a:rPr lang="en-US" sz="5600" b="1">
                <a:solidFill>
                  <a:srgbClr val="FFE57D"/>
                </a:solidFill>
                <a:latin typeface="Tabarra Sans Heavy"/>
                <a:ea typeface="Tabarra Sans Heavy"/>
                <a:cs typeface="Tabarra Sans Heavy"/>
                <a:sym typeface="Tabarra Sans Heavy"/>
              </a:rPr>
              <a:t>How Key Activities Change Over Time</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50" y="2449147"/>
            <a:ext cx="13525500" cy="5751195"/>
          </a:xfrm>
          <a:prstGeom prst="rect">
            <a:avLst/>
          </a:prstGeom>
        </p:spPr>
        <p:txBody>
          <a:bodyPr lIns="0" tIns="0" rIns="0" bIns="0" rtlCol="0" anchor="t">
            <a:spAutoFit/>
          </a:bodyPr>
          <a:lstStyle/>
          <a:p>
            <a:pPr algn="l">
              <a:lnSpc>
                <a:spcPts val="3779"/>
              </a:lnSpc>
            </a:pPr>
            <a:r>
              <a:rPr lang="en-US" sz="2699" b="1">
                <a:solidFill>
                  <a:srgbClr val="24363D"/>
                </a:solidFill>
                <a:latin typeface="Tabarra Sans Bold"/>
                <a:ea typeface="Tabarra Sans Bold"/>
                <a:cs typeface="Tabarra Sans Bold"/>
                <a:sym typeface="Tabarra Sans Bold"/>
              </a:rPr>
              <a:t>Business growth – </a:t>
            </a:r>
            <a:r>
              <a:rPr lang="en-US" sz="2699">
                <a:solidFill>
                  <a:srgbClr val="24363D"/>
                </a:solidFill>
                <a:latin typeface="Tabarra Sans"/>
                <a:ea typeface="Tabarra Sans"/>
                <a:cs typeface="Tabarra Sans"/>
                <a:sym typeface="Tabarra Sans"/>
              </a:rPr>
              <a:t>Expanding means adding or changing daily tasks.</a:t>
            </a:r>
          </a:p>
          <a:p>
            <a:pPr algn="l">
              <a:lnSpc>
                <a:spcPts val="3779"/>
              </a:lnSpc>
            </a:pPr>
            <a:r>
              <a:rPr lang="en-US" sz="2699">
                <a:solidFill>
                  <a:srgbClr val="24363D"/>
                </a:solidFill>
                <a:latin typeface="Tabarra Sans"/>
                <a:ea typeface="Tabarra Sans"/>
                <a:cs typeface="Tabarra Sans"/>
                <a:sym typeface="Tabarra Sans"/>
              </a:rPr>
              <a:t>New services may need marketing, delivery, or digital support.</a:t>
            </a:r>
          </a:p>
          <a:p>
            <a:pPr algn="l">
              <a:lnSpc>
                <a:spcPts val="3779"/>
              </a:lnSpc>
            </a:pPr>
            <a:endParaRPr lang="en-US" sz="2699">
              <a:solidFill>
                <a:srgbClr val="24363D"/>
              </a:solidFill>
              <a:latin typeface="Tabarra Sans"/>
              <a:ea typeface="Tabarra Sans"/>
              <a:cs typeface="Tabarra Sans"/>
              <a:sym typeface="Tabarra Sans"/>
            </a:endParaRPr>
          </a:p>
          <a:p>
            <a:pPr algn="l">
              <a:lnSpc>
                <a:spcPts val="3779"/>
              </a:lnSpc>
            </a:pPr>
            <a:r>
              <a:rPr lang="en-US" sz="2699" b="1">
                <a:solidFill>
                  <a:srgbClr val="24363D"/>
                </a:solidFill>
                <a:latin typeface="Tabarra Sans Bold"/>
                <a:ea typeface="Tabarra Sans Bold"/>
                <a:cs typeface="Tabarra Sans Bold"/>
                <a:sym typeface="Tabarra Sans Bold"/>
              </a:rPr>
              <a:t>Digital transformation – </a:t>
            </a:r>
            <a:r>
              <a:rPr lang="en-US" sz="2699">
                <a:solidFill>
                  <a:srgbClr val="24363D"/>
                </a:solidFill>
                <a:latin typeface="Tabarra Sans"/>
                <a:ea typeface="Tabarra Sans"/>
                <a:cs typeface="Tabarra Sans"/>
                <a:sym typeface="Tabarra Sans"/>
              </a:rPr>
              <a:t>Tools and tech change how tasks are done.</a:t>
            </a:r>
          </a:p>
          <a:p>
            <a:pPr algn="l">
              <a:lnSpc>
                <a:spcPts val="3779"/>
              </a:lnSpc>
            </a:pPr>
            <a:r>
              <a:rPr lang="en-US" sz="2699">
                <a:solidFill>
                  <a:srgbClr val="24363D"/>
                </a:solidFill>
                <a:latin typeface="Tabarra Sans"/>
                <a:ea typeface="Tabarra Sans"/>
                <a:cs typeface="Tabarra Sans"/>
                <a:sym typeface="Tabarra Sans"/>
              </a:rPr>
              <a:t>AI and platforms can replace or automate key activities.</a:t>
            </a:r>
          </a:p>
          <a:p>
            <a:pPr algn="l">
              <a:lnSpc>
                <a:spcPts val="3779"/>
              </a:lnSpc>
            </a:pPr>
            <a:endParaRPr lang="en-US" sz="2699">
              <a:solidFill>
                <a:srgbClr val="24363D"/>
              </a:solidFill>
              <a:latin typeface="Tabarra Sans"/>
              <a:ea typeface="Tabarra Sans"/>
              <a:cs typeface="Tabarra Sans"/>
              <a:sym typeface="Tabarra Sans"/>
            </a:endParaRPr>
          </a:p>
          <a:p>
            <a:pPr algn="l">
              <a:lnSpc>
                <a:spcPts val="3779"/>
              </a:lnSpc>
            </a:pPr>
            <a:r>
              <a:rPr lang="en-US" sz="2699" b="1">
                <a:solidFill>
                  <a:srgbClr val="24363D"/>
                </a:solidFill>
                <a:latin typeface="Tabarra Sans Bold"/>
                <a:ea typeface="Tabarra Sans Bold"/>
                <a:cs typeface="Tabarra Sans Bold"/>
                <a:sym typeface="Tabarra Sans Bold"/>
              </a:rPr>
              <a:t>Changing customer needs – </a:t>
            </a:r>
            <a:r>
              <a:rPr lang="en-US" sz="2699">
                <a:solidFill>
                  <a:srgbClr val="24363D"/>
                </a:solidFill>
                <a:latin typeface="Tabarra Sans"/>
                <a:ea typeface="Tabarra Sans"/>
                <a:cs typeface="Tabarra Sans"/>
                <a:sym typeface="Tabarra Sans"/>
              </a:rPr>
              <a:t>Businesses must adapt to stay convenient.</a:t>
            </a:r>
          </a:p>
          <a:p>
            <a:pPr algn="l">
              <a:lnSpc>
                <a:spcPts val="3779"/>
              </a:lnSpc>
            </a:pPr>
            <a:r>
              <a:rPr lang="en-US" sz="2699">
                <a:solidFill>
                  <a:srgbClr val="24363D"/>
                </a:solidFill>
                <a:latin typeface="Tabarra Sans"/>
                <a:ea typeface="Tabarra Sans"/>
                <a:cs typeface="Tabarra Sans"/>
                <a:sym typeface="Tabarra Sans"/>
              </a:rPr>
              <a:t>May add click-and-collect, loyalty apps, or live chat.</a:t>
            </a:r>
          </a:p>
          <a:p>
            <a:pPr algn="l">
              <a:lnSpc>
                <a:spcPts val="3779"/>
              </a:lnSpc>
            </a:pPr>
            <a:endParaRPr lang="en-US" sz="2699">
              <a:solidFill>
                <a:srgbClr val="24363D"/>
              </a:solidFill>
              <a:latin typeface="Tabarra Sans"/>
              <a:ea typeface="Tabarra Sans"/>
              <a:cs typeface="Tabarra Sans"/>
              <a:sym typeface="Tabarra Sans"/>
            </a:endParaRPr>
          </a:p>
          <a:p>
            <a:pPr algn="l">
              <a:lnSpc>
                <a:spcPts val="3779"/>
              </a:lnSpc>
            </a:pPr>
            <a:r>
              <a:rPr lang="en-US" sz="2699" b="1">
                <a:solidFill>
                  <a:srgbClr val="24363D"/>
                </a:solidFill>
                <a:latin typeface="Tabarra Sans Bold"/>
                <a:ea typeface="Tabarra Sans Bold"/>
                <a:cs typeface="Tabarra Sans Bold"/>
                <a:sym typeface="Tabarra Sans Bold"/>
              </a:rPr>
              <a:t>Strategic shifts – </a:t>
            </a:r>
            <a:r>
              <a:rPr lang="en-US" sz="2699">
                <a:solidFill>
                  <a:srgbClr val="24363D"/>
                </a:solidFill>
                <a:latin typeface="Tabarra Sans"/>
                <a:ea typeface="Tabarra Sans"/>
                <a:cs typeface="Tabarra Sans"/>
                <a:sym typeface="Tabarra Sans"/>
              </a:rPr>
              <a:t>New business models need new daily operations.</a:t>
            </a:r>
          </a:p>
          <a:p>
            <a:pPr algn="l">
              <a:lnSpc>
                <a:spcPts val="3779"/>
              </a:lnSpc>
            </a:pPr>
            <a:r>
              <a:rPr lang="en-US" sz="2699">
                <a:solidFill>
                  <a:srgbClr val="24363D"/>
                </a:solidFill>
                <a:latin typeface="Tabarra Sans"/>
                <a:ea typeface="Tabarra Sans"/>
                <a:cs typeface="Tabarra Sans"/>
                <a:sym typeface="Tabarra Sans"/>
              </a:rPr>
              <a:t>A subscription model may require onboarding and retention tasks.</a:t>
            </a:r>
          </a:p>
          <a:p>
            <a:pPr algn="l">
              <a:lnSpc>
                <a:spcPts val="3779"/>
              </a:lnSpc>
            </a:pPr>
            <a:endParaRPr lang="en-US" sz="2699">
              <a:solidFill>
                <a:srgbClr val="24363D"/>
              </a:solidFill>
              <a:latin typeface="Tabarra Sans"/>
              <a:ea typeface="Tabarra Sans"/>
              <a:cs typeface="Tabarra Sans"/>
              <a:sym typeface="Tabarra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6192"/>
            <a:ext cx="13525485"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3. Key Resources</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24363D"/>
                </a:solidFill>
                <a:latin typeface="Tabarra Sans Heavy"/>
                <a:ea typeface="Tabarra Sans Heavy"/>
                <a:cs typeface="Tabarra Sans Heavy"/>
                <a:sym typeface="Tabarra Sans Heavy"/>
              </a:rPr>
              <a:t>Back In Business</a:t>
            </a:r>
          </a:p>
        </p:txBody>
      </p:sp>
      <p:grpSp>
        <p:nvGrpSpPr>
          <p:cNvPr id="10" name="Group 10"/>
          <p:cNvGrpSpPr/>
          <p:nvPr/>
        </p:nvGrpSpPr>
        <p:grpSpPr>
          <a:xfrm>
            <a:off x="647117" y="3202940"/>
            <a:ext cx="13945767" cy="3166137"/>
            <a:chOff x="0" y="0"/>
            <a:chExt cx="4407551" cy="1000656"/>
          </a:xfrm>
        </p:grpSpPr>
        <p:sp>
          <p:nvSpPr>
            <p:cNvPr id="11" name="Freeform 11"/>
            <p:cNvSpPr/>
            <p:nvPr/>
          </p:nvSpPr>
          <p:spPr>
            <a:xfrm>
              <a:off x="0" y="0"/>
              <a:ext cx="4407551" cy="1000656"/>
            </a:xfrm>
            <a:custGeom>
              <a:avLst/>
              <a:gdLst/>
              <a:ahLst/>
              <a:cxnLst/>
              <a:rect l="l" t="t" r="r" b="b"/>
              <a:pathLst>
                <a:path w="4407551" h="1000656">
                  <a:moveTo>
                    <a:pt x="23316" y="0"/>
                  </a:moveTo>
                  <a:lnTo>
                    <a:pt x="4384235" y="0"/>
                  </a:lnTo>
                  <a:cubicBezTo>
                    <a:pt x="4397112" y="0"/>
                    <a:pt x="4407551" y="10439"/>
                    <a:pt x="4407551" y="23316"/>
                  </a:cubicBezTo>
                  <a:lnTo>
                    <a:pt x="4407551" y="977340"/>
                  </a:lnTo>
                  <a:cubicBezTo>
                    <a:pt x="4407551" y="990217"/>
                    <a:pt x="4397112" y="1000656"/>
                    <a:pt x="4384235" y="1000656"/>
                  </a:cubicBezTo>
                  <a:lnTo>
                    <a:pt x="23316" y="1000656"/>
                  </a:lnTo>
                  <a:cubicBezTo>
                    <a:pt x="17132" y="1000656"/>
                    <a:pt x="11202" y="998199"/>
                    <a:pt x="6829" y="993827"/>
                  </a:cubicBezTo>
                  <a:cubicBezTo>
                    <a:pt x="2457" y="989454"/>
                    <a:pt x="0" y="983523"/>
                    <a:pt x="0" y="977340"/>
                  </a:cubicBezTo>
                  <a:lnTo>
                    <a:pt x="0" y="23316"/>
                  </a:lnTo>
                  <a:cubicBezTo>
                    <a:pt x="0" y="17132"/>
                    <a:pt x="2457" y="11202"/>
                    <a:pt x="6829" y="6829"/>
                  </a:cubicBezTo>
                  <a:cubicBezTo>
                    <a:pt x="11202" y="2457"/>
                    <a:pt x="17132" y="0"/>
                    <a:pt x="23316" y="0"/>
                  </a:cubicBezTo>
                  <a:close/>
                </a:path>
              </a:pathLst>
            </a:custGeom>
            <a:solidFill>
              <a:srgbClr val="FFE57D"/>
            </a:solidFill>
          </p:spPr>
          <p:txBody>
            <a:bodyPr/>
            <a:lstStyle/>
            <a:p>
              <a:endParaRPr lang="en-US"/>
            </a:p>
          </p:txBody>
        </p:sp>
        <p:sp>
          <p:nvSpPr>
            <p:cNvPr id="12" name="TextBox 12"/>
            <p:cNvSpPr txBox="1"/>
            <p:nvPr/>
          </p:nvSpPr>
          <p:spPr>
            <a:xfrm>
              <a:off x="0" y="-28575"/>
              <a:ext cx="4407551" cy="1029231"/>
            </a:xfrm>
            <a:prstGeom prst="rect">
              <a:avLst/>
            </a:prstGeom>
          </p:spPr>
          <p:txBody>
            <a:bodyPr lIns="50800" tIns="50800" rIns="50800" bIns="50800" rtlCol="0" anchor="ctr"/>
            <a:lstStyle/>
            <a:p>
              <a:pPr algn="ctr">
                <a:lnSpc>
                  <a:spcPts val="2239"/>
                </a:lnSpc>
              </a:pPr>
              <a:endParaRPr/>
            </a:p>
          </p:txBody>
        </p:sp>
      </p:grpSp>
      <p:sp>
        <p:nvSpPr>
          <p:cNvPr id="13" name="TextBox 13"/>
          <p:cNvSpPr txBox="1"/>
          <p:nvPr/>
        </p:nvSpPr>
        <p:spPr>
          <a:xfrm>
            <a:off x="707779" y="3578873"/>
            <a:ext cx="13824443" cy="229044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These are essential assets a business requires to create, deliver and capture value and achieve its objectives. They can include physical assets (machine), human capital (staff), financial resources (investment), and intangible assets (such as brands, software, or licences).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3333"/>
            <a:ext cx="13525485" cy="1109979"/>
          </a:xfrm>
          <a:prstGeom prst="rect">
            <a:avLst/>
          </a:prstGeom>
        </p:spPr>
        <p:txBody>
          <a:bodyPr lIns="0" tIns="0" rIns="0" bIns="0" rtlCol="0" anchor="t">
            <a:spAutoFit/>
          </a:bodyPr>
          <a:lstStyle/>
          <a:p>
            <a:pPr algn="l">
              <a:lnSpc>
                <a:spcPts val="8120"/>
              </a:lnSpc>
            </a:pPr>
            <a:r>
              <a:rPr lang="en-US" sz="5800" b="1">
                <a:solidFill>
                  <a:srgbClr val="FFE57D"/>
                </a:solidFill>
                <a:latin typeface="Tabarra Sans Heavy"/>
                <a:ea typeface="Tabarra Sans Heavy"/>
                <a:cs typeface="Tabarra Sans Heavy"/>
                <a:sym typeface="Tabarra Sans Heavy"/>
              </a:rPr>
              <a:t>Examples Of Key Resources</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65" y="2252608"/>
            <a:ext cx="4022967" cy="1283529"/>
            <a:chOff x="0" y="0"/>
            <a:chExt cx="1271456" cy="405659"/>
          </a:xfrm>
        </p:grpSpPr>
        <p:sp>
          <p:nvSpPr>
            <p:cNvPr id="10" name="Freeform 10"/>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1" name="TextBox 11"/>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293408" y="2249212"/>
            <a:ext cx="3150682" cy="11664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Physical</a:t>
            </a:r>
          </a:p>
          <a:p>
            <a:pPr algn="ctr">
              <a:lnSpc>
                <a:spcPts val="4479"/>
              </a:lnSpc>
            </a:pPr>
            <a:r>
              <a:rPr lang="en-US" sz="3199">
                <a:solidFill>
                  <a:srgbClr val="24363D"/>
                </a:solidFill>
                <a:latin typeface="Tabarra Sans"/>
                <a:ea typeface="Tabarra Sans"/>
                <a:cs typeface="Tabarra Sans"/>
                <a:sym typeface="Tabarra Sans"/>
              </a:rPr>
              <a:t>Assets</a:t>
            </a:r>
          </a:p>
        </p:txBody>
      </p:sp>
      <p:grpSp>
        <p:nvGrpSpPr>
          <p:cNvPr id="13" name="Group 13"/>
          <p:cNvGrpSpPr/>
          <p:nvPr/>
        </p:nvGrpSpPr>
        <p:grpSpPr>
          <a:xfrm>
            <a:off x="857250" y="6960445"/>
            <a:ext cx="4022967" cy="1283529"/>
            <a:chOff x="0" y="0"/>
            <a:chExt cx="1271456" cy="405659"/>
          </a:xfrm>
        </p:grpSpPr>
        <p:sp>
          <p:nvSpPr>
            <p:cNvPr id="14" name="Freeform 14"/>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5" name="TextBox 15"/>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16" name="TextBox 16"/>
          <p:cNvSpPr txBox="1"/>
          <p:nvPr/>
        </p:nvSpPr>
        <p:spPr>
          <a:xfrm>
            <a:off x="851488" y="6957049"/>
            <a:ext cx="4028729" cy="11664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Intangible</a:t>
            </a:r>
          </a:p>
          <a:p>
            <a:pPr algn="ctr">
              <a:lnSpc>
                <a:spcPts val="4479"/>
              </a:lnSpc>
            </a:pPr>
            <a:r>
              <a:rPr lang="en-US" sz="3199">
                <a:solidFill>
                  <a:srgbClr val="24363D"/>
                </a:solidFill>
                <a:latin typeface="Tabarra Sans"/>
                <a:ea typeface="Tabarra Sans"/>
                <a:cs typeface="Tabarra Sans"/>
                <a:sym typeface="Tabarra Sans"/>
              </a:rPr>
              <a:t>Assets</a:t>
            </a:r>
          </a:p>
        </p:txBody>
      </p:sp>
      <p:grpSp>
        <p:nvGrpSpPr>
          <p:cNvPr id="17" name="Group 17"/>
          <p:cNvGrpSpPr/>
          <p:nvPr/>
        </p:nvGrpSpPr>
        <p:grpSpPr>
          <a:xfrm>
            <a:off x="857250" y="3821887"/>
            <a:ext cx="4022967" cy="1283529"/>
            <a:chOff x="0" y="0"/>
            <a:chExt cx="1271456" cy="405659"/>
          </a:xfrm>
        </p:grpSpPr>
        <p:sp>
          <p:nvSpPr>
            <p:cNvPr id="18" name="Freeform 18"/>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9" name="TextBox 19"/>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20" name="TextBox 20"/>
          <p:cNvSpPr txBox="1"/>
          <p:nvPr/>
        </p:nvSpPr>
        <p:spPr>
          <a:xfrm>
            <a:off x="1293393" y="3818491"/>
            <a:ext cx="3150682" cy="11664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Financial</a:t>
            </a:r>
          </a:p>
          <a:p>
            <a:pPr algn="ctr">
              <a:lnSpc>
                <a:spcPts val="4479"/>
              </a:lnSpc>
            </a:pPr>
            <a:r>
              <a:rPr lang="en-US" sz="3199">
                <a:solidFill>
                  <a:srgbClr val="24363D"/>
                </a:solidFill>
                <a:latin typeface="Tabarra Sans"/>
                <a:ea typeface="Tabarra Sans"/>
                <a:cs typeface="Tabarra Sans"/>
                <a:sym typeface="Tabarra Sans"/>
              </a:rPr>
              <a:t>Resources</a:t>
            </a:r>
          </a:p>
        </p:txBody>
      </p:sp>
      <p:grpSp>
        <p:nvGrpSpPr>
          <p:cNvPr id="21" name="Group 21"/>
          <p:cNvGrpSpPr/>
          <p:nvPr/>
        </p:nvGrpSpPr>
        <p:grpSpPr>
          <a:xfrm>
            <a:off x="857265" y="5391166"/>
            <a:ext cx="4022967" cy="1283529"/>
            <a:chOff x="0" y="0"/>
            <a:chExt cx="1271456" cy="405659"/>
          </a:xfrm>
        </p:grpSpPr>
        <p:sp>
          <p:nvSpPr>
            <p:cNvPr id="22" name="Freeform 22"/>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23" name="TextBox 23"/>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24" name="TextBox 24"/>
          <p:cNvSpPr txBox="1"/>
          <p:nvPr/>
        </p:nvSpPr>
        <p:spPr>
          <a:xfrm>
            <a:off x="1290527" y="5387770"/>
            <a:ext cx="3150682" cy="11664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Human</a:t>
            </a:r>
          </a:p>
          <a:p>
            <a:pPr algn="ctr">
              <a:lnSpc>
                <a:spcPts val="4479"/>
              </a:lnSpc>
            </a:pPr>
            <a:r>
              <a:rPr lang="en-US" sz="3199">
                <a:solidFill>
                  <a:srgbClr val="24363D"/>
                </a:solidFill>
                <a:latin typeface="Tabarra Sans"/>
                <a:ea typeface="Tabarra Sans"/>
                <a:cs typeface="Tabarra Sans"/>
                <a:sym typeface="Tabarra Sans"/>
              </a:rPr>
              <a:t>Capital</a:t>
            </a:r>
          </a:p>
        </p:txBody>
      </p:sp>
      <p:sp>
        <p:nvSpPr>
          <p:cNvPr id="25" name="TextBox 25"/>
          <p:cNvSpPr txBox="1"/>
          <p:nvPr/>
        </p:nvSpPr>
        <p:spPr>
          <a:xfrm>
            <a:off x="5045138" y="2244547"/>
            <a:ext cx="9941810"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Tangible items like vehicles, tools, buildings, and inventory.</a:t>
            </a:r>
          </a:p>
          <a:p>
            <a:pPr algn="l">
              <a:lnSpc>
                <a:spcPts val="3359"/>
              </a:lnSpc>
            </a:pPr>
            <a:r>
              <a:rPr lang="en-US" sz="2400">
                <a:solidFill>
                  <a:srgbClr val="24363D"/>
                </a:solidFill>
                <a:latin typeface="Tabarra Sans"/>
                <a:ea typeface="Tabarra Sans"/>
                <a:cs typeface="Tabarra Sans"/>
                <a:sym typeface="Tabarra Sans"/>
              </a:rPr>
              <a:t>Fastway couriers relies on a fleet of delivery vehicles and central warehouse/depots to deliver all of their packages.</a:t>
            </a:r>
          </a:p>
        </p:txBody>
      </p:sp>
      <p:sp>
        <p:nvSpPr>
          <p:cNvPr id="26" name="TextBox 26"/>
          <p:cNvSpPr txBox="1"/>
          <p:nvPr/>
        </p:nvSpPr>
        <p:spPr>
          <a:xfrm>
            <a:off x="5045138" y="5339511"/>
            <a:ext cx="9941810"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People with skills, leadership, and vision who drive innovation.</a:t>
            </a:r>
          </a:p>
          <a:p>
            <a:pPr algn="l">
              <a:lnSpc>
                <a:spcPts val="3359"/>
              </a:lnSpc>
            </a:pPr>
            <a:r>
              <a:rPr lang="en-US" sz="2400">
                <a:solidFill>
                  <a:srgbClr val="24363D"/>
                </a:solidFill>
                <a:latin typeface="Tabarra Sans"/>
                <a:ea typeface="Tabarra Sans"/>
                <a:cs typeface="Tabarra Sans"/>
                <a:sym typeface="Tabarra Sans"/>
              </a:rPr>
              <a:t>A tech start-up depends on developers to design and build software.</a:t>
            </a:r>
          </a:p>
        </p:txBody>
      </p:sp>
      <p:sp>
        <p:nvSpPr>
          <p:cNvPr id="27" name="TextBox 27"/>
          <p:cNvSpPr txBox="1"/>
          <p:nvPr/>
        </p:nvSpPr>
        <p:spPr>
          <a:xfrm>
            <a:off x="5045138" y="4001579"/>
            <a:ext cx="9941810"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Funding used to manage cash flow or invest in the business.</a:t>
            </a:r>
          </a:p>
          <a:p>
            <a:pPr algn="l">
              <a:lnSpc>
                <a:spcPts val="3359"/>
              </a:lnSpc>
            </a:pPr>
            <a:r>
              <a:rPr lang="en-US" sz="2400">
                <a:solidFill>
                  <a:srgbClr val="24363D"/>
                </a:solidFill>
                <a:latin typeface="Tabarra Sans"/>
                <a:ea typeface="Tabarra Sans"/>
                <a:cs typeface="Tabarra Sans"/>
                <a:sym typeface="Tabarra Sans"/>
              </a:rPr>
              <a:t>A new business may need loans or crowdfunding to get started.</a:t>
            </a:r>
          </a:p>
        </p:txBody>
      </p:sp>
      <p:sp>
        <p:nvSpPr>
          <p:cNvPr id="28" name="TextBox 28"/>
          <p:cNvSpPr txBox="1"/>
          <p:nvPr/>
        </p:nvSpPr>
        <p:spPr>
          <a:xfrm>
            <a:off x="5045138" y="6908790"/>
            <a:ext cx="9941810"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Non-physical items like brand, patents, software, or reputation.</a:t>
            </a:r>
          </a:p>
          <a:p>
            <a:pPr algn="l">
              <a:lnSpc>
                <a:spcPts val="3359"/>
              </a:lnSpc>
            </a:pPr>
            <a:r>
              <a:rPr lang="en-US" sz="2400">
                <a:solidFill>
                  <a:srgbClr val="24363D"/>
                </a:solidFill>
                <a:latin typeface="Tabarra Sans"/>
                <a:ea typeface="Tabarra Sans"/>
                <a:cs typeface="Tabarra Sans"/>
                <a:sym typeface="Tabarra Sans"/>
              </a:rPr>
              <a:t>Disney licenses its stories/characters/brands; Airbnb relies on its app and data; Vinted has its user base.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22383"/>
            <a:ext cx="13525485" cy="1024889"/>
          </a:xfrm>
          <a:prstGeom prst="rect">
            <a:avLst/>
          </a:prstGeom>
        </p:spPr>
        <p:txBody>
          <a:bodyPr lIns="0" tIns="0" rIns="0" bIns="0" rtlCol="0" anchor="t">
            <a:spAutoFit/>
          </a:bodyPr>
          <a:lstStyle/>
          <a:p>
            <a:pPr algn="l">
              <a:lnSpc>
                <a:spcPts val="7560"/>
              </a:lnSpc>
            </a:pPr>
            <a:r>
              <a:rPr lang="en-US" sz="5400" b="1">
                <a:solidFill>
                  <a:srgbClr val="FFE57D"/>
                </a:solidFill>
                <a:latin typeface="Tabarra Sans Heavy"/>
                <a:ea typeface="Tabarra Sans Heavy"/>
                <a:cs typeface="Tabarra Sans Heavy"/>
                <a:sym typeface="Tabarra Sans Heavy"/>
              </a:rPr>
              <a:t>How Key Resources Change Over Time</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50" y="2449147"/>
            <a:ext cx="13525500" cy="5274945"/>
          </a:xfrm>
          <a:prstGeom prst="rect">
            <a:avLst/>
          </a:prstGeom>
        </p:spPr>
        <p:txBody>
          <a:bodyPr lIns="0" tIns="0" rIns="0" bIns="0" rtlCol="0" anchor="t">
            <a:spAutoFit/>
          </a:bodyPr>
          <a:lstStyle/>
          <a:p>
            <a:pPr algn="l">
              <a:lnSpc>
                <a:spcPts val="3779"/>
              </a:lnSpc>
            </a:pPr>
            <a:r>
              <a:rPr lang="en-US" sz="2699">
                <a:solidFill>
                  <a:srgbClr val="24363D"/>
                </a:solidFill>
                <a:latin typeface="Tabarra Sans"/>
                <a:ea typeface="Tabarra Sans"/>
                <a:cs typeface="Tabarra Sans"/>
                <a:sym typeface="Tabarra Sans"/>
              </a:rPr>
              <a:t>Physical assets often depreciate, they wear out, become outdated,</a:t>
            </a:r>
          </a:p>
          <a:p>
            <a:pPr algn="l">
              <a:lnSpc>
                <a:spcPts val="3779"/>
              </a:lnSpc>
            </a:pPr>
            <a:r>
              <a:rPr lang="en-US" sz="2699">
                <a:solidFill>
                  <a:srgbClr val="24363D"/>
                </a:solidFill>
                <a:latin typeface="Tabarra Sans"/>
                <a:ea typeface="Tabarra Sans"/>
                <a:cs typeface="Tabarra Sans"/>
                <a:sym typeface="Tabarra Sans"/>
              </a:rPr>
              <a:t>or need to be replaced.</a:t>
            </a:r>
          </a:p>
          <a:p>
            <a:pPr algn="l">
              <a:lnSpc>
                <a:spcPts val="3779"/>
              </a:lnSpc>
            </a:pPr>
            <a:endParaRPr lang="en-US" sz="2699">
              <a:solidFill>
                <a:srgbClr val="24363D"/>
              </a:solidFill>
              <a:latin typeface="Tabarra Sans"/>
              <a:ea typeface="Tabarra Sans"/>
              <a:cs typeface="Tabarra Sans"/>
              <a:sym typeface="Tabarra Sans"/>
            </a:endParaRPr>
          </a:p>
          <a:p>
            <a:pPr algn="l">
              <a:lnSpc>
                <a:spcPts val="3779"/>
              </a:lnSpc>
            </a:pPr>
            <a:r>
              <a:rPr lang="en-US" sz="2699">
                <a:solidFill>
                  <a:srgbClr val="24363D"/>
                </a:solidFill>
                <a:latin typeface="Tabarra Sans"/>
                <a:ea typeface="Tabarra Sans"/>
                <a:cs typeface="Tabarra Sans"/>
                <a:sym typeface="Tabarra Sans"/>
              </a:rPr>
              <a:t>Human capital evolves as staff gain experience or leave. Businesses must invest in training and retention to keep this resource strong.</a:t>
            </a:r>
          </a:p>
          <a:p>
            <a:pPr algn="l">
              <a:lnSpc>
                <a:spcPts val="3779"/>
              </a:lnSpc>
            </a:pPr>
            <a:endParaRPr lang="en-US" sz="2699">
              <a:solidFill>
                <a:srgbClr val="24363D"/>
              </a:solidFill>
              <a:latin typeface="Tabarra Sans"/>
              <a:ea typeface="Tabarra Sans"/>
              <a:cs typeface="Tabarra Sans"/>
              <a:sym typeface="Tabarra Sans"/>
            </a:endParaRPr>
          </a:p>
          <a:p>
            <a:pPr algn="l">
              <a:lnSpc>
                <a:spcPts val="3779"/>
              </a:lnSpc>
            </a:pPr>
            <a:r>
              <a:rPr lang="en-US" sz="2699">
                <a:solidFill>
                  <a:srgbClr val="24363D"/>
                </a:solidFill>
                <a:latin typeface="Tabarra Sans"/>
                <a:ea typeface="Tabarra Sans"/>
                <a:cs typeface="Tabarra Sans"/>
                <a:sym typeface="Tabarra Sans"/>
              </a:rPr>
              <a:t>Financial resources change as a business grows. Startups rely on external funding, mature firms reinvest profits.</a:t>
            </a:r>
          </a:p>
          <a:p>
            <a:pPr algn="l">
              <a:lnSpc>
                <a:spcPts val="3779"/>
              </a:lnSpc>
            </a:pPr>
            <a:endParaRPr lang="en-US" sz="2699">
              <a:solidFill>
                <a:srgbClr val="24363D"/>
              </a:solidFill>
              <a:latin typeface="Tabarra Sans"/>
              <a:ea typeface="Tabarra Sans"/>
              <a:cs typeface="Tabarra Sans"/>
              <a:sym typeface="Tabarra Sans"/>
            </a:endParaRPr>
          </a:p>
          <a:p>
            <a:pPr algn="l">
              <a:lnSpc>
                <a:spcPts val="3779"/>
              </a:lnSpc>
            </a:pPr>
            <a:r>
              <a:rPr lang="en-US" sz="2699">
                <a:solidFill>
                  <a:srgbClr val="24363D"/>
                </a:solidFill>
                <a:latin typeface="Tabarra Sans"/>
                <a:ea typeface="Tabarra Sans"/>
                <a:cs typeface="Tabarra Sans"/>
                <a:sym typeface="Tabarra Sans"/>
              </a:rPr>
              <a:t>Intangible resources may gain or lose value, a brand can grow stronger with good marketing or lose trust after a scandal.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857250" y="1193837"/>
            <a:ext cx="13247385" cy="861387"/>
            <a:chOff x="0" y="0"/>
            <a:chExt cx="4510215" cy="293268"/>
          </a:xfrm>
        </p:grpSpPr>
        <p:sp>
          <p:nvSpPr>
            <p:cNvPr id="3" name="Freeform 3"/>
            <p:cNvSpPr/>
            <p:nvPr/>
          </p:nvSpPr>
          <p:spPr>
            <a:xfrm>
              <a:off x="0" y="0"/>
              <a:ext cx="4510215" cy="293268"/>
            </a:xfrm>
            <a:custGeom>
              <a:avLst/>
              <a:gdLst/>
              <a:ahLst/>
              <a:cxnLst/>
              <a:rect l="l" t="t" r="r" b="b"/>
              <a:pathLst>
                <a:path w="4510215" h="293268">
                  <a:moveTo>
                    <a:pt x="25714" y="0"/>
                  </a:moveTo>
                  <a:lnTo>
                    <a:pt x="4484501" y="0"/>
                  </a:lnTo>
                  <a:cubicBezTo>
                    <a:pt x="4491320" y="0"/>
                    <a:pt x="4497861" y="2709"/>
                    <a:pt x="4502683" y="7531"/>
                  </a:cubicBezTo>
                  <a:cubicBezTo>
                    <a:pt x="4507505" y="12354"/>
                    <a:pt x="4510215" y="18894"/>
                    <a:pt x="4510215" y="25714"/>
                  </a:cubicBezTo>
                  <a:lnTo>
                    <a:pt x="4510215" y="267554"/>
                  </a:lnTo>
                  <a:cubicBezTo>
                    <a:pt x="4510215" y="274374"/>
                    <a:pt x="4507505" y="280915"/>
                    <a:pt x="4502683" y="285737"/>
                  </a:cubicBezTo>
                  <a:cubicBezTo>
                    <a:pt x="4497861" y="290559"/>
                    <a:pt x="4491320" y="293268"/>
                    <a:pt x="4484501" y="293268"/>
                  </a:cubicBezTo>
                  <a:lnTo>
                    <a:pt x="25714" y="293268"/>
                  </a:lnTo>
                  <a:cubicBezTo>
                    <a:pt x="18894" y="293268"/>
                    <a:pt x="12354" y="290559"/>
                    <a:pt x="7531" y="285737"/>
                  </a:cubicBezTo>
                  <a:cubicBezTo>
                    <a:pt x="2709" y="280915"/>
                    <a:pt x="0" y="274374"/>
                    <a:pt x="0" y="267554"/>
                  </a:cubicBezTo>
                  <a:lnTo>
                    <a:pt x="0" y="25714"/>
                  </a:lnTo>
                  <a:cubicBezTo>
                    <a:pt x="0" y="18894"/>
                    <a:pt x="2709" y="12354"/>
                    <a:pt x="7531" y="7531"/>
                  </a:cubicBezTo>
                  <a:cubicBezTo>
                    <a:pt x="12354" y="2709"/>
                    <a:pt x="18894" y="0"/>
                    <a:pt x="25714"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44279" tIns="44279" rIns="44279" bIns="44279" rtlCol="0" anchor="ctr"/>
            <a:lstStyle/>
            <a:p>
              <a:pPr algn="ctr">
                <a:lnSpc>
                  <a:spcPts val="2318"/>
                </a:lnSpc>
              </a:pPr>
              <a:endParaRPr/>
            </a:p>
          </p:txBody>
        </p:sp>
      </p:grpSp>
      <p:sp>
        <p:nvSpPr>
          <p:cNvPr id="5" name="TextBox 5"/>
          <p:cNvSpPr txBox="1"/>
          <p:nvPr/>
        </p:nvSpPr>
        <p:spPr>
          <a:xfrm>
            <a:off x="1763742" y="129898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10.1</a:t>
            </a:r>
          </a:p>
        </p:txBody>
      </p:sp>
      <p:grpSp>
        <p:nvGrpSpPr>
          <p:cNvPr id="6" name="Group 6"/>
          <p:cNvGrpSpPr/>
          <p:nvPr/>
        </p:nvGrpSpPr>
        <p:grpSpPr>
          <a:xfrm>
            <a:off x="993262" y="2924227"/>
            <a:ext cx="6371941" cy="861387"/>
            <a:chOff x="0" y="0"/>
            <a:chExt cx="2169396" cy="293268"/>
          </a:xfrm>
        </p:grpSpPr>
        <p:sp>
          <p:nvSpPr>
            <p:cNvPr id="7" name="Freeform 7"/>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9" name="TextBox 9"/>
          <p:cNvSpPr txBox="1"/>
          <p:nvPr/>
        </p:nvSpPr>
        <p:spPr>
          <a:xfrm>
            <a:off x="1576970" y="3029370"/>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1149104" y="5288745"/>
            <a:ext cx="6371941" cy="861387"/>
            <a:chOff x="0" y="0"/>
            <a:chExt cx="2169396" cy="293268"/>
          </a:xfrm>
        </p:grpSpPr>
        <p:sp>
          <p:nvSpPr>
            <p:cNvPr id="11" name="Freeform 11"/>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3" name="TextBox 13"/>
          <p:cNvSpPr txBox="1"/>
          <p:nvPr/>
        </p:nvSpPr>
        <p:spPr>
          <a:xfrm>
            <a:off x="1732813" y="539388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399836" y="3973761"/>
            <a:ext cx="12982914" cy="401306"/>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a:t>
            </a:r>
          </a:p>
        </p:txBody>
      </p:sp>
      <p:sp>
        <p:nvSpPr>
          <p:cNvPr id="15" name="TextBox 15"/>
          <p:cNvSpPr txBox="1"/>
          <p:nvPr/>
        </p:nvSpPr>
        <p:spPr>
          <a:xfrm>
            <a:off x="1399836" y="6434084"/>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Q1, </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Q1,Q2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41427"/>
            <a:ext cx="12233620" cy="132715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10.2</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4214802"/>
            <a:ext cx="13525500" cy="191134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10.2 Identify the key costs and sources of finance for a business and explore why these may change over the product or service’s lifecycle.</a:t>
            </a:r>
          </a:p>
        </p:txBody>
      </p:sp>
      <p:sp>
        <p:nvSpPr>
          <p:cNvPr id="11" name="TextBox 11"/>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0413"/>
            <a:ext cx="15240000" cy="8916828"/>
            <a:chOff x="0" y="-28575"/>
            <a:chExt cx="4816593" cy="2818158"/>
          </a:xfrm>
        </p:grpSpPr>
        <p:sp>
          <p:nvSpPr>
            <p:cNvPr id="3" name="Freeform 3"/>
            <p:cNvSpPr/>
            <p:nvPr/>
          </p:nvSpPr>
          <p:spPr>
            <a:xfrm>
              <a:off x="0" y="0"/>
              <a:ext cx="4816592" cy="2789583"/>
            </a:xfrm>
            <a:custGeom>
              <a:avLst/>
              <a:gdLst/>
              <a:ahLst/>
              <a:cxnLst/>
              <a:rect l="l" t="t" r="r" b="b"/>
              <a:pathLst>
                <a:path w="4816592" h="2789583">
                  <a:moveTo>
                    <a:pt x="0" y="0"/>
                  </a:moveTo>
                  <a:lnTo>
                    <a:pt x="4816592" y="0"/>
                  </a:lnTo>
                  <a:lnTo>
                    <a:pt x="4816592" y="2789583"/>
                  </a:lnTo>
                  <a:lnTo>
                    <a:pt x="0" y="2789583"/>
                  </a:lnTo>
                  <a:close/>
                </a:path>
              </a:pathLst>
            </a:custGeom>
            <a:solidFill>
              <a:srgbClr val="24363D"/>
            </a:solidFill>
          </p:spPr>
          <p:txBody>
            <a:bodyPr/>
            <a:lstStyle/>
            <a:p>
              <a:endParaRPr lang="en-US" dirty="0"/>
            </a:p>
          </p:txBody>
        </p:sp>
        <p:sp>
          <p:nvSpPr>
            <p:cNvPr id="4" name="TextBox 4"/>
            <p:cNvSpPr txBox="1"/>
            <p:nvPr/>
          </p:nvSpPr>
          <p:spPr>
            <a:xfrm>
              <a:off x="0" y="-28575"/>
              <a:ext cx="4816593" cy="281815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857265" y="-6192"/>
            <a:ext cx="13525485"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Introduction</a:t>
            </a:r>
          </a:p>
        </p:txBody>
      </p:sp>
      <p:pic>
        <p:nvPicPr>
          <p:cNvPr id="8" name="Picture 8"/>
          <p:cNvPicPr>
            <a:picLocks noChangeAspect="1"/>
          </p:cNvPicPr>
          <p:nvPr>
            <a:videoFile r:link="rId1"/>
          </p:nvPr>
        </p:nvPicPr>
        <p:blipFill>
          <a:blip r:embed="rId4"/>
          <a:stretch>
            <a:fillRect/>
          </a:stretch>
        </p:blipFill>
        <p:spPr>
          <a:xfrm>
            <a:off x="2379405" y="1382008"/>
            <a:ext cx="10786019" cy="6062400"/>
          </a:xfrm>
          <a:prstGeom prst="rect">
            <a:avLst/>
          </a:prstGeom>
        </p:spPr>
      </p:pic>
      <p:sp>
        <p:nvSpPr>
          <p:cNvPr id="9" name="TextBox 9"/>
          <p:cNvSpPr txBox="1"/>
          <p:nvPr/>
        </p:nvSpPr>
        <p:spPr>
          <a:xfrm>
            <a:off x="2814756" y="7600950"/>
            <a:ext cx="9915318" cy="972574"/>
          </a:xfrm>
          <a:prstGeom prst="rect">
            <a:avLst/>
          </a:prstGeom>
        </p:spPr>
        <p:txBody>
          <a:bodyPr lIns="0" tIns="0" rIns="0" bIns="0" rtlCol="0" anchor="t">
            <a:spAutoFit/>
          </a:bodyPr>
          <a:lstStyle/>
          <a:p>
            <a:pPr algn="l">
              <a:lnSpc>
                <a:spcPts val="3919"/>
              </a:lnSpc>
              <a:spcBef>
                <a:spcPct val="0"/>
              </a:spcBef>
            </a:pPr>
            <a:r>
              <a:rPr lang="en-US" sz="2799" b="1" dirty="0">
                <a:solidFill>
                  <a:srgbClr val="F6DA6A"/>
                </a:solidFill>
                <a:latin typeface="Tabarra Sans Bold"/>
                <a:ea typeface="Tabarra Sans Bold"/>
                <a:cs typeface="Tabarra Sans Bold"/>
                <a:sym typeface="Tabarra Sans Bold"/>
              </a:rPr>
              <a:t>The starter sheet to use after watching the video is </a:t>
            </a:r>
            <a:r>
              <a:rPr lang="en-US" sz="2799" b="1" u="sng" dirty="0">
                <a:solidFill>
                  <a:srgbClr val="F6DA6A"/>
                </a:solidFill>
                <a:latin typeface="Tabarra Sans Bold"/>
                <a:ea typeface="Tabarra Sans Bold"/>
                <a:cs typeface="Tabarra Sans Bold"/>
                <a:sym typeface="Tabarra Sans Bold"/>
                <a:hlinkClick r:id="rId5" tooltip="https://backinbusinesshub.com/teacher-content/ch10-worksheet/"/>
              </a:rPr>
              <a:t>here</a:t>
            </a:r>
            <a:r>
              <a:rPr lang="en-US" sz="2799" b="1" dirty="0">
                <a:solidFill>
                  <a:srgbClr val="F6DA6A"/>
                </a:solidFill>
                <a:latin typeface="Tabarra Sans Bold"/>
                <a:ea typeface="Tabarra Sans Bold"/>
                <a:cs typeface="Tabarra Sans Bold"/>
                <a:sym typeface="Tabarra Sans Bold"/>
              </a:rPr>
              <a:t>.</a:t>
            </a:r>
          </a:p>
          <a:p>
            <a:pPr algn="l">
              <a:lnSpc>
                <a:spcPts val="3919"/>
              </a:lnSpc>
              <a:spcBef>
                <a:spcPct val="0"/>
              </a:spcBef>
            </a:pPr>
            <a:r>
              <a:rPr lang="en-US" sz="2799" b="1" dirty="0">
                <a:solidFill>
                  <a:srgbClr val="F6DA6A"/>
                </a:solidFill>
                <a:latin typeface="Tabarra Sans Bold"/>
                <a:ea typeface="Tabarra Sans Bold"/>
                <a:cs typeface="Tabarra Sans Bold"/>
                <a:sym typeface="Tabarra Sans Bold"/>
              </a:rPr>
              <a:t>Link to video is </a:t>
            </a:r>
            <a:r>
              <a:rPr lang="en-US" sz="2799" b="1" dirty="0">
                <a:solidFill>
                  <a:srgbClr val="F6DA6A"/>
                </a:solidFill>
                <a:latin typeface="Tabarra Sans Bold"/>
                <a:ea typeface="Tabarra Sans Bold"/>
                <a:cs typeface="Tabarra Sans Bold"/>
                <a:sym typeface="Tabarra Sans Bold"/>
                <a:hlinkClick r:id="rId6"/>
              </a:rPr>
              <a:t>here</a:t>
            </a:r>
            <a:endParaRPr lang="en-US" sz="2799" b="1" dirty="0">
              <a:solidFill>
                <a:srgbClr val="F6DA6A"/>
              </a:solidFill>
              <a:latin typeface="Tabarra Sans Bold"/>
              <a:ea typeface="Tabarra Sans Bold"/>
              <a:cs typeface="Tabarra Sans Bold"/>
              <a:sym typeface="Tabarra Sans Bo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6192"/>
            <a:ext cx="13525485"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Introduction</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24363D"/>
                </a:solidFill>
                <a:latin typeface="Tabarra Sans Heavy"/>
                <a:ea typeface="Tabarra Sans Heavy"/>
                <a:cs typeface="Tabarra Sans Heavy"/>
                <a:sym typeface="Tabarra Sans Heavy"/>
              </a:rPr>
              <a:t>Back In Business</a:t>
            </a:r>
          </a:p>
        </p:txBody>
      </p:sp>
      <p:sp>
        <p:nvSpPr>
          <p:cNvPr id="10" name="TextBox 10"/>
          <p:cNvSpPr txBox="1"/>
          <p:nvPr/>
        </p:nvSpPr>
        <p:spPr>
          <a:xfrm>
            <a:off x="857265" y="2371383"/>
            <a:ext cx="13525500" cy="4500880"/>
          </a:xfrm>
          <a:prstGeom prst="rect">
            <a:avLst/>
          </a:prstGeom>
        </p:spPr>
        <p:txBody>
          <a:bodyPr lIns="0" tIns="0" rIns="0" bIns="0" rtlCol="0" anchor="t">
            <a:spAutoFit/>
          </a:bodyPr>
          <a:lstStyle/>
          <a:p>
            <a:pPr algn="l">
              <a:lnSpc>
                <a:spcPts val="3919"/>
              </a:lnSpc>
            </a:pPr>
            <a:r>
              <a:rPr lang="en-US" sz="2799">
                <a:solidFill>
                  <a:srgbClr val="24363D"/>
                </a:solidFill>
                <a:latin typeface="Tabarra Sans"/>
                <a:ea typeface="Tabarra Sans"/>
                <a:cs typeface="Tabarra Sans"/>
                <a:sym typeface="Tabarra Sans"/>
              </a:rPr>
              <a:t>For this section, we will break the costs of business into two different types:</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a:solidFill>
                  <a:srgbClr val="24363D"/>
                </a:solidFill>
                <a:latin typeface="Tabarra Sans"/>
                <a:ea typeface="Tabarra Sans"/>
                <a:cs typeface="Tabarra Sans"/>
                <a:sym typeface="Tabarra Sans"/>
              </a:rPr>
              <a:t>📌 Variable Costs</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a:solidFill>
                  <a:srgbClr val="24363D"/>
                </a:solidFill>
                <a:latin typeface="Tabarra Sans"/>
                <a:ea typeface="Tabarra Sans"/>
                <a:cs typeface="Tabarra Sans"/>
                <a:sym typeface="Tabarra Sans"/>
              </a:rPr>
              <a:t>📌 Fixed Costs</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a:solidFill>
                  <a:srgbClr val="24363D"/>
                </a:solidFill>
                <a:latin typeface="Tabarra Sans"/>
                <a:ea typeface="Tabarra Sans"/>
                <a:cs typeface="Tabarra Sans"/>
                <a:sym typeface="Tabarra Sans"/>
              </a:rPr>
              <a:t>We will define these costs, giving examples for both, and examine how a business can finance each type and how they change over the lifecycle of the product or service.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7F898-A597-1634-194F-670D5C986548}"/>
            </a:ext>
          </a:extLst>
        </p:cNvPr>
        <p:cNvGrpSpPr/>
        <p:nvPr/>
      </p:nvGrpSpPr>
      <p:grpSpPr>
        <a:xfrm>
          <a:off x="0" y="0"/>
          <a:ext cx="0" cy="0"/>
          <a:chOff x="0" y="0"/>
          <a:chExt cx="0" cy="0"/>
        </a:xfrm>
      </p:grpSpPr>
      <p:pic>
        <p:nvPicPr>
          <p:cNvPr id="4" name="Picture 3" descr="A blue background with yellow text&#10;&#10;AI-generated content may be incorrect.">
            <a:extLst>
              <a:ext uri="{FF2B5EF4-FFF2-40B4-BE49-F238E27FC236}">
                <a16:creationId xmlns:a16="http://schemas.microsoft.com/office/drawing/2014/main" id="{89447AED-D5FE-B6D1-6BEB-E62D3E5421E4}"/>
              </a:ext>
            </a:extLst>
          </p:cNvPr>
          <p:cNvPicPr>
            <a:picLocks noChangeAspect="1"/>
          </p:cNvPicPr>
          <p:nvPr/>
        </p:nvPicPr>
        <p:blipFill>
          <a:blip r:embed="rId3"/>
          <a:stretch>
            <a:fillRect/>
          </a:stretch>
        </p:blipFill>
        <p:spPr>
          <a:xfrm>
            <a:off x="0" y="0"/>
            <a:ext cx="15240000" cy="8572500"/>
          </a:xfrm>
          <a:prstGeom prst="rect">
            <a:avLst/>
          </a:prstGeom>
        </p:spPr>
      </p:pic>
      <p:pic>
        <p:nvPicPr>
          <p:cNvPr id="5" name="Online Media 4" descr="Difference Between Fixed Costs and Variable Costs - 60 Second Breakdown">
            <a:hlinkClick r:id="" action="ppaction://media"/>
            <a:extLst>
              <a:ext uri="{FF2B5EF4-FFF2-40B4-BE49-F238E27FC236}">
                <a16:creationId xmlns:a16="http://schemas.microsoft.com/office/drawing/2014/main" id="{F2E13093-32E6-66E0-B472-E956A8F21848}"/>
              </a:ext>
            </a:extLst>
          </p:cNvPr>
          <p:cNvPicPr>
            <a:picLocks noRot="1" noChangeAspect="1"/>
          </p:cNvPicPr>
          <p:nvPr>
            <a:videoFile r:link="rId1"/>
          </p:nvPr>
        </p:nvPicPr>
        <p:blipFill>
          <a:blip r:embed="rId4"/>
          <a:stretch>
            <a:fillRect/>
          </a:stretch>
        </p:blipFill>
        <p:spPr>
          <a:xfrm>
            <a:off x="1981200" y="1373245"/>
            <a:ext cx="11125200" cy="6285737"/>
          </a:xfrm>
          <a:prstGeom prst="rect">
            <a:avLst/>
          </a:prstGeom>
        </p:spPr>
      </p:pic>
    </p:spTree>
    <p:extLst>
      <p:ext uri="{BB962C8B-B14F-4D97-AF65-F5344CB8AC3E}">
        <p14:creationId xmlns:p14="http://schemas.microsoft.com/office/powerpoint/2010/main" val="156219833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857250" y="2514258"/>
            <a:ext cx="13525515" cy="2727114"/>
            <a:chOff x="0" y="0"/>
            <a:chExt cx="4274731" cy="861903"/>
          </a:xfrm>
        </p:grpSpPr>
        <p:sp>
          <p:nvSpPr>
            <p:cNvPr id="8" name="Freeform 8"/>
            <p:cNvSpPr/>
            <p:nvPr/>
          </p:nvSpPr>
          <p:spPr>
            <a:xfrm>
              <a:off x="0" y="0"/>
              <a:ext cx="4274731" cy="861903"/>
            </a:xfrm>
            <a:custGeom>
              <a:avLst/>
              <a:gdLst/>
              <a:ahLst/>
              <a:cxnLst/>
              <a:rect l="l" t="t" r="r" b="b"/>
              <a:pathLst>
                <a:path w="4274731" h="861903">
                  <a:moveTo>
                    <a:pt x="24041" y="0"/>
                  </a:moveTo>
                  <a:lnTo>
                    <a:pt x="4250690" y="0"/>
                  </a:lnTo>
                  <a:cubicBezTo>
                    <a:pt x="4257066" y="0"/>
                    <a:pt x="4263181" y="2533"/>
                    <a:pt x="4267689" y="7041"/>
                  </a:cubicBezTo>
                  <a:cubicBezTo>
                    <a:pt x="4272198" y="11550"/>
                    <a:pt x="4274731" y="17665"/>
                    <a:pt x="4274731" y="24041"/>
                  </a:cubicBezTo>
                  <a:lnTo>
                    <a:pt x="4274731" y="837862"/>
                  </a:lnTo>
                  <a:cubicBezTo>
                    <a:pt x="4274731" y="844238"/>
                    <a:pt x="4272198" y="850353"/>
                    <a:pt x="4267689" y="854861"/>
                  </a:cubicBezTo>
                  <a:cubicBezTo>
                    <a:pt x="4263181" y="859370"/>
                    <a:pt x="4257066" y="861903"/>
                    <a:pt x="4250690" y="861903"/>
                  </a:cubicBezTo>
                  <a:lnTo>
                    <a:pt x="24041" y="861903"/>
                  </a:lnTo>
                  <a:cubicBezTo>
                    <a:pt x="17665" y="861903"/>
                    <a:pt x="11550" y="859370"/>
                    <a:pt x="7041" y="854861"/>
                  </a:cubicBezTo>
                  <a:cubicBezTo>
                    <a:pt x="2533" y="850353"/>
                    <a:pt x="0" y="844238"/>
                    <a:pt x="0" y="837862"/>
                  </a:cubicBezTo>
                  <a:lnTo>
                    <a:pt x="0" y="24041"/>
                  </a:lnTo>
                  <a:cubicBezTo>
                    <a:pt x="0" y="17665"/>
                    <a:pt x="2533" y="11550"/>
                    <a:pt x="7041" y="7041"/>
                  </a:cubicBezTo>
                  <a:cubicBezTo>
                    <a:pt x="11550" y="2533"/>
                    <a:pt x="17665" y="0"/>
                    <a:pt x="24041" y="0"/>
                  </a:cubicBezTo>
                  <a:close/>
                </a:path>
              </a:pathLst>
            </a:custGeom>
            <a:solidFill>
              <a:srgbClr val="FFE57D"/>
            </a:solidFill>
          </p:spPr>
          <p:txBody>
            <a:bodyPr/>
            <a:lstStyle/>
            <a:p>
              <a:endParaRPr lang="en-US"/>
            </a:p>
          </p:txBody>
        </p:sp>
        <p:sp>
          <p:nvSpPr>
            <p:cNvPr id="9" name="TextBox 9"/>
            <p:cNvSpPr txBox="1"/>
            <p:nvPr/>
          </p:nvSpPr>
          <p:spPr>
            <a:xfrm>
              <a:off x="0" y="-28575"/>
              <a:ext cx="4274731" cy="890478"/>
            </a:xfrm>
            <a:prstGeom prst="rect">
              <a:avLst/>
            </a:prstGeom>
          </p:spPr>
          <p:txBody>
            <a:bodyPr lIns="50800" tIns="50800" rIns="50800" bIns="50800" rtlCol="0" anchor="ctr"/>
            <a:lstStyle/>
            <a:p>
              <a:pPr algn="ctr">
                <a:lnSpc>
                  <a:spcPts val="2239"/>
                </a:lnSpc>
              </a:pPr>
              <a:endParaRPr/>
            </a:p>
          </p:txBody>
        </p:sp>
      </p:grpSp>
      <p:sp>
        <p:nvSpPr>
          <p:cNvPr id="10" name="Freeform 10"/>
          <p:cNvSpPr/>
          <p:nvPr/>
        </p:nvSpPr>
        <p:spPr>
          <a:xfrm>
            <a:off x="1781525" y="5669997"/>
            <a:ext cx="1844000" cy="1666515"/>
          </a:xfrm>
          <a:custGeom>
            <a:avLst/>
            <a:gdLst/>
            <a:ahLst/>
            <a:cxnLst/>
            <a:rect l="l" t="t" r="r" b="b"/>
            <a:pathLst>
              <a:path w="1844000" h="1666515">
                <a:moveTo>
                  <a:pt x="0" y="0"/>
                </a:moveTo>
                <a:lnTo>
                  <a:pt x="1844000" y="0"/>
                </a:lnTo>
                <a:lnTo>
                  <a:pt x="1844000" y="1666514"/>
                </a:lnTo>
                <a:lnTo>
                  <a:pt x="0" y="16665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11"/>
          <p:cNvSpPr/>
          <p:nvPr/>
        </p:nvSpPr>
        <p:spPr>
          <a:xfrm>
            <a:off x="6030120" y="5417676"/>
            <a:ext cx="1956754" cy="2171156"/>
          </a:xfrm>
          <a:custGeom>
            <a:avLst/>
            <a:gdLst/>
            <a:ahLst/>
            <a:cxnLst/>
            <a:rect l="l" t="t" r="r" b="b"/>
            <a:pathLst>
              <a:path w="1956754" h="2171156">
                <a:moveTo>
                  <a:pt x="0" y="0"/>
                </a:moveTo>
                <a:lnTo>
                  <a:pt x="1956754" y="0"/>
                </a:lnTo>
                <a:lnTo>
                  <a:pt x="1956754" y="2171156"/>
                </a:lnTo>
                <a:lnTo>
                  <a:pt x="0" y="21711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2" name="Freeform 12"/>
          <p:cNvSpPr/>
          <p:nvPr/>
        </p:nvSpPr>
        <p:spPr>
          <a:xfrm>
            <a:off x="10391470" y="5543579"/>
            <a:ext cx="2232200" cy="2045253"/>
          </a:xfrm>
          <a:custGeom>
            <a:avLst/>
            <a:gdLst/>
            <a:ahLst/>
            <a:cxnLst/>
            <a:rect l="l" t="t" r="r" b="b"/>
            <a:pathLst>
              <a:path w="2232200" h="2045253">
                <a:moveTo>
                  <a:pt x="0" y="0"/>
                </a:moveTo>
                <a:lnTo>
                  <a:pt x="2232200" y="0"/>
                </a:lnTo>
                <a:lnTo>
                  <a:pt x="2232200" y="2045253"/>
                </a:lnTo>
                <a:lnTo>
                  <a:pt x="0" y="2045253"/>
                </a:lnTo>
                <a:lnTo>
                  <a:pt x="0" y="0"/>
                </a:lnTo>
                <a:close/>
              </a:path>
            </a:pathLst>
          </a:custGeom>
          <a:blipFill>
            <a:blip r:embed="rId7"/>
            <a:stretch>
              <a:fillRect/>
            </a:stretch>
          </a:blipFill>
        </p:spPr>
        <p:txBody>
          <a:bodyPr/>
          <a:lstStyle/>
          <a:p>
            <a:endParaRPr lang="en-US"/>
          </a:p>
        </p:txBody>
      </p:sp>
      <p:sp>
        <p:nvSpPr>
          <p:cNvPr id="13" name="TextBox 13"/>
          <p:cNvSpPr txBox="1"/>
          <p:nvPr/>
        </p:nvSpPr>
        <p:spPr>
          <a:xfrm>
            <a:off x="707779" y="2689652"/>
            <a:ext cx="13824443" cy="229044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These costs are linked to the output of a business. They increase as output increases and decrease as output decreases. </a:t>
            </a:r>
          </a:p>
          <a:p>
            <a:pPr algn="ctr">
              <a:lnSpc>
                <a:spcPts val="4479"/>
              </a:lnSpc>
            </a:pPr>
            <a:r>
              <a:rPr lang="en-US" sz="3199">
                <a:solidFill>
                  <a:srgbClr val="24363D"/>
                </a:solidFill>
                <a:latin typeface="Tabarra Sans"/>
                <a:ea typeface="Tabarra Sans"/>
                <a:cs typeface="Tabarra Sans"/>
                <a:sym typeface="Tabarra Sans"/>
              </a:rPr>
              <a:t>Over time, as output increases, the variable cost per unit will likely</a:t>
            </a:r>
          </a:p>
          <a:p>
            <a:pPr algn="ctr">
              <a:lnSpc>
                <a:spcPts val="4479"/>
              </a:lnSpc>
            </a:pPr>
            <a:r>
              <a:rPr lang="en-US" sz="3199">
                <a:solidFill>
                  <a:srgbClr val="24363D"/>
                </a:solidFill>
                <a:latin typeface="Tabarra Sans"/>
                <a:ea typeface="Tabarra Sans"/>
                <a:cs typeface="Tabarra Sans"/>
                <a:sym typeface="Tabarra Sans"/>
              </a:rPr>
              <a:t>fall due to the business benefitting from economies of scale.</a:t>
            </a:r>
          </a:p>
        </p:txBody>
      </p:sp>
      <p:sp>
        <p:nvSpPr>
          <p:cNvPr id="14" name="TextBox 14"/>
          <p:cNvSpPr txBox="1"/>
          <p:nvPr/>
        </p:nvSpPr>
        <p:spPr>
          <a:xfrm>
            <a:off x="857265" y="-6192"/>
            <a:ext cx="13525485"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Variable Costs</a:t>
            </a:r>
          </a:p>
        </p:txBody>
      </p:sp>
      <p:sp>
        <p:nvSpPr>
          <p:cNvPr id="15" name="TextBox 15"/>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sp>
        <p:nvSpPr>
          <p:cNvPr id="16" name="TextBox 16"/>
          <p:cNvSpPr txBox="1"/>
          <p:nvPr/>
        </p:nvSpPr>
        <p:spPr>
          <a:xfrm>
            <a:off x="1183536" y="7445957"/>
            <a:ext cx="3504013" cy="689608"/>
          </a:xfrm>
          <a:prstGeom prst="rect">
            <a:avLst/>
          </a:prstGeom>
        </p:spPr>
        <p:txBody>
          <a:bodyPr lIns="0" tIns="0" rIns="0" bIns="0" rtlCol="0" anchor="t">
            <a:spAutoFit/>
          </a:bodyPr>
          <a:lstStyle/>
          <a:p>
            <a:pPr algn="ctr">
              <a:lnSpc>
                <a:spcPts val="5040"/>
              </a:lnSpc>
            </a:pPr>
            <a:r>
              <a:rPr lang="en-US" sz="3600" b="1">
                <a:solidFill>
                  <a:srgbClr val="203C48"/>
                </a:solidFill>
                <a:latin typeface="Tabarra Sans Heavy"/>
                <a:ea typeface="Tabarra Sans Heavy"/>
                <a:cs typeface="Tabarra Sans Heavy"/>
                <a:sym typeface="Tabarra Sans Heavy"/>
              </a:rPr>
              <a:t>Wages</a:t>
            </a:r>
          </a:p>
        </p:txBody>
      </p:sp>
      <p:sp>
        <p:nvSpPr>
          <p:cNvPr id="17" name="TextBox 17"/>
          <p:cNvSpPr txBox="1"/>
          <p:nvPr/>
        </p:nvSpPr>
        <p:spPr>
          <a:xfrm>
            <a:off x="5256491" y="7572375"/>
            <a:ext cx="3504013" cy="689608"/>
          </a:xfrm>
          <a:prstGeom prst="rect">
            <a:avLst/>
          </a:prstGeom>
        </p:spPr>
        <p:txBody>
          <a:bodyPr lIns="0" tIns="0" rIns="0" bIns="0" rtlCol="0" anchor="t">
            <a:spAutoFit/>
          </a:bodyPr>
          <a:lstStyle/>
          <a:p>
            <a:pPr algn="ctr">
              <a:lnSpc>
                <a:spcPts val="5040"/>
              </a:lnSpc>
            </a:pPr>
            <a:r>
              <a:rPr lang="en-US" sz="3600" b="1">
                <a:solidFill>
                  <a:srgbClr val="203C48"/>
                </a:solidFill>
                <a:latin typeface="Tabarra Sans Heavy"/>
                <a:ea typeface="Tabarra Sans Heavy"/>
                <a:cs typeface="Tabarra Sans Heavy"/>
                <a:sym typeface="Tabarra Sans Heavy"/>
              </a:rPr>
              <a:t>Buying stock</a:t>
            </a:r>
          </a:p>
        </p:txBody>
      </p:sp>
      <p:sp>
        <p:nvSpPr>
          <p:cNvPr id="18" name="TextBox 18"/>
          <p:cNvSpPr txBox="1"/>
          <p:nvPr/>
        </p:nvSpPr>
        <p:spPr>
          <a:xfrm>
            <a:off x="10043757" y="7607882"/>
            <a:ext cx="3504013" cy="689608"/>
          </a:xfrm>
          <a:prstGeom prst="rect">
            <a:avLst/>
          </a:prstGeom>
        </p:spPr>
        <p:txBody>
          <a:bodyPr lIns="0" tIns="0" rIns="0" bIns="0" rtlCol="0" anchor="t">
            <a:spAutoFit/>
          </a:bodyPr>
          <a:lstStyle/>
          <a:p>
            <a:pPr algn="ctr">
              <a:lnSpc>
                <a:spcPts val="5040"/>
              </a:lnSpc>
            </a:pPr>
            <a:r>
              <a:rPr lang="en-US" sz="3600" b="1">
                <a:solidFill>
                  <a:srgbClr val="203C48"/>
                </a:solidFill>
                <a:latin typeface="Tabarra Sans Heavy"/>
                <a:ea typeface="Tabarra Sans Heavy"/>
                <a:cs typeface="Tabarra Sans Heavy"/>
                <a:sym typeface="Tabarra Sans Heavy"/>
              </a:rPr>
              <a:t>Light and heat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151132"/>
            <a:ext cx="13525485" cy="706118"/>
          </a:xfrm>
          <a:prstGeom prst="rect">
            <a:avLst/>
          </a:prstGeom>
        </p:spPr>
        <p:txBody>
          <a:bodyPr lIns="0" tIns="0" rIns="0" bIns="0" rtlCol="0" anchor="t">
            <a:spAutoFit/>
          </a:bodyPr>
          <a:lstStyle/>
          <a:p>
            <a:pPr algn="l">
              <a:lnSpc>
                <a:spcPts val="5180"/>
              </a:lnSpc>
            </a:pPr>
            <a:r>
              <a:rPr lang="en-US" sz="3700" b="1" u="sng">
                <a:solidFill>
                  <a:srgbClr val="FFE57D"/>
                </a:solidFill>
                <a:latin typeface="Tabarra Sans Heavy"/>
                <a:ea typeface="Tabarra Sans Heavy"/>
                <a:cs typeface="Tabarra Sans Heavy"/>
                <a:sym typeface="Tabarra Sans Heavy"/>
              </a:rPr>
              <a:t>Short-Term</a:t>
            </a:r>
            <a:r>
              <a:rPr lang="en-US" sz="3700" b="1">
                <a:solidFill>
                  <a:srgbClr val="FFE57D"/>
                </a:solidFill>
                <a:latin typeface="Tabarra Sans Heavy"/>
                <a:ea typeface="Tabarra Sans Heavy"/>
                <a:cs typeface="Tabarra Sans Heavy"/>
                <a:sym typeface="Tabarra Sans Heavy"/>
              </a:rPr>
              <a:t> Sources Of Finance To Cover Variable Costs</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2995197"/>
            <a:ext cx="4022967" cy="882112"/>
            <a:chOff x="0" y="0"/>
            <a:chExt cx="1271456" cy="278791"/>
          </a:xfrm>
        </p:grpSpPr>
        <p:sp>
          <p:nvSpPr>
            <p:cNvPr id="10" name="Freeform 10"/>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1" name="TextBox 11"/>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293393" y="3072080"/>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Bank Overdraft</a:t>
            </a:r>
          </a:p>
        </p:txBody>
      </p:sp>
      <p:grpSp>
        <p:nvGrpSpPr>
          <p:cNvPr id="13" name="Group 13"/>
          <p:cNvGrpSpPr/>
          <p:nvPr/>
        </p:nvGrpSpPr>
        <p:grpSpPr>
          <a:xfrm>
            <a:off x="857250" y="4361705"/>
            <a:ext cx="4022967" cy="882112"/>
            <a:chOff x="0" y="0"/>
            <a:chExt cx="1271456" cy="278791"/>
          </a:xfrm>
        </p:grpSpPr>
        <p:sp>
          <p:nvSpPr>
            <p:cNvPr id="14" name="Freeform 14"/>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5" name="TextBox 15"/>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grpSp>
        <p:nvGrpSpPr>
          <p:cNvPr id="16" name="Group 16"/>
          <p:cNvGrpSpPr/>
          <p:nvPr/>
        </p:nvGrpSpPr>
        <p:grpSpPr>
          <a:xfrm>
            <a:off x="857250" y="5729592"/>
            <a:ext cx="4022967" cy="882112"/>
            <a:chOff x="0" y="0"/>
            <a:chExt cx="1271456" cy="278791"/>
          </a:xfrm>
        </p:grpSpPr>
        <p:sp>
          <p:nvSpPr>
            <p:cNvPr id="17" name="Freeform 17"/>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8" name="TextBox 18"/>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grpSp>
        <p:nvGrpSpPr>
          <p:cNvPr id="19" name="Group 19"/>
          <p:cNvGrpSpPr/>
          <p:nvPr/>
        </p:nvGrpSpPr>
        <p:grpSpPr>
          <a:xfrm>
            <a:off x="857250" y="7097480"/>
            <a:ext cx="4022967" cy="882112"/>
            <a:chOff x="0" y="0"/>
            <a:chExt cx="1271456" cy="278791"/>
          </a:xfrm>
        </p:grpSpPr>
        <p:sp>
          <p:nvSpPr>
            <p:cNvPr id="20" name="Freeform 20"/>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21" name="TextBox 21"/>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sp>
        <p:nvSpPr>
          <p:cNvPr id="22" name="TextBox 22"/>
          <p:cNvSpPr txBox="1"/>
          <p:nvPr/>
        </p:nvSpPr>
        <p:spPr>
          <a:xfrm>
            <a:off x="941019" y="4438589"/>
            <a:ext cx="3855430"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Accrued Expenses</a:t>
            </a:r>
          </a:p>
        </p:txBody>
      </p:sp>
      <p:sp>
        <p:nvSpPr>
          <p:cNvPr id="23" name="TextBox 23"/>
          <p:cNvSpPr txBox="1"/>
          <p:nvPr/>
        </p:nvSpPr>
        <p:spPr>
          <a:xfrm>
            <a:off x="1293393" y="5805792"/>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Trade Credit</a:t>
            </a:r>
          </a:p>
        </p:txBody>
      </p:sp>
      <p:sp>
        <p:nvSpPr>
          <p:cNvPr id="24" name="TextBox 24"/>
          <p:cNvSpPr txBox="1"/>
          <p:nvPr/>
        </p:nvSpPr>
        <p:spPr>
          <a:xfrm>
            <a:off x="1293393" y="7174363"/>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Factoring</a:t>
            </a:r>
          </a:p>
        </p:txBody>
      </p:sp>
      <p:sp>
        <p:nvSpPr>
          <p:cNvPr id="25" name="TextBox 25"/>
          <p:cNvSpPr txBox="1"/>
          <p:nvPr/>
        </p:nvSpPr>
        <p:spPr>
          <a:xfrm>
            <a:off x="5373898" y="2924174"/>
            <a:ext cx="9008852" cy="9531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A facility that allows a business to withdraw more money than it has in its current account up to an agreed limit.</a:t>
            </a:r>
          </a:p>
        </p:txBody>
      </p:sp>
      <p:sp>
        <p:nvSpPr>
          <p:cNvPr id="26" name="TextBox 26"/>
          <p:cNvSpPr txBox="1"/>
          <p:nvPr/>
        </p:nvSpPr>
        <p:spPr>
          <a:xfrm>
            <a:off x="5373913" y="4273806"/>
            <a:ext cx="9008852" cy="9531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Delaying the payment of bills for a short time to use that money to cover payment for another use.</a:t>
            </a:r>
          </a:p>
        </p:txBody>
      </p:sp>
      <p:sp>
        <p:nvSpPr>
          <p:cNvPr id="27" name="TextBox 27"/>
          <p:cNvSpPr txBox="1"/>
          <p:nvPr/>
        </p:nvSpPr>
        <p:spPr>
          <a:xfrm>
            <a:off x="5373913" y="5641694"/>
            <a:ext cx="9008852" cy="9531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Allows a business to receive goods within a 30–60 day period, trying to sell the goods before paying for them.</a:t>
            </a:r>
          </a:p>
        </p:txBody>
      </p:sp>
      <p:sp>
        <p:nvSpPr>
          <p:cNvPr id="28" name="TextBox 28"/>
          <p:cNvSpPr txBox="1"/>
          <p:nvPr/>
        </p:nvSpPr>
        <p:spPr>
          <a:xfrm>
            <a:off x="5373898" y="6992705"/>
            <a:ext cx="9008852" cy="14103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Selling unpaid invoices to a factoring company in exchange for immediate cash. The factoring company then collects the debts and keeps a portion as its fee.</a:t>
            </a:r>
          </a:p>
        </p:txBody>
      </p:sp>
      <p:sp>
        <p:nvSpPr>
          <p:cNvPr id="29" name="TextBox 29"/>
          <p:cNvSpPr txBox="1"/>
          <p:nvPr/>
        </p:nvSpPr>
        <p:spPr>
          <a:xfrm>
            <a:off x="175973" y="2076989"/>
            <a:ext cx="14888053" cy="689608"/>
          </a:xfrm>
          <a:prstGeom prst="rect">
            <a:avLst/>
          </a:prstGeom>
        </p:spPr>
        <p:txBody>
          <a:bodyPr lIns="0" tIns="0" rIns="0" bIns="0" rtlCol="0" anchor="t">
            <a:spAutoFit/>
          </a:bodyPr>
          <a:lstStyle/>
          <a:p>
            <a:pPr algn="ctr">
              <a:lnSpc>
                <a:spcPts val="5040"/>
              </a:lnSpc>
            </a:pPr>
            <a:r>
              <a:rPr lang="en-US" sz="3600" b="1">
                <a:solidFill>
                  <a:srgbClr val="203C48"/>
                </a:solidFill>
                <a:latin typeface="Tabarra Sans Heavy"/>
                <a:ea typeface="Tabarra Sans Heavy"/>
                <a:cs typeface="Tabarra Sans Heavy"/>
                <a:sym typeface="Tabarra Sans Heavy"/>
              </a:rPr>
              <a:t>S-T finance is used to pay for day-to-day expenditure (&lt;1 year)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80" y="244719"/>
            <a:ext cx="13525485" cy="538478"/>
          </a:xfrm>
          <a:prstGeom prst="rect">
            <a:avLst/>
          </a:prstGeom>
        </p:spPr>
        <p:txBody>
          <a:bodyPr lIns="0" tIns="0" rIns="0" bIns="0" rtlCol="0" anchor="t">
            <a:spAutoFit/>
          </a:bodyPr>
          <a:lstStyle/>
          <a:p>
            <a:pPr algn="l">
              <a:lnSpc>
                <a:spcPts val="3920"/>
              </a:lnSpc>
            </a:pPr>
            <a:r>
              <a:rPr lang="en-US" sz="2800" b="1">
                <a:solidFill>
                  <a:srgbClr val="FFE57D"/>
                </a:solidFill>
                <a:latin typeface="Tabarra Sans Heavy"/>
                <a:ea typeface="Tabarra Sans Heavy"/>
                <a:cs typeface="Tabarra Sans Heavy"/>
                <a:sym typeface="Tabarra Sans Heavy"/>
              </a:rPr>
              <a:t>How Variable Costs Change Over The Lifecycle Of The Product Or Service</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2637514"/>
            <a:ext cx="4022967" cy="882112"/>
            <a:chOff x="0" y="0"/>
            <a:chExt cx="1271456" cy="278791"/>
          </a:xfrm>
        </p:grpSpPr>
        <p:sp>
          <p:nvSpPr>
            <p:cNvPr id="10" name="Freeform 10"/>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1" name="TextBox 11"/>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293393" y="2714398"/>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Start-Up</a:t>
            </a:r>
          </a:p>
        </p:txBody>
      </p:sp>
      <p:grpSp>
        <p:nvGrpSpPr>
          <p:cNvPr id="13" name="Group 13"/>
          <p:cNvGrpSpPr/>
          <p:nvPr/>
        </p:nvGrpSpPr>
        <p:grpSpPr>
          <a:xfrm>
            <a:off x="857250" y="4004023"/>
            <a:ext cx="4022967" cy="882112"/>
            <a:chOff x="0" y="0"/>
            <a:chExt cx="1271456" cy="278791"/>
          </a:xfrm>
        </p:grpSpPr>
        <p:sp>
          <p:nvSpPr>
            <p:cNvPr id="14" name="Freeform 14"/>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5" name="TextBox 15"/>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grpSp>
        <p:nvGrpSpPr>
          <p:cNvPr id="16" name="Group 16"/>
          <p:cNvGrpSpPr/>
          <p:nvPr/>
        </p:nvGrpSpPr>
        <p:grpSpPr>
          <a:xfrm>
            <a:off x="857250" y="5371910"/>
            <a:ext cx="4022967" cy="882112"/>
            <a:chOff x="0" y="0"/>
            <a:chExt cx="1271456" cy="278791"/>
          </a:xfrm>
        </p:grpSpPr>
        <p:sp>
          <p:nvSpPr>
            <p:cNvPr id="17" name="Freeform 17"/>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8" name="TextBox 18"/>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grpSp>
        <p:nvGrpSpPr>
          <p:cNvPr id="19" name="Group 19"/>
          <p:cNvGrpSpPr/>
          <p:nvPr/>
        </p:nvGrpSpPr>
        <p:grpSpPr>
          <a:xfrm>
            <a:off x="857250" y="6739797"/>
            <a:ext cx="4022967" cy="882112"/>
            <a:chOff x="0" y="0"/>
            <a:chExt cx="1271456" cy="278791"/>
          </a:xfrm>
        </p:grpSpPr>
        <p:sp>
          <p:nvSpPr>
            <p:cNvPr id="20" name="Freeform 20"/>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21" name="TextBox 21"/>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sp>
        <p:nvSpPr>
          <p:cNvPr id="22" name="TextBox 22"/>
          <p:cNvSpPr txBox="1"/>
          <p:nvPr/>
        </p:nvSpPr>
        <p:spPr>
          <a:xfrm>
            <a:off x="941019" y="4133850"/>
            <a:ext cx="3855430" cy="530210"/>
          </a:xfrm>
          <a:prstGeom prst="rect">
            <a:avLst/>
          </a:prstGeom>
        </p:spPr>
        <p:txBody>
          <a:bodyPr lIns="0" tIns="0" rIns="0" bIns="0" rtlCol="0" anchor="t">
            <a:spAutoFit/>
          </a:bodyPr>
          <a:lstStyle/>
          <a:p>
            <a:pPr algn="ctr">
              <a:lnSpc>
                <a:spcPts val="4479"/>
              </a:lnSpc>
            </a:pPr>
            <a:r>
              <a:rPr lang="en-US" sz="2800" dirty="0">
                <a:solidFill>
                  <a:srgbClr val="24363D"/>
                </a:solidFill>
                <a:latin typeface="Tabarra Sans"/>
                <a:ea typeface="Tabarra Sans"/>
                <a:cs typeface="Tabarra Sans"/>
                <a:sym typeface="Tabarra Sans"/>
              </a:rPr>
              <a:t>Growth / Expansion</a:t>
            </a:r>
          </a:p>
        </p:txBody>
      </p:sp>
      <p:sp>
        <p:nvSpPr>
          <p:cNvPr id="23" name="TextBox 23"/>
          <p:cNvSpPr txBox="1"/>
          <p:nvPr/>
        </p:nvSpPr>
        <p:spPr>
          <a:xfrm>
            <a:off x="1293393" y="5448110"/>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Maturity</a:t>
            </a:r>
          </a:p>
        </p:txBody>
      </p:sp>
      <p:sp>
        <p:nvSpPr>
          <p:cNvPr id="24" name="TextBox 24"/>
          <p:cNvSpPr txBox="1"/>
          <p:nvPr/>
        </p:nvSpPr>
        <p:spPr>
          <a:xfrm>
            <a:off x="1293393" y="6816681"/>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Renewal / Exit</a:t>
            </a:r>
          </a:p>
        </p:txBody>
      </p:sp>
      <p:sp>
        <p:nvSpPr>
          <p:cNvPr id="25" name="TextBox 25"/>
          <p:cNvSpPr txBox="1"/>
          <p:nvPr/>
        </p:nvSpPr>
        <p:spPr>
          <a:xfrm>
            <a:off x="5373898" y="2566491"/>
            <a:ext cx="9008852" cy="9531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Variable costs are relatively low at this stage because the business is not yet selling at scale.</a:t>
            </a:r>
          </a:p>
        </p:txBody>
      </p:sp>
      <p:sp>
        <p:nvSpPr>
          <p:cNvPr id="26" name="TextBox 26"/>
          <p:cNvSpPr txBox="1"/>
          <p:nvPr/>
        </p:nvSpPr>
        <p:spPr>
          <a:xfrm>
            <a:off x="5373913" y="3916124"/>
            <a:ext cx="9008852" cy="9531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As demand increases, variable costs rise quickly. More staff, raw materials, and delivery costs are needed.</a:t>
            </a:r>
          </a:p>
        </p:txBody>
      </p:sp>
      <p:sp>
        <p:nvSpPr>
          <p:cNvPr id="27" name="TextBox 27"/>
          <p:cNvSpPr txBox="1"/>
          <p:nvPr/>
        </p:nvSpPr>
        <p:spPr>
          <a:xfrm>
            <a:off x="5373913" y="5284011"/>
            <a:ext cx="9008852" cy="9531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Total variable costs remain high, but the variable cost per unit will decrease as a firm can order in bulk.</a:t>
            </a:r>
          </a:p>
        </p:txBody>
      </p:sp>
      <p:sp>
        <p:nvSpPr>
          <p:cNvPr id="28" name="TextBox 28"/>
          <p:cNvSpPr txBox="1"/>
          <p:nvPr/>
        </p:nvSpPr>
        <p:spPr>
          <a:xfrm>
            <a:off x="5373898" y="6668775"/>
            <a:ext cx="9008852" cy="9531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Variable costs may decrease as output slows or shifts if the business pivots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857250" y="2485683"/>
            <a:ext cx="13525515" cy="2727114"/>
            <a:chOff x="0" y="0"/>
            <a:chExt cx="4274731" cy="861903"/>
          </a:xfrm>
        </p:grpSpPr>
        <p:sp>
          <p:nvSpPr>
            <p:cNvPr id="8" name="Freeform 8"/>
            <p:cNvSpPr/>
            <p:nvPr/>
          </p:nvSpPr>
          <p:spPr>
            <a:xfrm>
              <a:off x="0" y="0"/>
              <a:ext cx="4274731" cy="861903"/>
            </a:xfrm>
            <a:custGeom>
              <a:avLst/>
              <a:gdLst/>
              <a:ahLst/>
              <a:cxnLst/>
              <a:rect l="l" t="t" r="r" b="b"/>
              <a:pathLst>
                <a:path w="4274731" h="861903">
                  <a:moveTo>
                    <a:pt x="24041" y="0"/>
                  </a:moveTo>
                  <a:lnTo>
                    <a:pt x="4250690" y="0"/>
                  </a:lnTo>
                  <a:cubicBezTo>
                    <a:pt x="4257066" y="0"/>
                    <a:pt x="4263181" y="2533"/>
                    <a:pt x="4267689" y="7041"/>
                  </a:cubicBezTo>
                  <a:cubicBezTo>
                    <a:pt x="4272198" y="11550"/>
                    <a:pt x="4274731" y="17665"/>
                    <a:pt x="4274731" y="24041"/>
                  </a:cubicBezTo>
                  <a:lnTo>
                    <a:pt x="4274731" y="837862"/>
                  </a:lnTo>
                  <a:cubicBezTo>
                    <a:pt x="4274731" y="844238"/>
                    <a:pt x="4272198" y="850353"/>
                    <a:pt x="4267689" y="854861"/>
                  </a:cubicBezTo>
                  <a:cubicBezTo>
                    <a:pt x="4263181" y="859370"/>
                    <a:pt x="4257066" y="861903"/>
                    <a:pt x="4250690" y="861903"/>
                  </a:cubicBezTo>
                  <a:lnTo>
                    <a:pt x="24041" y="861903"/>
                  </a:lnTo>
                  <a:cubicBezTo>
                    <a:pt x="17665" y="861903"/>
                    <a:pt x="11550" y="859370"/>
                    <a:pt x="7041" y="854861"/>
                  </a:cubicBezTo>
                  <a:cubicBezTo>
                    <a:pt x="2533" y="850353"/>
                    <a:pt x="0" y="844238"/>
                    <a:pt x="0" y="837862"/>
                  </a:cubicBezTo>
                  <a:lnTo>
                    <a:pt x="0" y="24041"/>
                  </a:lnTo>
                  <a:cubicBezTo>
                    <a:pt x="0" y="17665"/>
                    <a:pt x="2533" y="11550"/>
                    <a:pt x="7041" y="7041"/>
                  </a:cubicBezTo>
                  <a:cubicBezTo>
                    <a:pt x="11550" y="2533"/>
                    <a:pt x="17665" y="0"/>
                    <a:pt x="24041" y="0"/>
                  </a:cubicBezTo>
                  <a:close/>
                </a:path>
              </a:pathLst>
            </a:custGeom>
            <a:solidFill>
              <a:srgbClr val="FFE57D"/>
            </a:solidFill>
          </p:spPr>
          <p:txBody>
            <a:bodyPr/>
            <a:lstStyle/>
            <a:p>
              <a:endParaRPr lang="en-US"/>
            </a:p>
          </p:txBody>
        </p:sp>
        <p:sp>
          <p:nvSpPr>
            <p:cNvPr id="9" name="TextBox 9"/>
            <p:cNvSpPr txBox="1"/>
            <p:nvPr/>
          </p:nvSpPr>
          <p:spPr>
            <a:xfrm>
              <a:off x="0" y="-28575"/>
              <a:ext cx="4274731" cy="890478"/>
            </a:xfrm>
            <a:prstGeom prst="rect">
              <a:avLst/>
            </a:prstGeom>
          </p:spPr>
          <p:txBody>
            <a:bodyPr lIns="50800" tIns="50800" rIns="50800" bIns="50800" rtlCol="0" anchor="ctr"/>
            <a:lstStyle/>
            <a:p>
              <a:pPr algn="ctr">
                <a:lnSpc>
                  <a:spcPts val="2239"/>
                </a:lnSpc>
              </a:pPr>
              <a:endParaRPr/>
            </a:p>
          </p:txBody>
        </p:sp>
      </p:grpSp>
      <p:sp>
        <p:nvSpPr>
          <p:cNvPr id="10" name="Freeform 10"/>
          <p:cNvSpPr/>
          <p:nvPr/>
        </p:nvSpPr>
        <p:spPr>
          <a:xfrm>
            <a:off x="3130311" y="5470497"/>
            <a:ext cx="2939120" cy="2244753"/>
          </a:xfrm>
          <a:custGeom>
            <a:avLst/>
            <a:gdLst/>
            <a:ahLst/>
            <a:cxnLst/>
            <a:rect l="l" t="t" r="r" b="b"/>
            <a:pathLst>
              <a:path w="2939120" h="2244753">
                <a:moveTo>
                  <a:pt x="0" y="0"/>
                </a:moveTo>
                <a:lnTo>
                  <a:pt x="2939120" y="0"/>
                </a:lnTo>
                <a:lnTo>
                  <a:pt x="2939120" y="2244753"/>
                </a:lnTo>
                <a:lnTo>
                  <a:pt x="0" y="2244753"/>
                </a:lnTo>
                <a:lnTo>
                  <a:pt x="0" y="0"/>
                </a:lnTo>
                <a:close/>
              </a:path>
            </a:pathLst>
          </a:custGeom>
          <a:blipFill>
            <a:blip r:embed="rId3"/>
            <a:stretch>
              <a:fillRect/>
            </a:stretch>
          </a:blipFill>
        </p:spPr>
        <p:txBody>
          <a:bodyPr/>
          <a:lstStyle/>
          <a:p>
            <a:endParaRPr lang="en-US"/>
          </a:p>
        </p:txBody>
      </p:sp>
      <p:sp>
        <p:nvSpPr>
          <p:cNvPr id="11" name="Freeform 11"/>
          <p:cNvSpPr/>
          <p:nvPr/>
        </p:nvSpPr>
        <p:spPr>
          <a:xfrm>
            <a:off x="8813453" y="5470497"/>
            <a:ext cx="2520332" cy="2299803"/>
          </a:xfrm>
          <a:custGeom>
            <a:avLst/>
            <a:gdLst/>
            <a:ahLst/>
            <a:cxnLst/>
            <a:rect l="l" t="t" r="r" b="b"/>
            <a:pathLst>
              <a:path w="2520332" h="2299803">
                <a:moveTo>
                  <a:pt x="0" y="0"/>
                </a:moveTo>
                <a:lnTo>
                  <a:pt x="2520331" y="0"/>
                </a:lnTo>
                <a:lnTo>
                  <a:pt x="2520331" y="2299803"/>
                </a:lnTo>
                <a:lnTo>
                  <a:pt x="0" y="22998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p:nvPr/>
        </p:nvSpPr>
        <p:spPr>
          <a:xfrm>
            <a:off x="857265" y="-6192"/>
            <a:ext cx="13525485"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Fixed Costs</a:t>
            </a:r>
          </a:p>
        </p:txBody>
      </p:sp>
      <p:sp>
        <p:nvSpPr>
          <p:cNvPr id="13" name="TextBox 13"/>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sp>
        <p:nvSpPr>
          <p:cNvPr id="14" name="TextBox 14"/>
          <p:cNvSpPr txBox="1"/>
          <p:nvPr/>
        </p:nvSpPr>
        <p:spPr>
          <a:xfrm>
            <a:off x="1042838" y="2642105"/>
            <a:ext cx="13154354" cy="229044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Costs that remain the same each month irrespective of changes in output. Fixed costs can increase from time to time (e.g. rent may go up if a lease is renegotiated), but they remain consistent for the agreed period and do not vary with production.</a:t>
            </a:r>
          </a:p>
        </p:txBody>
      </p:sp>
      <p:sp>
        <p:nvSpPr>
          <p:cNvPr id="15" name="TextBox 15"/>
          <p:cNvSpPr txBox="1"/>
          <p:nvPr/>
        </p:nvSpPr>
        <p:spPr>
          <a:xfrm>
            <a:off x="2388037" y="7734300"/>
            <a:ext cx="4423668" cy="689608"/>
          </a:xfrm>
          <a:prstGeom prst="rect">
            <a:avLst/>
          </a:prstGeom>
        </p:spPr>
        <p:txBody>
          <a:bodyPr lIns="0" tIns="0" rIns="0" bIns="0" rtlCol="0" anchor="t">
            <a:spAutoFit/>
          </a:bodyPr>
          <a:lstStyle/>
          <a:p>
            <a:pPr algn="ctr">
              <a:lnSpc>
                <a:spcPts val="5040"/>
              </a:lnSpc>
            </a:pPr>
            <a:r>
              <a:rPr lang="en-US" sz="3600" b="1">
                <a:solidFill>
                  <a:srgbClr val="203C48"/>
                </a:solidFill>
                <a:latin typeface="Tabarra Sans Heavy"/>
                <a:ea typeface="Tabarra Sans Heavy"/>
                <a:cs typeface="Tabarra Sans Heavy"/>
                <a:sym typeface="Tabarra Sans Heavy"/>
              </a:rPr>
              <a:t>Manager’s salary</a:t>
            </a:r>
          </a:p>
        </p:txBody>
      </p:sp>
      <p:sp>
        <p:nvSpPr>
          <p:cNvPr id="16" name="TextBox 16"/>
          <p:cNvSpPr txBox="1"/>
          <p:nvPr/>
        </p:nvSpPr>
        <p:spPr>
          <a:xfrm>
            <a:off x="7861785" y="7734300"/>
            <a:ext cx="4423668" cy="689608"/>
          </a:xfrm>
          <a:prstGeom prst="rect">
            <a:avLst/>
          </a:prstGeom>
        </p:spPr>
        <p:txBody>
          <a:bodyPr lIns="0" tIns="0" rIns="0" bIns="0" rtlCol="0" anchor="t">
            <a:spAutoFit/>
          </a:bodyPr>
          <a:lstStyle/>
          <a:p>
            <a:pPr algn="ctr">
              <a:lnSpc>
                <a:spcPts val="5040"/>
              </a:lnSpc>
            </a:pPr>
            <a:r>
              <a:rPr lang="en-US" sz="3600" b="1">
                <a:solidFill>
                  <a:srgbClr val="203C48"/>
                </a:solidFill>
                <a:latin typeface="Tabarra Sans Heavy"/>
                <a:ea typeface="Tabarra Sans Heavy"/>
                <a:cs typeface="Tabarra Sans Heavy"/>
                <a:sym typeface="Tabarra Sans Heavy"/>
              </a:rPr>
              <a:t>Rent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358009" y="3111667"/>
            <a:ext cx="4022967" cy="882112"/>
            <a:chOff x="0" y="0"/>
            <a:chExt cx="1271456" cy="278791"/>
          </a:xfrm>
        </p:grpSpPr>
        <p:sp>
          <p:nvSpPr>
            <p:cNvPr id="8" name="Freeform 8"/>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9" name="TextBox 9"/>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grpSp>
        <p:nvGrpSpPr>
          <p:cNvPr id="10" name="Group 10"/>
          <p:cNvGrpSpPr/>
          <p:nvPr/>
        </p:nvGrpSpPr>
        <p:grpSpPr>
          <a:xfrm>
            <a:off x="358009" y="4886951"/>
            <a:ext cx="4022967" cy="882112"/>
            <a:chOff x="0" y="0"/>
            <a:chExt cx="1271456" cy="278791"/>
          </a:xfrm>
        </p:grpSpPr>
        <p:sp>
          <p:nvSpPr>
            <p:cNvPr id="11" name="Freeform 11"/>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2" name="TextBox 12"/>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grpSp>
        <p:nvGrpSpPr>
          <p:cNvPr id="13" name="Group 13"/>
          <p:cNvGrpSpPr/>
          <p:nvPr/>
        </p:nvGrpSpPr>
        <p:grpSpPr>
          <a:xfrm>
            <a:off x="358009" y="6775570"/>
            <a:ext cx="4022967" cy="882112"/>
            <a:chOff x="0" y="0"/>
            <a:chExt cx="1271456" cy="278791"/>
          </a:xfrm>
        </p:grpSpPr>
        <p:sp>
          <p:nvSpPr>
            <p:cNvPr id="14" name="Freeform 14"/>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5" name="TextBox 15"/>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sp>
        <p:nvSpPr>
          <p:cNvPr id="16" name="Freeform 16"/>
          <p:cNvSpPr/>
          <p:nvPr/>
        </p:nvSpPr>
        <p:spPr>
          <a:xfrm>
            <a:off x="11995587" y="6114161"/>
            <a:ext cx="2723030" cy="1330881"/>
          </a:xfrm>
          <a:custGeom>
            <a:avLst/>
            <a:gdLst/>
            <a:ahLst/>
            <a:cxnLst/>
            <a:rect l="l" t="t" r="r" b="b"/>
            <a:pathLst>
              <a:path w="2723030" h="1330881">
                <a:moveTo>
                  <a:pt x="0" y="0"/>
                </a:moveTo>
                <a:lnTo>
                  <a:pt x="2723031" y="0"/>
                </a:lnTo>
                <a:lnTo>
                  <a:pt x="2723031" y="1330881"/>
                </a:lnTo>
                <a:lnTo>
                  <a:pt x="0" y="133088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7" name="Freeform 17"/>
          <p:cNvSpPr/>
          <p:nvPr/>
        </p:nvSpPr>
        <p:spPr>
          <a:xfrm>
            <a:off x="12578299" y="3319658"/>
            <a:ext cx="1557608" cy="1518667"/>
          </a:xfrm>
          <a:custGeom>
            <a:avLst/>
            <a:gdLst/>
            <a:ahLst/>
            <a:cxnLst/>
            <a:rect l="l" t="t" r="r" b="b"/>
            <a:pathLst>
              <a:path w="1557608" h="1518667">
                <a:moveTo>
                  <a:pt x="0" y="0"/>
                </a:moveTo>
                <a:lnTo>
                  <a:pt x="1557607" y="0"/>
                </a:lnTo>
                <a:lnTo>
                  <a:pt x="1557607" y="1518667"/>
                </a:lnTo>
                <a:lnTo>
                  <a:pt x="0" y="151866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8" name="TextBox 18"/>
          <p:cNvSpPr txBox="1"/>
          <p:nvPr/>
        </p:nvSpPr>
        <p:spPr>
          <a:xfrm>
            <a:off x="857265" y="151132"/>
            <a:ext cx="13525485" cy="706118"/>
          </a:xfrm>
          <a:prstGeom prst="rect">
            <a:avLst/>
          </a:prstGeom>
        </p:spPr>
        <p:txBody>
          <a:bodyPr lIns="0" tIns="0" rIns="0" bIns="0" rtlCol="0" anchor="t">
            <a:spAutoFit/>
          </a:bodyPr>
          <a:lstStyle/>
          <a:p>
            <a:pPr algn="l">
              <a:lnSpc>
                <a:spcPts val="5180"/>
              </a:lnSpc>
            </a:pPr>
            <a:r>
              <a:rPr lang="en-US" sz="3700" b="1" u="sng">
                <a:solidFill>
                  <a:srgbClr val="FFE57D"/>
                </a:solidFill>
                <a:latin typeface="Tabarra Sans Heavy"/>
                <a:ea typeface="Tabarra Sans Heavy"/>
                <a:cs typeface="Tabarra Sans Heavy"/>
                <a:sym typeface="Tabarra Sans Heavy"/>
              </a:rPr>
              <a:t>Medium-Term</a:t>
            </a:r>
            <a:r>
              <a:rPr lang="en-US" sz="3700" b="1">
                <a:solidFill>
                  <a:srgbClr val="FFE57D"/>
                </a:solidFill>
                <a:latin typeface="Tabarra Sans Heavy"/>
                <a:ea typeface="Tabarra Sans Heavy"/>
                <a:cs typeface="Tabarra Sans Heavy"/>
                <a:sym typeface="Tabarra Sans Heavy"/>
              </a:rPr>
              <a:t> Sources Of Finance To Cover Fixed Costs</a:t>
            </a:r>
          </a:p>
        </p:txBody>
      </p:sp>
      <p:sp>
        <p:nvSpPr>
          <p:cNvPr id="19" name="TextBox 19"/>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sp>
        <p:nvSpPr>
          <p:cNvPr id="20" name="TextBox 20"/>
          <p:cNvSpPr txBox="1"/>
          <p:nvPr/>
        </p:nvSpPr>
        <p:spPr>
          <a:xfrm>
            <a:off x="794151" y="3188550"/>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Leasing</a:t>
            </a:r>
          </a:p>
        </p:txBody>
      </p:sp>
      <p:sp>
        <p:nvSpPr>
          <p:cNvPr id="21" name="TextBox 21"/>
          <p:cNvSpPr txBox="1"/>
          <p:nvPr/>
        </p:nvSpPr>
        <p:spPr>
          <a:xfrm>
            <a:off x="441777" y="4927229"/>
            <a:ext cx="3855430"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Term Loan</a:t>
            </a:r>
          </a:p>
        </p:txBody>
      </p:sp>
      <p:sp>
        <p:nvSpPr>
          <p:cNvPr id="22" name="TextBox 22"/>
          <p:cNvSpPr txBox="1"/>
          <p:nvPr/>
        </p:nvSpPr>
        <p:spPr>
          <a:xfrm>
            <a:off x="690172" y="6852453"/>
            <a:ext cx="3358640"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Higher Purchase</a:t>
            </a:r>
          </a:p>
        </p:txBody>
      </p:sp>
      <p:sp>
        <p:nvSpPr>
          <p:cNvPr id="23" name="TextBox 23"/>
          <p:cNvSpPr txBox="1"/>
          <p:nvPr/>
        </p:nvSpPr>
        <p:spPr>
          <a:xfrm>
            <a:off x="4816426" y="2875915"/>
            <a:ext cx="6369654" cy="14103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Renting an asset from a finance company rather than purchasing it. The business will never own the asset.</a:t>
            </a:r>
          </a:p>
        </p:txBody>
      </p:sp>
      <p:sp>
        <p:nvSpPr>
          <p:cNvPr id="24" name="TextBox 24"/>
          <p:cNvSpPr txBox="1"/>
          <p:nvPr/>
        </p:nvSpPr>
        <p:spPr>
          <a:xfrm>
            <a:off x="4775625" y="4570452"/>
            <a:ext cx="6369654" cy="14103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A loan from a bank repaid in regular instalments over a set period, usually one to five years.</a:t>
            </a:r>
          </a:p>
        </p:txBody>
      </p:sp>
      <p:sp>
        <p:nvSpPr>
          <p:cNvPr id="25" name="TextBox 25"/>
          <p:cNvSpPr txBox="1"/>
          <p:nvPr/>
        </p:nvSpPr>
        <p:spPr>
          <a:xfrm>
            <a:off x="4775615" y="6264989"/>
            <a:ext cx="6369654" cy="18675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Buying an asset over time, with an initial deposit followed by regular instalments. The business owns the asset"after the final payment"is made.</a:t>
            </a:r>
          </a:p>
        </p:txBody>
      </p:sp>
      <p:sp>
        <p:nvSpPr>
          <p:cNvPr id="26" name="TextBox 26"/>
          <p:cNvSpPr txBox="1"/>
          <p:nvPr/>
        </p:nvSpPr>
        <p:spPr>
          <a:xfrm>
            <a:off x="11145269" y="7528861"/>
            <a:ext cx="4423668" cy="689608"/>
          </a:xfrm>
          <a:prstGeom prst="rect">
            <a:avLst/>
          </a:prstGeom>
        </p:spPr>
        <p:txBody>
          <a:bodyPr lIns="0" tIns="0" rIns="0" bIns="0" rtlCol="0" anchor="t">
            <a:spAutoFit/>
          </a:bodyPr>
          <a:lstStyle/>
          <a:p>
            <a:pPr algn="ctr">
              <a:lnSpc>
                <a:spcPts val="5040"/>
              </a:lnSpc>
            </a:pPr>
            <a:r>
              <a:rPr lang="en-US" sz="3600" b="1">
                <a:solidFill>
                  <a:srgbClr val="203C48"/>
                </a:solidFill>
                <a:latin typeface="Tabarra Sans Heavy"/>
                <a:ea typeface="Tabarra Sans Heavy"/>
                <a:cs typeface="Tabarra Sans Heavy"/>
                <a:sym typeface="Tabarra Sans Heavy"/>
              </a:rPr>
              <a:t>Delivery Van</a:t>
            </a:r>
          </a:p>
        </p:txBody>
      </p:sp>
      <p:sp>
        <p:nvSpPr>
          <p:cNvPr id="27" name="TextBox 27"/>
          <p:cNvSpPr txBox="1"/>
          <p:nvPr/>
        </p:nvSpPr>
        <p:spPr>
          <a:xfrm>
            <a:off x="11621519" y="4962150"/>
            <a:ext cx="3320082" cy="689608"/>
          </a:xfrm>
          <a:prstGeom prst="rect">
            <a:avLst/>
          </a:prstGeom>
        </p:spPr>
        <p:txBody>
          <a:bodyPr lIns="0" tIns="0" rIns="0" bIns="0" rtlCol="0" anchor="t">
            <a:spAutoFit/>
          </a:bodyPr>
          <a:lstStyle/>
          <a:p>
            <a:pPr algn="ctr">
              <a:lnSpc>
                <a:spcPts val="5040"/>
              </a:lnSpc>
            </a:pPr>
            <a:r>
              <a:rPr lang="en-US" sz="3600" b="1">
                <a:solidFill>
                  <a:srgbClr val="203C48"/>
                </a:solidFill>
                <a:latin typeface="Tabarra Sans Heavy"/>
                <a:ea typeface="Tabarra Sans Heavy"/>
                <a:cs typeface="Tabarra Sans Heavy"/>
                <a:sym typeface="Tabarra Sans Heavy"/>
              </a:rPr>
              <a:t>Laptop</a:t>
            </a:r>
          </a:p>
        </p:txBody>
      </p:sp>
      <p:sp>
        <p:nvSpPr>
          <p:cNvPr id="28" name="TextBox 28"/>
          <p:cNvSpPr txBox="1"/>
          <p:nvPr/>
        </p:nvSpPr>
        <p:spPr>
          <a:xfrm>
            <a:off x="175973" y="2076989"/>
            <a:ext cx="14888053" cy="689608"/>
          </a:xfrm>
          <a:prstGeom prst="rect">
            <a:avLst/>
          </a:prstGeom>
        </p:spPr>
        <p:txBody>
          <a:bodyPr lIns="0" tIns="0" rIns="0" bIns="0" rtlCol="0" anchor="t">
            <a:spAutoFit/>
          </a:bodyPr>
          <a:lstStyle/>
          <a:p>
            <a:pPr algn="ctr">
              <a:lnSpc>
                <a:spcPts val="5040"/>
              </a:lnSpc>
            </a:pPr>
            <a:r>
              <a:rPr lang="en-US" sz="3600" b="1">
                <a:solidFill>
                  <a:srgbClr val="203C48"/>
                </a:solidFill>
                <a:latin typeface="Tabarra Sans Heavy"/>
                <a:ea typeface="Tabarra Sans Heavy"/>
                <a:cs typeface="Tabarra Sans Heavy"/>
                <a:sym typeface="Tabarra Sans Heavy"/>
              </a:rPr>
              <a:t>M-T finance is used for items that are typically used for 1-5 years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599447" y="3116304"/>
            <a:ext cx="4022967" cy="1383934"/>
            <a:chOff x="0" y="0"/>
            <a:chExt cx="1271456" cy="437391"/>
          </a:xfrm>
        </p:grpSpPr>
        <p:sp>
          <p:nvSpPr>
            <p:cNvPr id="8" name="Freeform 8"/>
            <p:cNvSpPr/>
            <p:nvPr/>
          </p:nvSpPr>
          <p:spPr>
            <a:xfrm>
              <a:off x="0" y="0"/>
              <a:ext cx="1271456" cy="437392"/>
            </a:xfrm>
            <a:custGeom>
              <a:avLst/>
              <a:gdLst/>
              <a:ahLst/>
              <a:cxnLst/>
              <a:rect l="l" t="t" r="r" b="b"/>
              <a:pathLst>
                <a:path w="1271456" h="437392">
                  <a:moveTo>
                    <a:pt x="80826" y="0"/>
                  </a:moveTo>
                  <a:lnTo>
                    <a:pt x="1190630" y="0"/>
                  </a:lnTo>
                  <a:cubicBezTo>
                    <a:pt x="1212067" y="0"/>
                    <a:pt x="1232625" y="8516"/>
                    <a:pt x="1247783" y="23673"/>
                  </a:cubicBezTo>
                  <a:cubicBezTo>
                    <a:pt x="1262941" y="38831"/>
                    <a:pt x="1271456" y="59390"/>
                    <a:pt x="1271456" y="80826"/>
                  </a:cubicBezTo>
                  <a:lnTo>
                    <a:pt x="1271456" y="356565"/>
                  </a:lnTo>
                  <a:cubicBezTo>
                    <a:pt x="1271456" y="378002"/>
                    <a:pt x="1262941" y="398560"/>
                    <a:pt x="1247783" y="413718"/>
                  </a:cubicBezTo>
                  <a:cubicBezTo>
                    <a:pt x="1232625" y="428876"/>
                    <a:pt x="1212067" y="437392"/>
                    <a:pt x="1190630" y="437392"/>
                  </a:cubicBezTo>
                  <a:lnTo>
                    <a:pt x="80826" y="437392"/>
                  </a:lnTo>
                  <a:cubicBezTo>
                    <a:pt x="59390" y="437392"/>
                    <a:pt x="38831" y="428876"/>
                    <a:pt x="23673" y="413718"/>
                  </a:cubicBezTo>
                  <a:cubicBezTo>
                    <a:pt x="8516" y="398560"/>
                    <a:pt x="0" y="378002"/>
                    <a:pt x="0" y="3565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9" name="TextBox 9"/>
            <p:cNvSpPr txBox="1"/>
            <p:nvPr/>
          </p:nvSpPr>
          <p:spPr>
            <a:xfrm>
              <a:off x="0" y="-28575"/>
              <a:ext cx="1271456" cy="465966"/>
            </a:xfrm>
            <a:prstGeom prst="rect">
              <a:avLst/>
            </a:prstGeom>
          </p:spPr>
          <p:txBody>
            <a:bodyPr lIns="50800" tIns="50800" rIns="50800" bIns="50800" rtlCol="0" anchor="ctr"/>
            <a:lstStyle/>
            <a:p>
              <a:pPr algn="ctr">
                <a:lnSpc>
                  <a:spcPts val="2239"/>
                </a:lnSpc>
              </a:pPr>
              <a:endParaRPr/>
            </a:p>
          </p:txBody>
        </p:sp>
      </p:grpSp>
      <p:grpSp>
        <p:nvGrpSpPr>
          <p:cNvPr id="10" name="Group 10"/>
          <p:cNvGrpSpPr/>
          <p:nvPr/>
        </p:nvGrpSpPr>
        <p:grpSpPr>
          <a:xfrm>
            <a:off x="599447" y="6755173"/>
            <a:ext cx="4022967" cy="1383934"/>
            <a:chOff x="0" y="0"/>
            <a:chExt cx="1271456" cy="437391"/>
          </a:xfrm>
        </p:grpSpPr>
        <p:sp>
          <p:nvSpPr>
            <p:cNvPr id="11" name="Freeform 11"/>
            <p:cNvSpPr/>
            <p:nvPr/>
          </p:nvSpPr>
          <p:spPr>
            <a:xfrm>
              <a:off x="0" y="0"/>
              <a:ext cx="1271456" cy="437392"/>
            </a:xfrm>
            <a:custGeom>
              <a:avLst/>
              <a:gdLst/>
              <a:ahLst/>
              <a:cxnLst/>
              <a:rect l="l" t="t" r="r" b="b"/>
              <a:pathLst>
                <a:path w="1271456" h="437392">
                  <a:moveTo>
                    <a:pt x="80826" y="0"/>
                  </a:moveTo>
                  <a:lnTo>
                    <a:pt x="1190630" y="0"/>
                  </a:lnTo>
                  <a:cubicBezTo>
                    <a:pt x="1212067" y="0"/>
                    <a:pt x="1232625" y="8516"/>
                    <a:pt x="1247783" y="23673"/>
                  </a:cubicBezTo>
                  <a:cubicBezTo>
                    <a:pt x="1262941" y="38831"/>
                    <a:pt x="1271456" y="59390"/>
                    <a:pt x="1271456" y="80826"/>
                  </a:cubicBezTo>
                  <a:lnTo>
                    <a:pt x="1271456" y="356565"/>
                  </a:lnTo>
                  <a:cubicBezTo>
                    <a:pt x="1271456" y="378002"/>
                    <a:pt x="1262941" y="398560"/>
                    <a:pt x="1247783" y="413718"/>
                  </a:cubicBezTo>
                  <a:cubicBezTo>
                    <a:pt x="1232625" y="428876"/>
                    <a:pt x="1212067" y="437392"/>
                    <a:pt x="1190630" y="437392"/>
                  </a:cubicBezTo>
                  <a:lnTo>
                    <a:pt x="80826" y="437392"/>
                  </a:lnTo>
                  <a:cubicBezTo>
                    <a:pt x="59390" y="437392"/>
                    <a:pt x="38831" y="428876"/>
                    <a:pt x="23673" y="413718"/>
                  </a:cubicBezTo>
                  <a:cubicBezTo>
                    <a:pt x="8516" y="398560"/>
                    <a:pt x="0" y="378002"/>
                    <a:pt x="0" y="3565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2" name="TextBox 12"/>
            <p:cNvSpPr txBox="1"/>
            <p:nvPr/>
          </p:nvSpPr>
          <p:spPr>
            <a:xfrm>
              <a:off x="0" y="-28575"/>
              <a:ext cx="1271456" cy="465966"/>
            </a:xfrm>
            <a:prstGeom prst="rect">
              <a:avLst/>
            </a:prstGeom>
          </p:spPr>
          <p:txBody>
            <a:bodyPr lIns="50800" tIns="50800" rIns="50800" bIns="50800" rtlCol="0" anchor="ctr"/>
            <a:lstStyle/>
            <a:p>
              <a:pPr algn="ctr">
                <a:lnSpc>
                  <a:spcPts val="2239"/>
                </a:lnSpc>
              </a:pPr>
              <a:endParaRPr/>
            </a:p>
          </p:txBody>
        </p:sp>
      </p:grpSp>
      <p:grpSp>
        <p:nvGrpSpPr>
          <p:cNvPr id="13" name="Group 13"/>
          <p:cNvGrpSpPr/>
          <p:nvPr/>
        </p:nvGrpSpPr>
        <p:grpSpPr>
          <a:xfrm>
            <a:off x="599447" y="4941263"/>
            <a:ext cx="4022967" cy="1383934"/>
            <a:chOff x="0" y="0"/>
            <a:chExt cx="1271456" cy="437391"/>
          </a:xfrm>
        </p:grpSpPr>
        <p:sp>
          <p:nvSpPr>
            <p:cNvPr id="14" name="Freeform 14"/>
            <p:cNvSpPr/>
            <p:nvPr/>
          </p:nvSpPr>
          <p:spPr>
            <a:xfrm>
              <a:off x="0" y="0"/>
              <a:ext cx="1271456" cy="437392"/>
            </a:xfrm>
            <a:custGeom>
              <a:avLst/>
              <a:gdLst/>
              <a:ahLst/>
              <a:cxnLst/>
              <a:rect l="l" t="t" r="r" b="b"/>
              <a:pathLst>
                <a:path w="1271456" h="437392">
                  <a:moveTo>
                    <a:pt x="80826" y="0"/>
                  </a:moveTo>
                  <a:lnTo>
                    <a:pt x="1190630" y="0"/>
                  </a:lnTo>
                  <a:cubicBezTo>
                    <a:pt x="1212067" y="0"/>
                    <a:pt x="1232625" y="8516"/>
                    <a:pt x="1247783" y="23673"/>
                  </a:cubicBezTo>
                  <a:cubicBezTo>
                    <a:pt x="1262941" y="38831"/>
                    <a:pt x="1271456" y="59390"/>
                    <a:pt x="1271456" y="80826"/>
                  </a:cubicBezTo>
                  <a:lnTo>
                    <a:pt x="1271456" y="356565"/>
                  </a:lnTo>
                  <a:cubicBezTo>
                    <a:pt x="1271456" y="378002"/>
                    <a:pt x="1262941" y="398560"/>
                    <a:pt x="1247783" y="413718"/>
                  </a:cubicBezTo>
                  <a:cubicBezTo>
                    <a:pt x="1232625" y="428876"/>
                    <a:pt x="1212067" y="437392"/>
                    <a:pt x="1190630" y="437392"/>
                  </a:cubicBezTo>
                  <a:lnTo>
                    <a:pt x="80826" y="437392"/>
                  </a:lnTo>
                  <a:cubicBezTo>
                    <a:pt x="59390" y="437392"/>
                    <a:pt x="38831" y="428876"/>
                    <a:pt x="23673" y="413718"/>
                  </a:cubicBezTo>
                  <a:cubicBezTo>
                    <a:pt x="8516" y="398560"/>
                    <a:pt x="0" y="378002"/>
                    <a:pt x="0" y="3565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5" name="TextBox 15"/>
            <p:cNvSpPr txBox="1"/>
            <p:nvPr/>
          </p:nvSpPr>
          <p:spPr>
            <a:xfrm>
              <a:off x="0" y="-28575"/>
              <a:ext cx="1271456" cy="465966"/>
            </a:xfrm>
            <a:prstGeom prst="rect">
              <a:avLst/>
            </a:prstGeom>
          </p:spPr>
          <p:txBody>
            <a:bodyPr lIns="50800" tIns="50800" rIns="50800" bIns="50800" rtlCol="0" anchor="ctr"/>
            <a:lstStyle/>
            <a:p>
              <a:pPr algn="ctr">
                <a:lnSpc>
                  <a:spcPts val="2239"/>
                </a:lnSpc>
              </a:pPr>
              <a:endParaRPr/>
            </a:p>
          </p:txBody>
        </p:sp>
      </p:grpSp>
      <p:sp>
        <p:nvSpPr>
          <p:cNvPr id="16" name="Freeform 16"/>
          <p:cNvSpPr/>
          <p:nvPr/>
        </p:nvSpPr>
        <p:spPr>
          <a:xfrm>
            <a:off x="12490918" y="3733082"/>
            <a:ext cx="2573108" cy="2573108"/>
          </a:xfrm>
          <a:custGeom>
            <a:avLst/>
            <a:gdLst/>
            <a:ahLst/>
            <a:cxnLst/>
            <a:rect l="l" t="t" r="r" b="b"/>
            <a:pathLst>
              <a:path w="2573108" h="2573108">
                <a:moveTo>
                  <a:pt x="0" y="0"/>
                </a:moveTo>
                <a:lnTo>
                  <a:pt x="2573109" y="0"/>
                </a:lnTo>
                <a:lnTo>
                  <a:pt x="2573109" y="2573109"/>
                </a:lnTo>
                <a:lnTo>
                  <a:pt x="0" y="25731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7" name="TextBox 17"/>
          <p:cNvSpPr txBox="1"/>
          <p:nvPr/>
        </p:nvSpPr>
        <p:spPr>
          <a:xfrm>
            <a:off x="857265" y="151132"/>
            <a:ext cx="13525485" cy="706118"/>
          </a:xfrm>
          <a:prstGeom prst="rect">
            <a:avLst/>
          </a:prstGeom>
        </p:spPr>
        <p:txBody>
          <a:bodyPr lIns="0" tIns="0" rIns="0" bIns="0" rtlCol="0" anchor="t">
            <a:spAutoFit/>
          </a:bodyPr>
          <a:lstStyle/>
          <a:p>
            <a:pPr algn="l">
              <a:lnSpc>
                <a:spcPts val="5180"/>
              </a:lnSpc>
            </a:pPr>
            <a:r>
              <a:rPr lang="en-US" sz="3700" b="1" u="sng">
                <a:solidFill>
                  <a:srgbClr val="FFE57D"/>
                </a:solidFill>
                <a:latin typeface="Tabarra Sans Heavy"/>
                <a:ea typeface="Tabarra Sans Heavy"/>
                <a:cs typeface="Tabarra Sans Heavy"/>
                <a:sym typeface="Tabarra Sans Heavy"/>
              </a:rPr>
              <a:t>Long-Term</a:t>
            </a:r>
            <a:r>
              <a:rPr lang="en-US" sz="3700" b="1">
                <a:solidFill>
                  <a:srgbClr val="FFE57D"/>
                </a:solidFill>
                <a:latin typeface="Tabarra Sans Heavy"/>
                <a:ea typeface="Tabarra Sans Heavy"/>
                <a:cs typeface="Tabarra Sans Heavy"/>
                <a:sym typeface="Tabarra Sans Heavy"/>
              </a:rPr>
              <a:t> Sources Of Finance To Cover Fixed Costs</a:t>
            </a:r>
          </a:p>
        </p:txBody>
      </p:sp>
      <p:sp>
        <p:nvSpPr>
          <p:cNvPr id="18" name="TextBox 1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sp>
        <p:nvSpPr>
          <p:cNvPr id="19" name="TextBox 19"/>
          <p:cNvSpPr txBox="1"/>
          <p:nvPr/>
        </p:nvSpPr>
        <p:spPr>
          <a:xfrm>
            <a:off x="951822" y="3376929"/>
            <a:ext cx="3150682" cy="604521"/>
          </a:xfrm>
          <a:prstGeom prst="rect">
            <a:avLst/>
          </a:prstGeom>
        </p:spPr>
        <p:txBody>
          <a:bodyPr lIns="0" tIns="0" rIns="0" bIns="0" rtlCol="0" anchor="t">
            <a:spAutoFit/>
          </a:bodyPr>
          <a:lstStyle/>
          <a:p>
            <a:pPr algn="ctr">
              <a:lnSpc>
                <a:spcPts val="4479"/>
              </a:lnSpc>
            </a:pPr>
            <a:r>
              <a:rPr lang="en-US" sz="3199" dirty="0">
                <a:solidFill>
                  <a:srgbClr val="24363D"/>
                </a:solidFill>
                <a:latin typeface="Tabarra Sans"/>
                <a:ea typeface="Tabarra Sans"/>
                <a:cs typeface="Tabarra Sans"/>
                <a:sym typeface="Tabarra Sans"/>
              </a:rPr>
              <a:t>Long-Term Loan</a:t>
            </a:r>
          </a:p>
        </p:txBody>
      </p:sp>
      <p:sp>
        <p:nvSpPr>
          <p:cNvPr id="20" name="TextBox 20"/>
          <p:cNvSpPr txBox="1"/>
          <p:nvPr/>
        </p:nvSpPr>
        <p:spPr>
          <a:xfrm>
            <a:off x="599447" y="5353050"/>
            <a:ext cx="3855430" cy="604521"/>
          </a:xfrm>
          <a:prstGeom prst="rect">
            <a:avLst/>
          </a:prstGeom>
        </p:spPr>
        <p:txBody>
          <a:bodyPr lIns="0" tIns="0" rIns="0" bIns="0" rtlCol="0" anchor="t">
            <a:spAutoFit/>
          </a:bodyPr>
          <a:lstStyle/>
          <a:p>
            <a:pPr algn="ctr">
              <a:lnSpc>
                <a:spcPts val="4479"/>
              </a:lnSpc>
            </a:pPr>
            <a:r>
              <a:rPr lang="en-US" sz="3199" dirty="0">
                <a:solidFill>
                  <a:srgbClr val="24363D"/>
                </a:solidFill>
                <a:latin typeface="Tabarra Sans"/>
                <a:ea typeface="Tabarra Sans"/>
                <a:cs typeface="Tabarra Sans"/>
                <a:sym typeface="Tabarra Sans"/>
              </a:rPr>
              <a:t>Debenture</a:t>
            </a:r>
          </a:p>
        </p:txBody>
      </p:sp>
      <p:sp>
        <p:nvSpPr>
          <p:cNvPr id="21" name="TextBox 21"/>
          <p:cNvSpPr txBox="1"/>
          <p:nvPr/>
        </p:nvSpPr>
        <p:spPr>
          <a:xfrm>
            <a:off x="931611" y="6801980"/>
            <a:ext cx="3358640" cy="11664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Equity / Share Capital</a:t>
            </a:r>
          </a:p>
        </p:txBody>
      </p:sp>
      <p:sp>
        <p:nvSpPr>
          <p:cNvPr id="22" name="TextBox 22"/>
          <p:cNvSpPr txBox="1"/>
          <p:nvPr/>
        </p:nvSpPr>
        <p:spPr>
          <a:xfrm>
            <a:off x="5032339" y="3089903"/>
            <a:ext cx="7458579" cy="14103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A loan from a bank repaid in regular instalments over a set period, usually more than five years.</a:t>
            </a:r>
          </a:p>
        </p:txBody>
      </p:sp>
      <p:sp>
        <p:nvSpPr>
          <p:cNvPr id="23" name="TextBox 23"/>
          <p:cNvSpPr txBox="1"/>
          <p:nvPr/>
        </p:nvSpPr>
        <p:spPr>
          <a:xfrm>
            <a:off x="5032339" y="4914862"/>
            <a:ext cx="7458579" cy="14103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A long-term loan secured against a company’s assets. It is usually repaid over 10–15 years and interest must be paid annually.</a:t>
            </a:r>
          </a:p>
        </p:txBody>
      </p:sp>
      <p:sp>
        <p:nvSpPr>
          <p:cNvPr id="24" name="TextBox 24"/>
          <p:cNvSpPr txBox="1"/>
          <p:nvPr/>
        </p:nvSpPr>
        <p:spPr>
          <a:xfrm>
            <a:off x="5032339" y="6460985"/>
            <a:ext cx="7458579" cy="18675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This is money raised by selling shares in the business. In return, the investor becomes a part-owner (shareholder) and may receive a share of profits (dividends).</a:t>
            </a:r>
          </a:p>
        </p:txBody>
      </p:sp>
      <p:sp>
        <p:nvSpPr>
          <p:cNvPr id="25" name="TextBox 25"/>
          <p:cNvSpPr txBox="1"/>
          <p:nvPr/>
        </p:nvSpPr>
        <p:spPr>
          <a:xfrm>
            <a:off x="175973" y="2076989"/>
            <a:ext cx="14888053" cy="689608"/>
          </a:xfrm>
          <a:prstGeom prst="rect">
            <a:avLst/>
          </a:prstGeom>
        </p:spPr>
        <p:txBody>
          <a:bodyPr lIns="0" tIns="0" rIns="0" bIns="0" rtlCol="0" anchor="t">
            <a:spAutoFit/>
          </a:bodyPr>
          <a:lstStyle/>
          <a:p>
            <a:pPr algn="ctr">
              <a:lnSpc>
                <a:spcPts val="5040"/>
              </a:lnSpc>
            </a:pPr>
            <a:r>
              <a:rPr lang="en-US" sz="3600" b="1">
                <a:solidFill>
                  <a:srgbClr val="203C48"/>
                </a:solidFill>
                <a:latin typeface="Tabarra Sans Heavy"/>
                <a:ea typeface="Tabarra Sans Heavy"/>
                <a:cs typeface="Tabarra Sans Heavy"/>
                <a:sym typeface="Tabarra Sans Heavy"/>
              </a:rPr>
              <a:t>L-T finance is used on items that last &gt;5 years</a:t>
            </a:r>
          </a:p>
        </p:txBody>
      </p:sp>
      <p:sp>
        <p:nvSpPr>
          <p:cNvPr id="26" name="TextBox 26"/>
          <p:cNvSpPr txBox="1"/>
          <p:nvPr/>
        </p:nvSpPr>
        <p:spPr>
          <a:xfrm>
            <a:off x="12238463" y="6315672"/>
            <a:ext cx="3078018" cy="689608"/>
          </a:xfrm>
          <a:prstGeom prst="rect">
            <a:avLst/>
          </a:prstGeom>
        </p:spPr>
        <p:txBody>
          <a:bodyPr lIns="0" tIns="0" rIns="0" bIns="0" rtlCol="0" anchor="t">
            <a:spAutoFit/>
          </a:bodyPr>
          <a:lstStyle/>
          <a:p>
            <a:pPr algn="ctr">
              <a:lnSpc>
                <a:spcPts val="5040"/>
              </a:lnSpc>
            </a:pPr>
            <a:r>
              <a:rPr lang="en-US" sz="3600" b="1">
                <a:solidFill>
                  <a:srgbClr val="203C48"/>
                </a:solidFill>
                <a:latin typeface="Tabarra Sans Heavy"/>
                <a:ea typeface="Tabarra Sans Heavy"/>
                <a:cs typeface="Tabarra Sans Heavy"/>
                <a:sym typeface="Tabarra Sans Heavy"/>
              </a:rPr>
              <a:t>Expansion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151132"/>
            <a:ext cx="13525485" cy="706118"/>
          </a:xfrm>
          <a:prstGeom prst="rect">
            <a:avLst/>
          </a:prstGeom>
        </p:spPr>
        <p:txBody>
          <a:bodyPr lIns="0" tIns="0" rIns="0" bIns="0" rtlCol="0" anchor="t">
            <a:spAutoFit/>
          </a:bodyPr>
          <a:lstStyle/>
          <a:p>
            <a:pPr algn="l">
              <a:lnSpc>
                <a:spcPts val="5180"/>
              </a:lnSpc>
            </a:pPr>
            <a:r>
              <a:rPr lang="en-US" sz="3700" b="1" u="sng">
                <a:solidFill>
                  <a:srgbClr val="FFE57D"/>
                </a:solidFill>
                <a:latin typeface="Tabarra Sans Heavy"/>
                <a:ea typeface="Tabarra Sans Heavy"/>
                <a:cs typeface="Tabarra Sans Heavy"/>
                <a:sym typeface="Tabarra Sans Heavy"/>
              </a:rPr>
              <a:t>Long-Term</a:t>
            </a:r>
            <a:r>
              <a:rPr lang="en-US" sz="3700" b="1">
                <a:solidFill>
                  <a:srgbClr val="FFE57D"/>
                </a:solidFill>
                <a:latin typeface="Tabarra Sans Heavy"/>
                <a:ea typeface="Tabarra Sans Heavy"/>
                <a:cs typeface="Tabarra Sans Heavy"/>
                <a:sym typeface="Tabarra Sans Heavy"/>
              </a:rPr>
              <a:t> Sources Of Finance To Cover Fixed Costs</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941034" y="2485683"/>
            <a:ext cx="4022967" cy="1383934"/>
            <a:chOff x="0" y="0"/>
            <a:chExt cx="1271456" cy="437391"/>
          </a:xfrm>
        </p:grpSpPr>
        <p:sp>
          <p:nvSpPr>
            <p:cNvPr id="10" name="Freeform 10"/>
            <p:cNvSpPr/>
            <p:nvPr/>
          </p:nvSpPr>
          <p:spPr>
            <a:xfrm>
              <a:off x="0" y="0"/>
              <a:ext cx="1271456" cy="437392"/>
            </a:xfrm>
            <a:custGeom>
              <a:avLst/>
              <a:gdLst/>
              <a:ahLst/>
              <a:cxnLst/>
              <a:rect l="l" t="t" r="r" b="b"/>
              <a:pathLst>
                <a:path w="1271456" h="437392">
                  <a:moveTo>
                    <a:pt x="80826" y="0"/>
                  </a:moveTo>
                  <a:lnTo>
                    <a:pt x="1190630" y="0"/>
                  </a:lnTo>
                  <a:cubicBezTo>
                    <a:pt x="1212067" y="0"/>
                    <a:pt x="1232625" y="8516"/>
                    <a:pt x="1247783" y="23673"/>
                  </a:cubicBezTo>
                  <a:cubicBezTo>
                    <a:pt x="1262941" y="38831"/>
                    <a:pt x="1271456" y="59390"/>
                    <a:pt x="1271456" y="80826"/>
                  </a:cubicBezTo>
                  <a:lnTo>
                    <a:pt x="1271456" y="356565"/>
                  </a:lnTo>
                  <a:cubicBezTo>
                    <a:pt x="1271456" y="378002"/>
                    <a:pt x="1262941" y="398560"/>
                    <a:pt x="1247783" y="413718"/>
                  </a:cubicBezTo>
                  <a:cubicBezTo>
                    <a:pt x="1232625" y="428876"/>
                    <a:pt x="1212067" y="437392"/>
                    <a:pt x="1190630" y="437392"/>
                  </a:cubicBezTo>
                  <a:lnTo>
                    <a:pt x="80826" y="437392"/>
                  </a:lnTo>
                  <a:cubicBezTo>
                    <a:pt x="59390" y="437392"/>
                    <a:pt x="38831" y="428876"/>
                    <a:pt x="23673" y="413718"/>
                  </a:cubicBezTo>
                  <a:cubicBezTo>
                    <a:pt x="8516" y="398560"/>
                    <a:pt x="0" y="378002"/>
                    <a:pt x="0" y="3565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1" name="TextBox 11"/>
            <p:cNvSpPr txBox="1"/>
            <p:nvPr/>
          </p:nvSpPr>
          <p:spPr>
            <a:xfrm>
              <a:off x="0" y="-28575"/>
              <a:ext cx="1271456" cy="465966"/>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293408" y="2847748"/>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Venture Capital</a:t>
            </a:r>
          </a:p>
        </p:txBody>
      </p:sp>
      <p:grpSp>
        <p:nvGrpSpPr>
          <p:cNvPr id="13" name="Group 13"/>
          <p:cNvGrpSpPr/>
          <p:nvPr/>
        </p:nvGrpSpPr>
        <p:grpSpPr>
          <a:xfrm>
            <a:off x="941034" y="6124552"/>
            <a:ext cx="4022967" cy="1383934"/>
            <a:chOff x="0" y="0"/>
            <a:chExt cx="1271456" cy="437391"/>
          </a:xfrm>
        </p:grpSpPr>
        <p:sp>
          <p:nvSpPr>
            <p:cNvPr id="14" name="Freeform 14"/>
            <p:cNvSpPr/>
            <p:nvPr/>
          </p:nvSpPr>
          <p:spPr>
            <a:xfrm>
              <a:off x="0" y="0"/>
              <a:ext cx="1271456" cy="437392"/>
            </a:xfrm>
            <a:custGeom>
              <a:avLst/>
              <a:gdLst/>
              <a:ahLst/>
              <a:cxnLst/>
              <a:rect l="l" t="t" r="r" b="b"/>
              <a:pathLst>
                <a:path w="1271456" h="437392">
                  <a:moveTo>
                    <a:pt x="80826" y="0"/>
                  </a:moveTo>
                  <a:lnTo>
                    <a:pt x="1190630" y="0"/>
                  </a:lnTo>
                  <a:cubicBezTo>
                    <a:pt x="1212067" y="0"/>
                    <a:pt x="1232625" y="8516"/>
                    <a:pt x="1247783" y="23673"/>
                  </a:cubicBezTo>
                  <a:cubicBezTo>
                    <a:pt x="1262941" y="38831"/>
                    <a:pt x="1271456" y="59390"/>
                    <a:pt x="1271456" y="80826"/>
                  </a:cubicBezTo>
                  <a:lnTo>
                    <a:pt x="1271456" y="356565"/>
                  </a:lnTo>
                  <a:cubicBezTo>
                    <a:pt x="1271456" y="378002"/>
                    <a:pt x="1262941" y="398560"/>
                    <a:pt x="1247783" y="413718"/>
                  </a:cubicBezTo>
                  <a:cubicBezTo>
                    <a:pt x="1232625" y="428876"/>
                    <a:pt x="1212067" y="437392"/>
                    <a:pt x="1190630" y="437392"/>
                  </a:cubicBezTo>
                  <a:lnTo>
                    <a:pt x="80826" y="437392"/>
                  </a:lnTo>
                  <a:cubicBezTo>
                    <a:pt x="59390" y="437392"/>
                    <a:pt x="38831" y="428876"/>
                    <a:pt x="23673" y="413718"/>
                  </a:cubicBezTo>
                  <a:cubicBezTo>
                    <a:pt x="8516" y="398560"/>
                    <a:pt x="0" y="378002"/>
                    <a:pt x="0" y="3565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5" name="TextBox 15"/>
            <p:cNvSpPr txBox="1"/>
            <p:nvPr/>
          </p:nvSpPr>
          <p:spPr>
            <a:xfrm>
              <a:off x="0" y="-28575"/>
              <a:ext cx="1271456" cy="465966"/>
            </a:xfrm>
            <a:prstGeom prst="rect">
              <a:avLst/>
            </a:prstGeom>
          </p:spPr>
          <p:txBody>
            <a:bodyPr lIns="50800" tIns="50800" rIns="50800" bIns="50800" rtlCol="0" anchor="ctr"/>
            <a:lstStyle/>
            <a:p>
              <a:pPr algn="ctr">
                <a:lnSpc>
                  <a:spcPts val="2239"/>
                </a:lnSpc>
              </a:pPr>
              <a:endParaRPr/>
            </a:p>
          </p:txBody>
        </p:sp>
      </p:grpSp>
      <p:grpSp>
        <p:nvGrpSpPr>
          <p:cNvPr id="16" name="Group 16"/>
          <p:cNvGrpSpPr/>
          <p:nvPr/>
        </p:nvGrpSpPr>
        <p:grpSpPr>
          <a:xfrm>
            <a:off x="941034" y="4310642"/>
            <a:ext cx="4022967" cy="1383934"/>
            <a:chOff x="0" y="0"/>
            <a:chExt cx="1271456" cy="437391"/>
          </a:xfrm>
        </p:grpSpPr>
        <p:sp>
          <p:nvSpPr>
            <p:cNvPr id="17" name="Freeform 17"/>
            <p:cNvSpPr/>
            <p:nvPr/>
          </p:nvSpPr>
          <p:spPr>
            <a:xfrm>
              <a:off x="0" y="0"/>
              <a:ext cx="1271456" cy="437392"/>
            </a:xfrm>
            <a:custGeom>
              <a:avLst/>
              <a:gdLst/>
              <a:ahLst/>
              <a:cxnLst/>
              <a:rect l="l" t="t" r="r" b="b"/>
              <a:pathLst>
                <a:path w="1271456" h="437392">
                  <a:moveTo>
                    <a:pt x="80826" y="0"/>
                  </a:moveTo>
                  <a:lnTo>
                    <a:pt x="1190630" y="0"/>
                  </a:lnTo>
                  <a:cubicBezTo>
                    <a:pt x="1212067" y="0"/>
                    <a:pt x="1232625" y="8516"/>
                    <a:pt x="1247783" y="23673"/>
                  </a:cubicBezTo>
                  <a:cubicBezTo>
                    <a:pt x="1262941" y="38831"/>
                    <a:pt x="1271456" y="59390"/>
                    <a:pt x="1271456" y="80826"/>
                  </a:cubicBezTo>
                  <a:lnTo>
                    <a:pt x="1271456" y="356565"/>
                  </a:lnTo>
                  <a:cubicBezTo>
                    <a:pt x="1271456" y="378002"/>
                    <a:pt x="1262941" y="398560"/>
                    <a:pt x="1247783" y="413718"/>
                  </a:cubicBezTo>
                  <a:cubicBezTo>
                    <a:pt x="1232625" y="428876"/>
                    <a:pt x="1212067" y="437392"/>
                    <a:pt x="1190630" y="437392"/>
                  </a:cubicBezTo>
                  <a:lnTo>
                    <a:pt x="80826" y="437392"/>
                  </a:lnTo>
                  <a:cubicBezTo>
                    <a:pt x="59390" y="437392"/>
                    <a:pt x="38831" y="428876"/>
                    <a:pt x="23673" y="413718"/>
                  </a:cubicBezTo>
                  <a:cubicBezTo>
                    <a:pt x="8516" y="398560"/>
                    <a:pt x="0" y="378002"/>
                    <a:pt x="0" y="3565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8" name="TextBox 18"/>
            <p:cNvSpPr txBox="1"/>
            <p:nvPr/>
          </p:nvSpPr>
          <p:spPr>
            <a:xfrm>
              <a:off x="0" y="-28575"/>
              <a:ext cx="1271456" cy="465966"/>
            </a:xfrm>
            <a:prstGeom prst="rect">
              <a:avLst/>
            </a:prstGeom>
          </p:spPr>
          <p:txBody>
            <a:bodyPr lIns="50800" tIns="50800" rIns="50800" bIns="50800" rtlCol="0" anchor="ctr"/>
            <a:lstStyle/>
            <a:p>
              <a:pPr algn="ctr">
                <a:lnSpc>
                  <a:spcPts val="2239"/>
                </a:lnSpc>
              </a:pPr>
              <a:endParaRPr/>
            </a:p>
          </p:txBody>
        </p:sp>
      </p:grpSp>
      <p:sp>
        <p:nvSpPr>
          <p:cNvPr id="19" name="TextBox 19"/>
          <p:cNvSpPr txBox="1"/>
          <p:nvPr/>
        </p:nvSpPr>
        <p:spPr>
          <a:xfrm>
            <a:off x="941034" y="4638436"/>
            <a:ext cx="3855430"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Retained Earnings</a:t>
            </a:r>
          </a:p>
        </p:txBody>
      </p:sp>
      <p:sp>
        <p:nvSpPr>
          <p:cNvPr id="20" name="TextBox 20"/>
          <p:cNvSpPr txBox="1"/>
          <p:nvPr/>
        </p:nvSpPr>
        <p:spPr>
          <a:xfrm>
            <a:off x="1273197" y="6428001"/>
            <a:ext cx="3358640"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Grants</a:t>
            </a:r>
          </a:p>
        </p:txBody>
      </p:sp>
      <p:sp>
        <p:nvSpPr>
          <p:cNvPr id="21" name="TextBox 21"/>
          <p:cNvSpPr txBox="1"/>
          <p:nvPr/>
        </p:nvSpPr>
        <p:spPr>
          <a:xfrm>
            <a:off x="5373913" y="2648695"/>
            <a:ext cx="9008852" cy="9531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Money invested by individuals or firms (venture capitalists) in high-potential, but high-risk start-ups.</a:t>
            </a:r>
          </a:p>
        </p:txBody>
      </p:sp>
      <p:sp>
        <p:nvSpPr>
          <p:cNvPr id="22" name="TextBox 22"/>
          <p:cNvSpPr txBox="1"/>
          <p:nvPr/>
        </p:nvSpPr>
        <p:spPr>
          <a:xfrm>
            <a:off x="5373898" y="4245054"/>
            <a:ext cx="9008852" cy="14103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When a business reinvests its past profits (reserves or retained earnings) instead of distributing them to shareholders.</a:t>
            </a:r>
          </a:p>
        </p:txBody>
      </p:sp>
      <p:sp>
        <p:nvSpPr>
          <p:cNvPr id="23" name="TextBox 23"/>
          <p:cNvSpPr txBox="1"/>
          <p:nvPr/>
        </p:nvSpPr>
        <p:spPr>
          <a:xfrm>
            <a:off x="5373898" y="6058964"/>
            <a:ext cx="9008852" cy="14103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Money provided by the government, EU, or other agencies that does not need to be repaid, but strict criteria must be met.</a:t>
            </a:r>
          </a:p>
        </p:txBody>
      </p:sp>
      <p:sp>
        <p:nvSpPr>
          <p:cNvPr id="24" name="TextBox 24"/>
          <p:cNvSpPr txBox="1"/>
          <p:nvPr/>
        </p:nvSpPr>
        <p:spPr>
          <a:xfrm>
            <a:off x="5373913" y="7751990"/>
            <a:ext cx="9008852" cy="495935"/>
          </a:xfrm>
          <a:prstGeom prst="rect">
            <a:avLst/>
          </a:prstGeom>
        </p:spPr>
        <p:txBody>
          <a:bodyPr lIns="0" tIns="0" rIns="0" bIns="0" rtlCol="0" anchor="t">
            <a:spAutoFit/>
          </a:bodyPr>
          <a:lstStyle/>
          <a:p>
            <a:pPr algn="r">
              <a:lnSpc>
                <a:spcPts val="3639"/>
              </a:lnSpc>
            </a:pPr>
            <a:r>
              <a:rPr lang="en-US" sz="2599">
                <a:solidFill>
                  <a:srgbClr val="24363D"/>
                </a:solidFill>
                <a:latin typeface="Tabarra Sans"/>
                <a:ea typeface="Tabarra Sans"/>
                <a:cs typeface="Tabarra Sans"/>
                <a:sym typeface="Tabarra Sans"/>
              </a:rPr>
              <a:t>Continued...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80" y="244719"/>
            <a:ext cx="13525485" cy="538478"/>
          </a:xfrm>
          <a:prstGeom prst="rect">
            <a:avLst/>
          </a:prstGeom>
        </p:spPr>
        <p:txBody>
          <a:bodyPr lIns="0" tIns="0" rIns="0" bIns="0" rtlCol="0" anchor="t">
            <a:spAutoFit/>
          </a:bodyPr>
          <a:lstStyle/>
          <a:p>
            <a:pPr algn="l">
              <a:lnSpc>
                <a:spcPts val="3920"/>
              </a:lnSpc>
            </a:pPr>
            <a:r>
              <a:rPr lang="en-US" sz="2800" b="1">
                <a:solidFill>
                  <a:srgbClr val="FFE57D"/>
                </a:solidFill>
                <a:latin typeface="Tabarra Sans Heavy"/>
                <a:ea typeface="Tabarra Sans Heavy"/>
                <a:cs typeface="Tabarra Sans Heavy"/>
                <a:sym typeface="Tabarra Sans Heavy"/>
              </a:rPr>
              <a:t>How Fixed Costs Change Over The Lifecycle Of The Product Or Service</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2637514"/>
            <a:ext cx="4022967" cy="882112"/>
            <a:chOff x="0" y="0"/>
            <a:chExt cx="1271456" cy="278791"/>
          </a:xfrm>
        </p:grpSpPr>
        <p:sp>
          <p:nvSpPr>
            <p:cNvPr id="10" name="Freeform 10"/>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1" name="TextBox 11"/>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293393" y="2767329"/>
            <a:ext cx="3150682" cy="604521"/>
          </a:xfrm>
          <a:prstGeom prst="rect">
            <a:avLst/>
          </a:prstGeom>
        </p:spPr>
        <p:txBody>
          <a:bodyPr lIns="0" tIns="0" rIns="0" bIns="0" rtlCol="0" anchor="t">
            <a:spAutoFit/>
          </a:bodyPr>
          <a:lstStyle/>
          <a:p>
            <a:pPr algn="ctr">
              <a:lnSpc>
                <a:spcPts val="4479"/>
              </a:lnSpc>
            </a:pPr>
            <a:r>
              <a:rPr lang="en-US" sz="3199" dirty="0">
                <a:solidFill>
                  <a:srgbClr val="24363D"/>
                </a:solidFill>
                <a:latin typeface="Tabarra Sans"/>
                <a:ea typeface="Tabarra Sans"/>
                <a:cs typeface="Tabarra Sans"/>
                <a:sym typeface="Tabarra Sans"/>
              </a:rPr>
              <a:t>Start-Up</a:t>
            </a:r>
          </a:p>
        </p:txBody>
      </p:sp>
      <p:grpSp>
        <p:nvGrpSpPr>
          <p:cNvPr id="13" name="Group 13"/>
          <p:cNvGrpSpPr/>
          <p:nvPr/>
        </p:nvGrpSpPr>
        <p:grpSpPr>
          <a:xfrm>
            <a:off x="857250" y="4004023"/>
            <a:ext cx="4022967" cy="882112"/>
            <a:chOff x="0" y="0"/>
            <a:chExt cx="1271456" cy="278791"/>
          </a:xfrm>
        </p:grpSpPr>
        <p:sp>
          <p:nvSpPr>
            <p:cNvPr id="14" name="Freeform 14"/>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5" name="TextBox 15"/>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grpSp>
        <p:nvGrpSpPr>
          <p:cNvPr id="16" name="Group 16"/>
          <p:cNvGrpSpPr/>
          <p:nvPr/>
        </p:nvGrpSpPr>
        <p:grpSpPr>
          <a:xfrm>
            <a:off x="857250" y="5371910"/>
            <a:ext cx="4022967" cy="882112"/>
            <a:chOff x="0" y="0"/>
            <a:chExt cx="1271456" cy="278791"/>
          </a:xfrm>
        </p:grpSpPr>
        <p:sp>
          <p:nvSpPr>
            <p:cNvPr id="17" name="Freeform 17"/>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8" name="TextBox 18"/>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grpSp>
        <p:nvGrpSpPr>
          <p:cNvPr id="19" name="Group 19"/>
          <p:cNvGrpSpPr/>
          <p:nvPr/>
        </p:nvGrpSpPr>
        <p:grpSpPr>
          <a:xfrm>
            <a:off x="857250" y="6739797"/>
            <a:ext cx="4022967" cy="882112"/>
            <a:chOff x="0" y="0"/>
            <a:chExt cx="1271456" cy="278791"/>
          </a:xfrm>
        </p:grpSpPr>
        <p:sp>
          <p:nvSpPr>
            <p:cNvPr id="20" name="Freeform 20"/>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21" name="TextBox 21"/>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sp>
        <p:nvSpPr>
          <p:cNvPr id="22" name="TextBox 22"/>
          <p:cNvSpPr txBox="1"/>
          <p:nvPr/>
        </p:nvSpPr>
        <p:spPr>
          <a:xfrm>
            <a:off x="941019" y="4133850"/>
            <a:ext cx="3855430" cy="530210"/>
          </a:xfrm>
          <a:prstGeom prst="rect">
            <a:avLst/>
          </a:prstGeom>
        </p:spPr>
        <p:txBody>
          <a:bodyPr lIns="0" tIns="0" rIns="0" bIns="0" rtlCol="0" anchor="t">
            <a:spAutoFit/>
          </a:bodyPr>
          <a:lstStyle/>
          <a:p>
            <a:pPr algn="ctr">
              <a:lnSpc>
                <a:spcPts val="4479"/>
              </a:lnSpc>
            </a:pPr>
            <a:r>
              <a:rPr lang="en-US" sz="2800" dirty="0">
                <a:solidFill>
                  <a:srgbClr val="24363D"/>
                </a:solidFill>
                <a:latin typeface="Tabarra Sans"/>
                <a:ea typeface="Tabarra Sans"/>
                <a:cs typeface="Tabarra Sans"/>
                <a:sym typeface="Tabarra Sans"/>
              </a:rPr>
              <a:t>Growth / Expansion</a:t>
            </a:r>
          </a:p>
        </p:txBody>
      </p:sp>
      <p:sp>
        <p:nvSpPr>
          <p:cNvPr id="23" name="TextBox 23"/>
          <p:cNvSpPr txBox="1"/>
          <p:nvPr/>
        </p:nvSpPr>
        <p:spPr>
          <a:xfrm>
            <a:off x="1293393" y="5510529"/>
            <a:ext cx="3150682" cy="604521"/>
          </a:xfrm>
          <a:prstGeom prst="rect">
            <a:avLst/>
          </a:prstGeom>
        </p:spPr>
        <p:txBody>
          <a:bodyPr lIns="0" tIns="0" rIns="0" bIns="0" rtlCol="0" anchor="t">
            <a:spAutoFit/>
          </a:bodyPr>
          <a:lstStyle/>
          <a:p>
            <a:pPr algn="ctr">
              <a:lnSpc>
                <a:spcPts val="4479"/>
              </a:lnSpc>
            </a:pPr>
            <a:r>
              <a:rPr lang="en-US" sz="3199" dirty="0">
                <a:solidFill>
                  <a:srgbClr val="24363D"/>
                </a:solidFill>
                <a:latin typeface="Tabarra Sans"/>
                <a:ea typeface="Tabarra Sans"/>
                <a:cs typeface="Tabarra Sans"/>
                <a:sym typeface="Tabarra Sans"/>
              </a:rPr>
              <a:t>Maturity</a:t>
            </a:r>
          </a:p>
        </p:txBody>
      </p:sp>
      <p:sp>
        <p:nvSpPr>
          <p:cNvPr id="24" name="TextBox 24"/>
          <p:cNvSpPr txBox="1"/>
          <p:nvPr/>
        </p:nvSpPr>
        <p:spPr>
          <a:xfrm>
            <a:off x="1293393" y="6882129"/>
            <a:ext cx="3150682" cy="604521"/>
          </a:xfrm>
          <a:prstGeom prst="rect">
            <a:avLst/>
          </a:prstGeom>
        </p:spPr>
        <p:txBody>
          <a:bodyPr lIns="0" tIns="0" rIns="0" bIns="0" rtlCol="0" anchor="t">
            <a:spAutoFit/>
          </a:bodyPr>
          <a:lstStyle/>
          <a:p>
            <a:pPr algn="ctr">
              <a:lnSpc>
                <a:spcPts val="4479"/>
              </a:lnSpc>
            </a:pPr>
            <a:r>
              <a:rPr lang="en-US" sz="3199" dirty="0">
                <a:solidFill>
                  <a:srgbClr val="24363D"/>
                </a:solidFill>
                <a:latin typeface="Tabarra Sans"/>
                <a:ea typeface="Tabarra Sans"/>
                <a:cs typeface="Tabarra Sans"/>
                <a:sym typeface="Tabarra Sans"/>
              </a:rPr>
              <a:t>Renewal / Exit</a:t>
            </a:r>
          </a:p>
        </p:txBody>
      </p:sp>
      <p:sp>
        <p:nvSpPr>
          <p:cNvPr id="25" name="TextBox 25"/>
          <p:cNvSpPr txBox="1"/>
          <p:nvPr/>
        </p:nvSpPr>
        <p:spPr>
          <a:xfrm>
            <a:off x="5373913" y="2778215"/>
            <a:ext cx="9008852" cy="4959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Once-off start-up costs might be required.</a:t>
            </a:r>
          </a:p>
        </p:txBody>
      </p:sp>
      <p:sp>
        <p:nvSpPr>
          <p:cNvPr id="26" name="TextBox 26"/>
          <p:cNvSpPr txBox="1"/>
          <p:nvPr/>
        </p:nvSpPr>
        <p:spPr>
          <a:xfrm>
            <a:off x="5373898" y="3916124"/>
            <a:ext cx="9008852" cy="9531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Costs rise as businesses lease space or expand with large machinery/production facilities.</a:t>
            </a:r>
          </a:p>
        </p:txBody>
      </p:sp>
      <p:sp>
        <p:nvSpPr>
          <p:cNvPr id="27" name="TextBox 27"/>
          <p:cNvSpPr txBox="1"/>
          <p:nvPr/>
        </p:nvSpPr>
        <p:spPr>
          <a:xfrm>
            <a:off x="5373898" y="5055411"/>
            <a:ext cx="9008852" cy="14103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The business is now profitable and well-established, which allows it to use retained earnings to cover upgrades or reinvest in infrastructure.</a:t>
            </a:r>
          </a:p>
        </p:txBody>
      </p:sp>
      <p:sp>
        <p:nvSpPr>
          <p:cNvPr id="28" name="TextBox 28"/>
          <p:cNvSpPr txBox="1"/>
          <p:nvPr/>
        </p:nvSpPr>
        <p:spPr>
          <a:xfrm>
            <a:off x="5373913" y="6656246"/>
            <a:ext cx="9563408" cy="9531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A business looking to renew itself by pivoting product range or entering a new market, may take on new fixed costs.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50" y="722266"/>
            <a:ext cx="10933215"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Primer Questions</a:t>
            </a:r>
          </a:p>
        </p:txBody>
      </p:sp>
      <p:sp>
        <p:nvSpPr>
          <p:cNvPr id="9" name="TextBox 9"/>
          <p:cNvSpPr txBox="1"/>
          <p:nvPr/>
        </p:nvSpPr>
        <p:spPr>
          <a:xfrm>
            <a:off x="857250" y="2457108"/>
            <a:ext cx="13525500" cy="4996180"/>
          </a:xfrm>
          <a:prstGeom prst="rect">
            <a:avLst/>
          </a:prstGeom>
        </p:spPr>
        <p:txBody>
          <a:bodyPr lIns="0" tIns="0" rIns="0" bIns="0" rtlCol="0" anchor="t">
            <a:spAutoFit/>
          </a:bodyPr>
          <a:lstStyle/>
          <a:p>
            <a:pPr algn="l">
              <a:lnSpc>
                <a:spcPts val="3919"/>
              </a:lnSpc>
            </a:pPr>
            <a:r>
              <a:rPr lang="en-US" sz="2799">
                <a:solidFill>
                  <a:srgbClr val="24363D"/>
                </a:solidFill>
                <a:latin typeface="Tabarra Sans"/>
                <a:ea typeface="Tabarra Sans"/>
                <a:cs typeface="Tabarra Sans"/>
                <a:sym typeface="Tabarra Sans"/>
              </a:rPr>
              <a:t>Imagine you were selling your own hoodies online. What outside business partners do you think you’d need to rely on to do this (think platform, delivery, marketing, etc.)? </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a:solidFill>
                  <a:srgbClr val="24363D"/>
                </a:solidFill>
                <a:latin typeface="Tabarra Sans"/>
                <a:ea typeface="Tabarra Sans"/>
                <a:cs typeface="Tabarra Sans"/>
                <a:sym typeface="Tabarra Sans"/>
              </a:rPr>
              <a:t>What are the main assets of a business like Disney? </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a:solidFill>
                  <a:srgbClr val="24363D"/>
                </a:solidFill>
                <a:latin typeface="Tabarra Sans"/>
                <a:ea typeface="Tabarra Sans"/>
                <a:cs typeface="Tabarra Sans"/>
                <a:sym typeface="Tabarra Sans"/>
              </a:rPr>
              <a:t>Do you know the difference between short-term and long-term finance? </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a:solidFill>
                  <a:srgbClr val="24363D"/>
                </a:solidFill>
                <a:latin typeface="Tabarra Sans"/>
                <a:ea typeface="Tabarra Sans"/>
                <a:cs typeface="Tabarra Sans"/>
                <a:sym typeface="Tabarra Sans"/>
              </a:rPr>
              <a:t>If a business knows it is likely to run short on cash in three months, what are two things it could do to try to prevent this from happening?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Freeform 7"/>
          <p:cNvSpPr/>
          <p:nvPr/>
        </p:nvSpPr>
        <p:spPr>
          <a:xfrm>
            <a:off x="276910" y="2543973"/>
            <a:ext cx="14719494" cy="5446213"/>
          </a:xfrm>
          <a:custGeom>
            <a:avLst/>
            <a:gdLst/>
            <a:ahLst/>
            <a:cxnLst/>
            <a:rect l="l" t="t" r="r" b="b"/>
            <a:pathLst>
              <a:path w="14719494" h="5446213">
                <a:moveTo>
                  <a:pt x="0" y="0"/>
                </a:moveTo>
                <a:lnTo>
                  <a:pt x="14719494" y="0"/>
                </a:lnTo>
                <a:lnTo>
                  <a:pt x="14719494" y="5446212"/>
                </a:lnTo>
                <a:lnTo>
                  <a:pt x="0" y="5446212"/>
                </a:lnTo>
                <a:lnTo>
                  <a:pt x="0" y="0"/>
                </a:lnTo>
                <a:close/>
              </a:path>
            </a:pathLst>
          </a:custGeom>
          <a:blipFill>
            <a:blip r:embed="rId3"/>
            <a:stretch>
              <a:fillRect/>
            </a:stretch>
          </a:blipFill>
        </p:spPr>
        <p:txBody>
          <a:bodyPr/>
          <a:lstStyle/>
          <a:p>
            <a:endParaRPr lang="en-US"/>
          </a:p>
        </p:txBody>
      </p:sp>
      <p:sp>
        <p:nvSpPr>
          <p:cNvPr id="8" name="TextBox 8"/>
          <p:cNvSpPr txBox="1"/>
          <p:nvPr/>
        </p:nvSpPr>
        <p:spPr>
          <a:xfrm>
            <a:off x="857265" y="-6192"/>
            <a:ext cx="13525485"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Summary Of Sources Of Finance</a:t>
            </a:r>
          </a:p>
        </p:txBody>
      </p:sp>
      <p:sp>
        <p:nvSpPr>
          <p:cNvPr id="9" name="TextBox 9"/>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80" y="244719"/>
            <a:ext cx="13525485" cy="538478"/>
          </a:xfrm>
          <a:prstGeom prst="rect">
            <a:avLst/>
          </a:prstGeom>
        </p:spPr>
        <p:txBody>
          <a:bodyPr lIns="0" tIns="0" rIns="0" bIns="0" rtlCol="0" anchor="t">
            <a:spAutoFit/>
          </a:bodyPr>
          <a:lstStyle/>
          <a:p>
            <a:pPr algn="l">
              <a:lnSpc>
                <a:spcPts val="3920"/>
              </a:lnSpc>
            </a:pPr>
            <a:r>
              <a:rPr lang="en-US" sz="2800" b="1">
                <a:solidFill>
                  <a:srgbClr val="FFE57D"/>
                </a:solidFill>
                <a:latin typeface="Tabarra Sans Heavy"/>
                <a:ea typeface="Tabarra Sans Heavy"/>
                <a:cs typeface="Tabarra Sans Heavy"/>
                <a:sym typeface="Tabarra Sans Heavy"/>
              </a:rPr>
              <a:t>Factors A Business Considers In Choosing Sources Of Finance</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2219864"/>
            <a:ext cx="4022967" cy="882112"/>
            <a:chOff x="0" y="0"/>
            <a:chExt cx="1271456" cy="278791"/>
          </a:xfrm>
        </p:grpSpPr>
        <p:sp>
          <p:nvSpPr>
            <p:cNvPr id="10" name="Freeform 10"/>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1" name="TextBox 11"/>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293393" y="2296747"/>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Cost</a:t>
            </a:r>
          </a:p>
        </p:txBody>
      </p:sp>
      <p:grpSp>
        <p:nvGrpSpPr>
          <p:cNvPr id="13" name="Group 13"/>
          <p:cNvGrpSpPr/>
          <p:nvPr/>
        </p:nvGrpSpPr>
        <p:grpSpPr>
          <a:xfrm>
            <a:off x="857250" y="3404138"/>
            <a:ext cx="4022967" cy="882112"/>
            <a:chOff x="0" y="0"/>
            <a:chExt cx="1271456" cy="278791"/>
          </a:xfrm>
        </p:grpSpPr>
        <p:sp>
          <p:nvSpPr>
            <p:cNvPr id="14" name="Freeform 14"/>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5" name="TextBox 15"/>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grpSp>
        <p:nvGrpSpPr>
          <p:cNvPr id="16" name="Group 16"/>
          <p:cNvGrpSpPr/>
          <p:nvPr/>
        </p:nvGrpSpPr>
        <p:grpSpPr>
          <a:xfrm>
            <a:off x="857250" y="4619625"/>
            <a:ext cx="4022967" cy="882112"/>
            <a:chOff x="0" y="0"/>
            <a:chExt cx="1271456" cy="278791"/>
          </a:xfrm>
        </p:grpSpPr>
        <p:sp>
          <p:nvSpPr>
            <p:cNvPr id="17" name="Freeform 17"/>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8" name="TextBox 18"/>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grpSp>
        <p:nvGrpSpPr>
          <p:cNvPr id="19" name="Group 19"/>
          <p:cNvGrpSpPr/>
          <p:nvPr/>
        </p:nvGrpSpPr>
        <p:grpSpPr>
          <a:xfrm>
            <a:off x="857250" y="5835112"/>
            <a:ext cx="4022967" cy="882112"/>
            <a:chOff x="0" y="0"/>
            <a:chExt cx="1271456" cy="278791"/>
          </a:xfrm>
        </p:grpSpPr>
        <p:sp>
          <p:nvSpPr>
            <p:cNvPr id="20" name="Freeform 20"/>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21" name="TextBox 21"/>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sp>
        <p:nvSpPr>
          <p:cNvPr id="22" name="TextBox 22"/>
          <p:cNvSpPr txBox="1"/>
          <p:nvPr/>
        </p:nvSpPr>
        <p:spPr>
          <a:xfrm>
            <a:off x="5373898" y="2131965"/>
            <a:ext cx="9008852" cy="9531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A business would compare the APR (Annual Percentage Rate) of different options.</a:t>
            </a:r>
          </a:p>
        </p:txBody>
      </p:sp>
      <p:grpSp>
        <p:nvGrpSpPr>
          <p:cNvPr id="23" name="Group 23"/>
          <p:cNvGrpSpPr/>
          <p:nvPr/>
        </p:nvGrpSpPr>
        <p:grpSpPr>
          <a:xfrm>
            <a:off x="857280" y="7050600"/>
            <a:ext cx="4022967" cy="882112"/>
            <a:chOff x="0" y="0"/>
            <a:chExt cx="1271456" cy="278791"/>
          </a:xfrm>
        </p:grpSpPr>
        <p:sp>
          <p:nvSpPr>
            <p:cNvPr id="24" name="Freeform 24"/>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25" name="TextBox 25"/>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sp>
        <p:nvSpPr>
          <p:cNvPr id="26" name="TextBox 26"/>
          <p:cNvSpPr txBox="1"/>
          <p:nvPr/>
        </p:nvSpPr>
        <p:spPr>
          <a:xfrm>
            <a:off x="1293393" y="3481021"/>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Purpose</a:t>
            </a:r>
          </a:p>
        </p:txBody>
      </p:sp>
      <p:sp>
        <p:nvSpPr>
          <p:cNvPr id="27" name="TextBox 27"/>
          <p:cNvSpPr txBox="1"/>
          <p:nvPr/>
        </p:nvSpPr>
        <p:spPr>
          <a:xfrm>
            <a:off x="1293423" y="4696508"/>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Amount</a:t>
            </a:r>
          </a:p>
        </p:txBody>
      </p:sp>
      <p:sp>
        <p:nvSpPr>
          <p:cNvPr id="28" name="TextBox 28"/>
          <p:cNvSpPr txBox="1"/>
          <p:nvPr/>
        </p:nvSpPr>
        <p:spPr>
          <a:xfrm>
            <a:off x="1293423" y="5911996"/>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Control</a:t>
            </a:r>
          </a:p>
        </p:txBody>
      </p:sp>
      <p:sp>
        <p:nvSpPr>
          <p:cNvPr id="29" name="TextBox 29"/>
          <p:cNvSpPr txBox="1"/>
          <p:nvPr/>
        </p:nvSpPr>
        <p:spPr>
          <a:xfrm>
            <a:off x="1293423" y="7127483"/>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Collateral</a:t>
            </a:r>
          </a:p>
        </p:txBody>
      </p:sp>
      <p:sp>
        <p:nvSpPr>
          <p:cNvPr id="30" name="TextBox 30"/>
          <p:cNvSpPr txBox="1"/>
          <p:nvPr/>
        </p:nvSpPr>
        <p:spPr>
          <a:xfrm>
            <a:off x="5373898" y="3316239"/>
            <a:ext cx="9008852" cy="9531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Sources of finance must be matched with uses. e.g. A new van should be financed by a medium-term source.</a:t>
            </a:r>
          </a:p>
        </p:txBody>
      </p:sp>
      <p:sp>
        <p:nvSpPr>
          <p:cNvPr id="31" name="TextBox 31"/>
          <p:cNvSpPr txBox="1"/>
          <p:nvPr/>
        </p:nvSpPr>
        <p:spPr>
          <a:xfrm>
            <a:off x="5373913" y="4531726"/>
            <a:ext cx="9008852" cy="9531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A business may be limited in how much capital it can access in some forms.</a:t>
            </a:r>
          </a:p>
        </p:txBody>
      </p:sp>
      <p:sp>
        <p:nvSpPr>
          <p:cNvPr id="32" name="TextBox 32"/>
          <p:cNvSpPr txBox="1"/>
          <p:nvPr/>
        </p:nvSpPr>
        <p:spPr>
          <a:xfrm>
            <a:off x="5373913" y="5747213"/>
            <a:ext cx="9008852" cy="9531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If a business issued ordinary shares, the investors will now have voting rights in the running of the business.</a:t>
            </a:r>
          </a:p>
        </p:txBody>
      </p:sp>
      <p:sp>
        <p:nvSpPr>
          <p:cNvPr id="33" name="TextBox 33"/>
          <p:cNvSpPr txBox="1"/>
          <p:nvPr/>
        </p:nvSpPr>
        <p:spPr>
          <a:xfrm>
            <a:off x="5373913" y="6962701"/>
            <a:ext cx="9008852" cy="9531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The borrower may not want to risk using an essential asset as security in case they end up losing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274166"/>
        </a:solidFill>
        <a:effectLst/>
      </p:bgPr>
    </p:bg>
    <p:spTree>
      <p:nvGrpSpPr>
        <p:cNvPr id="1" name=""/>
        <p:cNvGrpSpPr/>
        <p:nvPr/>
      </p:nvGrpSpPr>
      <p:grpSpPr>
        <a:xfrm>
          <a:off x="0" y="0"/>
          <a:ext cx="0" cy="0"/>
          <a:chOff x="0" y="0"/>
          <a:chExt cx="0" cy="0"/>
        </a:xfrm>
      </p:grpSpPr>
      <p:grpSp>
        <p:nvGrpSpPr>
          <p:cNvPr id="2" name="Group 2"/>
          <p:cNvGrpSpPr/>
          <p:nvPr/>
        </p:nvGrpSpPr>
        <p:grpSpPr>
          <a:xfrm>
            <a:off x="-261562" y="151634"/>
            <a:ext cx="14644328" cy="1074999"/>
            <a:chOff x="0" y="0"/>
            <a:chExt cx="4628331" cy="339753"/>
          </a:xfrm>
        </p:grpSpPr>
        <p:sp>
          <p:nvSpPr>
            <p:cNvPr id="3" name="Freeform 3"/>
            <p:cNvSpPr/>
            <p:nvPr/>
          </p:nvSpPr>
          <p:spPr>
            <a:xfrm>
              <a:off x="0" y="0"/>
              <a:ext cx="4628331" cy="339753"/>
            </a:xfrm>
            <a:custGeom>
              <a:avLst/>
              <a:gdLst/>
              <a:ahLst/>
              <a:cxnLst/>
              <a:rect l="l" t="t" r="r" b="b"/>
              <a:pathLst>
                <a:path w="4628331" h="339753">
                  <a:moveTo>
                    <a:pt x="22204" y="0"/>
                  </a:moveTo>
                  <a:lnTo>
                    <a:pt x="4606127" y="0"/>
                  </a:lnTo>
                  <a:cubicBezTo>
                    <a:pt x="4612016" y="0"/>
                    <a:pt x="4617663" y="2339"/>
                    <a:pt x="4621827" y="6503"/>
                  </a:cubicBezTo>
                  <a:cubicBezTo>
                    <a:pt x="4625991" y="10667"/>
                    <a:pt x="4628331" y="16315"/>
                    <a:pt x="4628331" y="22204"/>
                  </a:cubicBezTo>
                  <a:lnTo>
                    <a:pt x="4628331" y="317549"/>
                  </a:lnTo>
                  <a:cubicBezTo>
                    <a:pt x="4628331" y="323438"/>
                    <a:pt x="4625991" y="329085"/>
                    <a:pt x="4621827" y="333249"/>
                  </a:cubicBezTo>
                  <a:cubicBezTo>
                    <a:pt x="4617663" y="337413"/>
                    <a:pt x="4612016" y="339753"/>
                    <a:pt x="4606127" y="339753"/>
                  </a:cubicBezTo>
                  <a:lnTo>
                    <a:pt x="22204" y="339753"/>
                  </a:lnTo>
                  <a:cubicBezTo>
                    <a:pt x="16315" y="339753"/>
                    <a:pt x="10667" y="337413"/>
                    <a:pt x="6503" y="333249"/>
                  </a:cubicBezTo>
                  <a:cubicBezTo>
                    <a:pt x="2339" y="329085"/>
                    <a:pt x="0" y="323438"/>
                    <a:pt x="0" y="317549"/>
                  </a:cubicBezTo>
                  <a:lnTo>
                    <a:pt x="0" y="22204"/>
                  </a:lnTo>
                  <a:cubicBezTo>
                    <a:pt x="0" y="16315"/>
                    <a:pt x="2339" y="10667"/>
                    <a:pt x="6503" y="6503"/>
                  </a:cubicBezTo>
                  <a:cubicBezTo>
                    <a:pt x="10667" y="2339"/>
                    <a:pt x="16315" y="0"/>
                    <a:pt x="22204" y="0"/>
                  </a:cubicBezTo>
                  <a:close/>
                </a:path>
              </a:pathLst>
            </a:custGeom>
            <a:solidFill>
              <a:srgbClr val="FFE57D"/>
            </a:solidFill>
          </p:spPr>
          <p:txBody>
            <a:bodyPr/>
            <a:lstStyle/>
            <a:p>
              <a:endParaRPr lang="en-US"/>
            </a:p>
          </p:txBody>
        </p:sp>
        <p:sp>
          <p:nvSpPr>
            <p:cNvPr id="4" name="TextBox 4"/>
            <p:cNvSpPr txBox="1"/>
            <p:nvPr/>
          </p:nvSpPr>
          <p:spPr>
            <a:xfrm>
              <a:off x="0" y="-28575"/>
              <a:ext cx="4628331" cy="368328"/>
            </a:xfrm>
            <a:prstGeom prst="rect">
              <a:avLst/>
            </a:prstGeom>
          </p:spPr>
          <p:txBody>
            <a:bodyPr lIns="50800" tIns="50800" rIns="50800" bIns="50800" rtlCol="0" anchor="ctr"/>
            <a:lstStyle/>
            <a:p>
              <a:pPr algn="ctr">
                <a:lnSpc>
                  <a:spcPts val="2239"/>
                </a:lnSpc>
              </a:pPr>
              <a:endParaRPr/>
            </a:p>
          </p:txBody>
        </p:sp>
      </p:grpSp>
      <p:sp>
        <p:nvSpPr>
          <p:cNvPr id="5" name="TextBox 5"/>
          <p:cNvSpPr txBox="1"/>
          <p:nvPr/>
        </p:nvSpPr>
        <p:spPr>
          <a:xfrm>
            <a:off x="857250" y="74108"/>
            <a:ext cx="13525500" cy="1152525"/>
          </a:xfrm>
          <a:prstGeom prst="rect">
            <a:avLst/>
          </a:prstGeom>
        </p:spPr>
        <p:txBody>
          <a:bodyPr lIns="0" tIns="0" rIns="0" bIns="0" rtlCol="0" anchor="t">
            <a:spAutoFit/>
          </a:bodyPr>
          <a:lstStyle/>
          <a:p>
            <a:pPr algn="l">
              <a:lnSpc>
                <a:spcPts val="8400"/>
              </a:lnSpc>
            </a:pPr>
            <a:r>
              <a:rPr lang="en-US" sz="6000" b="1">
                <a:solidFill>
                  <a:srgbClr val="24363D"/>
                </a:solidFill>
                <a:latin typeface="Tabarra Sans Heavy"/>
                <a:ea typeface="Tabarra Sans Heavy"/>
                <a:cs typeface="Tabarra Sans Heavy"/>
                <a:sym typeface="Tabarra Sans Heavy"/>
              </a:rPr>
              <a:t>Business In Our World Page 188</a:t>
            </a:r>
          </a:p>
        </p:txBody>
      </p:sp>
      <p:pic>
        <p:nvPicPr>
          <p:cNvPr id="6" name="Picture 6"/>
          <p:cNvPicPr>
            <a:picLocks noChangeAspect="1"/>
          </p:cNvPicPr>
          <p:nvPr>
            <a:videoFile r:link="rId1"/>
          </p:nvPr>
        </p:nvPicPr>
        <p:blipFill>
          <a:blip r:embed="rId3"/>
          <a:stretch>
            <a:fillRect/>
          </a:stretch>
        </p:blipFill>
        <p:spPr>
          <a:xfrm>
            <a:off x="2032781" y="1334237"/>
            <a:ext cx="11174438" cy="6280714"/>
          </a:xfrm>
          <a:prstGeom prst="rect">
            <a:avLst/>
          </a:prstGeom>
        </p:spPr>
      </p:pic>
      <p:sp>
        <p:nvSpPr>
          <p:cNvPr id="7" name="TextBox 6">
            <a:extLst>
              <a:ext uri="{FF2B5EF4-FFF2-40B4-BE49-F238E27FC236}">
                <a16:creationId xmlns:a16="http://schemas.microsoft.com/office/drawing/2014/main" id="{31EA13C0-9DC0-6C22-DEE9-EA59C2B30F14}"/>
              </a:ext>
            </a:extLst>
          </p:cNvPr>
          <p:cNvSpPr txBox="1"/>
          <p:nvPr/>
        </p:nvSpPr>
        <p:spPr>
          <a:xfrm>
            <a:off x="4551036" y="7754615"/>
            <a:ext cx="5150000" cy="369332"/>
          </a:xfrm>
          <a:prstGeom prst="rect">
            <a:avLst/>
          </a:prstGeom>
          <a:noFill/>
        </p:spPr>
        <p:txBody>
          <a:bodyPr wrap="none" rtlCol="0">
            <a:spAutoFit/>
          </a:bodyPr>
          <a:lstStyle/>
          <a:p>
            <a:r>
              <a:rPr lang="en-US" b="1" dirty="0">
                <a:solidFill>
                  <a:schemeClr val="bg1"/>
                </a:solidFill>
              </a:rPr>
              <a:t>https://</a:t>
            </a:r>
            <a:r>
              <a:rPr lang="en-US" b="1" dirty="0" err="1">
                <a:solidFill>
                  <a:schemeClr val="bg1"/>
                </a:solidFill>
              </a:rPr>
              <a:t>www.youtube.com</a:t>
            </a:r>
            <a:r>
              <a:rPr lang="en-US" b="1" dirty="0">
                <a:solidFill>
                  <a:schemeClr val="bg1"/>
                </a:solidFill>
              </a:rPr>
              <a:t>/</a:t>
            </a:r>
            <a:r>
              <a:rPr lang="en-US" b="1" dirty="0" err="1">
                <a:solidFill>
                  <a:schemeClr val="bg1"/>
                </a:solidFill>
              </a:rPr>
              <a:t>watch?v</a:t>
            </a:r>
            <a:r>
              <a:rPr lang="en-US" b="1" dirty="0">
                <a:solidFill>
                  <a:schemeClr val="bg1"/>
                </a:solidFill>
              </a:rPr>
              <a:t>=-2PgfQ1nw7M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274166"/>
        </a:solidFill>
        <a:effectLst/>
      </p:bgPr>
    </p:bg>
    <p:spTree>
      <p:nvGrpSpPr>
        <p:cNvPr id="1" name=""/>
        <p:cNvGrpSpPr/>
        <p:nvPr/>
      </p:nvGrpSpPr>
      <p:grpSpPr>
        <a:xfrm>
          <a:off x="0" y="0"/>
          <a:ext cx="0" cy="0"/>
          <a:chOff x="0" y="0"/>
          <a:chExt cx="0" cy="0"/>
        </a:xfrm>
      </p:grpSpPr>
      <p:grpSp>
        <p:nvGrpSpPr>
          <p:cNvPr id="2" name="Group 2"/>
          <p:cNvGrpSpPr/>
          <p:nvPr/>
        </p:nvGrpSpPr>
        <p:grpSpPr>
          <a:xfrm>
            <a:off x="-261578" y="689133"/>
            <a:ext cx="12400094" cy="1074999"/>
            <a:chOff x="0" y="0"/>
            <a:chExt cx="3919042" cy="339753"/>
          </a:xfrm>
        </p:grpSpPr>
        <p:sp>
          <p:nvSpPr>
            <p:cNvPr id="3" name="Freeform 3"/>
            <p:cNvSpPr/>
            <p:nvPr/>
          </p:nvSpPr>
          <p:spPr>
            <a:xfrm>
              <a:off x="0" y="0"/>
              <a:ext cx="3919042" cy="339753"/>
            </a:xfrm>
            <a:custGeom>
              <a:avLst/>
              <a:gdLst/>
              <a:ahLst/>
              <a:cxnLst/>
              <a:rect l="l" t="t" r="r" b="b"/>
              <a:pathLst>
                <a:path w="3919042" h="339753">
                  <a:moveTo>
                    <a:pt x="26222" y="0"/>
                  </a:moveTo>
                  <a:lnTo>
                    <a:pt x="3892820" y="0"/>
                  </a:lnTo>
                  <a:cubicBezTo>
                    <a:pt x="3899774" y="0"/>
                    <a:pt x="3906444" y="2763"/>
                    <a:pt x="3911362" y="7680"/>
                  </a:cubicBezTo>
                  <a:cubicBezTo>
                    <a:pt x="3916280" y="12598"/>
                    <a:pt x="3919042" y="19268"/>
                    <a:pt x="3919042" y="26222"/>
                  </a:cubicBezTo>
                  <a:lnTo>
                    <a:pt x="3919042" y="313530"/>
                  </a:lnTo>
                  <a:cubicBezTo>
                    <a:pt x="3919042" y="328013"/>
                    <a:pt x="3907302" y="339753"/>
                    <a:pt x="3892820" y="339753"/>
                  </a:cubicBezTo>
                  <a:lnTo>
                    <a:pt x="26222" y="339753"/>
                  </a:lnTo>
                  <a:cubicBezTo>
                    <a:pt x="11740" y="339753"/>
                    <a:pt x="0" y="328013"/>
                    <a:pt x="0" y="313530"/>
                  </a:cubicBezTo>
                  <a:lnTo>
                    <a:pt x="0" y="26222"/>
                  </a:lnTo>
                  <a:cubicBezTo>
                    <a:pt x="0" y="11740"/>
                    <a:pt x="11740" y="0"/>
                    <a:pt x="26222" y="0"/>
                  </a:cubicBezTo>
                  <a:close/>
                </a:path>
              </a:pathLst>
            </a:custGeom>
            <a:solidFill>
              <a:srgbClr val="FFE57D"/>
            </a:solidFill>
          </p:spPr>
          <p:txBody>
            <a:bodyPr/>
            <a:lstStyle/>
            <a:p>
              <a:endParaRPr lang="en-US"/>
            </a:p>
          </p:txBody>
        </p:sp>
        <p:sp>
          <p:nvSpPr>
            <p:cNvPr id="4" name="TextBox 4"/>
            <p:cNvSpPr txBox="1"/>
            <p:nvPr/>
          </p:nvSpPr>
          <p:spPr>
            <a:xfrm>
              <a:off x="0" y="-28575"/>
              <a:ext cx="3919042" cy="368328"/>
            </a:xfrm>
            <a:prstGeom prst="rect">
              <a:avLst/>
            </a:prstGeom>
          </p:spPr>
          <p:txBody>
            <a:bodyPr lIns="50800" tIns="50800" rIns="50800" bIns="50800" rtlCol="0" anchor="ctr"/>
            <a:lstStyle/>
            <a:p>
              <a:pPr algn="ctr">
                <a:lnSpc>
                  <a:spcPts val="2239"/>
                </a:lnSpc>
              </a:pPr>
              <a:endParaRPr/>
            </a:p>
          </p:txBody>
        </p:sp>
      </p:grpSp>
      <p:sp>
        <p:nvSpPr>
          <p:cNvPr id="5" name="Freeform 5"/>
          <p:cNvSpPr/>
          <p:nvPr/>
        </p:nvSpPr>
        <p:spPr>
          <a:xfrm>
            <a:off x="12415955" y="689133"/>
            <a:ext cx="2531327" cy="1811305"/>
          </a:xfrm>
          <a:custGeom>
            <a:avLst/>
            <a:gdLst/>
            <a:ahLst/>
            <a:cxnLst/>
            <a:rect l="l" t="t" r="r" b="b"/>
            <a:pathLst>
              <a:path w="2531327" h="1811305">
                <a:moveTo>
                  <a:pt x="0" y="0"/>
                </a:moveTo>
                <a:lnTo>
                  <a:pt x="2531327" y="0"/>
                </a:lnTo>
                <a:lnTo>
                  <a:pt x="2531327" y="1811305"/>
                </a:lnTo>
                <a:lnTo>
                  <a:pt x="0" y="1811305"/>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857250" y="2624611"/>
            <a:ext cx="13525485" cy="4649468"/>
          </a:xfrm>
          <a:prstGeom prst="rect">
            <a:avLst/>
          </a:prstGeom>
        </p:spPr>
        <p:txBody>
          <a:bodyPr lIns="0" tIns="0" rIns="0" bIns="0" rtlCol="0" anchor="t">
            <a:spAutoFit/>
          </a:bodyPr>
          <a:lstStyle/>
          <a:p>
            <a:pPr algn="l">
              <a:lnSpc>
                <a:spcPts val="5180"/>
              </a:lnSpc>
            </a:pPr>
            <a:r>
              <a:rPr lang="en-US" sz="3700">
                <a:solidFill>
                  <a:srgbClr val="FFFFFF"/>
                </a:solidFill>
                <a:latin typeface="Tabarra Sans"/>
                <a:ea typeface="Tabarra Sans"/>
                <a:cs typeface="Tabarra Sans"/>
                <a:sym typeface="Tabarra Sans"/>
              </a:rPr>
              <a:t>1. What makes a financial service ‘disruptive’? Find two more examples and explain why they were disruptive.</a:t>
            </a:r>
          </a:p>
          <a:p>
            <a:pPr algn="l">
              <a:lnSpc>
                <a:spcPts val="5180"/>
              </a:lnSpc>
            </a:pPr>
            <a:endParaRPr lang="en-US" sz="3700">
              <a:solidFill>
                <a:srgbClr val="FFFFFF"/>
              </a:solidFill>
              <a:latin typeface="Tabarra Sans"/>
              <a:ea typeface="Tabarra Sans"/>
              <a:cs typeface="Tabarra Sans"/>
              <a:sym typeface="Tabarra Sans"/>
            </a:endParaRPr>
          </a:p>
          <a:p>
            <a:pPr algn="l">
              <a:lnSpc>
                <a:spcPts val="5180"/>
              </a:lnSpc>
            </a:pPr>
            <a:r>
              <a:rPr lang="en-US" sz="3700">
                <a:solidFill>
                  <a:srgbClr val="FFFFFF"/>
                </a:solidFill>
                <a:latin typeface="Tabarra Sans"/>
                <a:ea typeface="Tabarra Sans"/>
                <a:cs typeface="Tabarra Sans"/>
                <a:sym typeface="Tabarra Sans"/>
              </a:rPr>
              <a:t>2. Investigate and explain two advantages and disadvantages of a business accessing funds from Wayflyer for its working capital needs.</a:t>
            </a:r>
          </a:p>
          <a:p>
            <a:pPr algn="l">
              <a:lnSpc>
                <a:spcPts val="5180"/>
              </a:lnSpc>
            </a:pPr>
            <a:endParaRPr lang="en-US" sz="3700">
              <a:solidFill>
                <a:srgbClr val="FFFFFF"/>
              </a:solidFill>
              <a:latin typeface="Tabarra Sans"/>
              <a:ea typeface="Tabarra Sans"/>
              <a:cs typeface="Tabarra Sans"/>
              <a:sym typeface="Tabarra Sans"/>
            </a:endParaRPr>
          </a:p>
        </p:txBody>
      </p:sp>
      <p:sp>
        <p:nvSpPr>
          <p:cNvPr id="7" name="TextBox 7"/>
          <p:cNvSpPr txBox="1"/>
          <p:nvPr/>
        </p:nvSpPr>
        <p:spPr>
          <a:xfrm>
            <a:off x="857235" y="611607"/>
            <a:ext cx="11281282" cy="1152525"/>
          </a:xfrm>
          <a:prstGeom prst="rect">
            <a:avLst/>
          </a:prstGeom>
        </p:spPr>
        <p:txBody>
          <a:bodyPr lIns="0" tIns="0" rIns="0" bIns="0" rtlCol="0" anchor="t">
            <a:spAutoFit/>
          </a:bodyPr>
          <a:lstStyle/>
          <a:p>
            <a:pPr algn="l">
              <a:lnSpc>
                <a:spcPts val="8400"/>
              </a:lnSpc>
            </a:pPr>
            <a:r>
              <a:rPr lang="en-US" sz="6000" b="1">
                <a:solidFill>
                  <a:srgbClr val="24363D"/>
                </a:solidFill>
                <a:latin typeface="Tabarra Sans Heavy"/>
                <a:ea typeface="Tabarra Sans Heavy"/>
                <a:cs typeface="Tabarra Sans Heavy"/>
                <a:sym typeface="Tabarra Sans Heavy"/>
              </a:rPr>
              <a:t>Reflect &amp; Research 188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41433"/>
            <a:ext cx="13525485" cy="932814"/>
          </a:xfrm>
          <a:prstGeom prst="rect">
            <a:avLst/>
          </a:prstGeom>
        </p:spPr>
        <p:txBody>
          <a:bodyPr lIns="0" tIns="0" rIns="0" bIns="0" rtlCol="0" anchor="t">
            <a:spAutoFit/>
          </a:bodyPr>
          <a:lstStyle/>
          <a:p>
            <a:pPr algn="l">
              <a:lnSpc>
                <a:spcPts val="6860"/>
              </a:lnSpc>
            </a:pPr>
            <a:r>
              <a:rPr lang="en-US" sz="4900" b="1">
                <a:solidFill>
                  <a:srgbClr val="FFE57D"/>
                </a:solidFill>
                <a:latin typeface="Tabarra Sans Heavy"/>
                <a:ea typeface="Tabarra Sans Heavy"/>
                <a:cs typeface="Tabarra Sans Heavy"/>
                <a:sym typeface="Tabarra Sans Heavy"/>
              </a:rPr>
              <a:t>Potential Revenue Streams For A Business</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63012" y="2248439"/>
            <a:ext cx="4022967" cy="1283529"/>
            <a:chOff x="0" y="0"/>
            <a:chExt cx="1271456" cy="405659"/>
          </a:xfrm>
        </p:grpSpPr>
        <p:sp>
          <p:nvSpPr>
            <p:cNvPr id="10" name="Freeform 10"/>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1" name="TextBox 11"/>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299154" y="2526030"/>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Product Sales</a:t>
            </a:r>
          </a:p>
        </p:txBody>
      </p:sp>
      <p:grpSp>
        <p:nvGrpSpPr>
          <p:cNvPr id="13" name="Group 13"/>
          <p:cNvGrpSpPr/>
          <p:nvPr/>
        </p:nvGrpSpPr>
        <p:grpSpPr>
          <a:xfrm>
            <a:off x="863012" y="5510822"/>
            <a:ext cx="4022967" cy="1283529"/>
            <a:chOff x="0" y="0"/>
            <a:chExt cx="1271456" cy="405659"/>
          </a:xfrm>
        </p:grpSpPr>
        <p:sp>
          <p:nvSpPr>
            <p:cNvPr id="14" name="Freeform 14"/>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5" name="TextBox 15"/>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16" name="TextBox 16"/>
          <p:cNvSpPr txBox="1"/>
          <p:nvPr/>
        </p:nvSpPr>
        <p:spPr>
          <a:xfrm>
            <a:off x="1299154" y="5507426"/>
            <a:ext cx="3150682" cy="11664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Subscription</a:t>
            </a:r>
          </a:p>
          <a:p>
            <a:pPr algn="ctr">
              <a:lnSpc>
                <a:spcPts val="4479"/>
              </a:lnSpc>
            </a:pPr>
            <a:r>
              <a:rPr lang="en-US" sz="3199">
                <a:solidFill>
                  <a:srgbClr val="24363D"/>
                </a:solidFill>
                <a:latin typeface="Tabarra Sans"/>
                <a:ea typeface="Tabarra Sans"/>
                <a:cs typeface="Tabarra Sans"/>
                <a:sym typeface="Tabarra Sans"/>
              </a:rPr>
              <a:t>Models</a:t>
            </a:r>
          </a:p>
        </p:txBody>
      </p:sp>
      <p:grpSp>
        <p:nvGrpSpPr>
          <p:cNvPr id="17" name="Group 17"/>
          <p:cNvGrpSpPr/>
          <p:nvPr/>
        </p:nvGrpSpPr>
        <p:grpSpPr>
          <a:xfrm>
            <a:off x="863012" y="7157416"/>
            <a:ext cx="4022967" cy="1283529"/>
            <a:chOff x="0" y="0"/>
            <a:chExt cx="1271456" cy="405659"/>
          </a:xfrm>
        </p:grpSpPr>
        <p:sp>
          <p:nvSpPr>
            <p:cNvPr id="18" name="Freeform 18"/>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9" name="TextBox 19"/>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20" name="TextBox 20"/>
          <p:cNvSpPr txBox="1"/>
          <p:nvPr/>
        </p:nvSpPr>
        <p:spPr>
          <a:xfrm>
            <a:off x="857250" y="7234554"/>
            <a:ext cx="4028729" cy="1166496"/>
          </a:xfrm>
          <a:prstGeom prst="rect">
            <a:avLst/>
          </a:prstGeom>
        </p:spPr>
        <p:txBody>
          <a:bodyPr lIns="0" tIns="0" rIns="0" bIns="0" rtlCol="0" anchor="t">
            <a:spAutoFit/>
          </a:bodyPr>
          <a:lstStyle/>
          <a:p>
            <a:pPr algn="ctr">
              <a:lnSpc>
                <a:spcPts val="4479"/>
              </a:lnSpc>
            </a:pPr>
            <a:r>
              <a:rPr lang="en-US" sz="3199" dirty="0">
                <a:solidFill>
                  <a:srgbClr val="24363D"/>
                </a:solidFill>
                <a:latin typeface="Tabarra Sans"/>
                <a:ea typeface="Tabarra Sans"/>
                <a:cs typeface="Tabarra Sans"/>
                <a:sym typeface="Tabarra Sans"/>
              </a:rPr>
              <a:t>Advertising</a:t>
            </a:r>
          </a:p>
          <a:p>
            <a:pPr algn="ctr">
              <a:lnSpc>
                <a:spcPts val="4479"/>
              </a:lnSpc>
            </a:pPr>
            <a:r>
              <a:rPr lang="en-US" sz="3199" dirty="0">
                <a:solidFill>
                  <a:srgbClr val="24363D"/>
                </a:solidFill>
                <a:latin typeface="Tabarra Sans"/>
                <a:ea typeface="Tabarra Sans"/>
                <a:cs typeface="Tabarra Sans"/>
                <a:sym typeface="Tabarra Sans"/>
              </a:rPr>
              <a:t>Revenue</a:t>
            </a:r>
          </a:p>
        </p:txBody>
      </p:sp>
      <p:grpSp>
        <p:nvGrpSpPr>
          <p:cNvPr id="21" name="Group 21"/>
          <p:cNvGrpSpPr/>
          <p:nvPr/>
        </p:nvGrpSpPr>
        <p:grpSpPr>
          <a:xfrm>
            <a:off x="863012" y="3865343"/>
            <a:ext cx="4022967" cy="1283529"/>
            <a:chOff x="0" y="0"/>
            <a:chExt cx="1271456" cy="405659"/>
          </a:xfrm>
        </p:grpSpPr>
        <p:sp>
          <p:nvSpPr>
            <p:cNvPr id="22" name="Freeform 22"/>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23" name="TextBox 23"/>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24" name="TextBox 24"/>
          <p:cNvSpPr txBox="1"/>
          <p:nvPr/>
        </p:nvSpPr>
        <p:spPr>
          <a:xfrm>
            <a:off x="1296273" y="4142934"/>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Service Fees</a:t>
            </a:r>
          </a:p>
        </p:txBody>
      </p:sp>
      <p:sp>
        <p:nvSpPr>
          <p:cNvPr id="25" name="TextBox 25"/>
          <p:cNvSpPr txBox="1"/>
          <p:nvPr/>
        </p:nvSpPr>
        <p:spPr>
          <a:xfrm>
            <a:off x="5373898" y="2409483"/>
            <a:ext cx="9008852" cy="9531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Revenue from selling physical goods in-store or online.</a:t>
            </a:r>
          </a:p>
          <a:p>
            <a:pPr algn="l">
              <a:lnSpc>
                <a:spcPts val="3639"/>
              </a:lnSpc>
            </a:pPr>
            <a:r>
              <a:rPr lang="en-US" sz="2599">
                <a:solidFill>
                  <a:srgbClr val="24363D"/>
                </a:solidFill>
                <a:latin typeface="Tabarra Sans"/>
                <a:ea typeface="Tabarra Sans"/>
                <a:cs typeface="Tabarra Sans"/>
                <a:sym typeface="Tabarra Sans"/>
              </a:rPr>
              <a:t>A bakery earns income selling cakes, bread, or pastries.</a:t>
            </a:r>
          </a:p>
        </p:txBody>
      </p:sp>
      <p:sp>
        <p:nvSpPr>
          <p:cNvPr id="26" name="TextBox 26"/>
          <p:cNvSpPr txBox="1"/>
          <p:nvPr/>
        </p:nvSpPr>
        <p:spPr>
          <a:xfrm>
            <a:off x="5373898" y="3787957"/>
            <a:ext cx="9008852" cy="14103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Income from providing time, skills, or labour.</a:t>
            </a:r>
          </a:p>
          <a:p>
            <a:pPr algn="l">
              <a:lnSpc>
                <a:spcPts val="3639"/>
              </a:lnSpc>
            </a:pPr>
            <a:r>
              <a:rPr lang="en-US" sz="2599">
                <a:solidFill>
                  <a:srgbClr val="24363D"/>
                </a:solidFill>
                <a:latin typeface="Tabarra Sans"/>
                <a:ea typeface="Tabarra Sans"/>
                <a:cs typeface="Tabarra Sans"/>
                <a:sym typeface="Tabarra Sans"/>
              </a:rPr>
              <a:t>A gym charges fees for individual classes or personal training.</a:t>
            </a:r>
          </a:p>
        </p:txBody>
      </p:sp>
      <p:sp>
        <p:nvSpPr>
          <p:cNvPr id="27" name="TextBox 27"/>
          <p:cNvSpPr txBox="1"/>
          <p:nvPr/>
        </p:nvSpPr>
        <p:spPr>
          <a:xfrm>
            <a:off x="5373898" y="5502761"/>
            <a:ext cx="9008852"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Regular payments for ongoing service or content access.</a:t>
            </a:r>
          </a:p>
          <a:p>
            <a:pPr algn="l">
              <a:lnSpc>
                <a:spcPts val="3359"/>
              </a:lnSpc>
            </a:pPr>
            <a:r>
              <a:rPr lang="en-US" sz="2400">
                <a:solidFill>
                  <a:srgbClr val="24363D"/>
                </a:solidFill>
                <a:latin typeface="Tabarra Sans"/>
                <a:ea typeface="Tabarra Sans"/>
                <a:cs typeface="Tabarra Sans"/>
                <a:sym typeface="Tabarra Sans"/>
              </a:rPr>
              <a:t>Netflix or a digital newspaper earns through monthly subscriptions.</a:t>
            </a:r>
          </a:p>
        </p:txBody>
      </p:sp>
      <p:sp>
        <p:nvSpPr>
          <p:cNvPr id="28" name="TextBox 28"/>
          <p:cNvSpPr txBox="1"/>
          <p:nvPr/>
        </p:nvSpPr>
        <p:spPr>
          <a:xfrm>
            <a:off x="5373898" y="7272091"/>
            <a:ext cx="9008852" cy="9531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Earned by showing ads or promoting branded content.</a:t>
            </a:r>
          </a:p>
          <a:p>
            <a:pPr algn="l">
              <a:lnSpc>
                <a:spcPts val="3639"/>
              </a:lnSpc>
            </a:pPr>
            <a:r>
              <a:rPr lang="en-US" sz="2599">
                <a:solidFill>
                  <a:srgbClr val="24363D"/>
                </a:solidFill>
                <a:latin typeface="Tabarra Sans"/>
                <a:ea typeface="Tabarra Sans"/>
                <a:cs typeface="Tabarra Sans"/>
                <a:sym typeface="Tabarra Sans"/>
              </a:rPr>
              <a:t>A YouTuber earns income through video advertisements.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41433"/>
            <a:ext cx="13525485" cy="932814"/>
          </a:xfrm>
          <a:prstGeom prst="rect">
            <a:avLst/>
          </a:prstGeom>
        </p:spPr>
        <p:txBody>
          <a:bodyPr lIns="0" tIns="0" rIns="0" bIns="0" rtlCol="0" anchor="t">
            <a:spAutoFit/>
          </a:bodyPr>
          <a:lstStyle/>
          <a:p>
            <a:pPr algn="l">
              <a:lnSpc>
                <a:spcPts val="6860"/>
              </a:lnSpc>
            </a:pPr>
            <a:r>
              <a:rPr lang="en-US" sz="4900" b="1">
                <a:solidFill>
                  <a:srgbClr val="FFE57D"/>
                </a:solidFill>
                <a:latin typeface="Tabarra Sans Heavy"/>
                <a:ea typeface="Tabarra Sans Heavy"/>
                <a:cs typeface="Tabarra Sans Heavy"/>
                <a:sym typeface="Tabarra Sans Heavy"/>
              </a:rPr>
              <a:t>Potential Revenue Streams For A Business</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4807795"/>
            <a:ext cx="4022967" cy="1283529"/>
            <a:chOff x="0" y="0"/>
            <a:chExt cx="1271456" cy="405659"/>
          </a:xfrm>
        </p:grpSpPr>
        <p:sp>
          <p:nvSpPr>
            <p:cNvPr id="10" name="Freeform 10"/>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1" name="TextBox 11"/>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290512" y="5103167"/>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Commission</a:t>
            </a:r>
          </a:p>
        </p:txBody>
      </p:sp>
      <p:grpSp>
        <p:nvGrpSpPr>
          <p:cNvPr id="13" name="Group 13"/>
          <p:cNvGrpSpPr/>
          <p:nvPr/>
        </p:nvGrpSpPr>
        <p:grpSpPr>
          <a:xfrm>
            <a:off x="857250" y="2762266"/>
            <a:ext cx="4022967" cy="1283529"/>
            <a:chOff x="0" y="0"/>
            <a:chExt cx="1271456" cy="405659"/>
          </a:xfrm>
        </p:grpSpPr>
        <p:sp>
          <p:nvSpPr>
            <p:cNvPr id="14" name="Freeform 14"/>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5" name="TextBox 15"/>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16" name="TextBox 16"/>
          <p:cNvSpPr txBox="1"/>
          <p:nvPr/>
        </p:nvSpPr>
        <p:spPr>
          <a:xfrm>
            <a:off x="889029" y="2829991"/>
            <a:ext cx="3959409" cy="1069340"/>
          </a:xfrm>
          <a:prstGeom prst="rect">
            <a:avLst/>
          </a:prstGeom>
        </p:spPr>
        <p:txBody>
          <a:bodyPr lIns="0" tIns="0" rIns="0" bIns="0" rtlCol="0" anchor="t">
            <a:spAutoFit/>
          </a:bodyPr>
          <a:lstStyle/>
          <a:p>
            <a:pPr algn="ctr">
              <a:lnSpc>
                <a:spcPts val="4059"/>
              </a:lnSpc>
            </a:pPr>
            <a:r>
              <a:rPr lang="en-US" sz="2899">
                <a:solidFill>
                  <a:srgbClr val="24363D"/>
                </a:solidFill>
                <a:latin typeface="Tabarra Sans"/>
                <a:ea typeface="Tabarra Sans"/>
                <a:cs typeface="Tabarra Sans"/>
                <a:sym typeface="Tabarra Sans"/>
              </a:rPr>
              <a:t>Licensing / Franchise</a:t>
            </a:r>
          </a:p>
          <a:p>
            <a:pPr algn="ctr">
              <a:lnSpc>
                <a:spcPts val="4059"/>
              </a:lnSpc>
            </a:pPr>
            <a:r>
              <a:rPr lang="en-US" sz="2899">
                <a:solidFill>
                  <a:srgbClr val="24363D"/>
                </a:solidFill>
                <a:latin typeface="Tabarra Sans"/>
                <a:ea typeface="Tabarra Sans"/>
                <a:cs typeface="Tabarra Sans"/>
                <a:sym typeface="Tabarra Sans"/>
              </a:rPr>
              <a:t>Fees</a:t>
            </a:r>
          </a:p>
        </p:txBody>
      </p:sp>
      <p:grpSp>
        <p:nvGrpSpPr>
          <p:cNvPr id="17" name="Group 17"/>
          <p:cNvGrpSpPr/>
          <p:nvPr/>
        </p:nvGrpSpPr>
        <p:grpSpPr>
          <a:xfrm>
            <a:off x="889029" y="6853325"/>
            <a:ext cx="4022967" cy="1283529"/>
            <a:chOff x="0" y="0"/>
            <a:chExt cx="1271456" cy="405659"/>
          </a:xfrm>
        </p:grpSpPr>
        <p:sp>
          <p:nvSpPr>
            <p:cNvPr id="18" name="Freeform 18"/>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9" name="TextBox 19"/>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20" name="TextBox 20"/>
          <p:cNvSpPr txBox="1"/>
          <p:nvPr/>
        </p:nvSpPr>
        <p:spPr>
          <a:xfrm>
            <a:off x="952587" y="6903269"/>
            <a:ext cx="3959409" cy="1069340"/>
          </a:xfrm>
          <a:prstGeom prst="rect">
            <a:avLst/>
          </a:prstGeom>
        </p:spPr>
        <p:txBody>
          <a:bodyPr lIns="0" tIns="0" rIns="0" bIns="0" rtlCol="0" anchor="t">
            <a:spAutoFit/>
          </a:bodyPr>
          <a:lstStyle/>
          <a:p>
            <a:pPr algn="ctr">
              <a:lnSpc>
                <a:spcPts val="4059"/>
              </a:lnSpc>
            </a:pPr>
            <a:r>
              <a:rPr lang="en-US" sz="2899">
                <a:solidFill>
                  <a:srgbClr val="24363D"/>
                </a:solidFill>
                <a:latin typeface="Tabarra Sans"/>
                <a:ea typeface="Tabarra Sans"/>
                <a:cs typeface="Tabarra Sans"/>
                <a:sym typeface="Tabarra Sans"/>
              </a:rPr>
              <a:t>Renting / Leasing</a:t>
            </a:r>
          </a:p>
          <a:p>
            <a:pPr algn="ctr">
              <a:lnSpc>
                <a:spcPts val="4059"/>
              </a:lnSpc>
            </a:pPr>
            <a:r>
              <a:rPr lang="en-US" sz="2899">
                <a:solidFill>
                  <a:srgbClr val="24363D"/>
                </a:solidFill>
                <a:latin typeface="Tabarra Sans"/>
                <a:ea typeface="Tabarra Sans"/>
                <a:cs typeface="Tabarra Sans"/>
                <a:sym typeface="Tabarra Sans"/>
              </a:rPr>
              <a:t>Assets</a:t>
            </a:r>
          </a:p>
        </p:txBody>
      </p:sp>
      <p:sp>
        <p:nvSpPr>
          <p:cNvPr id="21" name="TextBox 21"/>
          <p:cNvSpPr txBox="1"/>
          <p:nvPr/>
        </p:nvSpPr>
        <p:spPr>
          <a:xfrm>
            <a:off x="5373898" y="6966134"/>
            <a:ext cx="9008852" cy="9531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Charged for use of your equipment, space, or tools.</a:t>
            </a:r>
          </a:p>
          <a:p>
            <a:pPr algn="l">
              <a:lnSpc>
                <a:spcPts val="3639"/>
              </a:lnSpc>
            </a:pPr>
            <a:r>
              <a:rPr lang="en-US" sz="2599">
                <a:solidFill>
                  <a:srgbClr val="24363D"/>
                </a:solidFill>
                <a:latin typeface="Tabarra Sans"/>
                <a:ea typeface="Tabarra Sans"/>
                <a:cs typeface="Tabarra Sans"/>
                <a:sym typeface="Tabarra Sans"/>
              </a:rPr>
              <a:t>A business earns money renting out offices or venues.</a:t>
            </a:r>
          </a:p>
        </p:txBody>
      </p:sp>
      <p:sp>
        <p:nvSpPr>
          <p:cNvPr id="22" name="TextBox 22"/>
          <p:cNvSpPr txBox="1"/>
          <p:nvPr/>
        </p:nvSpPr>
        <p:spPr>
          <a:xfrm>
            <a:off x="5373898" y="4773920"/>
            <a:ext cx="9008852"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Earned by taking a cut from helping complete a sale.</a:t>
            </a:r>
          </a:p>
          <a:p>
            <a:pPr algn="l">
              <a:lnSpc>
                <a:spcPts val="3359"/>
              </a:lnSpc>
            </a:pPr>
            <a:r>
              <a:rPr lang="en-US" sz="2400">
                <a:solidFill>
                  <a:srgbClr val="24363D"/>
                </a:solidFill>
                <a:latin typeface="Tabarra Sans"/>
                <a:ea typeface="Tabarra Sans"/>
                <a:cs typeface="Tabarra Sans"/>
                <a:sym typeface="Tabarra Sans"/>
              </a:rPr>
              <a:t>DoneDeal or Airbnb earns a share from each transaction made.</a:t>
            </a:r>
          </a:p>
        </p:txBody>
      </p:sp>
      <p:sp>
        <p:nvSpPr>
          <p:cNvPr id="23" name="TextBox 23"/>
          <p:cNvSpPr txBox="1"/>
          <p:nvPr/>
        </p:nvSpPr>
        <p:spPr>
          <a:xfrm>
            <a:off x="5373913" y="2892856"/>
            <a:ext cx="9008852" cy="953135"/>
          </a:xfrm>
          <a:prstGeom prst="rect">
            <a:avLst/>
          </a:prstGeom>
        </p:spPr>
        <p:txBody>
          <a:bodyPr lIns="0" tIns="0" rIns="0" bIns="0" rtlCol="0" anchor="t">
            <a:spAutoFit/>
          </a:bodyPr>
          <a:lstStyle/>
          <a:p>
            <a:pPr algn="l">
              <a:lnSpc>
                <a:spcPts val="3639"/>
              </a:lnSpc>
            </a:pPr>
            <a:r>
              <a:rPr lang="en-US" sz="2599">
                <a:solidFill>
                  <a:srgbClr val="24363D"/>
                </a:solidFill>
                <a:latin typeface="Tabarra Sans"/>
                <a:ea typeface="Tabarra Sans"/>
                <a:cs typeface="Tabarra Sans"/>
                <a:sym typeface="Tabarra Sans"/>
              </a:rPr>
              <a:t>Revenue from others using your brand or idea.</a:t>
            </a:r>
          </a:p>
          <a:p>
            <a:pPr algn="l">
              <a:lnSpc>
                <a:spcPts val="3639"/>
              </a:lnSpc>
            </a:pPr>
            <a:r>
              <a:rPr lang="en-US" sz="2599">
                <a:solidFill>
                  <a:srgbClr val="24363D"/>
                </a:solidFill>
                <a:latin typeface="Tabarra Sans"/>
                <a:ea typeface="Tabarra Sans"/>
                <a:cs typeface="Tabarra Sans"/>
                <a:sym typeface="Tabarra Sans"/>
              </a:rPr>
              <a:t>A gym brand earns when others use its name or model.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80" y="216144"/>
            <a:ext cx="13525485" cy="706118"/>
          </a:xfrm>
          <a:prstGeom prst="rect">
            <a:avLst/>
          </a:prstGeom>
        </p:spPr>
        <p:txBody>
          <a:bodyPr lIns="0" tIns="0" rIns="0" bIns="0" rtlCol="0" anchor="t">
            <a:spAutoFit/>
          </a:bodyPr>
          <a:lstStyle/>
          <a:p>
            <a:pPr algn="l">
              <a:lnSpc>
                <a:spcPts val="5180"/>
              </a:lnSpc>
            </a:pPr>
            <a:r>
              <a:rPr lang="en-US" sz="3700" b="1">
                <a:solidFill>
                  <a:srgbClr val="FFE57D"/>
                </a:solidFill>
                <a:latin typeface="Tabarra Sans Heavy"/>
                <a:ea typeface="Tabarra Sans Heavy"/>
                <a:cs typeface="Tabarra Sans Heavy"/>
                <a:sym typeface="Tabarra Sans Heavy"/>
              </a:rPr>
              <a:t>Why A Business May Choose To Adjust Revenue Streams</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80" y="2200814"/>
            <a:ext cx="13525500" cy="6165850"/>
          </a:xfrm>
          <a:prstGeom prst="rect">
            <a:avLst/>
          </a:prstGeom>
        </p:spPr>
        <p:txBody>
          <a:bodyPr lIns="0" tIns="0" rIns="0" bIns="0" rtlCol="0" anchor="t">
            <a:spAutoFit/>
          </a:bodyPr>
          <a:lstStyle/>
          <a:p>
            <a:pPr algn="l">
              <a:lnSpc>
                <a:spcPts val="3499"/>
              </a:lnSpc>
            </a:pPr>
            <a:r>
              <a:rPr lang="en-US" sz="2499" b="1">
                <a:solidFill>
                  <a:srgbClr val="24363D"/>
                </a:solidFill>
                <a:latin typeface="Tabarra Sans Bold"/>
                <a:ea typeface="Tabarra Sans Bold"/>
                <a:cs typeface="Tabarra Sans Bold"/>
                <a:sym typeface="Tabarra Sans Bold"/>
              </a:rPr>
              <a:t>Changing customer behaviours - </a:t>
            </a:r>
            <a:r>
              <a:rPr lang="en-US" sz="2499">
                <a:solidFill>
                  <a:srgbClr val="24363D"/>
                </a:solidFill>
                <a:latin typeface="Tabarra Sans"/>
                <a:ea typeface="Tabarra Sans"/>
                <a:cs typeface="Tabarra Sans"/>
                <a:sym typeface="Tabarra Sans"/>
              </a:rPr>
              <a:t>As customer preferences change, businesses shift how they earn money. </a:t>
            </a:r>
          </a:p>
          <a:p>
            <a:pPr algn="l">
              <a:lnSpc>
                <a:spcPts val="3499"/>
              </a:lnSpc>
            </a:pPr>
            <a:r>
              <a:rPr lang="en-US" sz="2499">
                <a:solidFill>
                  <a:srgbClr val="24363D"/>
                </a:solidFill>
                <a:latin typeface="Tabarra Sans"/>
                <a:ea typeface="Tabarra Sans"/>
                <a:cs typeface="Tabarra Sans"/>
                <a:sym typeface="Tabarra Sans"/>
              </a:rPr>
              <a:t>E.g. A gym moves from pay-per-visit to monthly membership.</a:t>
            </a:r>
          </a:p>
          <a:p>
            <a:pPr algn="l">
              <a:lnSpc>
                <a:spcPts val="3499"/>
              </a:lnSpc>
            </a:pPr>
            <a:endParaRPr lang="en-US" sz="2499">
              <a:solidFill>
                <a:srgbClr val="24363D"/>
              </a:solidFill>
              <a:latin typeface="Tabarra Sans"/>
              <a:ea typeface="Tabarra Sans"/>
              <a:cs typeface="Tabarra Sans"/>
              <a:sym typeface="Tabarra Sans"/>
            </a:endParaRPr>
          </a:p>
          <a:p>
            <a:pPr algn="l">
              <a:lnSpc>
                <a:spcPts val="3499"/>
              </a:lnSpc>
            </a:pPr>
            <a:r>
              <a:rPr lang="en-US" sz="2499" b="1">
                <a:solidFill>
                  <a:srgbClr val="24363D"/>
                </a:solidFill>
                <a:latin typeface="Tabarra Sans Bold"/>
                <a:ea typeface="Tabarra Sans Bold"/>
                <a:cs typeface="Tabarra Sans Bold"/>
                <a:sym typeface="Tabarra Sans Bold"/>
              </a:rPr>
              <a:t>Digital transformation - </a:t>
            </a:r>
            <a:r>
              <a:rPr lang="en-US" sz="2499">
                <a:solidFill>
                  <a:srgbClr val="24363D"/>
                </a:solidFill>
                <a:latin typeface="Tabarra Sans"/>
                <a:ea typeface="Tabarra Sans"/>
                <a:cs typeface="Tabarra Sans"/>
                <a:sym typeface="Tabarra Sans"/>
              </a:rPr>
              <a:t>Technology allows new ways to sell or deliver value.</a:t>
            </a:r>
          </a:p>
          <a:p>
            <a:pPr algn="l">
              <a:lnSpc>
                <a:spcPts val="3499"/>
              </a:lnSpc>
            </a:pPr>
            <a:r>
              <a:rPr lang="en-US" sz="2499">
                <a:solidFill>
                  <a:srgbClr val="24363D"/>
                </a:solidFill>
                <a:latin typeface="Tabarra Sans"/>
                <a:ea typeface="Tabarra Sans"/>
                <a:cs typeface="Tabarra Sans"/>
                <a:sym typeface="Tabarra Sans"/>
              </a:rPr>
              <a:t>E.g. A publisher adds an online subscription to its textbook sales.</a:t>
            </a:r>
          </a:p>
          <a:p>
            <a:pPr algn="l">
              <a:lnSpc>
                <a:spcPts val="3499"/>
              </a:lnSpc>
            </a:pPr>
            <a:endParaRPr lang="en-US" sz="2499">
              <a:solidFill>
                <a:srgbClr val="24363D"/>
              </a:solidFill>
              <a:latin typeface="Tabarra Sans"/>
              <a:ea typeface="Tabarra Sans"/>
              <a:cs typeface="Tabarra Sans"/>
              <a:sym typeface="Tabarra Sans"/>
            </a:endParaRPr>
          </a:p>
          <a:p>
            <a:pPr algn="l">
              <a:lnSpc>
                <a:spcPts val="3499"/>
              </a:lnSpc>
            </a:pPr>
            <a:r>
              <a:rPr lang="en-US" sz="2499" b="1">
                <a:solidFill>
                  <a:srgbClr val="24363D"/>
                </a:solidFill>
                <a:latin typeface="Tabarra Sans Bold"/>
                <a:ea typeface="Tabarra Sans Bold"/>
                <a:cs typeface="Tabarra Sans Bold"/>
                <a:sym typeface="Tabarra Sans Bold"/>
              </a:rPr>
              <a:t>To create more predictable income</a:t>
            </a:r>
            <a:r>
              <a:rPr lang="en-US" sz="2499">
                <a:solidFill>
                  <a:srgbClr val="24363D"/>
                </a:solidFill>
                <a:latin typeface="Tabarra Sans"/>
                <a:ea typeface="Tabarra Sans"/>
                <a:cs typeface="Tabarra Sans"/>
                <a:sym typeface="Tabarra Sans"/>
              </a:rPr>
              <a:t> - Recurring revenue smooths out seasonal or unpredictable income. </a:t>
            </a:r>
          </a:p>
          <a:p>
            <a:pPr algn="l">
              <a:lnSpc>
                <a:spcPts val="3499"/>
              </a:lnSpc>
            </a:pPr>
            <a:r>
              <a:rPr lang="en-US" sz="2499">
                <a:solidFill>
                  <a:srgbClr val="24363D"/>
                </a:solidFill>
                <a:latin typeface="Tabarra Sans"/>
                <a:ea typeface="Tabarra Sans"/>
                <a:cs typeface="Tabarra Sans"/>
                <a:sym typeface="Tabarra Sans"/>
              </a:rPr>
              <a:t>E.g. A veg box subscription provides steady income all year instead of relying on single sales each weekend at a market</a:t>
            </a:r>
          </a:p>
          <a:p>
            <a:pPr algn="l">
              <a:lnSpc>
                <a:spcPts val="3499"/>
              </a:lnSpc>
            </a:pPr>
            <a:endParaRPr lang="en-US" sz="2499">
              <a:solidFill>
                <a:srgbClr val="24363D"/>
              </a:solidFill>
              <a:latin typeface="Tabarra Sans"/>
              <a:ea typeface="Tabarra Sans"/>
              <a:cs typeface="Tabarra Sans"/>
              <a:sym typeface="Tabarra Sans"/>
            </a:endParaRPr>
          </a:p>
          <a:p>
            <a:pPr algn="l">
              <a:lnSpc>
                <a:spcPts val="3499"/>
              </a:lnSpc>
            </a:pPr>
            <a:r>
              <a:rPr lang="en-US" sz="2499" b="1">
                <a:solidFill>
                  <a:srgbClr val="24363D"/>
                </a:solidFill>
                <a:latin typeface="Tabarra Sans Bold"/>
                <a:ea typeface="Tabarra Sans Bold"/>
                <a:cs typeface="Tabarra Sans Bold"/>
                <a:sym typeface="Tabarra Sans Bold"/>
              </a:rPr>
              <a:t>To compete or diversify - </a:t>
            </a:r>
            <a:r>
              <a:rPr lang="en-US" sz="2499">
                <a:solidFill>
                  <a:srgbClr val="24363D"/>
                </a:solidFill>
                <a:latin typeface="Tabarra Sans"/>
                <a:ea typeface="Tabarra Sans"/>
                <a:cs typeface="Tabarra Sans"/>
                <a:sym typeface="Tabarra Sans"/>
              </a:rPr>
              <a:t>Adjusting revenue helps stay competitive or reduce risk.</a:t>
            </a:r>
          </a:p>
          <a:p>
            <a:pPr algn="l">
              <a:lnSpc>
                <a:spcPts val="3499"/>
              </a:lnSpc>
            </a:pPr>
            <a:r>
              <a:rPr lang="en-US" sz="2499">
                <a:solidFill>
                  <a:srgbClr val="24363D"/>
                </a:solidFill>
                <a:latin typeface="Tabarra Sans"/>
                <a:ea typeface="Tabarra Sans"/>
                <a:cs typeface="Tabarra Sans"/>
                <a:sym typeface="Tabarra Sans"/>
              </a:rPr>
              <a:t>E.g. A café rents its space for events to add a new stream.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80" y="244719"/>
            <a:ext cx="13525485" cy="554988"/>
          </a:xfrm>
          <a:prstGeom prst="rect">
            <a:avLst/>
          </a:prstGeom>
        </p:spPr>
        <p:txBody>
          <a:bodyPr lIns="0" tIns="0" rIns="0" bIns="0" rtlCol="0" anchor="t">
            <a:spAutoFit/>
          </a:bodyPr>
          <a:lstStyle/>
          <a:p>
            <a:pPr algn="l">
              <a:lnSpc>
                <a:spcPts val="4060"/>
              </a:lnSpc>
            </a:pPr>
            <a:r>
              <a:rPr lang="en-US" sz="2900" b="1">
                <a:solidFill>
                  <a:srgbClr val="FFE57D"/>
                </a:solidFill>
                <a:latin typeface="Tabarra Sans Heavy"/>
                <a:ea typeface="Tabarra Sans Heavy"/>
                <a:cs typeface="Tabarra Sans Heavy"/>
                <a:sym typeface="Tabarra Sans Heavy"/>
              </a:rPr>
              <a:t>Adjusting Revenue Steams Over The Lifecycle Of The Product Or Service</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2551789"/>
            <a:ext cx="4022967" cy="882112"/>
            <a:chOff x="0" y="0"/>
            <a:chExt cx="1271456" cy="278791"/>
          </a:xfrm>
        </p:grpSpPr>
        <p:sp>
          <p:nvSpPr>
            <p:cNvPr id="10" name="Freeform 10"/>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1" name="TextBox 11"/>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293393" y="2691129"/>
            <a:ext cx="3150682" cy="604521"/>
          </a:xfrm>
          <a:prstGeom prst="rect">
            <a:avLst/>
          </a:prstGeom>
        </p:spPr>
        <p:txBody>
          <a:bodyPr lIns="0" tIns="0" rIns="0" bIns="0" rtlCol="0" anchor="t">
            <a:spAutoFit/>
          </a:bodyPr>
          <a:lstStyle/>
          <a:p>
            <a:pPr algn="ctr">
              <a:lnSpc>
                <a:spcPts val="4479"/>
              </a:lnSpc>
            </a:pPr>
            <a:r>
              <a:rPr lang="en-US" sz="3199" dirty="0">
                <a:solidFill>
                  <a:srgbClr val="24363D"/>
                </a:solidFill>
                <a:latin typeface="Tabarra Sans"/>
                <a:ea typeface="Tabarra Sans"/>
                <a:cs typeface="Tabarra Sans"/>
                <a:sym typeface="Tabarra Sans"/>
              </a:rPr>
              <a:t>Start-Up</a:t>
            </a:r>
          </a:p>
        </p:txBody>
      </p:sp>
      <p:grpSp>
        <p:nvGrpSpPr>
          <p:cNvPr id="13" name="Group 13"/>
          <p:cNvGrpSpPr/>
          <p:nvPr/>
        </p:nvGrpSpPr>
        <p:grpSpPr>
          <a:xfrm>
            <a:off x="857250" y="4072077"/>
            <a:ext cx="4022967" cy="882112"/>
            <a:chOff x="0" y="0"/>
            <a:chExt cx="1271456" cy="278791"/>
          </a:xfrm>
        </p:grpSpPr>
        <p:sp>
          <p:nvSpPr>
            <p:cNvPr id="14" name="Freeform 14"/>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5" name="TextBox 15"/>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grpSp>
        <p:nvGrpSpPr>
          <p:cNvPr id="16" name="Group 16"/>
          <p:cNvGrpSpPr/>
          <p:nvPr/>
        </p:nvGrpSpPr>
        <p:grpSpPr>
          <a:xfrm>
            <a:off x="857280" y="5592364"/>
            <a:ext cx="4022967" cy="882112"/>
            <a:chOff x="0" y="0"/>
            <a:chExt cx="1271456" cy="278791"/>
          </a:xfrm>
        </p:grpSpPr>
        <p:sp>
          <p:nvSpPr>
            <p:cNvPr id="17" name="Freeform 17"/>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8" name="TextBox 18"/>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grpSp>
        <p:nvGrpSpPr>
          <p:cNvPr id="19" name="Group 19"/>
          <p:cNvGrpSpPr/>
          <p:nvPr/>
        </p:nvGrpSpPr>
        <p:grpSpPr>
          <a:xfrm>
            <a:off x="857280" y="7109099"/>
            <a:ext cx="4022967" cy="882112"/>
            <a:chOff x="0" y="0"/>
            <a:chExt cx="1271456" cy="278791"/>
          </a:xfrm>
        </p:grpSpPr>
        <p:sp>
          <p:nvSpPr>
            <p:cNvPr id="20" name="Freeform 20"/>
            <p:cNvSpPr/>
            <p:nvPr/>
          </p:nvSpPr>
          <p:spPr>
            <a:xfrm>
              <a:off x="0" y="0"/>
              <a:ext cx="1271456" cy="278791"/>
            </a:xfrm>
            <a:custGeom>
              <a:avLst/>
              <a:gdLst/>
              <a:ahLst/>
              <a:cxnLst/>
              <a:rect l="l" t="t" r="r" b="b"/>
              <a:pathLst>
                <a:path w="1271456" h="278791">
                  <a:moveTo>
                    <a:pt x="80826" y="0"/>
                  </a:moveTo>
                  <a:lnTo>
                    <a:pt x="1190630" y="0"/>
                  </a:lnTo>
                  <a:cubicBezTo>
                    <a:pt x="1212067" y="0"/>
                    <a:pt x="1232625" y="8516"/>
                    <a:pt x="1247783" y="23673"/>
                  </a:cubicBezTo>
                  <a:cubicBezTo>
                    <a:pt x="1262941" y="38831"/>
                    <a:pt x="1271456" y="59390"/>
                    <a:pt x="1271456" y="80826"/>
                  </a:cubicBezTo>
                  <a:lnTo>
                    <a:pt x="1271456" y="197965"/>
                  </a:lnTo>
                  <a:cubicBezTo>
                    <a:pt x="1271456" y="242604"/>
                    <a:pt x="1235269" y="278791"/>
                    <a:pt x="1190630" y="278791"/>
                  </a:cubicBezTo>
                  <a:lnTo>
                    <a:pt x="80826" y="278791"/>
                  </a:lnTo>
                  <a:cubicBezTo>
                    <a:pt x="59390" y="278791"/>
                    <a:pt x="38831" y="270275"/>
                    <a:pt x="23673" y="255118"/>
                  </a:cubicBezTo>
                  <a:cubicBezTo>
                    <a:pt x="8516" y="239960"/>
                    <a:pt x="0" y="219401"/>
                    <a:pt x="0" y="197965"/>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21" name="TextBox 21"/>
            <p:cNvSpPr txBox="1"/>
            <p:nvPr/>
          </p:nvSpPr>
          <p:spPr>
            <a:xfrm>
              <a:off x="0" y="-28575"/>
              <a:ext cx="1271456" cy="307366"/>
            </a:xfrm>
            <a:prstGeom prst="rect">
              <a:avLst/>
            </a:prstGeom>
          </p:spPr>
          <p:txBody>
            <a:bodyPr lIns="50800" tIns="50800" rIns="50800" bIns="50800" rtlCol="0" anchor="ctr"/>
            <a:lstStyle/>
            <a:p>
              <a:pPr algn="ctr">
                <a:lnSpc>
                  <a:spcPts val="2239"/>
                </a:lnSpc>
              </a:pPr>
              <a:endParaRPr/>
            </a:p>
          </p:txBody>
        </p:sp>
      </p:grpSp>
      <p:sp>
        <p:nvSpPr>
          <p:cNvPr id="22" name="TextBox 22"/>
          <p:cNvSpPr txBox="1"/>
          <p:nvPr/>
        </p:nvSpPr>
        <p:spPr>
          <a:xfrm>
            <a:off x="941019" y="4213240"/>
            <a:ext cx="3855430" cy="530210"/>
          </a:xfrm>
          <a:prstGeom prst="rect">
            <a:avLst/>
          </a:prstGeom>
        </p:spPr>
        <p:txBody>
          <a:bodyPr lIns="0" tIns="0" rIns="0" bIns="0" rtlCol="0" anchor="t">
            <a:spAutoFit/>
          </a:bodyPr>
          <a:lstStyle/>
          <a:p>
            <a:pPr algn="ctr">
              <a:lnSpc>
                <a:spcPts val="4479"/>
              </a:lnSpc>
            </a:pPr>
            <a:r>
              <a:rPr lang="en-US" sz="2800" dirty="0">
                <a:solidFill>
                  <a:srgbClr val="24363D"/>
                </a:solidFill>
                <a:latin typeface="Tabarra Sans"/>
                <a:ea typeface="Tabarra Sans"/>
                <a:cs typeface="Tabarra Sans"/>
                <a:sym typeface="Tabarra Sans"/>
              </a:rPr>
              <a:t>Growth / Expansion</a:t>
            </a:r>
          </a:p>
        </p:txBody>
      </p:sp>
      <p:sp>
        <p:nvSpPr>
          <p:cNvPr id="23" name="TextBox 23"/>
          <p:cNvSpPr txBox="1"/>
          <p:nvPr/>
        </p:nvSpPr>
        <p:spPr>
          <a:xfrm>
            <a:off x="1293423" y="5739129"/>
            <a:ext cx="3150682" cy="604521"/>
          </a:xfrm>
          <a:prstGeom prst="rect">
            <a:avLst/>
          </a:prstGeom>
        </p:spPr>
        <p:txBody>
          <a:bodyPr lIns="0" tIns="0" rIns="0" bIns="0" rtlCol="0" anchor="t">
            <a:spAutoFit/>
          </a:bodyPr>
          <a:lstStyle/>
          <a:p>
            <a:pPr algn="ctr">
              <a:lnSpc>
                <a:spcPts val="4479"/>
              </a:lnSpc>
            </a:pPr>
            <a:r>
              <a:rPr lang="en-US" sz="3199" dirty="0">
                <a:solidFill>
                  <a:srgbClr val="24363D"/>
                </a:solidFill>
                <a:latin typeface="Tabarra Sans"/>
                <a:ea typeface="Tabarra Sans"/>
                <a:cs typeface="Tabarra Sans"/>
                <a:sym typeface="Tabarra Sans"/>
              </a:rPr>
              <a:t>Maturity</a:t>
            </a:r>
          </a:p>
        </p:txBody>
      </p:sp>
      <p:sp>
        <p:nvSpPr>
          <p:cNvPr id="24" name="TextBox 24"/>
          <p:cNvSpPr txBox="1"/>
          <p:nvPr/>
        </p:nvSpPr>
        <p:spPr>
          <a:xfrm>
            <a:off x="1293423" y="7263129"/>
            <a:ext cx="3150682" cy="604521"/>
          </a:xfrm>
          <a:prstGeom prst="rect">
            <a:avLst/>
          </a:prstGeom>
        </p:spPr>
        <p:txBody>
          <a:bodyPr lIns="0" tIns="0" rIns="0" bIns="0" rtlCol="0" anchor="t">
            <a:spAutoFit/>
          </a:bodyPr>
          <a:lstStyle/>
          <a:p>
            <a:pPr algn="ctr">
              <a:lnSpc>
                <a:spcPts val="4479"/>
              </a:lnSpc>
            </a:pPr>
            <a:r>
              <a:rPr lang="en-US" sz="3199" dirty="0">
                <a:solidFill>
                  <a:srgbClr val="24363D"/>
                </a:solidFill>
                <a:latin typeface="Tabarra Sans"/>
                <a:ea typeface="Tabarra Sans"/>
                <a:cs typeface="Tabarra Sans"/>
                <a:sym typeface="Tabarra Sans"/>
              </a:rPr>
              <a:t>Renewal / Exit</a:t>
            </a:r>
          </a:p>
        </p:txBody>
      </p:sp>
      <p:sp>
        <p:nvSpPr>
          <p:cNvPr id="25" name="TextBox 25"/>
          <p:cNvSpPr txBox="1"/>
          <p:nvPr/>
        </p:nvSpPr>
        <p:spPr>
          <a:xfrm>
            <a:off x="5373898" y="2299425"/>
            <a:ext cx="9008852"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Businesses often start with one clear income source to test the idea. Focus may be on building a customer base/proving the concept, not multiple income streams.</a:t>
            </a:r>
          </a:p>
        </p:txBody>
      </p:sp>
      <p:sp>
        <p:nvSpPr>
          <p:cNvPr id="26" name="TextBox 26"/>
          <p:cNvSpPr txBox="1"/>
          <p:nvPr/>
        </p:nvSpPr>
        <p:spPr>
          <a:xfrm>
            <a:off x="5373898" y="3819713"/>
            <a:ext cx="9429119"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New revenue streams (e.g. subscriptions or licensing) are added to scale. Digital platforms or market demand often drive this diversification.</a:t>
            </a:r>
          </a:p>
        </p:txBody>
      </p:sp>
      <p:sp>
        <p:nvSpPr>
          <p:cNvPr id="27" name="TextBox 27"/>
          <p:cNvSpPr txBox="1"/>
          <p:nvPr/>
        </p:nvSpPr>
        <p:spPr>
          <a:xfrm>
            <a:off x="5373898" y="5349428"/>
            <a:ext cx="9866102"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Revenue becomes more stable and may be refined for efficiency. </a:t>
            </a:r>
          </a:p>
          <a:p>
            <a:pPr algn="l">
              <a:lnSpc>
                <a:spcPts val="3359"/>
              </a:lnSpc>
            </a:pPr>
            <a:r>
              <a:rPr lang="en-US" sz="2400">
                <a:solidFill>
                  <a:srgbClr val="24363D"/>
                </a:solidFill>
                <a:latin typeface="Tabarra Sans"/>
                <a:ea typeface="Tabarra Sans"/>
                <a:cs typeface="Tabarra Sans"/>
                <a:sym typeface="Tabarra Sans"/>
              </a:rPr>
              <a:t>Trends like automation or bundling help optimise income generation.</a:t>
            </a:r>
          </a:p>
        </p:txBody>
      </p:sp>
      <p:sp>
        <p:nvSpPr>
          <p:cNvPr id="28" name="TextBox 28"/>
          <p:cNvSpPr txBox="1"/>
          <p:nvPr/>
        </p:nvSpPr>
        <p:spPr>
          <a:xfrm>
            <a:off x="5373898" y="7060118"/>
            <a:ext cx="9429119"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A business may pivot to new models (like digital) or reduce activity and wind down unprofitable streams.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897352" y="266045"/>
            <a:ext cx="13247385" cy="861387"/>
            <a:chOff x="0" y="0"/>
            <a:chExt cx="4510215" cy="293268"/>
          </a:xfrm>
        </p:grpSpPr>
        <p:sp>
          <p:nvSpPr>
            <p:cNvPr id="3" name="Freeform 3"/>
            <p:cNvSpPr/>
            <p:nvPr/>
          </p:nvSpPr>
          <p:spPr>
            <a:xfrm>
              <a:off x="0" y="0"/>
              <a:ext cx="4510215" cy="293268"/>
            </a:xfrm>
            <a:custGeom>
              <a:avLst/>
              <a:gdLst/>
              <a:ahLst/>
              <a:cxnLst/>
              <a:rect l="l" t="t" r="r" b="b"/>
              <a:pathLst>
                <a:path w="4510215" h="293268">
                  <a:moveTo>
                    <a:pt x="25714" y="0"/>
                  </a:moveTo>
                  <a:lnTo>
                    <a:pt x="4484501" y="0"/>
                  </a:lnTo>
                  <a:cubicBezTo>
                    <a:pt x="4491320" y="0"/>
                    <a:pt x="4497861" y="2709"/>
                    <a:pt x="4502683" y="7531"/>
                  </a:cubicBezTo>
                  <a:cubicBezTo>
                    <a:pt x="4507505" y="12354"/>
                    <a:pt x="4510215" y="18894"/>
                    <a:pt x="4510215" y="25714"/>
                  </a:cubicBezTo>
                  <a:lnTo>
                    <a:pt x="4510215" y="267554"/>
                  </a:lnTo>
                  <a:cubicBezTo>
                    <a:pt x="4510215" y="274374"/>
                    <a:pt x="4507505" y="280915"/>
                    <a:pt x="4502683" y="285737"/>
                  </a:cubicBezTo>
                  <a:cubicBezTo>
                    <a:pt x="4497861" y="290559"/>
                    <a:pt x="4491320" y="293268"/>
                    <a:pt x="4484501" y="293268"/>
                  </a:cubicBezTo>
                  <a:lnTo>
                    <a:pt x="25714" y="293268"/>
                  </a:lnTo>
                  <a:cubicBezTo>
                    <a:pt x="18894" y="293268"/>
                    <a:pt x="12354" y="290559"/>
                    <a:pt x="7531" y="285737"/>
                  </a:cubicBezTo>
                  <a:cubicBezTo>
                    <a:pt x="2709" y="280915"/>
                    <a:pt x="0" y="274374"/>
                    <a:pt x="0" y="267554"/>
                  </a:cubicBezTo>
                  <a:lnTo>
                    <a:pt x="0" y="25714"/>
                  </a:lnTo>
                  <a:cubicBezTo>
                    <a:pt x="0" y="18894"/>
                    <a:pt x="2709" y="12354"/>
                    <a:pt x="7531" y="7531"/>
                  </a:cubicBezTo>
                  <a:cubicBezTo>
                    <a:pt x="12354" y="2709"/>
                    <a:pt x="18894" y="0"/>
                    <a:pt x="25714"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44279" tIns="44279" rIns="44279" bIns="44279" rtlCol="0" anchor="ctr"/>
            <a:lstStyle/>
            <a:p>
              <a:pPr algn="ctr">
                <a:lnSpc>
                  <a:spcPts val="2318"/>
                </a:lnSpc>
              </a:pPr>
              <a:endParaRPr/>
            </a:p>
          </p:txBody>
        </p:sp>
      </p:grpSp>
      <p:sp>
        <p:nvSpPr>
          <p:cNvPr id="5" name="TextBox 5"/>
          <p:cNvSpPr txBox="1"/>
          <p:nvPr/>
        </p:nvSpPr>
        <p:spPr>
          <a:xfrm>
            <a:off x="1803844" y="371188"/>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10.2</a:t>
            </a:r>
          </a:p>
        </p:txBody>
      </p:sp>
      <p:grpSp>
        <p:nvGrpSpPr>
          <p:cNvPr id="6" name="Group 6"/>
          <p:cNvGrpSpPr/>
          <p:nvPr/>
        </p:nvGrpSpPr>
        <p:grpSpPr>
          <a:xfrm>
            <a:off x="897352" y="1494926"/>
            <a:ext cx="6371941" cy="861387"/>
            <a:chOff x="0" y="0"/>
            <a:chExt cx="2169396" cy="293268"/>
          </a:xfrm>
        </p:grpSpPr>
        <p:sp>
          <p:nvSpPr>
            <p:cNvPr id="7" name="Freeform 7"/>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9" name="TextBox 9"/>
          <p:cNvSpPr txBox="1"/>
          <p:nvPr/>
        </p:nvSpPr>
        <p:spPr>
          <a:xfrm>
            <a:off x="1481061" y="1600069"/>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97352" y="6336356"/>
            <a:ext cx="6371941" cy="861387"/>
            <a:chOff x="0" y="0"/>
            <a:chExt cx="2169396" cy="293268"/>
          </a:xfrm>
        </p:grpSpPr>
        <p:sp>
          <p:nvSpPr>
            <p:cNvPr id="11" name="Freeform 11"/>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3" name="TextBox 13"/>
          <p:cNvSpPr txBox="1"/>
          <p:nvPr/>
        </p:nvSpPr>
        <p:spPr>
          <a:xfrm>
            <a:off x="1481061" y="6441499"/>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308840" y="2386368"/>
            <a:ext cx="12982914" cy="3702338"/>
          </a:xfrm>
          <a:prstGeom prst="rect">
            <a:avLst/>
          </a:prstGeom>
        </p:spPr>
        <p:txBody>
          <a:bodyPr lIns="0" tIns="0" rIns="0" bIns="0" rtlCol="0" anchor="t">
            <a:spAutoFit/>
          </a:bodyPr>
          <a:lstStyle/>
          <a:p>
            <a:pPr algn="l">
              <a:lnSpc>
                <a:spcPts val="3249"/>
              </a:lnSpc>
            </a:pPr>
            <a:r>
              <a:rPr lang="en-US" sz="2320" b="1">
                <a:solidFill>
                  <a:srgbClr val="FFFFFF"/>
                </a:solidFill>
                <a:latin typeface="Montserrat Bold"/>
                <a:ea typeface="Montserrat Bold"/>
                <a:cs typeface="Montserrat Bold"/>
                <a:sym typeface="Montserrat Bold"/>
              </a:rPr>
              <a:t>OL1 Q1 (f) “EverGlow Organics Ltd is considering various financing options, such as applying for a long term loan or seeking investors.“</a:t>
            </a:r>
          </a:p>
          <a:p>
            <a:pPr algn="l">
              <a:lnSpc>
                <a:spcPts val="3249"/>
              </a:lnSpc>
            </a:pPr>
            <a:r>
              <a:rPr lang="en-US" sz="2320" b="1">
                <a:solidFill>
                  <a:srgbClr val="FFFFFF"/>
                </a:solidFill>
                <a:latin typeface="Montserrat Bold"/>
                <a:ea typeface="Montserrat Bold"/>
                <a:cs typeface="Montserrat Bold"/>
                <a:sym typeface="Montserrat Bold"/>
              </a:rPr>
              <a:t>Identify a suitable source of finance EverGlow Organics Ltd may use to fund their plans. Give a reason for your choice. </a:t>
            </a:r>
          </a:p>
          <a:p>
            <a:pPr algn="l">
              <a:lnSpc>
                <a:spcPts val="3249"/>
              </a:lnSpc>
            </a:pPr>
            <a:endParaRPr lang="en-US" sz="2320" b="1">
              <a:solidFill>
                <a:srgbClr val="FFFFFF"/>
              </a:solidFill>
              <a:latin typeface="Montserrat Bold"/>
              <a:ea typeface="Montserrat Bold"/>
              <a:cs typeface="Montserrat Bold"/>
              <a:sym typeface="Montserrat Bold"/>
            </a:endParaRPr>
          </a:p>
          <a:p>
            <a:pPr algn="l">
              <a:lnSpc>
                <a:spcPts val="3249"/>
              </a:lnSpc>
            </a:pPr>
            <a:r>
              <a:rPr lang="en-US" sz="2320" b="1">
                <a:solidFill>
                  <a:srgbClr val="FFFFFF"/>
                </a:solidFill>
                <a:latin typeface="Montserrat Bold"/>
                <a:ea typeface="Montserrat Bold"/>
                <a:cs typeface="Montserrat Bold"/>
                <a:sym typeface="Montserrat Bold"/>
              </a:rPr>
              <a:t>OL1 Q5 (a) (i) Choose whether each example is variable or fixed from the list below</a:t>
            </a:r>
          </a:p>
          <a:p>
            <a:pPr algn="l">
              <a:lnSpc>
                <a:spcPts val="3249"/>
              </a:lnSpc>
            </a:pPr>
            <a:r>
              <a:rPr lang="en-US" sz="2320" b="1">
                <a:solidFill>
                  <a:srgbClr val="FFFFFF"/>
                </a:solidFill>
                <a:latin typeface="Montserrat Bold"/>
                <a:ea typeface="Montserrat Bold"/>
                <a:cs typeface="Montserrat Bold"/>
                <a:sym typeface="Montserrat Bold"/>
              </a:rPr>
              <a:t>1.Monthly rent for the bakery space</a:t>
            </a:r>
          </a:p>
          <a:p>
            <a:pPr algn="l">
              <a:lnSpc>
                <a:spcPts val="3249"/>
              </a:lnSpc>
            </a:pPr>
            <a:r>
              <a:rPr lang="en-US" sz="2320" b="1">
                <a:solidFill>
                  <a:srgbClr val="FFFFFF"/>
                </a:solidFill>
                <a:latin typeface="Montserrat Bold"/>
                <a:ea typeface="Montserrat Bold"/>
                <a:cs typeface="Montserrat Bold"/>
                <a:sym typeface="Montserrat Bold"/>
              </a:rPr>
              <a:t>2.Cost of ingredients</a:t>
            </a:r>
          </a:p>
          <a:p>
            <a:pPr algn="l">
              <a:lnSpc>
                <a:spcPts val="3249"/>
              </a:lnSpc>
              <a:spcBef>
                <a:spcPct val="0"/>
              </a:spcBef>
            </a:pPr>
            <a:r>
              <a:rPr lang="en-US" sz="2320" b="1">
                <a:solidFill>
                  <a:srgbClr val="FFFFFF"/>
                </a:solidFill>
                <a:latin typeface="Montserrat Bold"/>
                <a:ea typeface="Montserrat Bold"/>
                <a:cs typeface="Montserrat Bold"/>
                <a:sym typeface="Montserrat Bold"/>
              </a:rPr>
              <a:t>Lease payments for equipment</a:t>
            </a:r>
          </a:p>
        </p:txBody>
      </p:sp>
      <p:sp>
        <p:nvSpPr>
          <p:cNvPr id="15" name="TextBox 15"/>
          <p:cNvSpPr txBox="1"/>
          <p:nvPr/>
        </p:nvSpPr>
        <p:spPr>
          <a:xfrm>
            <a:off x="1308840" y="7311725"/>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Q2-Q4</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Q3-Q6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41427"/>
            <a:ext cx="12233620" cy="132715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10.3</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4214802"/>
            <a:ext cx="13525500" cy="191134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10.3 Analyse the cashflow of a business and recommend a suitable course of action for the business to address the issues arising from the analysis.</a:t>
            </a:r>
          </a:p>
        </p:txBody>
      </p:sp>
      <p:sp>
        <p:nvSpPr>
          <p:cNvPr id="11" name="TextBox 11"/>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41427"/>
            <a:ext cx="12233620" cy="132715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10.1</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4214802"/>
            <a:ext cx="13525500" cy="191134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10.1 Outline the main elements that are key to the operational model of a business and explain why these may change over time. </a:t>
            </a:r>
          </a:p>
        </p:txBody>
      </p:sp>
      <p:sp>
        <p:nvSpPr>
          <p:cNvPr id="11" name="TextBox 11"/>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B5A63-B62E-2548-1113-01FD7F939A58}"/>
            </a:ext>
          </a:extLst>
        </p:cNvPr>
        <p:cNvGrpSpPr/>
        <p:nvPr/>
      </p:nvGrpSpPr>
      <p:grpSpPr>
        <a:xfrm>
          <a:off x="0" y="0"/>
          <a:ext cx="0" cy="0"/>
          <a:chOff x="0" y="0"/>
          <a:chExt cx="0" cy="0"/>
        </a:xfrm>
      </p:grpSpPr>
      <p:pic>
        <p:nvPicPr>
          <p:cNvPr id="4" name="Picture 3" descr="A blue background with yellow text&#10;&#10;AI-generated content may be incorrect.">
            <a:extLst>
              <a:ext uri="{FF2B5EF4-FFF2-40B4-BE49-F238E27FC236}">
                <a16:creationId xmlns:a16="http://schemas.microsoft.com/office/drawing/2014/main" id="{D2C9E2B1-D14A-B6F7-D8DA-A128DAEF1A6D}"/>
              </a:ext>
            </a:extLst>
          </p:cNvPr>
          <p:cNvPicPr>
            <a:picLocks noChangeAspect="1"/>
          </p:cNvPicPr>
          <p:nvPr/>
        </p:nvPicPr>
        <p:blipFill>
          <a:blip r:embed="rId3"/>
          <a:stretch>
            <a:fillRect/>
          </a:stretch>
        </p:blipFill>
        <p:spPr>
          <a:xfrm>
            <a:off x="0" y="0"/>
            <a:ext cx="15240000" cy="8572500"/>
          </a:xfrm>
          <a:prstGeom prst="rect">
            <a:avLst/>
          </a:prstGeom>
        </p:spPr>
      </p:pic>
      <p:pic>
        <p:nvPicPr>
          <p:cNvPr id="5" name="Online Media 4" descr="Cash Flow Forecasting Explained in 3 Minutes 2025!">
            <a:hlinkClick r:id="" action="ppaction://media"/>
            <a:extLst>
              <a:ext uri="{FF2B5EF4-FFF2-40B4-BE49-F238E27FC236}">
                <a16:creationId xmlns:a16="http://schemas.microsoft.com/office/drawing/2014/main" id="{886AD500-B9C3-1F2A-B4EE-9C8F432D991A}"/>
              </a:ext>
            </a:extLst>
          </p:cNvPr>
          <p:cNvPicPr>
            <a:picLocks noRot="1" noChangeAspect="1"/>
          </p:cNvPicPr>
          <p:nvPr>
            <a:videoFile r:link="rId1"/>
          </p:nvPr>
        </p:nvPicPr>
        <p:blipFill>
          <a:blip r:embed="rId4"/>
          <a:stretch>
            <a:fillRect/>
          </a:stretch>
        </p:blipFill>
        <p:spPr>
          <a:xfrm>
            <a:off x="1876857" y="1314450"/>
            <a:ext cx="11153343" cy="6301638"/>
          </a:xfrm>
          <a:prstGeom prst="rect">
            <a:avLst/>
          </a:prstGeom>
        </p:spPr>
      </p:pic>
      <p:sp>
        <p:nvSpPr>
          <p:cNvPr id="3" name="TextBox 2">
            <a:extLst>
              <a:ext uri="{FF2B5EF4-FFF2-40B4-BE49-F238E27FC236}">
                <a16:creationId xmlns:a16="http://schemas.microsoft.com/office/drawing/2014/main" id="{4CBBACDD-4007-D142-6672-10EF062AB646}"/>
              </a:ext>
            </a:extLst>
          </p:cNvPr>
          <p:cNvSpPr txBox="1"/>
          <p:nvPr/>
        </p:nvSpPr>
        <p:spPr>
          <a:xfrm>
            <a:off x="3722649" y="7724962"/>
            <a:ext cx="7794702" cy="369332"/>
          </a:xfrm>
          <a:prstGeom prst="rect">
            <a:avLst/>
          </a:prstGeom>
          <a:noFill/>
        </p:spPr>
        <p:txBody>
          <a:bodyPr wrap="square">
            <a:spAutoFit/>
          </a:bodyPr>
          <a:lstStyle/>
          <a:p>
            <a:pPr algn="ctr"/>
            <a:r>
              <a:rPr lang="en-US" b="1" dirty="0">
                <a:solidFill>
                  <a:schemeClr val="bg1"/>
                </a:solidFill>
              </a:rPr>
              <a:t>https://</a:t>
            </a:r>
            <a:r>
              <a:rPr lang="en-US" b="1" dirty="0" err="1">
                <a:solidFill>
                  <a:schemeClr val="bg1"/>
                </a:solidFill>
              </a:rPr>
              <a:t>www.youtube.com</a:t>
            </a:r>
            <a:r>
              <a:rPr lang="en-US" b="1" dirty="0">
                <a:solidFill>
                  <a:schemeClr val="bg1"/>
                </a:solidFill>
              </a:rPr>
              <a:t>/</a:t>
            </a:r>
            <a:r>
              <a:rPr lang="en-US" b="1" dirty="0" err="1">
                <a:solidFill>
                  <a:schemeClr val="bg1"/>
                </a:solidFill>
              </a:rPr>
              <a:t>watch?v</a:t>
            </a:r>
            <a:r>
              <a:rPr lang="en-US" b="1" dirty="0">
                <a:solidFill>
                  <a:schemeClr val="bg1"/>
                </a:solidFill>
              </a:rPr>
              <a:t>=o9FgExxgxgs</a:t>
            </a:r>
          </a:p>
        </p:txBody>
      </p:sp>
    </p:spTree>
    <p:extLst>
      <p:ext uri="{BB962C8B-B14F-4D97-AF65-F5344CB8AC3E}">
        <p14:creationId xmlns:p14="http://schemas.microsoft.com/office/powerpoint/2010/main" val="148660219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2371383"/>
            <a:ext cx="13525500" cy="4500880"/>
          </a:xfrm>
          <a:prstGeom prst="rect">
            <a:avLst/>
          </a:prstGeom>
        </p:spPr>
        <p:txBody>
          <a:bodyPr lIns="0" tIns="0" rIns="0" bIns="0" rtlCol="0" anchor="t">
            <a:spAutoFit/>
          </a:bodyPr>
          <a:lstStyle/>
          <a:p>
            <a:pPr algn="l">
              <a:lnSpc>
                <a:spcPts val="3919"/>
              </a:lnSpc>
            </a:pPr>
            <a:r>
              <a:rPr lang="en-US" sz="2799">
                <a:solidFill>
                  <a:srgbClr val="24363D"/>
                </a:solidFill>
                <a:latin typeface="Tabarra Sans"/>
                <a:ea typeface="Tabarra Sans"/>
                <a:cs typeface="Tabarra Sans"/>
                <a:sym typeface="Tabarra Sans"/>
              </a:rPr>
              <a:t>A cashflow forecast is prepared by a business to plan for the money coming in (receipts) and going out (payments) over a future period. It helps ensure the business has enough cash to cover its day-to-day operations because if it runs</a:t>
            </a:r>
          </a:p>
          <a:p>
            <a:pPr algn="l">
              <a:lnSpc>
                <a:spcPts val="3919"/>
              </a:lnSpc>
            </a:pPr>
            <a:r>
              <a:rPr lang="en-US" sz="2799">
                <a:solidFill>
                  <a:srgbClr val="24363D"/>
                </a:solidFill>
                <a:latin typeface="Tabarra Sans"/>
                <a:ea typeface="Tabarra Sans"/>
                <a:cs typeface="Tabarra Sans"/>
                <a:sym typeface="Tabarra Sans"/>
              </a:rPr>
              <a:t>out, a lot of stakeholders could be left unhappy:</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a:solidFill>
                  <a:srgbClr val="24363D"/>
                </a:solidFill>
                <a:latin typeface="Tabarra Sans"/>
                <a:ea typeface="Tabarra Sans"/>
                <a:cs typeface="Tabarra Sans"/>
                <a:sym typeface="Tabarra Sans"/>
              </a:rPr>
              <a:t>     Employees might not receive their wages on time.</a:t>
            </a:r>
          </a:p>
          <a:p>
            <a:pPr algn="l">
              <a:lnSpc>
                <a:spcPts val="3919"/>
              </a:lnSpc>
            </a:pPr>
            <a:r>
              <a:rPr lang="en-US" sz="2799">
                <a:solidFill>
                  <a:srgbClr val="24363D"/>
                </a:solidFill>
                <a:latin typeface="Tabarra Sans"/>
                <a:ea typeface="Tabarra Sans"/>
                <a:cs typeface="Tabarra Sans"/>
                <a:sym typeface="Tabarra Sans"/>
              </a:rPr>
              <a:t>     Suppliers might not get paid for goods sold to you on credit.</a:t>
            </a:r>
          </a:p>
          <a:p>
            <a:pPr algn="l">
              <a:lnSpc>
                <a:spcPts val="3919"/>
              </a:lnSpc>
            </a:pPr>
            <a:r>
              <a:rPr lang="en-US" sz="2799">
                <a:solidFill>
                  <a:srgbClr val="24363D"/>
                </a:solidFill>
                <a:latin typeface="Tabarra Sans"/>
                <a:ea typeface="Tabarra Sans"/>
                <a:cs typeface="Tabarra Sans"/>
                <a:sym typeface="Tabarra Sans"/>
              </a:rPr>
              <a:t>     Service providers may be left waiting for payment for electricity, gas, or</a:t>
            </a:r>
          </a:p>
          <a:p>
            <a:pPr algn="l">
              <a:lnSpc>
                <a:spcPts val="3919"/>
              </a:lnSpc>
            </a:pPr>
            <a:r>
              <a:rPr lang="en-US" sz="2799">
                <a:solidFill>
                  <a:srgbClr val="24363D"/>
                </a:solidFill>
                <a:latin typeface="Tabarra Sans"/>
                <a:ea typeface="Tabarra Sans"/>
                <a:cs typeface="Tabarra Sans"/>
                <a:sym typeface="Tabarra Sans"/>
              </a:rPr>
              <a:t>     other utility bills</a:t>
            </a:r>
          </a:p>
        </p:txBody>
      </p:sp>
      <p:sp>
        <p:nvSpPr>
          <p:cNvPr id="8" name="Freeform 8"/>
          <p:cNvSpPr/>
          <p:nvPr/>
        </p:nvSpPr>
        <p:spPr>
          <a:xfrm rot="5400000">
            <a:off x="703674" y="4850153"/>
            <a:ext cx="307153" cy="605498"/>
          </a:xfrm>
          <a:custGeom>
            <a:avLst/>
            <a:gdLst/>
            <a:ahLst/>
            <a:cxnLst/>
            <a:rect l="l" t="t" r="r" b="b"/>
            <a:pathLst>
              <a:path w="307153" h="605498">
                <a:moveTo>
                  <a:pt x="0" y="0"/>
                </a:moveTo>
                <a:lnTo>
                  <a:pt x="307152" y="0"/>
                </a:lnTo>
                <a:lnTo>
                  <a:pt x="307152" y="605498"/>
                </a:lnTo>
                <a:lnTo>
                  <a:pt x="0" y="6054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TextBox 9"/>
          <p:cNvSpPr txBox="1"/>
          <p:nvPr/>
        </p:nvSpPr>
        <p:spPr>
          <a:xfrm>
            <a:off x="857265" y="-6192"/>
            <a:ext cx="13525485"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Introduction</a:t>
            </a:r>
          </a:p>
        </p:txBody>
      </p:sp>
      <p:sp>
        <p:nvSpPr>
          <p:cNvPr id="10" name="TextBox 10"/>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sp>
        <p:nvSpPr>
          <p:cNvPr id="11" name="TextBox 11"/>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24363D"/>
                </a:solidFill>
                <a:latin typeface="Tabarra Sans Heavy"/>
                <a:ea typeface="Tabarra Sans Heavy"/>
                <a:cs typeface="Tabarra Sans Heavy"/>
                <a:sym typeface="Tabarra Sans Heavy"/>
              </a:rPr>
              <a:t>Back In Business</a:t>
            </a:r>
          </a:p>
        </p:txBody>
      </p:sp>
      <p:sp>
        <p:nvSpPr>
          <p:cNvPr id="12" name="Freeform 12"/>
          <p:cNvSpPr/>
          <p:nvPr/>
        </p:nvSpPr>
        <p:spPr>
          <a:xfrm rot="5400000">
            <a:off x="703674" y="5360704"/>
            <a:ext cx="307153" cy="605498"/>
          </a:xfrm>
          <a:custGeom>
            <a:avLst/>
            <a:gdLst/>
            <a:ahLst/>
            <a:cxnLst/>
            <a:rect l="l" t="t" r="r" b="b"/>
            <a:pathLst>
              <a:path w="307153" h="605498">
                <a:moveTo>
                  <a:pt x="0" y="0"/>
                </a:moveTo>
                <a:lnTo>
                  <a:pt x="307152" y="0"/>
                </a:lnTo>
                <a:lnTo>
                  <a:pt x="307152" y="605498"/>
                </a:lnTo>
                <a:lnTo>
                  <a:pt x="0" y="6054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3" name="Freeform 13"/>
          <p:cNvSpPr/>
          <p:nvPr/>
        </p:nvSpPr>
        <p:spPr>
          <a:xfrm rot="5400000">
            <a:off x="703674" y="5867882"/>
            <a:ext cx="307153" cy="605498"/>
          </a:xfrm>
          <a:custGeom>
            <a:avLst/>
            <a:gdLst/>
            <a:ahLst/>
            <a:cxnLst/>
            <a:rect l="l" t="t" r="r" b="b"/>
            <a:pathLst>
              <a:path w="307153" h="605498">
                <a:moveTo>
                  <a:pt x="0" y="0"/>
                </a:moveTo>
                <a:lnTo>
                  <a:pt x="307152" y="0"/>
                </a:lnTo>
                <a:lnTo>
                  <a:pt x="307152" y="605498"/>
                </a:lnTo>
                <a:lnTo>
                  <a:pt x="0" y="6054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80" y="216144"/>
            <a:ext cx="13525485" cy="706118"/>
          </a:xfrm>
          <a:prstGeom prst="rect">
            <a:avLst/>
          </a:prstGeom>
        </p:spPr>
        <p:txBody>
          <a:bodyPr lIns="0" tIns="0" rIns="0" bIns="0" rtlCol="0" anchor="t">
            <a:spAutoFit/>
          </a:bodyPr>
          <a:lstStyle/>
          <a:p>
            <a:pPr algn="l">
              <a:lnSpc>
                <a:spcPts val="5180"/>
              </a:lnSpc>
            </a:pPr>
            <a:r>
              <a:rPr lang="en-US" sz="3700" b="1">
                <a:solidFill>
                  <a:srgbClr val="FFE57D"/>
                </a:solidFill>
                <a:latin typeface="Tabarra Sans Heavy"/>
                <a:ea typeface="Tabarra Sans Heavy"/>
                <a:cs typeface="Tabarra Sans Heavy"/>
                <a:sym typeface="Tabarra Sans Heavy"/>
              </a:rPr>
              <a:t>Reasons Why A Business Prepares A Cashflow Forecast</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787928" y="3324246"/>
            <a:ext cx="13664139" cy="2895921"/>
          </a:xfrm>
          <a:prstGeom prst="rect">
            <a:avLst/>
          </a:prstGeom>
        </p:spPr>
        <p:txBody>
          <a:bodyPr lIns="0" tIns="0" rIns="0" bIns="0" rtlCol="0" anchor="t">
            <a:spAutoFit/>
          </a:bodyPr>
          <a:lstStyle/>
          <a:p>
            <a:pPr algn="l">
              <a:lnSpc>
                <a:spcPts val="3779"/>
              </a:lnSpc>
            </a:pPr>
            <a:r>
              <a:rPr lang="en-US" sz="2699" b="1" dirty="0">
                <a:solidFill>
                  <a:srgbClr val="24363D"/>
                </a:solidFill>
                <a:latin typeface="Tabarra Sans Bold"/>
                <a:ea typeface="Tabarra Sans Bold"/>
                <a:cs typeface="Tabarra Sans Bold"/>
                <a:sym typeface="Tabarra Sans Bold"/>
              </a:rPr>
              <a:t>To help avoid deficits</a:t>
            </a:r>
            <a:r>
              <a:rPr lang="en-US" sz="2699" dirty="0">
                <a:solidFill>
                  <a:srgbClr val="24363D"/>
                </a:solidFill>
                <a:latin typeface="Tabarra Sans"/>
                <a:ea typeface="Tabarra Sans"/>
                <a:cs typeface="Tabarra Sans"/>
                <a:sym typeface="Tabarra Sans"/>
              </a:rPr>
              <a:t> - A cashflow forecast helps a business see in advance when it may face a cash shortage so it can arrange short-term finance if needed.</a:t>
            </a:r>
          </a:p>
          <a:p>
            <a:pPr algn="l">
              <a:lnSpc>
                <a:spcPts val="3779"/>
              </a:lnSpc>
            </a:pPr>
            <a:endParaRPr lang="en-US" sz="2699" dirty="0">
              <a:solidFill>
                <a:srgbClr val="24363D"/>
              </a:solidFill>
              <a:latin typeface="Tabarra Sans"/>
              <a:ea typeface="Tabarra Sans"/>
              <a:cs typeface="Tabarra Sans"/>
              <a:sym typeface="Tabarra Sans"/>
            </a:endParaRPr>
          </a:p>
          <a:p>
            <a:pPr algn="l">
              <a:lnSpc>
                <a:spcPts val="3779"/>
              </a:lnSpc>
            </a:pPr>
            <a:r>
              <a:rPr lang="en-US" sz="2699" dirty="0">
                <a:solidFill>
                  <a:srgbClr val="24363D"/>
                </a:solidFill>
                <a:latin typeface="Tabarra Sans"/>
                <a:ea typeface="Tabarra Sans"/>
                <a:cs typeface="Tabarra Sans"/>
                <a:sym typeface="Tabarra Sans"/>
              </a:rPr>
              <a:t>I</a:t>
            </a:r>
            <a:r>
              <a:rPr lang="en-US" sz="2699" b="1" dirty="0">
                <a:solidFill>
                  <a:srgbClr val="24363D"/>
                </a:solidFill>
                <a:latin typeface="Tabarra Sans Bold"/>
                <a:ea typeface="Tabarra Sans Bold"/>
                <a:cs typeface="Tabarra Sans Bold"/>
                <a:sym typeface="Tabarra Sans Bold"/>
              </a:rPr>
              <a:t>mproved financial control</a:t>
            </a:r>
            <a:r>
              <a:rPr lang="en-US" sz="2699" dirty="0">
                <a:solidFill>
                  <a:srgbClr val="24363D"/>
                </a:solidFill>
                <a:latin typeface="Tabarra Sans"/>
                <a:ea typeface="Tabarra Sans"/>
                <a:cs typeface="Tabarra Sans"/>
                <a:sym typeface="Tabarra Sans"/>
              </a:rPr>
              <a:t> - It helps a business operate within its means. A cashflow forecast acts as a financial control tool, allowing the business to compare actual cashflow against planned cashflow.</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84E61-2E67-809B-7233-2ECDAFAE5A8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ED3BE94-D861-AE8F-6E45-43FE74E02F8D}"/>
              </a:ext>
            </a:extLst>
          </p:cNvPr>
          <p:cNvGrpSpPr/>
          <p:nvPr/>
        </p:nvGrpSpPr>
        <p:grpSpPr>
          <a:xfrm>
            <a:off x="0" y="0"/>
            <a:ext cx="15240000" cy="2086514"/>
            <a:chOff x="0" y="0"/>
            <a:chExt cx="4816593" cy="659441"/>
          </a:xfrm>
        </p:grpSpPr>
        <p:sp>
          <p:nvSpPr>
            <p:cNvPr id="3" name="Freeform 3">
              <a:extLst>
                <a:ext uri="{FF2B5EF4-FFF2-40B4-BE49-F238E27FC236}">
                  <a16:creationId xmlns:a16="http://schemas.microsoft.com/office/drawing/2014/main" id="{B28F3536-0ACC-BFBD-6B48-7EAE76AB4565}"/>
                </a:ext>
              </a:extLst>
            </p:cNvPr>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a:extLst>
                <a:ext uri="{FF2B5EF4-FFF2-40B4-BE49-F238E27FC236}">
                  <a16:creationId xmlns:a16="http://schemas.microsoft.com/office/drawing/2014/main" id="{35758230-6B4B-770C-6DC5-F17718F7BCB4}"/>
                </a:ext>
              </a:extLst>
            </p:cNvPr>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a:extLst>
              <a:ext uri="{FF2B5EF4-FFF2-40B4-BE49-F238E27FC236}">
                <a16:creationId xmlns:a16="http://schemas.microsoft.com/office/drawing/2014/main" id="{741CF40B-464F-8BDC-004E-1EDC1AEF395D}"/>
              </a:ext>
            </a:extLst>
          </p:cNvPr>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a:extLst>
              <a:ext uri="{FF2B5EF4-FFF2-40B4-BE49-F238E27FC236}">
                <a16:creationId xmlns:a16="http://schemas.microsoft.com/office/drawing/2014/main" id="{2D4A478F-7EFC-5A39-11E9-1736DD3E84C7}"/>
              </a:ext>
            </a:extLst>
          </p:cNvPr>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a:extLst>
              <a:ext uri="{FF2B5EF4-FFF2-40B4-BE49-F238E27FC236}">
                <a16:creationId xmlns:a16="http://schemas.microsoft.com/office/drawing/2014/main" id="{C4209C99-886D-E893-0720-B638056ACDD8}"/>
              </a:ext>
            </a:extLst>
          </p:cNvPr>
          <p:cNvSpPr txBox="1"/>
          <p:nvPr/>
        </p:nvSpPr>
        <p:spPr>
          <a:xfrm>
            <a:off x="857280" y="216144"/>
            <a:ext cx="13525485" cy="706118"/>
          </a:xfrm>
          <a:prstGeom prst="rect">
            <a:avLst/>
          </a:prstGeom>
        </p:spPr>
        <p:txBody>
          <a:bodyPr lIns="0" tIns="0" rIns="0" bIns="0" rtlCol="0" anchor="t">
            <a:spAutoFit/>
          </a:bodyPr>
          <a:lstStyle/>
          <a:p>
            <a:pPr algn="l">
              <a:lnSpc>
                <a:spcPts val="5180"/>
              </a:lnSpc>
            </a:pPr>
            <a:r>
              <a:rPr lang="en-US" sz="3700" b="1">
                <a:solidFill>
                  <a:srgbClr val="FFE57D"/>
                </a:solidFill>
                <a:latin typeface="Tabarra Sans Heavy"/>
                <a:ea typeface="Tabarra Sans Heavy"/>
                <a:cs typeface="Tabarra Sans Heavy"/>
                <a:sym typeface="Tabarra Sans Heavy"/>
              </a:rPr>
              <a:t>Reasons Why A Business Prepares A Cashflow Forecast</a:t>
            </a:r>
          </a:p>
        </p:txBody>
      </p:sp>
      <p:sp>
        <p:nvSpPr>
          <p:cNvPr id="8" name="TextBox 8">
            <a:extLst>
              <a:ext uri="{FF2B5EF4-FFF2-40B4-BE49-F238E27FC236}">
                <a16:creationId xmlns:a16="http://schemas.microsoft.com/office/drawing/2014/main" id="{8EF273FC-574A-103D-EAD5-13A673B6A816}"/>
              </a:ext>
            </a:extLst>
          </p:cNvPr>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sp>
        <p:nvSpPr>
          <p:cNvPr id="9" name="TextBox 9">
            <a:extLst>
              <a:ext uri="{FF2B5EF4-FFF2-40B4-BE49-F238E27FC236}">
                <a16:creationId xmlns:a16="http://schemas.microsoft.com/office/drawing/2014/main" id="{561A43FF-50AD-96EA-A7BC-9A8031217D6B}"/>
              </a:ext>
            </a:extLst>
          </p:cNvPr>
          <p:cNvSpPr txBox="1"/>
          <p:nvPr/>
        </p:nvSpPr>
        <p:spPr>
          <a:xfrm>
            <a:off x="787928" y="2576405"/>
            <a:ext cx="13664139" cy="3870547"/>
          </a:xfrm>
          <a:prstGeom prst="rect">
            <a:avLst/>
          </a:prstGeom>
        </p:spPr>
        <p:txBody>
          <a:bodyPr lIns="0" tIns="0" rIns="0" bIns="0" rtlCol="0" anchor="t">
            <a:spAutoFit/>
          </a:bodyPr>
          <a:lstStyle/>
          <a:p>
            <a:pPr algn="l">
              <a:lnSpc>
                <a:spcPts val="3779"/>
              </a:lnSpc>
            </a:pPr>
            <a:endParaRPr lang="en-US" sz="2699" dirty="0">
              <a:solidFill>
                <a:srgbClr val="24363D"/>
              </a:solidFill>
              <a:latin typeface="Tabarra Sans"/>
              <a:ea typeface="Tabarra Sans"/>
              <a:cs typeface="Tabarra Sans"/>
              <a:sym typeface="Tabarra Sans"/>
            </a:endParaRPr>
          </a:p>
          <a:p>
            <a:pPr algn="l">
              <a:lnSpc>
                <a:spcPts val="3779"/>
              </a:lnSpc>
            </a:pPr>
            <a:r>
              <a:rPr lang="en-US" sz="2699" b="1" dirty="0">
                <a:solidFill>
                  <a:srgbClr val="24363D"/>
                </a:solidFill>
                <a:latin typeface="Tabarra Sans Bold"/>
                <a:ea typeface="Tabarra Sans Bold"/>
                <a:cs typeface="Tabarra Sans Bold"/>
                <a:sym typeface="Tabarra Sans Bold"/>
              </a:rPr>
              <a:t>Raise finance </a:t>
            </a:r>
            <a:r>
              <a:rPr lang="en-US" sz="2699" dirty="0">
                <a:solidFill>
                  <a:srgbClr val="24363D"/>
                </a:solidFill>
                <a:latin typeface="Tabarra Sans"/>
                <a:ea typeface="Tabarra Sans"/>
                <a:cs typeface="Tabarra Sans"/>
                <a:sym typeface="Tabarra Sans"/>
              </a:rPr>
              <a:t>- A cashflow forecast is often required when applying for finance. It forms part of the business plan given to banks, investors, and other funding bodies.</a:t>
            </a:r>
          </a:p>
          <a:p>
            <a:pPr algn="l">
              <a:lnSpc>
                <a:spcPts val="3779"/>
              </a:lnSpc>
            </a:pPr>
            <a:endParaRPr lang="en-US" sz="2699" dirty="0">
              <a:solidFill>
                <a:srgbClr val="24363D"/>
              </a:solidFill>
              <a:latin typeface="Tabarra Sans"/>
              <a:ea typeface="Tabarra Sans"/>
              <a:cs typeface="Tabarra Sans"/>
              <a:sym typeface="Tabarra Sans"/>
            </a:endParaRPr>
          </a:p>
          <a:p>
            <a:pPr algn="l">
              <a:lnSpc>
                <a:spcPts val="3779"/>
              </a:lnSpc>
            </a:pPr>
            <a:r>
              <a:rPr lang="en-US" sz="2699" b="1" dirty="0">
                <a:solidFill>
                  <a:srgbClr val="24363D"/>
                </a:solidFill>
                <a:latin typeface="Tabarra Sans Bold"/>
                <a:ea typeface="Tabarra Sans Bold"/>
                <a:cs typeface="Tabarra Sans Bold"/>
                <a:sym typeface="Tabarra Sans Bold"/>
              </a:rPr>
              <a:t>Plan for positive net cashflows</a:t>
            </a:r>
            <a:r>
              <a:rPr lang="en-US" sz="2699" dirty="0">
                <a:solidFill>
                  <a:srgbClr val="24363D"/>
                </a:solidFill>
                <a:latin typeface="Tabarra Sans"/>
                <a:ea typeface="Tabarra Sans"/>
                <a:cs typeface="Tabarra Sans"/>
                <a:sym typeface="Tabarra Sans"/>
              </a:rPr>
              <a:t> – Businesses can plan how to use surplus funds, for example, placing them on deposit, investing in new equipment, or funding expansion.</a:t>
            </a:r>
          </a:p>
        </p:txBody>
      </p:sp>
    </p:spTree>
    <p:extLst>
      <p:ext uri="{BB962C8B-B14F-4D97-AF65-F5344CB8AC3E}">
        <p14:creationId xmlns:p14="http://schemas.microsoft.com/office/powerpoint/2010/main" val="14344191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544668" y="3088592"/>
            <a:ext cx="12150663" cy="3510280"/>
          </a:xfrm>
          <a:prstGeom prst="rect">
            <a:avLst/>
          </a:prstGeom>
        </p:spPr>
        <p:txBody>
          <a:bodyPr lIns="0" tIns="0" rIns="0" bIns="0" rtlCol="0" anchor="t">
            <a:spAutoFit/>
          </a:bodyPr>
          <a:lstStyle/>
          <a:p>
            <a:pPr algn="l">
              <a:lnSpc>
                <a:spcPts val="3919"/>
              </a:lnSpc>
            </a:pPr>
            <a:r>
              <a:rPr lang="en-US" sz="2799" b="1">
                <a:solidFill>
                  <a:srgbClr val="24363D"/>
                </a:solidFill>
                <a:latin typeface="Tabarra Sans Bold"/>
                <a:ea typeface="Tabarra Sans Bold"/>
                <a:cs typeface="Tabarra Sans Bold"/>
                <a:sym typeface="Tabarra Sans Bold"/>
              </a:rPr>
              <a:t>Based on estimates -</a:t>
            </a:r>
            <a:r>
              <a:rPr lang="en-US" sz="2799">
                <a:solidFill>
                  <a:srgbClr val="24363D"/>
                </a:solidFill>
                <a:latin typeface="Tabarra Sans"/>
                <a:ea typeface="Tabarra Sans"/>
                <a:cs typeface="Tabarra Sans"/>
                <a:sym typeface="Tabarra Sans"/>
              </a:rPr>
              <a:t> A cashflow forecast relies on predicted figures based on research and estimated sales and costs. These figures may not be based on accurate information.</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b="1">
                <a:solidFill>
                  <a:srgbClr val="24363D"/>
                </a:solidFill>
                <a:latin typeface="Tabarra Sans Bold"/>
                <a:ea typeface="Tabarra Sans Bold"/>
                <a:cs typeface="Tabarra Sans Bold"/>
                <a:sym typeface="Tabarra Sans Bold"/>
              </a:rPr>
              <a:t>Unexpected events </a:t>
            </a:r>
            <a:r>
              <a:rPr lang="en-US" sz="2799">
                <a:solidFill>
                  <a:srgbClr val="24363D"/>
                </a:solidFill>
                <a:latin typeface="Tabarra Sans"/>
                <a:ea typeface="Tabarra Sans"/>
                <a:cs typeface="Tabarra Sans"/>
                <a:sym typeface="Tabarra Sans"/>
              </a:rPr>
              <a:t>- Unplanned events can happen at any time and affect cashflow, including a sudden rise in energy costs, a bad debt, or an economic shock.</a:t>
            </a:r>
          </a:p>
        </p:txBody>
      </p:sp>
      <p:sp>
        <p:nvSpPr>
          <p:cNvPr id="8" name="Freeform 8"/>
          <p:cNvSpPr/>
          <p:nvPr/>
        </p:nvSpPr>
        <p:spPr>
          <a:xfrm rot="5400000">
            <a:off x="784546" y="3053719"/>
            <a:ext cx="307153" cy="605498"/>
          </a:xfrm>
          <a:custGeom>
            <a:avLst/>
            <a:gdLst/>
            <a:ahLst/>
            <a:cxnLst/>
            <a:rect l="l" t="t" r="r" b="b"/>
            <a:pathLst>
              <a:path w="307153" h="605498">
                <a:moveTo>
                  <a:pt x="0" y="0"/>
                </a:moveTo>
                <a:lnTo>
                  <a:pt x="307153" y="0"/>
                </a:lnTo>
                <a:lnTo>
                  <a:pt x="307153" y="605498"/>
                </a:lnTo>
                <a:lnTo>
                  <a:pt x="0" y="6054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TextBox 9"/>
          <p:cNvSpPr txBox="1"/>
          <p:nvPr/>
        </p:nvSpPr>
        <p:spPr>
          <a:xfrm>
            <a:off x="857265" y="-6192"/>
            <a:ext cx="13525485"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Limitations Of A Cashflow Forecast</a:t>
            </a:r>
          </a:p>
        </p:txBody>
      </p:sp>
      <p:sp>
        <p:nvSpPr>
          <p:cNvPr id="10" name="TextBox 10"/>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sp>
        <p:nvSpPr>
          <p:cNvPr id="11" name="TextBox 11"/>
          <p:cNvSpPr txBox="1"/>
          <p:nvPr/>
        </p:nvSpPr>
        <p:spPr>
          <a:xfrm>
            <a:off x="857265" y="7591425"/>
            <a:ext cx="13525500" cy="581023"/>
          </a:xfrm>
          <a:prstGeom prst="rect">
            <a:avLst/>
          </a:prstGeom>
        </p:spPr>
        <p:txBody>
          <a:bodyPr lIns="0" tIns="0" rIns="0" bIns="0" rtlCol="0" anchor="t">
            <a:spAutoFit/>
          </a:bodyPr>
          <a:lstStyle/>
          <a:p>
            <a:pPr algn="r">
              <a:lnSpc>
                <a:spcPts val="4200"/>
              </a:lnSpc>
            </a:pPr>
            <a:r>
              <a:rPr lang="en-US" sz="3000" b="1">
                <a:solidFill>
                  <a:srgbClr val="24363D"/>
                </a:solidFill>
                <a:latin typeface="Tabarra Sans Heavy"/>
                <a:ea typeface="Tabarra Sans Heavy"/>
                <a:cs typeface="Tabarra Sans Heavy"/>
                <a:sym typeface="Tabarra Sans Heavy"/>
              </a:rPr>
              <a:t>Back In Business</a:t>
            </a:r>
          </a:p>
        </p:txBody>
      </p:sp>
      <p:sp>
        <p:nvSpPr>
          <p:cNvPr id="12" name="Freeform 12"/>
          <p:cNvSpPr/>
          <p:nvPr/>
        </p:nvSpPr>
        <p:spPr>
          <a:xfrm rot="5400000">
            <a:off x="784546" y="5071873"/>
            <a:ext cx="307153" cy="605498"/>
          </a:xfrm>
          <a:custGeom>
            <a:avLst/>
            <a:gdLst/>
            <a:ahLst/>
            <a:cxnLst/>
            <a:rect l="l" t="t" r="r" b="b"/>
            <a:pathLst>
              <a:path w="307153" h="605498">
                <a:moveTo>
                  <a:pt x="0" y="0"/>
                </a:moveTo>
                <a:lnTo>
                  <a:pt x="307153" y="0"/>
                </a:lnTo>
                <a:lnTo>
                  <a:pt x="307153" y="605498"/>
                </a:lnTo>
                <a:lnTo>
                  <a:pt x="0" y="6054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981200" y="3498667"/>
            <a:ext cx="12150663" cy="3014980"/>
          </a:xfrm>
          <a:prstGeom prst="rect">
            <a:avLst/>
          </a:prstGeom>
        </p:spPr>
        <p:txBody>
          <a:bodyPr lIns="0" tIns="0" rIns="0" bIns="0" rtlCol="0" anchor="t">
            <a:spAutoFit/>
          </a:bodyPr>
          <a:lstStyle/>
          <a:p>
            <a:pPr algn="l">
              <a:lnSpc>
                <a:spcPts val="3919"/>
              </a:lnSpc>
            </a:pPr>
            <a:r>
              <a:rPr lang="en-US" sz="2799" b="1" dirty="0">
                <a:solidFill>
                  <a:srgbClr val="24363D"/>
                </a:solidFill>
                <a:latin typeface="Tabarra Sans Bold"/>
                <a:ea typeface="Tabarra Sans Bold"/>
                <a:cs typeface="Tabarra Sans Bold"/>
                <a:sym typeface="Tabarra Sans Bold"/>
              </a:rPr>
              <a:t>Closing Cash Surplus:</a:t>
            </a:r>
            <a:r>
              <a:rPr lang="en-US" sz="2799" dirty="0">
                <a:solidFill>
                  <a:srgbClr val="24363D"/>
                </a:solidFill>
                <a:latin typeface="Tabarra Sans"/>
                <a:ea typeface="Tabarra Sans"/>
                <a:cs typeface="Tabarra Sans"/>
                <a:sym typeface="Tabarra Sans"/>
              </a:rPr>
              <a:t> This occurs when a business plans to have a positive closing cash position at the end of a month.</a:t>
            </a:r>
          </a:p>
          <a:p>
            <a:pPr algn="l">
              <a:lnSpc>
                <a:spcPts val="3919"/>
              </a:lnSpc>
            </a:pPr>
            <a:endParaRPr lang="en-US" sz="2799" dirty="0">
              <a:solidFill>
                <a:srgbClr val="24363D"/>
              </a:solidFill>
              <a:latin typeface="Tabarra Sans"/>
              <a:ea typeface="Tabarra Sans"/>
              <a:cs typeface="Tabarra Sans"/>
              <a:sym typeface="Tabarra Sans"/>
            </a:endParaRPr>
          </a:p>
          <a:p>
            <a:pPr algn="l">
              <a:lnSpc>
                <a:spcPts val="3919"/>
              </a:lnSpc>
            </a:pPr>
            <a:r>
              <a:rPr lang="en-US" sz="2799" b="1" dirty="0">
                <a:solidFill>
                  <a:srgbClr val="24363D"/>
                </a:solidFill>
                <a:latin typeface="Tabarra Sans Bold"/>
                <a:ea typeface="Tabarra Sans Bold"/>
                <a:cs typeface="Tabarra Sans Bold"/>
                <a:sym typeface="Tabarra Sans Bold"/>
              </a:rPr>
              <a:t>Closing Cash Deficit: </a:t>
            </a:r>
            <a:r>
              <a:rPr lang="en-US" sz="2799" dirty="0">
                <a:solidFill>
                  <a:srgbClr val="24363D"/>
                </a:solidFill>
                <a:latin typeface="Tabarra Sans"/>
                <a:ea typeface="Tabarra Sans"/>
                <a:cs typeface="Tabarra Sans"/>
                <a:sym typeface="Tabarra Sans"/>
              </a:rPr>
              <a:t>When the business will not have enough cash to cover its expected payments for a certain month. It is a negative closing cash position for a month.</a:t>
            </a:r>
          </a:p>
        </p:txBody>
      </p:sp>
      <p:sp>
        <p:nvSpPr>
          <p:cNvPr id="8" name="Freeform 8"/>
          <p:cNvSpPr/>
          <p:nvPr/>
        </p:nvSpPr>
        <p:spPr>
          <a:xfrm rot="5400000">
            <a:off x="1194855" y="3463794"/>
            <a:ext cx="307153" cy="605498"/>
          </a:xfrm>
          <a:custGeom>
            <a:avLst/>
            <a:gdLst/>
            <a:ahLst/>
            <a:cxnLst/>
            <a:rect l="l" t="t" r="r" b="b"/>
            <a:pathLst>
              <a:path w="307153" h="605498">
                <a:moveTo>
                  <a:pt x="0" y="0"/>
                </a:moveTo>
                <a:lnTo>
                  <a:pt x="307152" y="0"/>
                </a:lnTo>
                <a:lnTo>
                  <a:pt x="307152" y="605498"/>
                </a:lnTo>
                <a:lnTo>
                  <a:pt x="0" y="6054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TextBox 9"/>
          <p:cNvSpPr txBox="1"/>
          <p:nvPr/>
        </p:nvSpPr>
        <p:spPr>
          <a:xfrm>
            <a:off x="857265" y="-6192"/>
            <a:ext cx="13525485"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Analysing The Cashflow Forecast</a:t>
            </a:r>
          </a:p>
        </p:txBody>
      </p:sp>
      <p:sp>
        <p:nvSpPr>
          <p:cNvPr id="10" name="TextBox 10"/>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sp>
        <p:nvSpPr>
          <p:cNvPr id="11" name="Freeform 11"/>
          <p:cNvSpPr/>
          <p:nvPr/>
        </p:nvSpPr>
        <p:spPr>
          <a:xfrm rot="5400000">
            <a:off x="1194855" y="5008208"/>
            <a:ext cx="307153" cy="605498"/>
          </a:xfrm>
          <a:custGeom>
            <a:avLst/>
            <a:gdLst/>
            <a:ahLst/>
            <a:cxnLst/>
            <a:rect l="l" t="t" r="r" b="b"/>
            <a:pathLst>
              <a:path w="307153" h="605498">
                <a:moveTo>
                  <a:pt x="0" y="0"/>
                </a:moveTo>
                <a:lnTo>
                  <a:pt x="307152" y="0"/>
                </a:lnTo>
                <a:lnTo>
                  <a:pt x="307152" y="605498"/>
                </a:lnTo>
                <a:lnTo>
                  <a:pt x="0" y="6054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Freeform 7"/>
          <p:cNvSpPr/>
          <p:nvPr/>
        </p:nvSpPr>
        <p:spPr>
          <a:xfrm>
            <a:off x="306985" y="2996916"/>
            <a:ext cx="14655348" cy="4121817"/>
          </a:xfrm>
          <a:custGeom>
            <a:avLst/>
            <a:gdLst/>
            <a:ahLst/>
            <a:cxnLst/>
            <a:rect l="l" t="t" r="r" b="b"/>
            <a:pathLst>
              <a:path w="14655348" h="4121817">
                <a:moveTo>
                  <a:pt x="0" y="0"/>
                </a:moveTo>
                <a:lnTo>
                  <a:pt x="14655348" y="0"/>
                </a:lnTo>
                <a:lnTo>
                  <a:pt x="14655348" y="4121816"/>
                </a:lnTo>
                <a:lnTo>
                  <a:pt x="0" y="4121816"/>
                </a:lnTo>
                <a:lnTo>
                  <a:pt x="0" y="0"/>
                </a:lnTo>
                <a:close/>
              </a:path>
            </a:pathLst>
          </a:custGeom>
          <a:blipFill>
            <a:blip r:embed="rId3"/>
            <a:stretch>
              <a:fillRect/>
            </a:stretch>
          </a:blipFill>
        </p:spPr>
        <p:txBody>
          <a:bodyPr/>
          <a:lstStyle/>
          <a:p>
            <a:endParaRPr lang="en-US"/>
          </a:p>
        </p:txBody>
      </p:sp>
      <p:grpSp>
        <p:nvGrpSpPr>
          <p:cNvPr id="8" name="Group 8"/>
          <p:cNvGrpSpPr/>
          <p:nvPr/>
        </p:nvGrpSpPr>
        <p:grpSpPr>
          <a:xfrm>
            <a:off x="13472055" y="5516351"/>
            <a:ext cx="1767945" cy="2505377"/>
            <a:chOff x="0" y="0"/>
            <a:chExt cx="558758" cy="791823"/>
          </a:xfrm>
        </p:grpSpPr>
        <p:sp>
          <p:nvSpPr>
            <p:cNvPr id="9" name="Freeform 9"/>
            <p:cNvSpPr/>
            <p:nvPr/>
          </p:nvSpPr>
          <p:spPr>
            <a:xfrm>
              <a:off x="0" y="0"/>
              <a:ext cx="558758" cy="791823"/>
            </a:xfrm>
            <a:custGeom>
              <a:avLst/>
              <a:gdLst/>
              <a:ahLst/>
              <a:cxnLst/>
              <a:rect l="l" t="t" r="r" b="b"/>
              <a:pathLst>
                <a:path w="558758" h="791823">
                  <a:moveTo>
                    <a:pt x="201436" y="0"/>
                  </a:moveTo>
                  <a:lnTo>
                    <a:pt x="357321" y="0"/>
                  </a:lnTo>
                  <a:cubicBezTo>
                    <a:pt x="468572" y="0"/>
                    <a:pt x="558758" y="90186"/>
                    <a:pt x="558758" y="201436"/>
                  </a:cubicBezTo>
                  <a:lnTo>
                    <a:pt x="558758" y="590386"/>
                  </a:lnTo>
                  <a:cubicBezTo>
                    <a:pt x="558758" y="701637"/>
                    <a:pt x="468572" y="791823"/>
                    <a:pt x="357321" y="791823"/>
                  </a:cubicBezTo>
                  <a:lnTo>
                    <a:pt x="201436" y="791823"/>
                  </a:lnTo>
                  <a:cubicBezTo>
                    <a:pt x="90186" y="791823"/>
                    <a:pt x="0" y="701637"/>
                    <a:pt x="0" y="590386"/>
                  </a:cubicBezTo>
                  <a:lnTo>
                    <a:pt x="0" y="201436"/>
                  </a:lnTo>
                  <a:cubicBezTo>
                    <a:pt x="0" y="90186"/>
                    <a:pt x="90186" y="0"/>
                    <a:pt x="201436" y="0"/>
                  </a:cubicBezTo>
                  <a:close/>
                </a:path>
              </a:pathLst>
            </a:custGeom>
            <a:solidFill>
              <a:srgbClr val="D8FAEB"/>
            </a:solidFill>
            <a:ln w="19050" cap="rnd">
              <a:solidFill>
                <a:srgbClr val="47867B"/>
              </a:solidFill>
              <a:prstDash val="solid"/>
              <a:round/>
            </a:ln>
          </p:spPr>
          <p:txBody>
            <a:bodyPr/>
            <a:lstStyle/>
            <a:p>
              <a:endParaRPr lang="en-US"/>
            </a:p>
          </p:txBody>
        </p:sp>
        <p:sp>
          <p:nvSpPr>
            <p:cNvPr id="10" name="TextBox 10"/>
            <p:cNvSpPr txBox="1"/>
            <p:nvPr/>
          </p:nvSpPr>
          <p:spPr>
            <a:xfrm>
              <a:off x="0" y="-28575"/>
              <a:ext cx="558758" cy="820398"/>
            </a:xfrm>
            <a:prstGeom prst="rect">
              <a:avLst/>
            </a:prstGeom>
          </p:spPr>
          <p:txBody>
            <a:bodyPr lIns="50800" tIns="50800" rIns="50800" bIns="50800" rtlCol="0" anchor="ctr"/>
            <a:lstStyle/>
            <a:p>
              <a:pPr algn="ctr">
                <a:lnSpc>
                  <a:spcPts val="2239"/>
                </a:lnSpc>
              </a:pPr>
              <a:endParaRPr/>
            </a:p>
          </p:txBody>
        </p:sp>
      </p:grpSp>
      <p:sp>
        <p:nvSpPr>
          <p:cNvPr id="11" name="Freeform 11"/>
          <p:cNvSpPr/>
          <p:nvPr/>
        </p:nvSpPr>
        <p:spPr>
          <a:xfrm>
            <a:off x="2847312" y="3006441"/>
            <a:ext cx="12046581" cy="600716"/>
          </a:xfrm>
          <a:custGeom>
            <a:avLst/>
            <a:gdLst/>
            <a:ahLst/>
            <a:cxnLst/>
            <a:rect l="l" t="t" r="r" b="b"/>
            <a:pathLst>
              <a:path w="12046581" h="600716">
                <a:moveTo>
                  <a:pt x="0" y="0"/>
                </a:moveTo>
                <a:lnTo>
                  <a:pt x="12046581" y="0"/>
                </a:lnTo>
                <a:lnTo>
                  <a:pt x="12046581" y="600715"/>
                </a:lnTo>
                <a:lnTo>
                  <a:pt x="0" y="600715"/>
                </a:lnTo>
                <a:lnTo>
                  <a:pt x="0" y="0"/>
                </a:lnTo>
                <a:close/>
              </a:path>
            </a:pathLst>
          </a:custGeom>
          <a:blipFill>
            <a:blip r:embed="rId4"/>
            <a:stretch>
              <a:fillRect b="-2775"/>
            </a:stretch>
          </a:blipFill>
        </p:spPr>
        <p:txBody>
          <a:bodyPr/>
          <a:lstStyle/>
          <a:p>
            <a:endParaRPr lang="en-US"/>
          </a:p>
        </p:txBody>
      </p:sp>
      <p:sp>
        <p:nvSpPr>
          <p:cNvPr id="12" name="TextBox 12"/>
          <p:cNvSpPr txBox="1"/>
          <p:nvPr/>
        </p:nvSpPr>
        <p:spPr>
          <a:xfrm>
            <a:off x="857265" y="-6192"/>
            <a:ext cx="13525485"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Analysing The Cashflow Forecast</a:t>
            </a:r>
          </a:p>
        </p:txBody>
      </p:sp>
      <p:sp>
        <p:nvSpPr>
          <p:cNvPr id="13" name="TextBox 13"/>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sp>
        <p:nvSpPr>
          <p:cNvPr id="14" name="TextBox 14"/>
          <p:cNvSpPr txBox="1"/>
          <p:nvPr/>
        </p:nvSpPr>
        <p:spPr>
          <a:xfrm>
            <a:off x="13536635" y="5550157"/>
            <a:ext cx="1692231" cy="2361565"/>
          </a:xfrm>
          <a:prstGeom prst="rect">
            <a:avLst/>
          </a:prstGeom>
        </p:spPr>
        <p:txBody>
          <a:bodyPr lIns="0" tIns="0" rIns="0" bIns="0" rtlCol="0" anchor="t">
            <a:spAutoFit/>
          </a:bodyPr>
          <a:lstStyle/>
          <a:p>
            <a:pPr algn="ctr">
              <a:lnSpc>
                <a:spcPts val="2659"/>
              </a:lnSpc>
            </a:pPr>
            <a:r>
              <a:rPr lang="en-US" sz="1899" b="1">
                <a:solidFill>
                  <a:srgbClr val="000000"/>
                </a:solidFill>
                <a:latin typeface="Calibri (MS) Bold"/>
                <a:ea typeface="Calibri (MS) Bold"/>
                <a:cs typeface="Calibri (MS) Bold"/>
                <a:sym typeface="Calibri (MS) Bold"/>
              </a:rPr>
              <a:t>This is an example of a closing cash </a:t>
            </a:r>
          </a:p>
          <a:p>
            <a:pPr algn="ctr">
              <a:lnSpc>
                <a:spcPts val="2659"/>
              </a:lnSpc>
            </a:pPr>
            <a:r>
              <a:rPr lang="en-US" sz="1899" b="1">
                <a:solidFill>
                  <a:srgbClr val="000000"/>
                </a:solidFill>
                <a:latin typeface="Calibri (MS) Bold"/>
                <a:ea typeface="Calibri (MS) Bold"/>
                <a:cs typeface="Calibri (MS) Bold"/>
                <a:sym typeface="Calibri (MS) Bold"/>
              </a:rPr>
              <a:t>deficit - they plan to be -€25,000 in December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80" y="235194"/>
            <a:ext cx="13525485" cy="588008"/>
          </a:xfrm>
          <a:prstGeom prst="rect">
            <a:avLst/>
          </a:prstGeom>
        </p:spPr>
        <p:txBody>
          <a:bodyPr lIns="0" tIns="0" rIns="0" bIns="0" rtlCol="0" anchor="t">
            <a:spAutoFit/>
          </a:bodyPr>
          <a:lstStyle/>
          <a:p>
            <a:pPr algn="l">
              <a:lnSpc>
                <a:spcPts val="4340"/>
              </a:lnSpc>
            </a:pPr>
            <a:r>
              <a:rPr lang="en-US" sz="3100" b="1">
                <a:solidFill>
                  <a:srgbClr val="FFE57D"/>
                </a:solidFill>
                <a:latin typeface="Tabarra Sans Heavy"/>
                <a:ea typeface="Tabarra Sans Heavy"/>
                <a:cs typeface="Tabarra Sans Heavy"/>
                <a:sym typeface="Tabarra Sans Heavy"/>
              </a:rPr>
              <a:t>Actions A Business Can Take To Address Future Cashflow Problems </a:t>
            </a:r>
          </a:p>
        </p:txBody>
      </p:sp>
      <p:sp>
        <p:nvSpPr>
          <p:cNvPr id="8" name="TextBox 8"/>
          <p:cNvSpPr txBox="1"/>
          <p:nvPr/>
        </p:nvSpPr>
        <p:spPr>
          <a:xfrm>
            <a:off x="4079136" y="1128976"/>
            <a:ext cx="9468633" cy="866774"/>
          </a:xfrm>
          <a:prstGeom prst="rect">
            <a:avLst/>
          </a:prstGeom>
        </p:spPr>
        <p:txBody>
          <a:bodyPr lIns="0" tIns="0" rIns="0" bIns="0" rtlCol="0" anchor="t">
            <a:spAutoFit/>
          </a:bodyPr>
          <a:lstStyle/>
          <a:p>
            <a:pPr algn="r">
              <a:lnSpc>
                <a:spcPts val="6300"/>
              </a:lnSpc>
            </a:pPr>
            <a:r>
              <a:rPr lang="en-US" sz="4500"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787931" y="2247558"/>
            <a:ext cx="13664139" cy="5751195"/>
          </a:xfrm>
          <a:prstGeom prst="rect">
            <a:avLst/>
          </a:prstGeom>
        </p:spPr>
        <p:txBody>
          <a:bodyPr lIns="0" tIns="0" rIns="0" bIns="0" rtlCol="0" anchor="t">
            <a:spAutoFit/>
          </a:bodyPr>
          <a:lstStyle/>
          <a:p>
            <a:pPr algn="l">
              <a:lnSpc>
                <a:spcPts val="3779"/>
              </a:lnSpc>
            </a:pPr>
            <a:r>
              <a:rPr lang="en-US" sz="2699" b="1">
                <a:solidFill>
                  <a:srgbClr val="24363D"/>
                </a:solidFill>
                <a:latin typeface="Tabarra Sans Bold"/>
                <a:ea typeface="Tabarra Sans Bold"/>
                <a:cs typeface="Tabarra Sans Bold"/>
                <a:sym typeface="Tabarra Sans Bold"/>
              </a:rPr>
              <a:t>Spread payments over time for a one-off purchase. </a:t>
            </a:r>
            <a:r>
              <a:rPr lang="en-US" sz="2699">
                <a:solidFill>
                  <a:srgbClr val="24363D"/>
                </a:solidFill>
                <a:latin typeface="Tabarra Sans"/>
                <a:ea typeface="Tabarra Sans"/>
                <a:cs typeface="Tabarra Sans"/>
                <a:sym typeface="Tabarra Sans"/>
              </a:rPr>
              <a:t>It could pay off the asset over smaller monthly repayments to spread out the expense, or choose to lease it.</a:t>
            </a:r>
          </a:p>
          <a:p>
            <a:pPr algn="l">
              <a:lnSpc>
                <a:spcPts val="3779"/>
              </a:lnSpc>
            </a:pPr>
            <a:endParaRPr lang="en-US" sz="2699">
              <a:solidFill>
                <a:srgbClr val="24363D"/>
              </a:solidFill>
              <a:latin typeface="Tabarra Sans"/>
              <a:ea typeface="Tabarra Sans"/>
              <a:cs typeface="Tabarra Sans"/>
              <a:sym typeface="Tabarra Sans"/>
            </a:endParaRPr>
          </a:p>
          <a:p>
            <a:pPr algn="l">
              <a:lnSpc>
                <a:spcPts val="3779"/>
              </a:lnSpc>
            </a:pPr>
            <a:r>
              <a:rPr lang="en-US" sz="2699" b="1">
                <a:solidFill>
                  <a:srgbClr val="24363D"/>
                </a:solidFill>
                <a:latin typeface="Tabarra Sans Bold"/>
                <a:ea typeface="Tabarra Sans Bold"/>
                <a:cs typeface="Tabarra Sans Bold"/>
                <a:sym typeface="Tabarra Sans Bold"/>
              </a:rPr>
              <a:t>Increase cash receipts. </a:t>
            </a:r>
            <a:r>
              <a:rPr lang="en-US" sz="2699">
                <a:solidFill>
                  <a:srgbClr val="24363D"/>
                </a:solidFill>
                <a:latin typeface="Tabarra Sans"/>
                <a:ea typeface="Tabarra Sans"/>
                <a:cs typeface="Tabarra Sans"/>
                <a:sym typeface="Tabarra Sans"/>
              </a:rPr>
              <a:t>The business could run a promotion offering discounts for a set time period to try to quickly bring in extra cash for the business.</a:t>
            </a:r>
          </a:p>
          <a:p>
            <a:pPr algn="l">
              <a:lnSpc>
                <a:spcPts val="3779"/>
              </a:lnSpc>
            </a:pPr>
            <a:endParaRPr lang="en-US" sz="2699">
              <a:solidFill>
                <a:srgbClr val="24363D"/>
              </a:solidFill>
              <a:latin typeface="Tabarra Sans"/>
              <a:ea typeface="Tabarra Sans"/>
              <a:cs typeface="Tabarra Sans"/>
              <a:sym typeface="Tabarra Sans"/>
            </a:endParaRPr>
          </a:p>
          <a:p>
            <a:pPr algn="l">
              <a:lnSpc>
                <a:spcPts val="3779"/>
              </a:lnSpc>
            </a:pPr>
            <a:r>
              <a:rPr lang="en-US" sz="2699" b="1">
                <a:solidFill>
                  <a:srgbClr val="24363D"/>
                </a:solidFill>
                <a:latin typeface="Tabarra Sans Bold"/>
                <a:ea typeface="Tabarra Sans Bold"/>
                <a:cs typeface="Tabarra Sans Bold"/>
                <a:sym typeface="Tabarra Sans Bold"/>
              </a:rPr>
              <a:t>Reduce cash payments. </a:t>
            </a:r>
            <a:r>
              <a:rPr lang="en-US" sz="2699">
                <a:solidFill>
                  <a:srgbClr val="24363D"/>
                </a:solidFill>
                <a:latin typeface="Tabarra Sans"/>
                <a:ea typeface="Tabarra Sans"/>
                <a:cs typeface="Tabarra Sans"/>
                <a:sym typeface="Tabarra Sans"/>
              </a:rPr>
              <a:t>The business could cut unnecessary spending, source cheaper suppliers or restructure a loan to spread out the payments over a longer time at smaller amounts.</a:t>
            </a:r>
          </a:p>
          <a:p>
            <a:pPr algn="l">
              <a:lnSpc>
                <a:spcPts val="3779"/>
              </a:lnSpc>
            </a:pPr>
            <a:endParaRPr lang="en-US" sz="2699">
              <a:solidFill>
                <a:srgbClr val="24363D"/>
              </a:solidFill>
              <a:latin typeface="Tabarra Sans"/>
              <a:ea typeface="Tabarra Sans"/>
              <a:cs typeface="Tabarra Sans"/>
              <a:sym typeface="Tabarra Sans"/>
            </a:endParaRPr>
          </a:p>
          <a:p>
            <a:pPr algn="l">
              <a:lnSpc>
                <a:spcPts val="3779"/>
              </a:lnSpc>
            </a:pPr>
            <a:r>
              <a:rPr lang="en-US" sz="2699" b="1">
                <a:solidFill>
                  <a:srgbClr val="24363D"/>
                </a:solidFill>
                <a:latin typeface="Tabarra Sans Bold"/>
                <a:ea typeface="Tabarra Sans Bold"/>
                <a:cs typeface="Tabarra Sans Bold"/>
                <a:sym typeface="Tabarra Sans Bold"/>
              </a:rPr>
              <a:t>Avail of a short-term source of finance.</a:t>
            </a:r>
            <a:r>
              <a:rPr lang="en-US" sz="2699">
                <a:solidFill>
                  <a:srgbClr val="24363D"/>
                </a:solidFill>
                <a:latin typeface="Tabarra Sans"/>
                <a:ea typeface="Tabarra Sans"/>
                <a:cs typeface="Tabarra Sans"/>
                <a:sym typeface="Tabarra Sans"/>
              </a:rPr>
              <a:t> The business could arrange a bank overdraft or short-term loan to cover temporary cash shortfalls.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897352" y="1267747"/>
            <a:ext cx="13247385" cy="861387"/>
            <a:chOff x="0" y="0"/>
            <a:chExt cx="4510215" cy="293268"/>
          </a:xfrm>
        </p:grpSpPr>
        <p:sp>
          <p:nvSpPr>
            <p:cNvPr id="3" name="Freeform 3"/>
            <p:cNvSpPr/>
            <p:nvPr/>
          </p:nvSpPr>
          <p:spPr>
            <a:xfrm>
              <a:off x="0" y="0"/>
              <a:ext cx="4510215" cy="293268"/>
            </a:xfrm>
            <a:custGeom>
              <a:avLst/>
              <a:gdLst/>
              <a:ahLst/>
              <a:cxnLst/>
              <a:rect l="l" t="t" r="r" b="b"/>
              <a:pathLst>
                <a:path w="4510215" h="293268">
                  <a:moveTo>
                    <a:pt x="25714" y="0"/>
                  </a:moveTo>
                  <a:lnTo>
                    <a:pt x="4484501" y="0"/>
                  </a:lnTo>
                  <a:cubicBezTo>
                    <a:pt x="4491320" y="0"/>
                    <a:pt x="4497861" y="2709"/>
                    <a:pt x="4502683" y="7531"/>
                  </a:cubicBezTo>
                  <a:cubicBezTo>
                    <a:pt x="4507505" y="12354"/>
                    <a:pt x="4510215" y="18894"/>
                    <a:pt x="4510215" y="25714"/>
                  </a:cubicBezTo>
                  <a:lnTo>
                    <a:pt x="4510215" y="267554"/>
                  </a:lnTo>
                  <a:cubicBezTo>
                    <a:pt x="4510215" y="274374"/>
                    <a:pt x="4507505" y="280915"/>
                    <a:pt x="4502683" y="285737"/>
                  </a:cubicBezTo>
                  <a:cubicBezTo>
                    <a:pt x="4497861" y="290559"/>
                    <a:pt x="4491320" y="293268"/>
                    <a:pt x="4484501" y="293268"/>
                  </a:cubicBezTo>
                  <a:lnTo>
                    <a:pt x="25714" y="293268"/>
                  </a:lnTo>
                  <a:cubicBezTo>
                    <a:pt x="18894" y="293268"/>
                    <a:pt x="12354" y="290559"/>
                    <a:pt x="7531" y="285737"/>
                  </a:cubicBezTo>
                  <a:cubicBezTo>
                    <a:pt x="2709" y="280915"/>
                    <a:pt x="0" y="274374"/>
                    <a:pt x="0" y="267554"/>
                  </a:cubicBezTo>
                  <a:lnTo>
                    <a:pt x="0" y="25714"/>
                  </a:lnTo>
                  <a:cubicBezTo>
                    <a:pt x="0" y="18894"/>
                    <a:pt x="2709" y="12354"/>
                    <a:pt x="7531" y="7531"/>
                  </a:cubicBezTo>
                  <a:cubicBezTo>
                    <a:pt x="12354" y="2709"/>
                    <a:pt x="18894" y="0"/>
                    <a:pt x="25714"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44279" tIns="44279" rIns="44279" bIns="44279" rtlCol="0" anchor="ctr"/>
            <a:lstStyle/>
            <a:p>
              <a:pPr algn="ctr">
                <a:lnSpc>
                  <a:spcPts val="2318"/>
                </a:lnSpc>
              </a:pPr>
              <a:endParaRPr/>
            </a:p>
          </p:txBody>
        </p:sp>
      </p:grpSp>
      <p:sp>
        <p:nvSpPr>
          <p:cNvPr id="5" name="TextBox 5"/>
          <p:cNvSpPr txBox="1"/>
          <p:nvPr/>
        </p:nvSpPr>
        <p:spPr>
          <a:xfrm>
            <a:off x="1803844" y="137289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10.3</a:t>
            </a:r>
          </a:p>
        </p:txBody>
      </p:sp>
      <p:grpSp>
        <p:nvGrpSpPr>
          <p:cNvPr id="6" name="Group 6"/>
          <p:cNvGrpSpPr/>
          <p:nvPr/>
        </p:nvGrpSpPr>
        <p:grpSpPr>
          <a:xfrm>
            <a:off x="897352" y="2496628"/>
            <a:ext cx="6371941" cy="861387"/>
            <a:chOff x="0" y="0"/>
            <a:chExt cx="2169396" cy="293268"/>
          </a:xfrm>
        </p:grpSpPr>
        <p:sp>
          <p:nvSpPr>
            <p:cNvPr id="7" name="Freeform 7"/>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9" name="TextBox 9"/>
          <p:cNvSpPr txBox="1"/>
          <p:nvPr/>
        </p:nvSpPr>
        <p:spPr>
          <a:xfrm>
            <a:off x="1481061" y="2601771"/>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97352" y="5676900"/>
            <a:ext cx="6371941" cy="861387"/>
            <a:chOff x="0" y="0"/>
            <a:chExt cx="2169396" cy="293268"/>
          </a:xfrm>
        </p:grpSpPr>
        <p:sp>
          <p:nvSpPr>
            <p:cNvPr id="11" name="Freeform 11"/>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3" name="TextBox 13"/>
          <p:cNvSpPr txBox="1"/>
          <p:nvPr/>
        </p:nvSpPr>
        <p:spPr>
          <a:xfrm>
            <a:off x="1481061" y="5782043"/>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308840" y="3472315"/>
            <a:ext cx="12982914" cy="1217402"/>
          </a:xfrm>
          <a:prstGeom prst="rect">
            <a:avLst/>
          </a:prstGeom>
        </p:spPr>
        <p:txBody>
          <a:bodyPr lIns="0" tIns="0" rIns="0" bIns="0" rtlCol="0" anchor="t">
            <a:spAutoFit/>
          </a:bodyPr>
          <a:lstStyle/>
          <a:p>
            <a:pPr algn="l">
              <a:lnSpc>
                <a:spcPts val="3249"/>
              </a:lnSpc>
            </a:pPr>
            <a:r>
              <a:rPr lang="en-US" sz="2320" b="1">
                <a:solidFill>
                  <a:srgbClr val="FFFFFF"/>
                </a:solidFill>
                <a:latin typeface="Montserrat Bold"/>
                <a:ea typeface="Montserrat Bold"/>
                <a:cs typeface="Montserrat Bold"/>
                <a:sym typeface="Montserrat Bold"/>
              </a:rPr>
              <a:t>OL2 Q4 (a)</a:t>
            </a:r>
          </a:p>
          <a:p>
            <a:pPr algn="l">
              <a:lnSpc>
                <a:spcPts val="3249"/>
              </a:lnSpc>
              <a:spcBef>
                <a:spcPct val="0"/>
              </a:spcBef>
            </a:pPr>
            <a:r>
              <a:rPr lang="en-US" sz="2320" b="1">
                <a:solidFill>
                  <a:srgbClr val="FFFFFF"/>
                </a:solidFill>
                <a:latin typeface="Montserrat Bold"/>
                <a:ea typeface="Montserrat Bold"/>
                <a:cs typeface="Montserrat Bold"/>
                <a:sym typeface="Montserrat Bold"/>
              </a:rPr>
              <a:t>CFF Analysis questions</a:t>
            </a:r>
          </a:p>
          <a:p>
            <a:pPr algn="l">
              <a:lnSpc>
                <a:spcPts val="3249"/>
              </a:lnSpc>
              <a:spcBef>
                <a:spcPct val="0"/>
              </a:spcBef>
            </a:pPr>
            <a:endParaRPr lang="en-US" sz="2320" b="1">
              <a:solidFill>
                <a:srgbClr val="FFFFFF"/>
              </a:solidFill>
              <a:latin typeface="Montserrat Bold"/>
              <a:ea typeface="Montserrat Bold"/>
              <a:cs typeface="Montserrat Bold"/>
              <a:sym typeface="Montserrat Bold"/>
            </a:endParaRPr>
          </a:p>
        </p:txBody>
      </p:sp>
      <p:sp>
        <p:nvSpPr>
          <p:cNvPr id="15" name="TextBox 15"/>
          <p:cNvSpPr txBox="1"/>
          <p:nvPr/>
        </p:nvSpPr>
        <p:spPr>
          <a:xfrm>
            <a:off x="1308840" y="6652269"/>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Q5, Q6</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80" y="722266"/>
            <a:ext cx="10760298"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Introduction</a:t>
            </a:r>
          </a:p>
        </p:txBody>
      </p:sp>
      <p:sp>
        <p:nvSpPr>
          <p:cNvPr id="8" name="TextBox 8"/>
          <p:cNvSpPr txBox="1"/>
          <p:nvPr/>
        </p:nvSpPr>
        <p:spPr>
          <a:xfrm>
            <a:off x="857265" y="2371383"/>
            <a:ext cx="13525500" cy="5491480"/>
          </a:xfrm>
          <a:prstGeom prst="rect">
            <a:avLst/>
          </a:prstGeom>
        </p:spPr>
        <p:txBody>
          <a:bodyPr lIns="0" tIns="0" rIns="0" bIns="0" rtlCol="0" anchor="t">
            <a:spAutoFit/>
          </a:bodyPr>
          <a:lstStyle/>
          <a:p>
            <a:pPr algn="l">
              <a:lnSpc>
                <a:spcPts val="3919"/>
              </a:lnSpc>
            </a:pPr>
            <a:r>
              <a:rPr lang="en-US" sz="2799">
                <a:solidFill>
                  <a:srgbClr val="24363D"/>
                </a:solidFill>
                <a:latin typeface="Tabarra Sans"/>
                <a:ea typeface="Tabarra Sans"/>
                <a:cs typeface="Tabarra Sans"/>
                <a:sym typeface="Tabarra Sans"/>
              </a:rPr>
              <a:t>The operational model of a business explains how it delivers its product or service to customers in a practical, day-to-day way. It focuses on the key building blocks that keep the business running smoothly and efficiently. In the Business Model Canvas (BMC), three of these core building blocks are:</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b="1">
                <a:solidFill>
                  <a:srgbClr val="24363D"/>
                </a:solidFill>
                <a:latin typeface="Tabarra Sans Bold"/>
                <a:ea typeface="Tabarra Sans Bold"/>
                <a:cs typeface="Tabarra Sans Bold"/>
                <a:sym typeface="Tabarra Sans Bold"/>
              </a:rPr>
              <a:t>Key Partners </a:t>
            </a:r>
            <a:r>
              <a:rPr lang="en-US" sz="2799">
                <a:solidFill>
                  <a:srgbClr val="24363D"/>
                </a:solidFill>
                <a:latin typeface="Tabarra Sans"/>
                <a:ea typeface="Tabarra Sans"/>
                <a:cs typeface="Tabarra Sans"/>
                <a:sym typeface="Tabarra Sans"/>
              </a:rPr>
              <a:t>- The external people or organisations a business works with.</a:t>
            </a:r>
          </a:p>
          <a:p>
            <a:pPr algn="l">
              <a:lnSpc>
                <a:spcPts val="3919"/>
              </a:lnSpc>
            </a:pPr>
            <a:r>
              <a:rPr lang="en-US" sz="2799" b="1">
                <a:solidFill>
                  <a:srgbClr val="24363D"/>
                </a:solidFill>
                <a:latin typeface="Tabarra Sans Bold"/>
                <a:ea typeface="Tabarra Sans Bold"/>
                <a:cs typeface="Tabarra Sans Bold"/>
                <a:sym typeface="Tabarra Sans Bold"/>
              </a:rPr>
              <a:t>Key Activities</a:t>
            </a:r>
            <a:r>
              <a:rPr lang="en-US" sz="2799">
                <a:solidFill>
                  <a:srgbClr val="24363D"/>
                </a:solidFill>
                <a:latin typeface="Tabarra Sans"/>
                <a:ea typeface="Tabarra Sans"/>
                <a:cs typeface="Tabarra Sans"/>
                <a:sym typeface="Tabarra Sans"/>
              </a:rPr>
              <a:t> - The most important tasks the business must carry out.</a:t>
            </a:r>
          </a:p>
          <a:p>
            <a:pPr algn="l">
              <a:lnSpc>
                <a:spcPts val="3919"/>
              </a:lnSpc>
            </a:pPr>
            <a:r>
              <a:rPr lang="en-US" sz="2799" b="1">
                <a:solidFill>
                  <a:srgbClr val="24363D"/>
                </a:solidFill>
                <a:latin typeface="Tabarra Sans Bold"/>
                <a:ea typeface="Tabarra Sans Bold"/>
                <a:cs typeface="Tabarra Sans Bold"/>
                <a:sym typeface="Tabarra Sans Bold"/>
              </a:rPr>
              <a:t>Key Resources</a:t>
            </a:r>
            <a:r>
              <a:rPr lang="en-US" sz="2799">
                <a:solidFill>
                  <a:srgbClr val="24363D"/>
                </a:solidFill>
                <a:latin typeface="Tabarra Sans"/>
                <a:ea typeface="Tabarra Sans"/>
                <a:cs typeface="Tabarra Sans"/>
                <a:sym typeface="Tabarra Sans"/>
              </a:rPr>
              <a:t> - The essential assets it needs to operate.</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a:solidFill>
                  <a:srgbClr val="24363D"/>
                </a:solidFill>
                <a:latin typeface="Tabarra Sans"/>
                <a:ea typeface="Tabarra Sans"/>
                <a:cs typeface="Tabarra Sans"/>
                <a:sym typeface="Tabarra Sans"/>
              </a:rPr>
              <a:t>Together, these three elements form the backbone of how a business works behind the scenes to deliver value to its customers.</a:t>
            </a:r>
          </a:p>
        </p:txBody>
      </p:sp>
      <p:sp>
        <p:nvSpPr>
          <p:cNvPr id="9" name="TextBox 9"/>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9C924-23CC-A34D-E4BF-E71346AC0693}"/>
            </a:ext>
          </a:extLst>
        </p:cNvPr>
        <p:cNvGrpSpPr/>
        <p:nvPr/>
      </p:nvGrpSpPr>
      <p:grpSpPr>
        <a:xfrm>
          <a:off x="0" y="0"/>
          <a:ext cx="0" cy="0"/>
          <a:chOff x="0" y="0"/>
          <a:chExt cx="0" cy="0"/>
        </a:xfrm>
      </p:grpSpPr>
      <p:pic>
        <p:nvPicPr>
          <p:cNvPr id="3" name="Picture 2" descr="A blue background with yellow text&#10;&#10;AI-generated content may be incorrect.">
            <a:extLst>
              <a:ext uri="{FF2B5EF4-FFF2-40B4-BE49-F238E27FC236}">
                <a16:creationId xmlns:a16="http://schemas.microsoft.com/office/drawing/2014/main" id="{72DEBC80-F244-91B4-35B5-2F4925517EE6}"/>
              </a:ext>
            </a:extLst>
          </p:cNvPr>
          <p:cNvPicPr>
            <a:picLocks noChangeAspect="1"/>
          </p:cNvPicPr>
          <p:nvPr/>
        </p:nvPicPr>
        <p:blipFill>
          <a:blip r:embed="rId3"/>
          <a:stretch>
            <a:fillRect/>
          </a:stretch>
        </p:blipFill>
        <p:spPr>
          <a:xfrm>
            <a:off x="0" y="0"/>
            <a:ext cx="15240000" cy="8572500"/>
          </a:xfrm>
          <a:prstGeom prst="rect">
            <a:avLst/>
          </a:prstGeom>
        </p:spPr>
      </p:pic>
      <p:pic>
        <p:nvPicPr>
          <p:cNvPr id="5" name="Online Media 4" descr="Understanding Key Partners in the Business Model Canvas (3 Minutes)">
            <a:hlinkClick r:id="" action="ppaction://media"/>
            <a:extLst>
              <a:ext uri="{FF2B5EF4-FFF2-40B4-BE49-F238E27FC236}">
                <a16:creationId xmlns:a16="http://schemas.microsoft.com/office/drawing/2014/main" id="{407028EA-46FC-D285-B33E-7F27522330E9}"/>
              </a:ext>
            </a:extLst>
          </p:cNvPr>
          <p:cNvPicPr>
            <a:picLocks noRot="1" noChangeAspect="1"/>
          </p:cNvPicPr>
          <p:nvPr>
            <a:videoFile r:link="rId1"/>
          </p:nvPr>
        </p:nvPicPr>
        <p:blipFill>
          <a:blip r:embed="rId4"/>
          <a:stretch>
            <a:fillRect/>
          </a:stretch>
        </p:blipFill>
        <p:spPr>
          <a:xfrm>
            <a:off x="1828800" y="1348496"/>
            <a:ext cx="11049000" cy="6242685"/>
          </a:xfrm>
          <a:prstGeom prst="rect">
            <a:avLst/>
          </a:prstGeom>
        </p:spPr>
      </p:pic>
      <p:sp>
        <p:nvSpPr>
          <p:cNvPr id="4" name="TextBox 3">
            <a:extLst>
              <a:ext uri="{FF2B5EF4-FFF2-40B4-BE49-F238E27FC236}">
                <a16:creationId xmlns:a16="http://schemas.microsoft.com/office/drawing/2014/main" id="{A4A615F6-8907-D235-ED80-41E0617EA9D9}"/>
              </a:ext>
            </a:extLst>
          </p:cNvPr>
          <p:cNvSpPr txBox="1"/>
          <p:nvPr/>
        </p:nvSpPr>
        <p:spPr>
          <a:xfrm>
            <a:off x="4800600" y="7712508"/>
            <a:ext cx="7808494" cy="369332"/>
          </a:xfrm>
          <a:prstGeom prst="rect">
            <a:avLst/>
          </a:prstGeom>
          <a:noFill/>
        </p:spPr>
        <p:txBody>
          <a:bodyPr wrap="square">
            <a:spAutoFit/>
          </a:bodyPr>
          <a:lstStyle/>
          <a:p>
            <a:r>
              <a:rPr lang="en-US" b="1" dirty="0">
                <a:solidFill>
                  <a:schemeClr val="bg1"/>
                </a:solidFill>
              </a:rPr>
              <a:t>https://</a:t>
            </a:r>
            <a:r>
              <a:rPr lang="en-US" b="1" dirty="0" err="1">
                <a:solidFill>
                  <a:schemeClr val="bg1"/>
                </a:solidFill>
              </a:rPr>
              <a:t>www.youtube.com</a:t>
            </a:r>
            <a:r>
              <a:rPr lang="en-US" b="1" dirty="0">
                <a:solidFill>
                  <a:schemeClr val="bg1"/>
                </a:solidFill>
              </a:rPr>
              <a:t>/</a:t>
            </a:r>
            <a:r>
              <a:rPr lang="en-US" b="1" dirty="0" err="1">
                <a:solidFill>
                  <a:schemeClr val="bg1"/>
                </a:solidFill>
              </a:rPr>
              <a:t>watch?v</a:t>
            </a:r>
            <a:r>
              <a:rPr lang="en-US" b="1" dirty="0">
                <a:solidFill>
                  <a:schemeClr val="bg1"/>
                </a:solidFill>
              </a:rPr>
              <a:t>=</a:t>
            </a:r>
            <a:r>
              <a:rPr lang="en-US" b="1" dirty="0" err="1">
                <a:solidFill>
                  <a:schemeClr val="bg1"/>
                </a:solidFill>
              </a:rPr>
              <a:t>IbCeJKaqmQU</a:t>
            </a:r>
            <a:endParaRPr lang="en-US" b="1" dirty="0">
              <a:solidFill>
                <a:schemeClr val="bg1"/>
              </a:solidFill>
            </a:endParaRPr>
          </a:p>
        </p:txBody>
      </p:sp>
    </p:spTree>
    <p:extLst>
      <p:ext uri="{BB962C8B-B14F-4D97-AF65-F5344CB8AC3E}">
        <p14:creationId xmlns:p14="http://schemas.microsoft.com/office/powerpoint/2010/main" val="4089909707"/>
      </p:ext>
    </p:extLst>
  </p:cSld>
  <p:clrMapOvr>
    <a:masterClrMapping/>
  </p:clrMapOvr>
  <p:transition spd="med">
    <p:fad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65" y="707390"/>
            <a:ext cx="7312349"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1. Key Partners</a:t>
            </a:r>
          </a:p>
        </p:txBody>
      </p:sp>
      <p:grpSp>
        <p:nvGrpSpPr>
          <p:cNvPr id="9" name="Group 9"/>
          <p:cNvGrpSpPr/>
          <p:nvPr/>
        </p:nvGrpSpPr>
        <p:grpSpPr>
          <a:xfrm>
            <a:off x="857250" y="3202940"/>
            <a:ext cx="13525500" cy="3166137"/>
            <a:chOff x="0" y="0"/>
            <a:chExt cx="4274726" cy="1000656"/>
          </a:xfrm>
        </p:grpSpPr>
        <p:sp>
          <p:nvSpPr>
            <p:cNvPr id="10" name="Freeform 10"/>
            <p:cNvSpPr/>
            <p:nvPr/>
          </p:nvSpPr>
          <p:spPr>
            <a:xfrm>
              <a:off x="0" y="0"/>
              <a:ext cx="4274726" cy="1000656"/>
            </a:xfrm>
            <a:custGeom>
              <a:avLst/>
              <a:gdLst/>
              <a:ahLst/>
              <a:cxnLst/>
              <a:rect l="l" t="t" r="r" b="b"/>
              <a:pathLst>
                <a:path w="4274726" h="1000656">
                  <a:moveTo>
                    <a:pt x="24041" y="0"/>
                  </a:moveTo>
                  <a:lnTo>
                    <a:pt x="4250686" y="0"/>
                  </a:lnTo>
                  <a:cubicBezTo>
                    <a:pt x="4263963" y="0"/>
                    <a:pt x="4274726" y="10763"/>
                    <a:pt x="4274726" y="24041"/>
                  </a:cubicBezTo>
                  <a:lnTo>
                    <a:pt x="4274726" y="976615"/>
                  </a:lnTo>
                  <a:cubicBezTo>
                    <a:pt x="4274726" y="989892"/>
                    <a:pt x="4263963" y="1000656"/>
                    <a:pt x="4250686" y="1000656"/>
                  </a:cubicBezTo>
                  <a:lnTo>
                    <a:pt x="24041" y="1000656"/>
                  </a:lnTo>
                  <a:cubicBezTo>
                    <a:pt x="10763" y="1000656"/>
                    <a:pt x="0" y="989892"/>
                    <a:pt x="0" y="976615"/>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1029231"/>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73" y="3578873"/>
            <a:ext cx="12936284" cy="229044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Key partners are the external people or organisations a business works with to help it operate effectively. These are not employees, but other parties the business depends on to supply goods, provide services, or support its operations in some 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50" y="805132"/>
            <a:ext cx="13525485"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Examples Of Key Partners</a:t>
            </a:r>
          </a:p>
        </p:txBody>
      </p:sp>
      <p:grpSp>
        <p:nvGrpSpPr>
          <p:cNvPr id="9" name="Group 9"/>
          <p:cNvGrpSpPr/>
          <p:nvPr/>
        </p:nvGrpSpPr>
        <p:grpSpPr>
          <a:xfrm>
            <a:off x="523483" y="3032238"/>
            <a:ext cx="4022967" cy="1283529"/>
            <a:chOff x="0" y="0"/>
            <a:chExt cx="1271456" cy="405659"/>
          </a:xfrm>
        </p:grpSpPr>
        <p:sp>
          <p:nvSpPr>
            <p:cNvPr id="10" name="Freeform 10"/>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1" name="TextBox 11"/>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959626" y="3309830"/>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Suppliers</a:t>
            </a:r>
          </a:p>
        </p:txBody>
      </p:sp>
      <p:grpSp>
        <p:nvGrpSpPr>
          <p:cNvPr id="13" name="Group 13"/>
          <p:cNvGrpSpPr/>
          <p:nvPr/>
        </p:nvGrpSpPr>
        <p:grpSpPr>
          <a:xfrm>
            <a:off x="529244" y="4840772"/>
            <a:ext cx="4022967" cy="1283529"/>
            <a:chOff x="0" y="0"/>
            <a:chExt cx="1271456" cy="405659"/>
          </a:xfrm>
        </p:grpSpPr>
        <p:sp>
          <p:nvSpPr>
            <p:cNvPr id="14" name="Freeform 14"/>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5" name="TextBox 15"/>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16" name="TextBox 16"/>
          <p:cNvSpPr txBox="1"/>
          <p:nvPr/>
        </p:nvSpPr>
        <p:spPr>
          <a:xfrm>
            <a:off x="965387" y="5118363"/>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Distributors</a:t>
            </a:r>
          </a:p>
        </p:txBody>
      </p:sp>
      <p:sp>
        <p:nvSpPr>
          <p:cNvPr id="17" name="TextBox 17"/>
          <p:cNvSpPr txBox="1"/>
          <p:nvPr/>
        </p:nvSpPr>
        <p:spPr>
          <a:xfrm>
            <a:off x="4716854" y="3190132"/>
            <a:ext cx="10086163" cy="8724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Businesses rely on suppliers for  goods or materials to operate.</a:t>
            </a:r>
          </a:p>
          <a:p>
            <a:pPr algn="l">
              <a:lnSpc>
                <a:spcPts val="3359"/>
              </a:lnSpc>
            </a:pPr>
            <a:r>
              <a:rPr lang="en-US" sz="2400">
                <a:solidFill>
                  <a:srgbClr val="24363D"/>
                </a:solidFill>
                <a:latin typeface="Tabarra Sans"/>
                <a:ea typeface="Tabarra Sans"/>
                <a:cs typeface="Tabarra Sans"/>
                <a:sym typeface="Tabarra Sans"/>
              </a:rPr>
              <a:t>A bakery may buy ingredients from a local wholesaler.</a:t>
            </a:r>
          </a:p>
        </p:txBody>
      </p:sp>
      <p:sp>
        <p:nvSpPr>
          <p:cNvPr id="18" name="TextBox 18"/>
          <p:cNvSpPr txBox="1"/>
          <p:nvPr/>
        </p:nvSpPr>
        <p:spPr>
          <a:xfrm>
            <a:off x="4716854" y="4789116"/>
            <a:ext cx="10086163"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A distributor may hold stock in a warehouse and distribute orders for a business - very popular with e-commerce stores.</a:t>
            </a:r>
          </a:p>
          <a:p>
            <a:pPr algn="l">
              <a:lnSpc>
                <a:spcPts val="3359"/>
              </a:lnSpc>
            </a:pPr>
            <a:r>
              <a:rPr lang="en-US" sz="2400">
                <a:solidFill>
                  <a:srgbClr val="24363D"/>
                </a:solidFill>
                <a:latin typeface="Tabarra Sans"/>
                <a:ea typeface="Tabarra Sans"/>
                <a:cs typeface="Tabarra Sans"/>
                <a:sym typeface="Tabarra Sans"/>
              </a:rPr>
              <a:t>An online shop might use An Post or DPD for deliveries.</a:t>
            </a:r>
          </a:p>
        </p:txBody>
      </p:sp>
      <p:grpSp>
        <p:nvGrpSpPr>
          <p:cNvPr id="19" name="Group 19"/>
          <p:cNvGrpSpPr/>
          <p:nvPr/>
        </p:nvGrpSpPr>
        <p:grpSpPr>
          <a:xfrm>
            <a:off x="529244" y="6648176"/>
            <a:ext cx="4022967" cy="1283529"/>
            <a:chOff x="0" y="0"/>
            <a:chExt cx="1271456" cy="405659"/>
          </a:xfrm>
        </p:grpSpPr>
        <p:sp>
          <p:nvSpPr>
            <p:cNvPr id="20" name="Freeform 20"/>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21" name="TextBox 21"/>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22" name="TextBox 22"/>
          <p:cNvSpPr txBox="1"/>
          <p:nvPr/>
        </p:nvSpPr>
        <p:spPr>
          <a:xfrm>
            <a:off x="523483" y="6644780"/>
            <a:ext cx="4028729" cy="11664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Outsourcing / Service Providors</a:t>
            </a:r>
          </a:p>
        </p:txBody>
      </p:sp>
      <p:sp>
        <p:nvSpPr>
          <p:cNvPr id="23" name="TextBox 23"/>
          <p:cNvSpPr txBox="1"/>
          <p:nvPr/>
        </p:nvSpPr>
        <p:spPr>
          <a:xfrm>
            <a:off x="4716854" y="6596520"/>
            <a:ext cx="10086163"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Some tasks are outsourced to specialists instead of doing them in-house.</a:t>
            </a:r>
          </a:p>
          <a:p>
            <a:pPr algn="l">
              <a:lnSpc>
                <a:spcPts val="3359"/>
              </a:lnSpc>
            </a:pPr>
            <a:r>
              <a:rPr lang="en-US" sz="2400">
                <a:solidFill>
                  <a:srgbClr val="24363D"/>
                </a:solidFill>
                <a:latin typeface="Tabarra Sans"/>
                <a:ea typeface="Tabarra Sans"/>
                <a:cs typeface="Tabarra Sans"/>
                <a:sym typeface="Tabarra Sans"/>
              </a:rPr>
              <a:t>A start-up may outsource payroll, web management or marketing.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22396"/>
            <a:ext cx="4294531" cy="621309"/>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50" y="805132"/>
            <a:ext cx="13525485" cy="115252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Examples Of Key Partners</a:t>
            </a:r>
          </a:p>
        </p:txBody>
      </p:sp>
      <p:grpSp>
        <p:nvGrpSpPr>
          <p:cNvPr id="9" name="Group 9"/>
          <p:cNvGrpSpPr/>
          <p:nvPr/>
        </p:nvGrpSpPr>
        <p:grpSpPr>
          <a:xfrm>
            <a:off x="693887" y="4714482"/>
            <a:ext cx="4022967" cy="1283529"/>
            <a:chOff x="0" y="0"/>
            <a:chExt cx="1271456" cy="405659"/>
          </a:xfrm>
        </p:grpSpPr>
        <p:sp>
          <p:nvSpPr>
            <p:cNvPr id="10" name="Freeform 10"/>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1" name="TextBox 11"/>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27149" y="4992073"/>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Joint Ventures</a:t>
            </a:r>
          </a:p>
        </p:txBody>
      </p:sp>
      <p:grpSp>
        <p:nvGrpSpPr>
          <p:cNvPr id="13" name="Group 13"/>
          <p:cNvGrpSpPr/>
          <p:nvPr/>
        </p:nvGrpSpPr>
        <p:grpSpPr>
          <a:xfrm>
            <a:off x="671334" y="6607611"/>
            <a:ext cx="4022967" cy="1283529"/>
            <a:chOff x="0" y="0"/>
            <a:chExt cx="1271456" cy="405659"/>
          </a:xfrm>
        </p:grpSpPr>
        <p:sp>
          <p:nvSpPr>
            <p:cNvPr id="14" name="Freeform 14"/>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5" name="TextBox 15"/>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16" name="TextBox 16"/>
          <p:cNvSpPr txBox="1"/>
          <p:nvPr/>
        </p:nvSpPr>
        <p:spPr>
          <a:xfrm>
            <a:off x="1104596" y="6885203"/>
            <a:ext cx="3150682" cy="6045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Licensing</a:t>
            </a:r>
          </a:p>
        </p:txBody>
      </p:sp>
      <p:grpSp>
        <p:nvGrpSpPr>
          <p:cNvPr id="17" name="Group 17"/>
          <p:cNvGrpSpPr/>
          <p:nvPr/>
        </p:nvGrpSpPr>
        <p:grpSpPr>
          <a:xfrm>
            <a:off x="671334" y="2824078"/>
            <a:ext cx="4022967" cy="1283529"/>
            <a:chOff x="0" y="0"/>
            <a:chExt cx="1271456" cy="405659"/>
          </a:xfrm>
        </p:grpSpPr>
        <p:sp>
          <p:nvSpPr>
            <p:cNvPr id="18" name="Freeform 18"/>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9" name="TextBox 19"/>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20" name="TextBox 20"/>
          <p:cNvSpPr txBox="1"/>
          <p:nvPr/>
        </p:nvSpPr>
        <p:spPr>
          <a:xfrm>
            <a:off x="1107476" y="2820683"/>
            <a:ext cx="3150682" cy="11664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Strategic Alliances</a:t>
            </a:r>
          </a:p>
        </p:txBody>
      </p:sp>
      <p:sp>
        <p:nvSpPr>
          <p:cNvPr id="21" name="TextBox 21"/>
          <p:cNvSpPr txBox="1"/>
          <p:nvPr/>
        </p:nvSpPr>
        <p:spPr>
          <a:xfrm>
            <a:off x="5045138" y="2772423"/>
            <a:ext cx="9757879"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A temporary agreement between two businesses who agree to work on a project or for a time period, while remaining separate legal entities. Spotify &amp; Uber once partnered for in-car music.</a:t>
            </a:r>
          </a:p>
        </p:txBody>
      </p:sp>
      <p:sp>
        <p:nvSpPr>
          <p:cNvPr id="22" name="TextBox 22"/>
          <p:cNvSpPr txBox="1"/>
          <p:nvPr/>
        </p:nvSpPr>
        <p:spPr>
          <a:xfrm>
            <a:off x="5045138" y="4662826"/>
            <a:ext cx="9757879"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Two or more firms form a new shared business with joint ownership and goals.</a:t>
            </a:r>
          </a:p>
          <a:p>
            <a:pPr algn="l">
              <a:lnSpc>
                <a:spcPts val="3359"/>
              </a:lnSpc>
            </a:pPr>
            <a:r>
              <a:rPr lang="en-US" sz="2400">
                <a:solidFill>
                  <a:srgbClr val="24363D"/>
                </a:solidFill>
                <a:latin typeface="Tabarra Sans"/>
                <a:ea typeface="Tabarra Sans"/>
                <a:cs typeface="Tabarra Sans"/>
                <a:sym typeface="Tabarra Sans"/>
              </a:rPr>
              <a:t>Sony and Ericsson launched a joint phone business.</a:t>
            </a:r>
          </a:p>
        </p:txBody>
      </p:sp>
      <p:sp>
        <p:nvSpPr>
          <p:cNvPr id="23" name="TextBox 23"/>
          <p:cNvSpPr txBox="1"/>
          <p:nvPr/>
        </p:nvSpPr>
        <p:spPr>
          <a:xfrm>
            <a:off x="5045138" y="6555955"/>
            <a:ext cx="9757879" cy="1291590"/>
          </a:xfrm>
          <a:prstGeom prst="rect">
            <a:avLst/>
          </a:prstGeom>
        </p:spPr>
        <p:txBody>
          <a:bodyPr lIns="0" tIns="0" rIns="0" bIns="0" rtlCol="0" anchor="t">
            <a:spAutoFit/>
          </a:bodyPr>
          <a:lstStyle/>
          <a:p>
            <a:pPr algn="l">
              <a:lnSpc>
                <a:spcPts val="3359"/>
              </a:lnSpc>
            </a:pPr>
            <a:r>
              <a:rPr lang="en-US" sz="2400">
                <a:solidFill>
                  <a:srgbClr val="24363D"/>
                </a:solidFill>
                <a:latin typeface="Tabarra Sans"/>
                <a:ea typeface="Tabarra Sans"/>
                <a:cs typeface="Tabarra Sans"/>
                <a:sym typeface="Tabarra Sans"/>
              </a:rPr>
              <a:t>One business pays to use another’s brand, product, or IP under strict terms.</a:t>
            </a:r>
          </a:p>
          <a:p>
            <a:pPr algn="l">
              <a:lnSpc>
                <a:spcPts val="3359"/>
              </a:lnSpc>
            </a:pPr>
            <a:r>
              <a:rPr lang="en-US" sz="2400">
                <a:solidFill>
                  <a:srgbClr val="24363D"/>
                </a:solidFill>
                <a:latin typeface="Tabarra Sans"/>
                <a:ea typeface="Tabarra Sans"/>
                <a:cs typeface="Tabarra Sans"/>
                <a:sym typeface="Tabarra Sans"/>
              </a:rPr>
              <a:t>Penneys licenses the use of lots of brands (Disney, Marvel)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3412</Words>
  <Application>Microsoft Macintosh PowerPoint</Application>
  <PresentationFormat>Custom</PresentationFormat>
  <Paragraphs>369</Paragraphs>
  <Slides>48</Slides>
  <Notes>0</Notes>
  <HiddenSlides>0</HiddenSlides>
  <MMClips>5</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Tabarra Sans Heavy</vt:lpstr>
      <vt:lpstr>Calibri (MS) Bold</vt:lpstr>
      <vt:lpstr>Tabarra Sans Bold</vt:lpstr>
      <vt:lpstr>Arial</vt:lpstr>
      <vt:lpstr>Tabarra Sans</vt:lpstr>
      <vt:lpstr>Calibri</vt:lpstr>
      <vt:lpstr>Montserrat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10</dc:title>
  <cp:lastModifiedBy>Gavin Duffy</cp:lastModifiedBy>
  <cp:revision>3</cp:revision>
  <dcterms:created xsi:type="dcterms:W3CDTF">2006-08-16T00:00:00Z</dcterms:created>
  <dcterms:modified xsi:type="dcterms:W3CDTF">2025-08-11T10:57:18Z</dcterms:modified>
  <dc:identifier>DAGuLaykrv4</dc:identifier>
</cp:coreProperties>
</file>