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6" r:id="rId6"/>
    <p:sldId id="309" r:id="rId7"/>
    <p:sldId id="310" r:id="rId8"/>
    <p:sldId id="260" r:id="rId9"/>
    <p:sldId id="311" r:id="rId10"/>
    <p:sldId id="313" r:id="rId11"/>
    <p:sldId id="312" r:id="rId12"/>
    <p:sldId id="314" r:id="rId13"/>
    <p:sldId id="315" r:id="rId14"/>
    <p:sldId id="286" r:id="rId15"/>
    <p:sldId id="281" r:id="rId16"/>
    <p:sldId id="305" r:id="rId17"/>
    <p:sldId id="317" r:id="rId18"/>
    <p:sldId id="316" r:id="rId19"/>
    <p:sldId id="318" r:id="rId20"/>
    <p:sldId id="319" r:id="rId21"/>
    <p:sldId id="382" r:id="rId22"/>
    <p:sldId id="383" r:id="rId23"/>
    <p:sldId id="385" r:id="rId24"/>
    <p:sldId id="384" r:id="rId25"/>
    <p:sldId id="386" r:id="rId26"/>
    <p:sldId id="389" r:id="rId27"/>
    <p:sldId id="387" r:id="rId28"/>
    <p:sldId id="388" r:id="rId29"/>
    <p:sldId id="390" r:id="rId30"/>
    <p:sldId id="391" r:id="rId31"/>
    <p:sldId id="392" r:id="rId32"/>
    <p:sldId id="393" r:id="rId33"/>
    <p:sldId id="394" r:id="rId34"/>
    <p:sldId id="395" r:id="rId35"/>
    <p:sldId id="396" r:id="rId36"/>
    <p:sldId id="397" r:id="rId37"/>
    <p:sldId id="280" r:id="rId38"/>
    <p:sldId id="287" r:id="rId39"/>
    <p:sldId id="306" r:id="rId40"/>
    <p:sldId id="400" r:id="rId41"/>
    <p:sldId id="398" r:id="rId42"/>
    <p:sldId id="399" r:id="rId43"/>
    <p:sldId id="401" r:id="rId44"/>
    <p:sldId id="402" r:id="rId45"/>
    <p:sldId id="403" r:id="rId46"/>
    <p:sldId id="404" r:id="rId47"/>
    <p:sldId id="292" r:id="rId48"/>
    <p:sldId id="293" r:id="rId49"/>
    <p:sldId id="307" r:id="rId50"/>
    <p:sldId id="406" r:id="rId51"/>
    <p:sldId id="407" r:id="rId52"/>
    <p:sldId id="405" r:id="rId53"/>
    <p:sldId id="408" r:id="rId54"/>
    <p:sldId id="302" r:id="rId55"/>
    <p:sldId id="303" r:id="rId56"/>
    <p:sldId id="308" r:id="rId57"/>
    <p:sldId id="410" r:id="rId58"/>
    <p:sldId id="409" r:id="rId59"/>
    <p:sldId id="411" r:id="rId60"/>
    <p:sldId id="304" r:id="rId61"/>
  </p:sldIdLst>
  <p:sldSz cx="18288000" cy="10287000"/>
  <p:notesSz cx="6858000" cy="9144000"/>
  <p:embeddedFontLst>
    <p:embeddedFont>
      <p:font typeface="Calibri (MS)" panose="020F0502020204030204" pitchFamily="34" charset="0"/>
      <p:regular r:id="rId63"/>
    </p:embeddedFont>
    <p:embeddedFont>
      <p:font typeface="Calibri (MS) Bold" panose="020F0702030404030204" pitchFamily="34" charset="0"/>
      <p:regular r:id="rId64"/>
      <p:bold r:id="rId65"/>
    </p:embeddedFont>
    <p:embeddedFont>
      <p:font typeface="League Spartan" pitchFamily="2" charset="77"/>
      <p:regular r:id="rId66"/>
      <p:bold r:id="rId67"/>
    </p:embeddedFont>
    <p:embeddedFont>
      <p:font typeface="Montserrat" pitchFamily="2" charset="77"/>
      <p:regular r:id="rId68"/>
      <p:bold r:id="rId69"/>
      <p:italic r:id="rId70"/>
      <p:boldItalic r:id="rId71"/>
    </p:embeddedFont>
    <p:embeddedFont>
      <p:font typeface="Montserrat Bold" pitchFamily="2" charset="77"/>
      <p:regular r:id="rId72"/>
      <p:bold r:id="rId73"/>
    </p:embeddedFont>
    <p:embeddedFont>
      <p:font typeface="Tabarra Sans" pitchFamily="2" charset="0"/>
      <p:regular r:id="rId74"/>
    </p:embeddedFont>
    <p:embeddedFont>
      <p:font typeface="Tabarra Sans Bold" pitchFamily="2" charset="0"/>
      <p:bold r:id="rId75"/>
    </p:embeddedFont>
    <p:embeddedFont>
      <p:font typeface="Tabarra Sans Heavy" pitchFamily="2" charset="0"/>
      <p:regular r:id="rId76"/>
      <p:bold r:id="rId77"/>
    </p:embeddedFont>
    <p:embeddedFont>
      <p:font typeface="Tabarra Sans Italics" pitchFamily="2" charset="0"/>
      <p:regular r:id="rId78"/>
      <p:italic r:id="rId7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4558" autoAdjust="0"/>
  </p:normalViewPr>
  <p:slideViewPr>
    <p:cSldViewPr>
      <p:cViewPr varScale="1">
        <p:scale>
          <a:sx n="71" d="100"/>
          <a:sy n="71" d="100"/>
        </p:scale>
        <p:origin x="1600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2.fntdata"/><Relationship Id="rId79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font" Target="fonts/font16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font" Target="fonts/font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E34E5-07E6-8C4D-B3D1-E5B059FB3AB5}" type="datetimeFigureOut">
              <a:rPr lang="en-US" smtClean="0"/>
              <a:t>8/28/25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C00CF-584E-FD4F-A281-D82B729D0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04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C00CF-584E-FD4F-A281-D82B729D02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33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EFBA1-A1E3-41FE-32DD-E39FDAF70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CA59C9-A63A-5A65-2D85-9C9F2E146D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B5D4C3-BF2C-4D55-4C5F-FA8C963749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ACBD3-A059-0BA5-51AB-6FF7F38F2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C00CF-584E-FD4F-A281-D82B729D02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2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g8nTJ0cHVI?feature=oembed" TargetMode="External"/><Relationship Id="rId5" Type="http://schemas.openxmlformats.org/officeDocument/2006/relationships/hyperlink" Target="https://backinbusinesshub.com/wp-content/uploads/2025/08/S1-Ch2-Starter-Sheet.pdf" TargetMode="Externa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-Bkm9uJMcc?feature=oembed" TargetMode="Externa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IrN66UP9Kc?feature=oembed" TargetMode="Externa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6hyCZfgUQDk?feature=oembed" TargetMode="Externa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qdhVNN-XZcU?feature=oembed" TargetMode="External"/><Relationship Id="rId4" Type="http://schemas.openxmlformats.org/officeDocument/2006/relationships/image" Target="../media/image25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wHould1ePY?feature=oembed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603" y="8877300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792200" y="187203"/>
            <a:ext cx="4288276" cy="4288276"/>
          </a:xfrm>
          <a:custGeom>
            <a:avLst/>
            <a:gdLst/>
            <a:ahLst/>
            <a:cxnLst/>
            <a:rect l="l" t="t" r="r" b="b"/>
            <a:pathLst>
              <a:path w="4288276" h="4288276">
                <a:moveTo>
                  <a:pt x="0" y="0"/>
                </a:moveTo>
                <a:lnTo>
                  <a:pt x="4288276" y="0"/>
                </a:lnTo>
                <a:lnTo>
                  <a:pt x="4288276" y="4288276"/>
                </a:lnTo>
                <a:lnTo>
                  <a:pt x="0" y="4288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1365780"/>
            <a:ext cx="13362596" cy="477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645"/>
              </a:lnSpc>
            </a:pPr>
            <a:r>
              <a:rPr lang="en-US" sz="1695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Strand 1</a:t>
            </a:r>
          </a:p>
          <a:p>
            <a:pPr algn="l">
              <a:lnSpc>
                <a:spcPts val="18645"/>
              </a:lnSpc>
            </a:pPr>
            <a:r>
              <a:rPr lang="en-US" sz="1695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Chapter 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743700"/>
            <a:ext cx="16230600" cy="1915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54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Forms of Business, Business Regulation and Governance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85246" y="9125468"/>
            <a:ext cx="574637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E226BA-DB89-4FFE-3BC1-EAF94B972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2C907288-5E6B-7DBA-019F-01DEDCDE295D}"/>
              </a:ext>
            </a:extLst>
          </p:cNvPr>
          <p:cNvSpPr txBox="1"/>
          <p:nvPr/>
        </p:nvSpPr>
        <p:spPr>
          <a:xfrm>
            <a:off x="1028700" y="2821007"/>
            <a:ext cx="15126388" cy="6263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Job Creation: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Private businesses provide employment in towns and cities across Ireland.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</a:t>
            </a:r>
            <a:r>
              <a:rPr lang="en-US" sz="3200" dirty="0" err="1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Dunnes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 Stores employs over 18,000 people nationally across its retail network.</a:t>
            </a:r>
            <a:endParaRPr lang="en-US" sz="3200" b="1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Local Supply Chains: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Many businesses rely on Irish suppliers, supporting other local firms.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In 2024, Lidl spent over €1.6 billion sourcing goods and services from Irish businesses.</a:t>
            </a:r>
            <a:endParaRPr lang="en-US" sz="2800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C7FD86-25CA-C869-CDD6-F9762BB9E77F}"/>
              </a:ext>
            </a:extLst>
          </p:cNvPr>
          <p:cNvSpPr txBox="1"/>
          <p:nvPr/>
        </p:nvSpPr>
        <p:spPr>
          <a:xfrm>
            <a:off x="457200" y="-114300"/>
            <a:ext cx="13563600" cy="97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40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Contribution of Private Enterprises at a local level</a:t>
            </a:r>
          </a:p>
        </p:txBody>
      </p:sp>
    </p:spTree>
    <p:extLst>
      <p:ext uri="{BB962C8B-B14F-4D97-AF65-F5344CB8AC3E}">
        <p14:creationId xmlns:p14="http://schemas.microsoft.com/office/powerpoint/2010/main" val="411306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88F8F4-DAD1-1C2B-1D97-0988CCD3C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AF5583DB-F2AB-BE85-4FFF-CBE407C87395}"/>
              </a:ext>
            </a:extLst>
          </p:cNvPr>
          <p:cNvSpPr txBox="1"/>
          <p:nvPr/>
        </p:nvSpPr>
        <p:spPr>
          <a:xfrm>
            <a:off x="875612" y="2552700"/>
            <a:ext cx="10859188" cy="6263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Exports and Growth: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Private companies drive economic expansion and global trade.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Glanbia, an Irish agri-food business, exports over €5 billion annually.</a:t>
            </a:r>
            <a:endParaRPr lang="en-US" sz="3200" b="1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Tax Contribution: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Profitable businesses pay corporation tax, funding public services.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Irish companies pay 12.5% or 15% tax on their profits, contributing to state income.</a:t>
            </a:r>
            <a:endParaRPr lang="en-US" sz="2800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301D7C-CFAB-5A3B-B05D-D315ADA67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4800" y="4229100"/>
            <a:ext cx="6303020" cy="37011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50F35C-F095-0DC0-6497-5EB9F25A11D4}"/>
              </a:ext>
            </a:extLst>
          </p:cNvPr>
          <p:cNvSpPr txBox="1"/>
          <p:nvPr/>
        </p:nvSpPr>
        <p:spPr>
          <a:xfrm>
            <a:off x="457200" y="-114300"/>
            <a:ext cx="14020800" cy="97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40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Contribution of Private Enterprises at a national level</a:t>
            </a:r>
          </a:p>
        </p:txBody>
      </p:sp>
    </p:spTree>
    <p:extLst>
      <p:ext uri="{BB962C8B-B14F-4D97-AF65-F5344CB8AC3E}">
        <p14:creationId xmlns:p14="http://schemas.microsoft.com/office/powerpoint/2010/main" val="826250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B8DBB-2D4C-36D6-4489-7CCCC4210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5F5001F6-019D-155B-FD2F-D820A08D7213}"/>
              </a:ext>
            </a:extLst>
          </p:cNvPr>
          <p:cNvSpPr txBox="1"/>
          <p:nvPr/>
        </p:nvSpPr>
        <p:spPr>
          <a:xfrm>
            <a:off x="880528" y="3513505"/>
            <a:ext cx="12225872" cy="6263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Promoting Social Inclusion: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These </a:t>
            </a:r>
            <a:r>
              <a:rPr lang="en-US" sz="3200" dirty="0" err="1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organisations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 support vulnerable or isolated groups in communities.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Over 450 Men’s Sheds across Ireland provide spaces for older men to connect, learn and improve wellbeing.</a:t>
            </a:r>
          </a:p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Jobs and Volunteering: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They create paid roles and meaningful volunteer opportunities.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Local GAA clubs offer chances to coach, referee or help with club activities.</a:t>
            </a:r>
            <a:endParaRPr lang="en-US" sz="2800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37845E5-561C-ABD6-C72E-6AF17DE139BF}"/>
              </a:ext>
            </a:extLst>
          </p:cNvPr>
          <p:cNvSpPr txBox="1"/>
          <p:nvPr/>
        </p:nvSpPr>
        <p:spPr>
          <a:xfrm>
            <a:off x="907567" y="2128510"/>
            <a:ext cx="16351733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0"/>
              </a:lnSpc>
            </a:pPr>
            <a:r>
              <a:rPr lang="en-US" sz="48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Contribution of Not-for-Profit Enterprises at a local level</a:t>
            </a:r>
            <a:endParaRPr lang="en-US" sz="44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5D1766-A821-E49A-9DFB-FE2FABE9F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1316" y="4305300"/>
            <a:ext cx="4659666" cy="4131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CB3AF7-EC67-2DAC-2B31-C3EC97E5B00B}"/>
              </a:ext>
            </a:extLst>
          </p:cNvPr>
          <p:cNvSpPr txBox="1"/>
          <p:nvPr/>
        </p:nvSpPr>
        <p:spPr>
          <a:xfrm>
            <a:off x="457200" y="-114300"/>
            <a:ext cx="14630400" cy="97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40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Contribution of Not-for-Profit Enterprises at a local level</a:t>
            </a:r>
          </a:p>
        </p:txBody>
      </p:sp>
    </p:spTree>
    <p:extLst>
      <p:ext uri="{BB962C8B-B14F-4D97-AF65-F5344CB8AC3E}">
        <p14:creationId xmlns:p14="http://schemas.microsoft.com/office/powerpoint/2010/main" val="2428112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CE745-8D42-0B01-1ADE-A1BF286E7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35B6EE8B-DEBE-A781-7891-7120B25236BE}"/>
              </a:ext>
            </a:extLst>
          </p:cNvPr>
          <p:cNvSpPr txBox="1"/>
          <p:nvPr/>
        </p:nvSpPr>
        <p:spPr>
          <a:xfrm>
            <a:off x="904837" y="2628900"/>
            <a:ext cx="12287595" cy="6263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Delivering Essential Services: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They meet needs not fully addressed by state or private services.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Focus Ireland supports homeless families with housing and case management.</a:t>
            </a:r>
            <a:endParaRPr lang="en-US" sz="3200" b="1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Influencing Policy and Awareness: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They raise awareness and advocate for policy change on national issues.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The Irish Cancer Society campaigned successfully for plain packaging laws on cigarettes.</a:t>
            </a:r>
            <a:endParaRPr lang="en-US" sz="2800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646BB-CCD2-92E6-94A1-C29AE77AF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0" y="2095500"/>
            <a:ext cx="3065780" cy="3886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A887D0-EC58-CF48-3339-E55D86E80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5790" y="6286500"/>
            <a:ext cx="3886200" cy="3006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EC999B-38DB-7DD5-AEE2-F78F27993B1E}"/>
              </a:ext>
            </a:extLst>
          </p:cNvPr>
          <p:cNvSpPr txBox="1"/>
          <p:nvPr/>
        </p:nvSpPr>
        <p:spPr>
          <a:xfrm>
            <a:off x="457200" y="-114300"/>
            <a:ext cx="15773400" cy="97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40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Contribution of Not-for-Profit Enterprises at a national level</a:t>
            </a:r>
          </a:p>
        </p:txBody>
      </p:sp>
    </p:spTree>
    <p:extLst>
      <p:ext uri="{BB962C8B-B14F-4D97-AF65-F5344CB8AC3E}">
        <p14:creationId xmlns:p14="http://schemas.microsoft.com/office/powerpoint/2010/main" val="1455589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855" y="503249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2.1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36367" y="2184145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39219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6875249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64952" y="702331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6341" y="3527088"/>
            <a:ext cx="17015317" cy="426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HL1 Q1 (a) Outline one way </a:t>
            </a:r>
            <a:r>
              <a:rPr lang="en-US" sz="30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ProjectOne</a:t>
            </a: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contributes to the local economy.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HL2 Q1 (e) </a:t>
            </a:r>
            <a:r>
              <a:rPr lang="en-US" sz="30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Analyse</a:t>
            </a: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two implications to local areas of restaurants and cafés closing down.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Q5 (g) (</a:t>
            </a:r>
            <a:r>
              <a:rPr lang="en-US" sz="30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</a:t>
            </a: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 Indicate if (public, private, or not-for-profit) from (Ryanair, Irish Rail, </a:t>
            </a:r>
            <a:r>
              <a:rPr lang="en-US" sz="30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Barnardos</a:t>
            </a: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(ii) Describe two contributions not-for-profit enterprises make to the Irish economy.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11855" y="8213883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Q1, Q2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507" y="2997200"/>
            <a:ext cx="133625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5086350"/>
            <a:ext cx="16230697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2.2 Outline how business ownership differs between different types of </a:t>
            </a:r>
            <a:r>
              <a:rPr lang="en-US" sz="5000" i="1" dirty="0" err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organisations</a:t>
            </a: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 and how ownership can change over time.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78909" y="9125468"/>
            <a:ext cx="5662585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B9844-C569-CCE9-B242-1F2A0F18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49DD2D8-70DB-FC47-F9B4-819B5598F98E}"/>
              </a:ext>
            </a:extLst>
          </p:cNvPr>
          <p:cNvSpPr txBox="1"/>
          <p:nvPr/>
        </p:nvSpPr>
        <p:spPr>
          <a:xfrm>
            <a:off x="882986" y="2670922"/>
            <a:ext cx="16351733" cy="725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business is owned and run by one individual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Easy to set up and low-cost registration with Revenue and CRO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Full control and all profits go to the owner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Unlimited liability – personal assets are at risk if debts arise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Limited access to finance (sole trader’s savings, harder to get bank loans when not a limited company), making it harder to grow</a:t>
            </a:r>
            <a:endParaRPr lang="en-US" sz="37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ts val="5698"/>
              </a:lnSpc>
            </a:pPr>
            <a:endParaRPr lang="en-US" sz="3700" b="1" dirty="0">
              <a:solidFill>
                <a:srgbClr val="24363D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Potential Evolution: 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A sole trader may become a private limited company to reduce personal risk and access greater investment, gaining limited liability and continuity of existence (the business will continue upon death of the owner).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F25642E-3FCF-C053-6603-37117B4AE379}"/>
              </a:ext>
            </a:extLst>
          </p:cNvPr>
          <p:cNvSpPr txBox="1"/>
          <p:nvPr/>
        </p:nvSpPr>
        <p:spPr>
          <a:xfrm>
            <a:off x="882986" y="18392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Sole Traders</a:t>
            </a:r>
          </a:p>
        </p:txBody>
      </p:sp>
    </p:spTree>
    <p:extLst>
      <p:ext uri="{BB962C8B-B14F-4D97-AF65-F5344CB8AC3E}">
        <p14:creationId xmlns:p14="http://schemas.microsoft.com/office/powerpoint/2010/main" val="3307412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35AB3E-285C-C29F-6A95-4AF1E2559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63AF51B2-088E-A5D1-5E74-5771A3312B47}"/>
              </a:ext>
            </a:extLst>
          </p:cNvPr>
          <p:cNvSpPr txBox="1"/>
          <p:nvPr/>
        </p:nvSpPr>
        <p:spPr>
          <a:xfrm>
            <a:off x="882986" y="2670922"/>
            <a:ext cx="16351733" cy="725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written Partnership Agreement outlines roles, responsibilities and profit sharing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Partners share decision-making and bring combined skills, finance and expertise, but also share profits of the business.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Unlimited liability – partners’ personal assets are at risk if the business fails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No continuity of existence – unless stated, the partnership dissolves if a partner dies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Potential Evolution: 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A partnership may convert to a private limited company to become a separate legal entity, benefit from limited liability, and attract more capital by allowing shareholders to invest (up to 149).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086B4E9-29D1-5E13-CD83-88B1657ACF87}"/>
              </a:ext>
            </a:extLst>
          </p:cNvPr>
          <p:cNvSpPr txBox="1"/>
          <p:nvPr/>
        </p:nvSpPr>
        <p:spPr>
          <a:xfrm>
            <a:off x="882986" y="18392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Partnerships (2-20 partners)</a:t>
            </a:r>
          </a:p>
        </p:txBody>
      </p:sp>
    </p:spTree>
    <p:extLst>
      <p:ext uri="{BB962C8B-B14F-4D97-AF65-F5344CB8AC3E}">
        <p14:creationId xmlns:p14="http://schemas.microsoft.com/office/powerpoint/2010/main" val="2276983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699FA-EAC9-140C-EDEB-3FA3D86C2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87BE677C-3BA0-4896-4204-2AECC163B131}"/>
              </a:ext>
            </a:extLst>
          </p:cNvPr>
          <p:cNvSpPr txBox="1"/>
          <p:nvPr/>
        </p:nvSpPr>
        <p:spPr>
          <a:xfrm>
            <a:off x="670093" y="2578696"/>
            <a:ext cx="16947814" cy="725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separate legal entity owned by up to 149 shareholders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Must register with the CRO and submit financial reports annually (accounts can be accessed by the public)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Shareholders have limited liability – only their investment is at risk if the business suffers debt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Controlled through AGMs using the ‘one share, one vote’ rule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Easier access to finance – up to 149 investors can buy shares and invest, and companies can apply for loans more easily from banks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Potential Evolution: 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A limited company may become a public limited company (PLC) to raise funds by selling shares on the stock market and expanding operations further.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8046DEF-9C1F-97F5-5DCB-E0D7CCF6FBDC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Private Limited Company (1-149 Owners)</a:t>
            </a:r>
          </a:p>
        </p:txBody>
      </p:sp>
    </p:spTree>
    <p:extLst>
      <p:ext uri="{BB962C8B-B14F-4D97-AF65-F5344CB8AC3E}">
        <p14:creationId xmlns:p14="http://schemas.microsoft.com/office/powerpoint/2010/main" val="355483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1268FF-B2A1-38DC-C21F-EDF1F199A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4C4D1E4-451D-3812-0AFD-BB1B7AA5CA42}"/>
              </a:ext>
            </a:extLst>
          </p:cNvPr>
          <p:cNvSpPr txBox="1"/>
          <p:nvPr/>
        </p:nvSpPr>
        <p:spPr>
          <a:xfrm>
            <a:off x="670093" y="2578696"/>
            <a:ext cx="16947814" cy="725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private company formed for a specific, defined purpose stated in its constitution (called the object clause)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DAC must register with the CRO and have at least two directors and can have up to 149 shareholders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Shareholders have limited liability and elect a board to manage the business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Follows the ‘one share, one vote’ model at AGMs; profits may be paid as dividends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specific activity of the business limits its flexibility to diversify</a:t>
            </a:r>
          </a:p>
          <a:p>
            <a:pPr marL="399415" lvl="1" algn="l">
              <a:lnSpc>
                <a:spcPts val="5698"/>
              </a:lnSpc>
            </a:pPr>
            <a:endParaRPr lang="en-US" sz="3700" b="1" dirty="0">
              <a:solidFill>
                <a:srgbClr val="24363D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Potential Evolution: 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May convert to a standard private limited company (Ltd) to gain more flexibility in operations or move to a PLC to raise capital with public investment.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84F1D3C-7CF9-D2CA-0CA6-A9A4EC03B4D7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Designated Activity Companies (DAC)</a:t>
            </a:r>
          </a:p>
        </p:txBody>
      </p:sp>
    </p:spTree>
    <p:extLst>
      <p:ext uri="{BB962C8B-B14F-4D97-AF65-F5344CB8AC3E}">
        <p14:creationId xmlns:p14="http://schemas.microsoft.com/office/powerpoint/2010/main" val="3387171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66800" y="266700"/>
            <a:ext cx="12524396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5800" y="20193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Starter Activity</a:t>
            </a:r>
          </a:p>
        </p:txBody>
      </p:sp>
      <p:pic>
        <p:nvPicPr>
          <p:cNvPr id="16" name="Online Media 15" descr="What is Environmental, Social, and Governance (ESG)?">
            <a:hlinkClick r:id="" action="ppaction://media"/>
            <a:extLst>
              <a:ext uri="{FF2B5EF4-FFF2-40B4-BE49-F238E27FC236}">
                <a16:creationId xmlns:a16="http://schemas.microsoft.com/office/drawing/2014/main" id="{6B307A72-AA99-E9F9-110F-55E3860CBF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00" y="3086100"/>
            <a:ext cx="10229908" cy="5779898"/>
          </a:xfrm>
          <a:prstGeom prst="rect">
            <a:avLst/>
          </a:prstGeom>
        </p:spPr>
      </p:pic>
      <p:sp>
        <p:nvSpPr>
          <p:cNvPr id="17" name="TextBox 8">
            <a:extLst>
              <a:ext uri="{FF2B5EF4-FFF2-40B4-BE49-F238E27FC236}">
                <a16:creationId xmlns:a16="http://schemas.microsoft.com/office/drawing/2014/main" id="{1F9F1864-2BB6-9A5D-C682-CCED64529868}"/>
              </a:ext>
            </a:extLst>
          </p:cNvPr>
          <p:cNvSpPr txBox="1"/>
          <p:nvPr/>
        </p:nvSpPr>
        <p:spPr>
          <a:xfrm>
            <a:off x="685800" y="3086100"/>
            <a:ext cx="6562151" cy="7018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ESG stands for environmental, social and governance factors, and have become a focus for many businesses in recent years.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Watch the video and then answer the activity sheet that accompanies it. 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5"/>
              </a:rPr>
              <a:t>Activity sheet is here</a:t>
            </a:r>
            <a:endParaRPr lang="en-US" sz="3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600E8-8F64-EAE9-44BC-03ABE22CFD6E}"/>
              </a:ext>
            </a:extLst>
          </p:cNvPr>
          <p:cNvSpPr txBox="1"/>
          <p:nvPr/>
        </p:nvSpPr>
        <p:spPr>
          <a:xfrm>
            <a:off x="10363200" y="9002642"/>
            <a:ext cx="5568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=Dg8nTJ0cHVI&amp;t=2s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C5ED51-11FF-8E39-DFAA-FD4D39A9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C82FE7E0-84FB-CD8B-A240-54E11A385FFF}"/>
              </a:ext>
            </a:extLst>
          </p:cNvPr>
          <p:cNvSpPr txBox="1"/>
          <p:nvPr/>
        </p:nvSpPr>
        <p:spPr>
          <a:xfrm>
            <a:off x="670093" y="2578696"/>
            <a:ext cx="16947814" cy="725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business with shares traded on the stock exchange and available to the public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Must have at least two directors and seven shareholders, but no upper ownership limit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Shareholders have limited liability and vote at AGMs; a board and CEO manage operations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Can raise large amounts of capital by selling shares publicly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Required to publish detailed financial reports and meet strict compliance rules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Potential Evolution: 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A group of investors may buy over 50% of a PLC’s shares and convert it into a private limited company to reduce compliance obligations and regain tighter control.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FA088FF-FDE4-3899-8951-B306968B0AC0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5. Public Limited Company</a:t>
            </a:r>
          </a:p>
        </p:txBody>
      </p:sp>
    </p:spTree>
    <p:extLst>
      <p:ext uri="{BB962C8B-B14F-4D97-AF65-F5344CB8AC3E}">
        <p14:creationId xmlns:p14="http://schemas.microsoft.com/office/powerpoint/2010/main" val="3547363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638FD-9EBD-0CE8-3B26-DD6B52E8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F1E25C15-F53A-0442-8DB7-0D341C5CB7C2}"/>
              </a:ext>
            </a:extLst>
          </p:cNvPr>
          <p:cNvGrpSpPr/>
          <p:nvPr/>
        </p:nvGrpSpPr>
        <p:grpSpPr>
          <a:xfrm>
            <a:off x="1" y="0"/>
            <a:ext cx="18288000" cy="10287000"/>
            <a:chOff x="0" y="0"/>
            <a:chExt cx="3966964" cy="2167467"/>
          </a:xfrm>
          <a:effectLst>
            <a:outerShdw blurRad="50800" dist="50800" dir="5400000" algn="ctr" rotWithShape="0">
              <a:srgbClr val="000000">
                <a:alpha val="34790"/>
              </a:srgbClr>
            </a:outerShdw>
          </a:effectLst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1F09EEB-882B-9488-8C4D-A8B59B365386}"/>
                </a:ext>
              </a:extLst>
            </p:cNvPr>
            <p:cNvSpPr/>
            <p:nvPr/>
          </p:nvSpPr>
          <p:spPr>
            <a:xfrm>
              <a:off x="0" y="0"/>
              <a:ext cx="3966964" cy="2167467"/>
            </a:xfrm>
            <a:custGeom>
              <a:avLst/>
              <a:gdLst/>
              <a:ahLst/>
              <a:cxnLst/>
              <a:rect l="l" t="t" r="r" b="b"/>
              <a:pathLst>
                <a:path w="3966964" h="2167467">
                  <a:moveTo>
                    <a:pt x="26214" y="0"/>
                  </a:moveTo>
                  <a:lnTo>
                    <a:pt x="3940751" y="0"/>
                  </a:lnTo>
                  <a:cubicBezTo>
                    <a:pt x="3955228" y="0"/>
                    <a:pt x="3966964" y="11736"/>
                    <a:pt x="3966964" y="26214"/>
                  </a:cubicBezTo>
                  <a:lnTo>
                    <a:pt x="3966964" y="2141253"/>
                  </a:lnTo>
                  <a:cubicBezTo>
                    <a:pt x="3966964" y="2155730"/>
                    <a:pt x="3955228" y="2167467"/>
                    <a:pt x="3940751" y="2167467"/>
                  </a:cubicBezTo>
                  <a:lnTo>
                    <a:pt x="26214" y="2167467"/>
                  </a:lnTo>
                  <a:cubicBezTo>
                    <a:pt x="11736" y="2167467"/>
                    <a:pt x="0" y="2155730"/>
                    <a:pt x="0" y="2141253"/>
                  </a:cubicBezTo>
                  <a:lnTo>
                    <a:pt x="0" y="26214"/>
                  </a:lnTo>
                  <a:cubicBezTo>
                    <a:pt x="0" y="11736"/>
                    <a:pt x="11736" y="0"/>
                    <a:pt x="26214" y="0"/>
                  </a:cubicBezTo>
                  <a:close/>
                </a:path>
              </a:pathLst>
            </a:custGeom>
            <a:solidFill>
              <a:srgbClr val="274166"/>
            </a:solidFill>
          </p:spPr>
          <p:txBody>
            <a:bodyPr/>
            <a:lstStyle/>
            <a:p>
              <a:endParaRPr lang="en-US" sz="2700" dirty="0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C0DB17BC-9DBA-F616-61D7-5A8D7E89D6EA}"/>
                </a:ext>
              </a:extLst>
            </p:cNvPr>
            <p:cNvSpPr txBox="1"/>
            <p:nvPr/>
          </p:nvSpPr>
          <p:spPr>
            <a:xfrm>
              <a:off x="0" y="-38100"/>
              <a:ext cx="3966964" cy="2205567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3989"/>
                </a:lnSpc>
              </a:pPr>
              <a:endParaRPr sz="2700"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BC604486-1FAE-2F4C-AA34-A7105E77AEB3}"/>
              </a:ext>
            </a:extLst>
          </p:cNvPr>
          <p:cNvGrpSpPr/>
          <p:nvPr/>
        </p:nvGrpSpPr>
        <p:grpSpPr>
          <a:xfrm>
            <a:off x="2590800" y="509883"/>
            <a:ext cx="12316487" cy="1633287"/>
            <a:chOff x="0" y="-81720"/>
            <a:chExt cx="2330366" cy="39445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F097CA94-DFBD-502F-3FE2-D538729BD94E}"/>
                </a:ext>
              </a:extLst>
            </p:cNvPr>
            <p:cNvSpPr/>
            <p:nvPr/>
          </p:nvSpPr>
          <p:spPr>
            <a:xfrm>
              <a:off x="0" y="-9194"/>
              <a:ext cx="2330366" cy="242050"/>
            </a:xfrm>
            <a:custGeom>
              <a:avLst/>
              <a:gdLst/>
              <a:ahLst/>
              <a:cxnLst/>
              <a:rect l="l" t="t" r="r" b="b"/>
              <a:pathLst>
                <a:path w="2330366" h="242050">
                  <a:moveTo>
                    <a:pt x="44624" y="0"/>
                  </a:moveTo>
                  <a:lnTo>
                    <a:pt x="2285741" y="0"/>
                  </a:lnTo>
                  <a:cubicBezTo>
                    <a:pt x="2297577" y="0"/>
                    <a:pt x="2308927" y="4701"/>
                    <a:pt x="2317295" y="13070"/>
                  </a:cubicBezTo>
                  <a:cubicBezTo>
                    <a:pt x="2325664" y="21439"/>
                    <a:pt x="2330366" y="32789"/>
                    <a:pt x="2330366" y="44624"/>
                  </a:cubicBezTo>
                  <a:lnTo>
                    <a:pt x="2330366" y="197426"/>
                  </a:lnTo>
                  <a:cubicBezTo>
                    <a:pt x="2330366" y="222071"/>
                    <a:pt x="2310387" y="242050"/>
                    <a:pt x="2285741" y="242050"/>
                  </a:cubicBezTo>
                  <a:lnTo>
                    <a:pt x="44624" y="242050"/>
                  </a:lnTo>
                  <a:cubicBezTo>
                    <a:pt x="32789" y="242050"/>
                    <a:pt x="21439" y="237348"/>
                    <a:pt x="13070" y="228980"/>
                  </a:cubicBezTo>
                  <a:cubicBezTo>
                    <a:pt x="4701" y="220611"/>
                    <a:pt x="0" y="209261"/>
                    <a:pt x="0" y="197426"/>
                  </a:cubicBezTo>
                  <a:lnTo>
                    <a:pt x="0" y="44624"/>
                  </a:lnTo>
                  <a:cubicBezTo>
                    <a:pt x="0" y="19979"/>
                    <a:pt x="19979" y="0"/>
                    <a:pt x="44624" y="0"/>
                  </a:cubicBezTo>
                  <a:close/>
                </a:path>
              </a:pathLst>
            </a:custGeom>
            <a:solidFill>
              <a:srgbClr val="F4D969"/>
            </a:solidFill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B6102943-51DA-E831-00B1-6BFA69537F94}"/>
                </a:ext>
              </a:extLst>
            </p:cNvPr>
            <p:cNvSpPr txBox="1"/>
            <p:nvPr/>
          </p:nvSpPr>
          <p:spPr>
            <a:xfrm>
              <a:off x="1" y="-81720"/>
              <a:ext cx="2330365" cy="394450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7769"/>
                </a:lnSpc>
              </a:pPr>
              <a:r>
                <a:rPr lang="en-US" sz="5549" b="1" dirty="0">
                  <a:solidFill>
                    <a:srgbClr val="203C48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REFLECT &amp; RESEARCH Pg26</a:t>
              </a:r>
            </a:p>
          </p:txBody>
        </p:sp>
      </p:grpSp>
      <p:sp>
        <p:nvSpPr>
          <p:cNvPr id="13" name="TextBox 9">
            <a:extLst>
              <a:ext uri="{FF2B5EF4-FFF2-40B4-BE49-F238E27FC236}">
                <a16:creationId xmlns:a16="http://schemas.microsoft.com/office/drawing/2014/main" id="{7F0DD4F8-6251-10BC-E0F9-9DD6FEC6F1EC}"/>
              </a:ext>
            </a:extLst>
          </p:cNvPr>
          <p:cNvSpPr txBox="1"/>
          <p:nvPr/>
        </p:nvSpPr>
        <p:spPr>
          <a:xfrm>
            <a:off x="990600" y="2934584"/>
            <a:ext cx="169164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Elon Musk took Twitter from a Public Limited Company (PLC) to a Private Company in October 2022.</a:t>
            </a:r>
          </a:p>
          <a:p>
            <a:pPr algn="l"/>
            <a:endParaRPr lang="en-US" sz="40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Identify the current company valuation for X. Outline three reasons</a:t>
            </a:r>
          </a:p>
          <a:p>
            <a:pPr algn="l"/>
            <a:r>
              <a:rPr lang="en-US" sz="40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for the change in valuation since Musk’s takeover, based on your research.</a:t>
            </a:r>
          </a:p>
          <a:p>
            <a:pPr algn="l"/>
            <a:endParaRPr lang="en-US" sz="40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Research how the verification process Musk introduced works on X. </a:t>
            </a:r>
          </a:p>
          <a:p>
            <a:pPr algn="l"/>
            <a:r>
              <a:rPr lang="en-US" sz="40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Do you think this is a sustainable revenue model for social media platforms?</a:t>
            </a:r>
          </a:p>
          <a:p>
            <a:pPr algn="l"/>
            <a:r>
              <a:rPr lang="en-US" sz="40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Why or why not? Provide evidence to support your opinion.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3BD67-25F3-285F-416E-1FA304A94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428" y="676291"/>
            <a:ext cx="2869092" cy="2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01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215F1-1F74-40A4-2460-E753053C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525F5AC-6D6E-BE91-39EC-0CCAC65A0180}"/>
              </a:ext>
            </a:extLst>
          </p:cNvPr>
          <p:cNvSpPr txBox="1"/>
          <p:nvPr/>
        </p:nvSpPr>
        <p:spPr>
          <a:xfrm>
            <a:off x="670093" y="2578696"/>
            <a:ext cx="6264107" cy="725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This is a democratically controlled business that is jointly owned by its members, who operate the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business for their mutual benefit (they share a common goal).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Examples include worker co-ops, financial co-ops, producer co-ops, or consumer co-ops.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730DACC-167E-151A-E65A-C748566D670C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6. Co-Operatives</a:t>
            </a:r>
          </a:p>
        </p:txBody>
      </p:sp>
      <p:pic>
        <p:nvPicPr>
          <p:cNvPr id="2" name="Online Media 1" descr="About the Ocean Spray Cooperative">
            <a:hlinkClick r:id="" action="ppaction://media"/>
            <a:extLst>
              <a:ext uri="{FF2B5EF4-FFF2-40B4-BE49-F238E27FC236}">
                <a16:creationId xmlns:a16="http://schemas.microsoft.com/office/drawing/2014/main" id="{054FCD1A-16A6-6761-61D7-69B229DCE1A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299493" y="2857500"/>
            <a:ext cx="10384779" cy="586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B94ACB-ABE8-4831-E9B9-FE93A61D9699}"/>
              </a:ext>
            </a:extLst>
          </p:cNvPr>
          <p:cNvSpPr txBox="1"/>
          <p:nvPr/>
        </p:nvSpPr>
        <p:spPr>
          <a:xfrm>
            <a:off x="9727439" y="9007391"/>
            <a:ext cx="5667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=n-Bkm9uJMcc&amp;t=3s</a:t>
            </a:r>
          </a:p>
        </p:txBody>
      </p:sp>
    </p:spTree>
    <p:extLst>
      <p:ext uri="{BB962C8B-B14F-4D97-AF65-F5344CB8AC3E}">
        <p14:creationId xmlns:p14="http://schemas.microsoft.com/office/powerpoint/2010/main" val="17222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215F1-1F74-40A4-2460-E753053C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525F5AC-6D6E-BE91-39EC-0CCAC65A0180}"/>
              </a:ext>
            </a:extLst>
          </p:cNvPr>
          <p:cNvSpPr txBox="1"/>
          <p:nvPr/>
        </p:nvSpPr>
        <p:spPr>
          <a:xfrm>
            <a:off x="5257800" y="1897804"/>
            <a:ext cx="13321207" cy="673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In Ireland, Credit Unions are examples of financial co-ops.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730DACC-167E-151A-E65A-C748566D670C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Co-Operatives</a:t>
            </a:r>
          </a:p>
        </p:txBody>
      </p:sp>
      <p:pic>
        <p:nvPicPr>
          <p:cNvPr id="3" name="Online Media 2" descr="How does a Credit Union work?">
            <a:hlinkClick r:id="" action="ppaction://media"/>
            <a:extLst>
              <a:ext uri="{FF2B5EF4-FFF2-40B4-BE49-F238E27FC236}">
                <a16:creationId xmlns:a16="http://schemas.microsoft.com/office/drawing/2014/main" id="{6553AFD5-C6C0-C2AD-9363-835F5B20576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19400" y="2617569"/>
            <a:ext cx="12649200" cy="71467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F4F67D-E31F-0A70-6B47-51EB85473366}"/>
              </a:ext>
            </a:extLst>
          </p:cNvPr>
          <p:cNvSpPr txBox="1"/>
          <p:nvPr/>
        </p:nvSpPr>
        <p:spPr>
          <a:xfrm>
            <a:off x="6629400" y="9806928"/>
            <a:ext cx="5624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=NIrN66UP9Kc&amp;t=1s</a:t>
            </a:r>
          </a:p>
        </p:txBody>
      </p:sp>
    </p:spTree>
    <p:extLst>
      <p:ext uri="{BB962C8B-B14F-4D97-AF65-F5344CB8AC3E}">
        <p14:creationId xmlns:p14="http://schemas.microsoft.com/office/powerpoint/2010/main" val="72802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E3F5F5-19ED-1932-33FD-40E0868B8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7E5DD49-88AB-D620-E90E-147D2A3DE2FC}"/>
              </a:ext>
            </a:extLst>
          </p:cNvPr>
          <p:cNvSpPr txBox="1"/>
          <p:nvPr/>
        </p:nvSpPr>
        <p:spPr>
          <a:xfrm>
            <a:off x="670093" y="2578696"/>
            <a:ext cx="16947814" cy="725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democratically controlled business jointly owned by at least seven members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Operates for the mutual benefit of members, not profit for external investors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Each member has one vote regardless of financial contribution (‘one member, one vote’)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Members share in profits/surplus based on their use or savings with the co-op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However limited access to finance can restrict growth or investment potential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endParaRPr lang="en-US" sz="3700" b="1" dirty="0">
              <a:solidFill>
                <a:srgbClr val="24363D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Potential Evolution: 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A co-operative may convert to a public limited company (PLC) to raise investment, as Glanbia did in 2000, while allowing members to retain some ownership.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3E0222D-BBC7-6780-40CA-185ED819EEAE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Co-Operatives</a:t>
            </a:r>
          </a:p>
        </p:txBody>
      </p:sp>
    </p:spTree>
    <p:extLst>
      <p:ext uri="{BB962C8B-B14F-4D97-AF65-F5344CB8AC3E}">
        <p14:creationId xmlns:p14="http://schemas.microsoft.com/office/powerpoint/2010/main" val="274097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64E2AD-48C2-9965-E3C1-06601040E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48B13ED2-E734-609C-8E8F-9AF36FF3B448}"/>
              </a:ext>
            </a:extLst>
          </p:cNvPr>
          <p:cNvSpPr txBox="1"/>
          <p:nvPr/>
        </p:nvSpPr>
        <p:spPr>
          <a:xfrm>
            <a:off x="228600" y="2594673"/>
            <a:ext cx="6857999" cy="725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A franchise is set up when a </a:t>
            </a:r>
            <a:r>
              <a:rPr lang="en-US" sz="3700" dirty="0" err="1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licence</a:t>
            </a: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 is granted by a business (the franchisor) to let someone else (the franchisee) sell its products or services using their brand and logo in return for a fee, as well as either a percentage of their turnover or profits.</a:t>
            </a:r>
          </a:p>
          <a:p>
            <a:pPr marL="399415" lvl="1" algn="l">
              <a:lnSpc>
                <a:spcPts val="5698"/>
              </a:lnSpc>
            </a:pPr>
            <a:endParaRPr lang="en-US" sz="3700" dirty="0">
              <a:solidFill>
                <a:srgbClr val="24363D"/>
              </a:solidFill>
              <a:ea typeface="Calibri (MS)"/>
              <a:cs typeface="Calibri (MS) Bold"/>
              <a:sym typeface="Calibri (MS) Bold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 Bold"/>
                <a:sym typeface="Calibri (MS) Bold"/>
              </a:rPr>
              <a:t>Supermac’s is an Irish example.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A1B4B19-9C8E-C08C-B378-F78047AC2E36}"/>
              </a:ext>
            </a:extLst>
          </p:cNvPr>
          <p:cNvSpPr txBox="1"/>
          <p:nvPr/>
        </p:nvSpPr>
        <p:spPr>
          <a:xfrm>
            <a:off x="670092" y="1842917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7. Franchises</a:t>
            </a:r>
          </a:p>
        </p:txBody>
      </p:sp>
      <p:pic>
        <p:nvPicPr>
          <p:cNvPr id="2" name="Online Media 1" descr="Become a Supermac's Franchisee - Ciaran Stewart">
            <a:hlinkClick r:id="" action="ppaction://media"/>
            <a:extLst>
              <a:ext uri="{FF2B5EF4-FFF2-40B4-BE49-F238E27FC236}">
                <a16:creationId xmlns:a16="http://schemas.microsoft.com/office/drawing/2014/main" id="{3BFE614D-0190-2F1F-45A6-7C2C83C5060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806791" y="3009900"/>
            <a:ext cx="10252609" cy="57927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4EBBC5-3635-4857-3582-8922B4C55928}"/>
              </a:ext>
            </a:extLst>
          </p:cNvPr>
          <p:cNvSpPr txBox="1"/>
          <p:nvPr/>
        </p:nvSpPr>
        <p:spPr>
          <a:xfrm>
            <a:off x="10105045" y="9049162"/>
            <a:ext cx="5656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=6hyCZfgUQDk&amp;t=1s</a:t>
            </a:r>
          </a:p>
        </p:txBody>
      </p:sp>
    </p:spTree>
    <p:extLst>
      <p:ext uri="{BB962C8B-B14F-4D97-AF65-F5344CB8AC3E}">
        <p14:creationId xmlns:p14="http://schemas.microsoft.com/office/powerpoint/2010/main" val="13594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BF085-38D7-D0F0-5002-5A2914790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A9C88C93-F693-5145-94A7-86594177BBFD}"/>
              </a:ext>
            </a:extLst>
          </p:cNvPr>
          <p:cNvGrpSpPr/>
          <p:nvPr/>
        </p:nvGrpSpPr>
        <p:grpSpPr>
          <a:xfrm>
            <a:off x="1" y="0"/>
            <a:ext cx="18288000" cy="10287000"/>
            <a:chOff x="0" y="0"/>
            <a:chExt cx="3966964" cy="2167467"/>
          </a:xfrm>
          <a:effectLst>
            <a:outerShdw blurRad="50800" dist="50800" dir="5400000" algn="ctr" rotWithShape="0">
              <a:srgbClr val="000000">
                <a:alpha val="34790"/>
              </a:srgbClr>
            </a:outerShdw>
          </a:effectLst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D158061-0219-F3CB-8684-387F04C05B35}"/>
                </a:ext>
              </a:extLst>
            </p:cNvPr>
            <p:cNvSpPr/>
            <p:nvPr/>
          </p:nvSpPr>
          <p:spPr>
            <a:xfrm>
              <a:off x="0" y="0"/>
              <a:ext cx="3966964" cy="2167467"/>
            </a:xfrm>
            <a:custGeom>
              <a:avLst/>
              <a:gdLst/>
              <a:ahLst/>
              <a:cxnLst/>
              <a:rect l="l" t="t" r="r" b="b"/>
              <a:pathLst>
                <a:path w="3966964" h="2167467">
                  <a:moveTo>
                    <a:pt x="26214" y="0"/>
                  </a:moveTo>
                  <a:lnTo>
                    <a:pt x="3940751" y="0"/>
                  </a:lnTo>
                  <a:cubicBezTo>
                    <a:pt x="3955228" y="0"/>
                    <a:pt x="3966964" y="11736"/>
                    <a:pt x="3966964" y="26214"/>
                  </a:cubicBezTo>
                  <a:lnTo>
                    <a:pt x="3966964" y="2141253"/>
                  </a:lnTo>
                  <a:cubicBezTo>
                    <a:pt x="3966964" y="2155730"/>
                    <a:pt x="3955228" y="2167467"/>
                    <a:pt x="3940751" y="2167467"/>
                  </a:cubicBezTo>
                  <a:lnTo>
                    <a:pt x="26214" y="2167467"/>
                  </a:lnTo>
                  <a:cubicBezTo>
                    <a:pt x="11736" y="2167467"/>
                    <a:pt x="0" y="2155730"/>
                    <a:pt x="0" y="2141253"/>
                  </a:cubicBezTo>
                  <a:lnTo>
                    <a:pt x="0" y="26214"/>
                  </a:lnTo>
                  <a:cubicBezTo>
                    <a:pt x="0" y="11736"/>
                    <a:pt x="11736" y="0"/>
                    <a:pt x="26214" y="0"/>
                  </a:cubicBezTo>
                  <a:close/>
                </a:path>
              </a:pathLst>
            </a:custGeom>
            <a:solidFill>
              <a:srgbClr val="274166"/>
            </a:solidFill>
          </p:spPr>
          <p:txBody>
            <a:bodyPr/>
            <a:lstStyle/>
            <a:p>
              <a:endParaRPr lang="en-US" sz="2700" dirty="0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661748CD-9E45-1B8F-33CD-51085459B738}"/>
                </a:ext>
              </a:extLst>
            </p:cNvPr>
            <p:cNvSpPr txBox="1"/>
            <p:nvPr/>
          </p:nvSpPr>
          <p:spPr>
            <a:xfrm>
              <a:off x="0" y="-38100"/>
              <a:ext cx="3966964" cy="2205567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3989"/>
                </a:lnSpc>
              </a:pPr>
              <a:endParaRPr sz="2700"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4C5E79D2-B1A5-935A-C3EA-182E7878EF98}"/>
              </a:ext>
            </a:extLst>
          </p:cNvPr>
          <p:cNvGrpSpPr/>
          <p:nvPr/>
        </p:nvGrpSpPr>
        <p:grpSpPr>
          <a:xfrm>
            <a:off x="2590800" y="509883"/>
            <a:ext cx="12316487" cy="1633287"/>
            <a:chOff x="0" y="-81720"/>
            <a:chExt cx="2330366" cy="39445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D41E2CD-6C08-E4D6-2EF8-9BC0956DFDB5}"/>
                </a:ext>
              </a:extLst>
            </p:cNvPr>
            <p:cNvSpPr/>
            <p:nvPr/>
          </p:nvSpPr>
          <p:spPr>
            <a:xfrm>
              <a:off x="0" y="-9194"/>
              <a:ext cx="2330366" cy="242050"/>
            </a:xfrm>
            <a:custGeom>
              <a:avLst/>
              <a:gdLst/>
              <a:ahLst/>
              <a:cxnLst/>
              <a:rect l="l" t="t" r="r" b="b"/>
              <a:pathLst>
                <a:path w="2330366" h="242050">
                  <a:moveTo>
                    <a:pt x="44624" y="0"/>
                  </a:moveTo>
                  <a:lnTo>
                    <a:pt x="2285741" y="0"/>
                  </a:lnTo>
                  <a:cubicBezTo>
                    <a:pt x="2297577" y="0"/>
                    <a:pt x="2308927" y="4701"/>
                    <a:pt x="2317295" y="13070"/>
                  </a:cubicBezTo>
                  <a:cubicBezTo>
                    <a:pt x="2325664" y="21439"/>
                    <a:pt x="2330366" y="32789"/>
                    <a:pt x="2330366" y="44624"/>
                  </a:cubicBezTo>
                  <a:lnTo>
                    <a:pt x="2330366" y="197426"/>
                  </a:lnTo>
                  <a:cubicBezTo>
                    <a:pt x="2330366" y="222071"/>
                    <a:pt x="2310387" y="242050"/>
                    <a:pt x="2285741" y="242050"/>
                  </a:cubicBezTo>
                  <a:lnTo>
                    <a:pt x="44624" y="242050"/>
                  </a:lnTo>
                  <a:cubicBezTo>
                    <a:pt x="32789" y="242050"/>
                    <a:pt x="21439" y="237348"/>
                    <a:pt x="13070" y="228980"/>
                  </a:cubicBezTo>
                  <a:cubicBezTo>
                    <a:pt x="4701" y="220611"/>
                    <a:pt x="0" y="209261"/>
                    <a:pt x="0" y="197426"/>
                  </a:cubicBezTo>
                  <a:lnTo>
                    <a:pt x="0" y="44624"/>
                  </a:lnTo>
                  <a:cubicBezTo>
                    <a:pt x="0" y="19979"/>
                    <a:pt x="19979" y="0"/>
                    <a:pt x="44624" y="0"/>
                  </a:cubicBezTo>
                  <a:close/>
                </a:path>
              </a:pathLst>
            </a:custGeom>
            <a:solidFill>
              <a:srgbClr val="F4D969"/>
            </a:solidFill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8BD07EB2-558E-68F8-4A93-C6F09D63EBAD}"/>
                </a:ext>
              </a:extLst>
            </p:cNvPr>
            <p:cNvSpPr txBox="1"/>
            <p:nvPr/>
          </p:nvSpPr>
          <p:spPr>
            <a:xfrm>
              <a:off x="1" y="-81720"/>
              <a:ext cx="2330365" cy="394450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7769"/>
                </a:lnSpc>
              </a:pPr>
              <a:r>
                <a:rPr lang="en-US" sz="5549" b="1" dirty="0">
                  <a:solidFill>
                    <a:srgbClr val="203C48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REFLECT &amp; RESEARCH Pg27</a:t>
              </a:r>
            </a:p>
          </p:txBody>
        </p:sp>
      </p:grpSp>
      <p:sp>
        <p:nvSpPr>
          <p:cNvPr id="13" name="TextBox 9">
            <a:extLst>
              <a:ext uri="{FF2B5EF4-FFF2-40B4-BE49-F238E27FC236}">
                <a16:creationId xmlns:a16="http://schemas.microsoft.com/office/drawing/2014/main" id="{728FDD62-BD53-2F8D-D3CA-FFEC51F2C65A}"/>
              </a:ext>
            </a:extLst>
          </p:cNvPr>
          <p:cNvSpPr txBox="1"/>
          <p:nvPr/>
        </p:nvSpPr>
        <p:spPr>
          <a:xfrm>
            <a:off x="2438400" y="3647516"/>
            <a:ext cx="134112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List the services provided by a credit union of your choice.</a:t>
            </a:r>
          </a:p>
          <a:p>
            <a:pPr algn="l"/>
            <a:endParaRPr lang="en-US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Compare the interest rates for different financial products (loans, mortgages) between a credit union and a bank.</a:t>
            </a:r>
            <a:endParaRPr lang="en-US" sz="40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ECD17A-6FE4-AC1F-F221-C5E483C31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428" y="676291"/>
            <a:ext cx="2869092" cy="2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58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2B23FC-FEF5-FC30-FB80-1C73F6A9C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6338931-23AE-8561-30C4-EB617751C729}"/>
              </a:ext>
            </a:extLst>
          </p:cNvPr>
          <p:cNvSpPr txBox="1"/>
          <p:nvPr/>
        </p:nvSpPr>
        <p:spPr>
          <a:xfrm>
            <a:off x="670093" y="2781300"/>
            <a:ext cx="16947814" cy="6744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1. Proven Business Model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Franchisees operate under a well-known brand with an established customer base, reducing risk for a start-up business.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2. Training and Support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Franchisors provide training, support, and systems that make it easier for franchisees to succeed.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3. Economies of Scale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Franchisees benefit from lower costs through bulk purchasing and national advertising campaigns, as all franchises can contribute to them.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4. Built-in Customer Base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Many customers already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recognise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the brand, so franchisees benefit from strong initial demand.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876F65E-AFD7-EC00-47C3-1E11EB0C9082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Franchises - Benefits for the Franchisee</a:t>
            </a:r>
          </a:p>
        </p:txBody>
      </p:sp>
    </p:spTree>
    <p:extLst>
      <p:ext uri="{BB962C8B-B14F-4D97-AF65-F5344CB8AC3E}">
        <p14:creationId xmlns:p14="http://schemas.microsoft.com/office/powerpoint/2010/main" val="1348874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84DE35-EA74-CBC9-7B11-D2D551441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33E602DD-DD0F-C9B3-E1E5-63B174506283}"/>
              </a:ext>
            </a:extLst>
          </p:cNvPr>
          <p:cNvSpPr txBox="1"/>
          <p:nvPr/>
        </p:nvSpPr>
        <p:spPr>
          <a:xfrm>
            <a:off x="670093" y="3009900"/>
            <a:ext cx="16947814" cy="5036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1. High Setup Costs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Franchisees must pay upfront fees and invest in fitting out the premises to strict brand guidelines.</a:t>
            </a:r>
            <a:endParaRPr lang="en-US" sz="3700" b="1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2. Reduced Flexibility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Franchisees have limited freedom to adapt products or services or implement new ideas.</a:t>
            </a:r>
            <a:endParaRPr lang="en-US" sz="3700" b="1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3. Brand Risk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If other franchisees damage the brand reputation through poor service or quality, it can impact all outlets.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AA2E2D2-44EC-E012-277D-C480BE05562E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Franchises - Drawbacks for the Franchisee</a:t>
            </a:r>
          </a:p>
        </p:txBody>
      </p:sp>
    </p:spTree>
    <p:extLst>
      <p:ext uri="{BB962C8B-B14F-4D97-AF65-F5344CB8AC3E}">
        <p14:creationId xmlns:p14="http://schemas.microsoft.com/office/powerpoint/2010/main" val="3135096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98356-0917-04B3-8B49-716173EFD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83C16552-0066-4B68-2E32-2A1B18844021}"/>
              </a:ext>
            </a:extLst>
          </p:cNvPr>
          <p:cNvGrpSpPr/>
          <p:nvPr/>
        </p:nvGrpSpPr>
        <p:grpSpPr>
          <a:xfrm>
            <a:off x="1" y="0"/>
            <a:ext cx="18288000" cy="10287000"/>
            <a:chOff x="0" y="0"/>
            <a:chExt cx="3966964" cy="2167467"/>
          </a:xfrm>
          <a:effectLst>
            <a:outerShdw blurRad="50800" dist="50800" dir="5400000" algn="ctr" rotWithShape="0">
              <a:srgbClr val="000000">
                <a:alpha val="34790"/>
              </a:srgbClr>
            </a:outerShdw>
          </a:effectLst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5456A22-D841-F935-D868-227509636496}"/>
                </a:ext>
              </a:extLst>
            </p:cNvPr>
            <p:cNvSpPr/>
            <p:nvPr/>
          </p:nvSpPr>
          <p:spPr>
            <a:xfrm>
              <a:off x="0" y="0"/>
              <a:ext cx="3966964" cy="2167467"/>
            </a:xfrm>
            <a:custGeom>
              <a:avLst/>
              <a:gdLst/>
              <a:ahLst/>
              <a:cxnLst/>
              <a:rect l="l" t="t" r="r" b="b"/>
              <a:pathLst>
                <a:path w="3966964" h="2167467">
                  <a:moveTo>
                    <a:pt x="26214" y="0"/>
                  </a:moveTo>
                  <a:lnTo>
                    <a:pt x="3940751" y="0"/>
                  </a:lnTo>
                  <a:cubicBezTo>
                    <a:pt x="3955228" y="0"/>
                    <a:pt x="3966964" y="11736"/>
                    <a:pt x="3966964" y="26214"/>
                  </a:cubicBezTo>
                  <a:lnTo>
                    <a:pt x="3966964" y="2141253"/>
                  </a:lnTo>
                  <a:cubicBezTo>
                    <a:pt x="3966964" y="2155730"/>
                    <a:pt x="3955228" y="2167467"/>
                    <a:pt x="3940751" y="2167467"/>
                  </a:cubicBezTo>
                  <a:lnTo>
                    <a:pt x="26214" y="2167467"/>
                  </a:lnTo>
                  <a:cubicBezTo>
                    <a:pt x="11736" y="2167467"/>
                    <a:pt x="0" y="2155730"/>
                    <a:pt x="0" y="2141253"/>
                  </a:cubicBezTo>
                  <a:lnTo>
                    <a:pt x="0" y="26214"/>
                  </a:lnTo>
                  <a:cubicBezTo>
                    <a:pt x="0" y="11736"/>
                    <a:pt x="11736" y="0"/>
                    <a:pt x="26214" y="0"/>
                  </a:cubicBezTo>
                  <a:close/>
                </a:path>
              </a:pathLst>
            </a:custGeom>
            <a:solidFill>
              <a:srgbClr val="274166"/>
            </a:solidFill>
          </p:spPr>
          <p:txBody>
            <a:bodyPr/>
            <a:lstStyle/>
            <a:p>
              <a:endParaRPr lang="en-US" sz="2700" dirty="0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3F875D7D-B35F-82BA-8107-A829DD34F631}"/>
                </a:ext>
              </a:extLst>
            </p:cNvPr>
            <p:cNvSpPr txBox="1"/>
            <p:nvPr/>
          </p:nvSpPr>
          <p:spPr>
            <a:xfrm>
              <a:off x="0" y="-38100"/>
              <a:ext cx="3966964" cy="2205567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3989"/>
                </a:lnSpc>
              </a:pPr>
              <a:endParaRPr sz="2700"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9E9E7858-8687-2BD2-4885-27B2EEAE6CDD}"/>
              </a:ext>
            </a:extLst>
          </p:cNvPr>
          <p:cNvGrpSpPr/>
          <p:nvPr/>
        </p:nvGrpSpPr>
        <p:grpSpPr>
          <a:xfrm>
            <a:off x="2590800" y="509883"/>
            <a:ext cx="12316487" cy="1633287"/>
            <a:chOff x="0" y="-81720"/>
            <a:chExt cx="2330366" cy="39445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22B0407-786E-4453-DB18-94FB9586CE6D}"/>
                </a:ext>
              </a:extLst>
            </p:cNvPr>
            <p:cNvSpPr/>
            <p:nvPr/>
          </p:nvSpPr>
          <p:spPr>
            <a:xfrm>
              <a:off x="0" y="-9194"/>
              <a:ext cx="2330366" cy="242050"/>
            </a:xfrm>
            <a:custGeom>
              <a:avLst/>
              <a:gdLst/>
              <a:ahLst/>
              <a:cxnLst/>
              <a:rect l="l" t="t" r="r" b="b"/>
              <a:pathLst>
                <a:path w="2330366" h="242050">
                  <a:moveTo>
                    <a:pt x="44624" y="0"/>
                  </a:moveTo>
                  <a:lnTo>
                    <a:pt x="2285741" y="0"/>
                  </a:lnTo>
                  <a:cubicBezTo>
                    <a:pt x="2297577" y="0"/>
                    <a:pt x="2308927" y="4701"/>
                    <a:pt x="2317295" y="13070"/>
                  </a:cubicBezTo>
                  <a:cubicBezTo>
                    <a:pt x="2325664" y="21439"/>
                    <a:pt x="2330366" y="32789"/>
                    <a:pt x="2330366" y="44624"/>
                  </a:cubicBezTo>
                  <a:lnTo>
                    <a:pt x="2330366" y="197426"/>
                  </a:lnTo>
                  <a:cubicBezTo>
                    <a:pt x="2330366" y="222071"/>
                    <a:pt x="2310387" y="242050"/>
                    <a:pt x="2285741" y="242050"/>
                  </a:cubicBezTo>
                  <a:lnTo>
                    <a:pt x="44624" y="242050"/>
                  </a:lnTo>
                  <a:cubicBezTo>
                    <a:pt x="32789" y="242050"/>
                    <a:pt x="21439" y="237348"/>
                    <a:pt x="13070" y="228980"/>
                  </a:cubicBezTo>
                  <a:cubicBezTo>
                    <a:pt x="4701" y="220611"/>
                    <a:pt x="0" y="209261"/>
                    <a:pt x="0" y="197426"/>
                  </a:cubicBezTo>
                  <a:lnTo>
                    <a:pt x="0" y="44624"/>
                  </a:lnTo>
                  <a:cubicBezTo>
                    <a:pt x="0" y="19979"/>
                    <a:pt x="19979" y="0"/>
                    <a:pt x="44624" y="0"/>
                  </a:cubicBezTo>
                  <a:close/>
                </a:path>
              </a:pathLst>
            </a:custGeom>
            <a:solidFill>
              <a:srgbClr val="F4D969"/>
            </a:solidFill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AB621DB1-B1F5-FE0F-DF3E-97345839F581}"/>
                </a:ext>
              </a:extLst>
            </p:cNvPr>
            <p:cNvSpPr txBox="1"/>
            <p:nvPr/>
          </p:nvSpPr>
          <p:spPr>
            <a:xfrm>
              <a:off x="1" y="-81720"/>
              <a:ext cx="2330365" cy="394450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7769"/>
                </a:lnSpc>
              </a:pPr>
              <a:r>
                <a:rPr lang="en-US" sz="5549" b="1" dirty="0">
                  <a:solidFill>
                    <a:srgbClr val="203C48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REFLECT &amp; RESEARCH Pg28</a:t>
              </a:r>
            </a:p>
          </p:txBody>
        </p:sp>
      </p:grpSp>
      <p:sp>
        <p:nvSpPr>
          <p:cNvPr id="13" name="TextBox 9">
            <a:extLst>
              <a:ext uri="{FF2B5EF4-FFF2-40B4-BE49-F238E27FC236}">
                <a16:creationId xmlns:a16="http://schemas.microsoft.com/office/drawing/2014/main" id="{B9C4695A-D6AA-34C0-CE23-C84450D9C7AF}"/>
              </a:ext>
            </a:extLst>
          </p:cNvPr>
          <p:cNvSpPr txBox="1"/>
          <p:nvPr/>
        </p:nvSpPr>
        <p:spPr>
          <a:xfrm>
            <a:off x="990600" y="2443476"/>
            <a:ext cx="134112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How much does the Camile franchise cost? How does this compare to other similar franchise options someone might have?</a:t>
            </a:r>
          </a:p>
          <a:p>
            <a:pPr algn="l"/>
            <a:endParaRPr lang="en-US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Outline, using examples, how Camile operates in an ethical and sustainable manner.</a:t>
            </a:r>
          </a:p>
          <a:p>
            <a:pPr algn="l"/>
            <a:endParaRPr lang="en-US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3. What are Camile’s unique selling points? Do you think they would be a good investment or not?</a:t>
            </a:r>
            <a:endParaRPr lang="en-US" sz="40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12C33E-4E62-58D8-3EB3-57B6C62E0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1900" y="4891967"/>
            <a:ext cx="3045620" cy="30456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9AC4AF-7825-67BA-FF82-E3F7D8287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428" y="676291"/>
            <a:ext cx="2869092" cy="2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7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676849" y="3695700"/>
            <a:ext cx="17259107" cy="445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l">
              <a:lnSpc>
                <a:spcPts val="5040"/>
              </a:lnSpc>
              <a:buAutoNum type="arabicPeriod"/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Do you know anyone who runs their own business?</a:t>
            </a:r>
          </a:p>
          <a:p>
            <a:pPr marL="742950" indent="-742950" algn="l">
              <a:lnSpc>
                <a:spcPts val="5040"/>
              </a:lnSpc>
              <a:buAutoNum type="arabicPeriod"/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Do you know what ownership structure they use (sole trader, limited company)?</a:t>
            </a:r>
          </a:p>
          <a:p>
            <a:pPr marL="742950" indent="-742950" algn="l">
              <a:lnSpc>
                <a:spcPts val="5040"/>
              </a:lnSpc>
              <a:buAutoNum type="arabicPeriod"/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If you were to invest your money in a business, is there anything else you would consider other than profits? Why?</a:t>
            </a:r>
          </a:p>
          <a:p>
            <a:pPr marL="742950" indent="-742950" algn="l">
              <a:lnSpc>
                <a:spcPts val="5040"/>
              </a:lnSpc>
              <a:buAutoNum type="arabicPeriod"/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Do you think the government should provide goods and services or should they leave that to private companies? Why?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6849" y="25527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Primer Questions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1AD1D0B5-7F33-9E50-EDFC-148AAABDFB1B}"/>
              </a:ext>
            </a:extLst>
          </p:cNvPr>
          <p:cNvSpPr txBox="1"/>
          <p:nvPr/>
        </p:nvSpPr>
        <p:spPr>
          <a:xfrm>
            <a:off x="1066800" y="266700"/>
            <a:ext cx="12524396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C8534A-0C1A-556E-27F5-CD4123897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1856A80-FDB4-1414-00E8-71BABB45C11C}"/>
              </a:ext>
            </a:extLst>
          </p:cNvPr>
          <p:cNvSpPr txBox="1"/>
          <p:nvPr/>
        </p:nvSpPr>
        <p:spPr>
          <a:xfrm>
            <a:off x="670093" y="3009900"/>
            <a:ext cx="10683707" cy="6744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Public sector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organisations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are owned and operated by the state to deliver essential services to the public.</a:t>
            </a:r>
          </a:p>
          <a:p>
            <a:pPr marL="399415" lvl="1" algn="l">
              <a:lnSpc>
                <a:spcPct val="150000"/>
              </a:lnSpc>
            </a:pP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Examples include Irish Rail, RTÉ, Bord Gáis, An Post, and Dublin Airport Authority.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These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organisations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may be part- or fully-funded by the government and operate in sectors like transport, energy, and media.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2628E1B-20FA-1CB4-F926-2F0774D2C74B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8. Public Sector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Organisations</a:t>
            </a:r>
            <a:endParaRPr lang="en-US" sz="4400" b="1" dirty="0">
              <a:solidFill>
                <a:srgbClr val="24363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pic>
        <p:nvPicPr>
          <p:cNvPr id="3" name="Picture 2" descr="A green sign on a building&#10;&#10;AI-generated content may be incorrect.">
            <a:extLst>
              <a:ext uri="{FF2B5EF4-FFF2-40B4-BE49-F238E27FC236}">
                <a16:creationId xmlns:a16="http://schemas.microsoft.com/office/drawing/2014/main" id="{59EEE427-8385-80FB-8E56-CF7BAC9D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7" r="18628"/>
          <a:stretch>
            <a:fillRect/>
          </a:stretch>
        </p:blipFill>
        <p:spPr>
          <a:xfrm>
            <a:off x="11811000" y="2575009"/>
            <a:ext cx="6056317" cy="653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24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D7279-79FD-B859-8711-39D18E6AC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5E17445-BBB7-F44E-487A-C27E716DA95F}"/>
              </a:ext>
            </a:extLst>
          </p:cNvPr>
          <p:cNvSpPr txBox="1"/>
          <p:nvPr/>
        </p:nvSpPr>
        <p:spPr>
          <a:xfrm>
            <a:off x="670093" y="3009900"/>
            <a:ext cx="16703507" cy="6744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b="1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Privatisation</a:t>
            </a: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: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This is the selling pf a state-owned business to private investors.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E.g. Aer Lingus was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privatised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in stages from 2006 to raise investment to allow it to compete with Ryanair.</a:t>
            </a:r>
          </a:p>
          <a:p>
            <a:pPr marL="399415" lvl="1" algn="l">
              <a:lnSpc>
                <a:spcPct val="150000"/>
              </a:lnSpc>
            </a:pP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Nationalisation</a:t>
            </a: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: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This is when the Government takes over a private business, usually in a crisis situation or to prevent a key industry failing in the economy.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E.g. AIB was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nationalised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in 2010 to prevent a banking collapse during the financial crisis, to try to protect Irish citizens from the bank failing.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F0C2B3D-7EF1-C4EB-B68D-E01BB86E0D7D}"/>
              </a:ext>
            </a:extLst>
          </p:cNvPr>
          <p:cNvSpPr txBox="1"/>
          <p:nvPr/>
        </p:nvSpPr>
        <p:spPr>
          <a:xfrm>
            <a:off x="882986" y="183923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8. Public Sector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Organisations</a:t>
            </a:r>
            <a:endParaRPr lang="en-US" sz="4400" b="1" dirty="0">
              <a:solidFill>
                <a:srgbClr val="24363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893531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03EB8-0A12-A85B-1C2E-9802174C4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F4C0E714-A27F-87F3-3815-B1EF9B60A480}"/>
              </a:ext>
            </a:extLst>
          </p:cNvPr>
          <p:cNvSpPr txBox="1"/>
          <p:nvPr/>
        </p:nvSpPr>
        <p:spPr>
          <a:xfrm>
            <a:off x="3886200" y="3009900"/>
            <a:ext cx="13487400" cy="6744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1. Increased Government Revenue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The state gains a large lump sum which can be invested in state services or infrastructure.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2. Greater Efficiency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Private firms often invest more, reduce bureaucracy, and innovate faster than state-run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organisations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, improving the service or price in the market.</a:t>
            </a: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3. More Competition -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Privatising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former monopolies (e.g. telecoms) can increase choice and lower prices for consumers in the market and allows other firms to enter and compete in the market.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605BBCD-AB1F-F0ED-6C08-39592622116E}"/>
              </a:ext>
            </a:extLst>
          </p:cNvPr>
          <p:cNvSpPr txBox="1"/>
          <p:nvPr/>
        </p:nvSpPr>
        <p:spPr>
          <a:xfrm>
            <a:off x="1066800" y="201930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Advantages of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Privatisation</a:t>
            </a:r>
            <a:endParaRPr lang="en-US" sz="4400" b="1" dirty="0">
              <a:solidFill>
                <a:srgbClr val="24363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69837E-C105-F930-93B0-537FBE8EA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71" y="4238616"/>
            <a:ext cx="4022480" cy="372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51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0A7E4-5C33-2BEF-866B-6FDBD16F2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6BE9983-E37F-3602-A0C3-351D102ECFA7}"/>
              </a:ext>
            </a:extLst>
          </p:cNvPr>
          <p:cNvSpPr txBox="1"/>
          <p:nvPr/>
        </p:nvSpPr>
        <p:spPr>
          <a:xfrm>
            <a:off x="670093" y="3009900"/>
            <a:ext cx="11521907" cy="6744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1. Loss of Public Assets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Key national services may fall under private control, reducing accountability and public benefit.</a:t>
            </a:r>
            <a:endParaRPr lang="en-US" sz="3700" b="1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2. Unemployment Risks -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Privatisation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may result in cost-cutting and layoffs, particularly if services are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rationalised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.</a:t>
            </a:r>
            <a:endParaRPr lang="en-US" sz="3700" b="1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3. Higher Prices / Lower Quality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Profit-driven firms might cut corners or raise prices, especially in less competitive markets.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00876FD-39E7-F4F3-0BF4-9A506E0F1FF6}"/>
              </a:ext>
            </a:extLst>
          </p:cNvPr>
          <p:cNvSpPr txBox="1"/>
          <p:nvPr/>
        </p:nvSpPr>
        <p:spPr>
          <a:xfrm>
            <a:off x="1066800" y="201930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Disadvantages of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Privatisation</a:t>
            </a:r>
            <a:endParaRPr lang="en-US" sz="4400" b="1" dirty="0">
              <a:solidFill>
                <a:srgbClr val="24363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E2FFF-8E6D-983E-2E68-BA73F7B35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3907" y="3494645"/>
            <a:ext cx="5334000" cy="483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96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65A29-B609-C864-4F44-C2D009DB4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C3C325A6-E1D1-D2AF-D6FC-88B90E87E804}"/>
              </a:ext>
            </a:extLst>
          </p:cNvPr>
          <p:cNvSpPr txBox="1"/>
          <p:nvPr/>
        </p:nvSpPr>
        <p:spPr>
          <a:xfrm>
            <a:off x="670093" y="3009900"/>
            <a:ext cx="12055307" cy="6744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1. Protecting Critical Services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The state may step in if essential services (e.g. banking, energy) are at risk of collapse.</a:t>
            </a:r>
            <a:endParaRPr lang="en-US" sz="3700" b="1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2. </a:t>
            </a:r>
            <a:r>
              <a:rPr lang="en-US" sz="3700" b="1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Stabilising</a:t>
            </a: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the Economy - 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During a financial crisis,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nationalising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firms (like AIB in 2010) helps to protect public savings and prevents wider economic fallout.</a:t>
            </a:r>
            <a:endParaRPr lang="en-US" sz="3700" b="1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ct val="150000"/>
              </a:lnSpc>
            </a:pPr>
            <a:r>
              <a:rPr lang="en-US" sz="37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3. Public Interest - </a:t>
            </a:r>
            <a:r>
              <a:rPr lang="en-US" sz="37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Nationalisation</a:t>
            </a:r>
            <a:r>
              <a:rPr lang="en-US" sz="37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ensures important sectors remain accessible, affordable, and accountable to citizens.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F0B7C1F-9C35-2FD9-D235-9EB111573247}"/>
              </a:ext>
            </a:extLst>
          </p:cNvPr>
          <p:cNvSpPr txBox="1"/>
          <p:nvPr/>
        </p:nvSpPr>
        <p:spPr>
          <a:xfrm>
            <a:off x="1066800" y="2019300"/>
            <a:ext cx="12833014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Governments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Nationalise</a:t>
            </a: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Businesses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9DECFD-AF92-18EE-98BF-1EAAD5BED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1533" y="3619500"/>
            <a:ext cx="4774187" cy="49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34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DA202-5EF3-EF31-7525-A0BC35346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9062D5E2-DD5F-1B3D-8DF1-4C05F9351BA7}"/>
              </a:ext>
            </a:extLst>
          </p:cNvPr>
          <p:cNvSpPr txBox="1"/>
          <p:nvPr/>
        </p:nvSpPr>
        <p:spPr>
          <a:xfrm>
            <a:off x="670093" y="3009900"/>
            <a:ext cx="17313107" cy="6982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4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1. To benefit from limited liability -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Owners want to protect personal assets from business debts. A sole trader becomes a private limited company to ensure only business assets are at risk.</a:t>
            </a:r>
          </a:p>
          <a:p>
            <a:pPr marL="399415" lvl="1" algn="l">
              <a:lnSpc>
                <a:spcPct val="150000"/>
              </a:lnSpc>
            </a:pPr>
            <a:r>
              <a:rPr lang="en-US" sz="34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2. To ensure continuity of existence -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Businesses want to survive the death or departure of owners. A family-run partnership changes to a Ltd so the business can be passed down across generations.</a:t>
            </a:r>
          </a:p>
          <a:p>
            <a:pPr marL="399415" lvl="1" algn="l">
              <a:lnSpc>
                <a:spcPct val="150000"/>
              </a:lnSpc>
            </a:pPr>
            <a:r>
              <a:rPr lang="en-US" sz="34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3. To pay lower taxation rates - 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Corporate tax can be lower than personal income tax rates. A successful sole trader earning high profits changes to a Ltd to benefit from a 15% corporate tax rate (2025).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6C02A78-3870-BF63-EF0D-28E7E2DA60D6}"/>
              </a:ext>
            </a:extLst>
          </p:cNvPr>
          <p:cNvSpPr txBox="1"/>
          <p:nvPr/>
        </p:nvSpPr>
        <p:spPr>
          <a:xfrm>
            <a:off x="1066800" y="2019300"/>
            <a:ext cx="1630680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Reasons for Changing Business Structure Over Time</a:t>
            </a:r>
          </a:p>
        </p:txBody>
      </p:sp>
    </p:spTree>
    <p:extLst>
      <p:ext uri="{BB962C8B-B14F-4D97-AF65-F5344CB8AC3E}">
        <p14:creationId xmlns:p14="http://schemas.microsoft.com/office/powerpoint/2010/main" val="2969201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4BFD60-5000-0221-6563-0C10657F1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B79EA06-B3EB-9681-AE87-D3EBFAD88F98}"/>
              </a:ext>
            </a:extLst>
          </p:cNvPr>
          <p:cNvSpPr txBox="1"/>
          <p:nvPr/>
        </p:nvSpPr>
        <p:spPr>
          <a:xfrm>
            <a:off x="670093" y="3009900"/>
            <a:ext cx="17313107" cy="619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ct val="150000"/>
              </a:lnSpc>
            </a:pPr>
            <a:r>
              <a:rPr lang="en-US" sz="34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4. To become a separate legal entity -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A legally distinct company can be sued or enter contracts in its own name. A sole trader moves to Ltd status so business debts or lawsuits won’t affect their personal standing.</a:t>
            </a:r>
          </a:p>
          <a:p>
            <a:pPr marL="399415" lvl="1" algn="l">
              <a:lnSpc>
                <a:spcPct val="150000"/>
              </a:lnSpc>
            </a:pPr>
            <a:r>
              <a:rPr lang="en-US" sz="34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5. To protect an essential industry -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The government may intervene to protect key services.</a:t>
            </a:r>
          </a:p>
          <a:p>
            <a:pPr marL="399415" lvl="1" algn="l">
              <a:lnSpc>
                <a:spcPct val="150000"/>
              </a:lnSpc>
            </a:pP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AIB was </a:t>
            </a:r>
            <a:r>
              <a:rPr lang="en-US" sz="3400" dirty="0" err="1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nationalised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 during the financial crisis to protect the banking system.</a:t>
            </a:r>
          </a:p>
          <a:p>
            <a:pPr marL="399415" lvl="1">
              <a:lnSpc>
                <a:spcPct val="150000"/>
              </a:lnSpc>
            </a:pPr>
            <a:r>
              <a:rPr lang="en-US" sz="3400" b="1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6. To allow for expansion - </a:t>
            </a:r>
            <a:r>
              <a:rPr lang="en-US" sz="3400" dirty="0">
                <a:solidFill>
                  <a:srgbClr val="24363D"/>
                </a:solidFill>
                <a:ea typeface="Calibri (MS)"/>
                <a:cs typeface="Calibri (MS)"/>
                <a:sym typeface="Calibri (MS)"/>
              </a:rPr>
              <a:t>Businesses may seek major funding to grow. A private company becomes a PLC to raise capital by selling shares publicly and expand operations. A sole trader might become a private limited company to raise capital from up to 149 owners.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A785556-A1F7-9AC2-CFC5-DCC50BB37E8E}"/>
              </a:ext>
            </a:extLst>
          </p:cNvPr>
          <p:cNvSpPr txBox="1"/>
          <p:nvPr/>
        </p:nvSpPr>
        <p:spPr>
          <a:xfrm>
            <a:off x="1066800" y="2019300"/>
            <a:ext cx="1630680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Reasons for Changing Business Structure Over Time</a:t>
            </a:r>
          </a:p>
        </p:txBody>
      </p:sp>
    </p:spTree>
    <p:extLst>
      <p:ext uri="{BB962C8B-B14F-4D97-AF65-F5344CB8AC3E}">
        <p14:creationId xmlns:p14="http://schemas.microsoft.com/office/powerpoint/2010/main" val="628681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2.2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52132" y="1956926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90600" y="2137932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52132" y="7505700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53814" y="775081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6636" y="3086100"/>
            <a:ext cx="17015317" cy="4262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Q1 (a) (</a:t>
            </a:r>
            <a:r>
              <a:rPr lang="en-US" sz="28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</a:t>
            </a: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 Indicate the ownership structure under which </a:t>
            </a:r>
            <a:r>
              <a:rPr lang="en-US" sz="28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EverGlow</a:t>
            </a: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Organics Ltd operates (Private Limited Company or Sole Trader)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Q2 (a) (</a:t>
            </a:r>
            <a:r>
              <a:rPr lang="en-US" sz="28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</a:t>
            </a: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 Choose the correct words from: Private, Public, Unlimited, Limited - "Amazon operates as a xxx listed company whose owners have xxx liability.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(ii) T/F The owners of a company are known as shareholders; </a:t>
            </a:r>
            <a:r>
              <a:rPr lang="en-US" sz="28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Privatisation</a:t>
            </a: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is the transfer of a business from the government to the private sector; A cooperative is owned and controlled by the government.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OL2 Q4 (c) Outline two reasons for changing from sole trader to a private limited company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1891" y="889635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Q3,Q4,Q5, BW Q1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Q2,Q3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507" y="3659192"/>
            <a:ext cx="133625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2.3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507" y="5414967"/>
            <a:ext cx="16230697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2.3 Outline the purpose of regulation in business and investigate how </a:t>
            </a:r>
            <a:r>
              <a:rPr lang="en-US" sz="5000" i="1" dirty="0" err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organisations</a:t>
            </a: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 are regulated both internally and externally.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478909" y="9125468"/>
            <a:ext cx="5662585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6" name="Freeform 6"/>
          <p:cNvSpPr/>
          <p:nvPr/>
        </p:nvSpPr>
        <p:spPr>
          <a:xfrm>
            <a:off x="13862617" y="0"/>
            <a:ext cx="4425383" cy="4425383"/>
          </a:xfrm>
          <a:custGeom>
            <a:avLst/>
            <a:gdLst/>
            <a:ahLst/>
            <a:cxnLst/>
            <a:rect l="l" t="t" r="r" b="b"/>
            <a:pathLst>
              <a:path w="4425383" h="4425383">
                <a:moveTo>
                  <a:pt x="0" y="0"/>
                </a:moveTo>
                <a:lnTo>
                  <a:pt x="4425383" y="0"/>
                </a:lnTo>
                <a:lnTo>
                  <a:pt x="4425383" y="4425383"/>
                </a:lnTo>
                <a:lnTo>
                  <a:pt x="0" y="442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3D927A-FFA3-8DF8-FC0E-9D9528018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0C3CE85-0164-8981-0178-B7CFCB875A38}"/>
              </a:ext>
            </a:extLst>
          </p:cNvPr>
          <p:cNvSpPr txBox="1"/>
          <p:nvPr/>
        </p:nvSpPr>
        <p:spPr>
          <a:xfrm>
            <a:off x="907567" y="3238500"/>
            <a:ext cx="16351733" cy="6521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Regulation is the system of rules, laws, and controls that ensure businesses act legally, fairly, and responsibly.</a:t>
            </a:r>
          </a:p>
          <a:p>
            <a:pPr marL="399415" lvl="1" algn="l">
              <a:lnSpc>
                <a:spcPts val="5698"/>
              </a:lnSpc>
            </a:pPr>
            <a:endParaRPr lang="en-US" sz="3700" b="1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Main Aims of </a:t>
            </a:r>
            <a:r>
              <a:rPr lang="en-US" sz="3700" b="1" dirty="0" err="1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Regluation</a:t>
            </a: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: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Consumer protection (e.g. product safety laws)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Fair employee treatment (e.g. equal pay)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Market fairness (e.g. anti-monopoly rules)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Financial integrity (e.g. audited reports)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Environmental protection (e.g. waste regulations)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D210F26-6C3F-C887-7A11-29619404BE69}"/>
              </a:ext>
            </a:extLst>
          </p:cNvPr>
          <p:cNvSpPr txBox="1"/>
          <p:nvPr/>
        </p:nvSpPr>
        <p:spPr>
          <a:xfrm>
            <a:off x="1295400" y="20955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Purpose of Regulation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8D3342-EC94-0467-D9B1-C7CE1FCF7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800" y="5143500"/>
            <a:ext cx="3886199" cy="370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47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8115300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3282139"/>
            <a:ext cx="133625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2.1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5141615"/>
            <a:ext cx="16230697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2.1 Distinguish between public, private, and not for profit enterprises and </a:t>
            </a:r>
            <a:r>
              <a:rPr lang="en-US" sz="5000" i="1" dirty="0" err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analyse</a:t>
            </a: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 the contribution of each of these types of enterprise both locally and nationally.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5603" y="9172575"/>
            <a:ext cx="5382144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59FA75-F603-5906-BEFD-0AF87D1B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C8EE4B84-F91E-BE0D-5F52-39AF6CC7F36A}"/>
              </a:ext>
            </a:extLst>
          </p:cNvPr>
          <p:cNvSpPr txBox="1"/>
          <p:nvPr/>
        </p:nvSpPr>
        <p:spPr>
          <a:xfrm>
            <a:off x="968133" y="4075803"/>
            <a:ext cx="16351733" cy="2135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These are systems and checks a business puts in place to ensure it operates legally, ethically, and efficiently. It helps businesses spot problems early and avoid legal or reputational damage.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6C113FB-65FA-C904-944E-E1AFBB2AA2C9}"/>
              </a:ext>
            </a:extLst>
          </p:cNvPr>
          <p:cNvSpPr txBox="1"/>
          <p:nvPr/>
        </p:nvSpPr>
        <p:spPr>
          <a:xfrm>
            <a:off x="1295400" y="20955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is Internal Regulation?</a:t>
            </a:r>
          </a:p>
        </p:txBody>
      </p:sp>
    </p:spTree>
    <p:extLst>
      <p:ext uri="{BB962C8B-B14F-4D97-AF65-F5344CB8AC3E}">
        <p14:creationId xmlns:p14="http://schemas.microsoft.com/office/powerpoint/2010/main" val="3712132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C10D56-05C0-C1C3-B822-87A92D3E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A737755-951C-C0E2-0D9C-29B572E56064}"/>
              </a:ext>
            </a:extLst>
          </p:cNvPr>
          <p:cNvSpPr txBox="1"/>
          <p:nvPr/>
        </p:nvSpPr>
        <p:spPr>
          <a:xfrm>
            <a:off x="762000" y="3695700"/>
            <a:ext cx="17145000" cy="5790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1. Internal Audits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Regular reviews of financial records, safety processes, or environmental performance to check for errors or risks.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A company like ESB may audit how safely its engineers follow safety procedures.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2. Risk Management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 formal process of identifying potential risks and putting plans in place to reduce or respond to them.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A hotel may plan for risks like fire, data breaches or customer injury.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3AE947D-36F2-0882-937E-49C6AED938DC}"/>
              </a:ext>
            </a:extLst>
          </p:cNvPr>
          <p:cNvSpPr txBox="1"/>
          <p:nvPr/>
        </p:nvSpPr>
        <p:spPr>
          <a:xfrm>
            <a:off x="1028700" y="1943100"/>
            <a:ext cx="16878300" cy="1530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Internal Regulation – How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Organisations</a:t>
            </a: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Regulate Themselves</a:t>
            </a:r>
          </a:p>
        </p:txBody>
      </p:sp>
    </p:spTree>
    <p:extLst>
      <p:ext uri="{BB962C8B-B14F-4D97-AF65-F5344CB8AC3E}">
        <p14:creationId xmlns:p14="http://schemas.microsoft.com/office/powerpoint/2010/main" val="512477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021972-C8F9-5FD4-E1AC-8AED2B692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5DC27FD-8FD8-7BE5-CD3E-8418F4244BC8}"/>
              </a:ext>
            </a:extLst>
          </p:cNvPr>
          <p:cNvSpPr txBox="1"/>
          <p:nvPr/>
        </p:nvSpPr>
        <p:spPr>
          <a:xfrm>
            <a:off x="762000" y="3695700"/>
            <a:ext cx="17145000" cy="6521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3. Compliance Systems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Policies and procedures that ensure staff follow legal and company rules.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A code of conduct, online training on workplace safety, or reporting procedures for wrongdoing.</a:t>
            </a:r>
            <a:endParaRPr lang="en-US" sz="3700" b="1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4. Governance Structures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Leadership teams like Boards of Directors who oversee company decisions, strategy, and ethics.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A board ensures decisions are made in line with legal responsibilities and shareholder interests.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2F24D44-A036-10AD-4C9B-E627E4B4D628}"/>
              </a:ext>
            </a:extLst>
          </p:cNvPr>
          <p:cNvSpPr txBox="1"/>
          <p:nvPr/>
        </p:nvSpPr>
        <p:spPr>
          <a:xfrm>
            <a:off x="1028700" y="1943100"/>
            <a:ext cx="16878300" cy="1530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Internal Regulation – How </a:t>
            </a:r>
            <a:r>
              <a:rPr lang="en-US" sz="4400" b="1" dirty="0" err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Organisations</a:t>
            </a: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Regulate Themselves</a:t>
            </a:r>
          </a:p>
        </p:txBody>
      </p:sp>
    </p:spTree>
    <p:extLst>
      <p:ext uri="{BB962C8B-B14F-4D97-AF65-F5344CB8AC3E}">
        <p14:creationId xmlns:p14="http://schemas.microsoft.com/office/powerpoint/2010/main" val="1450710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70EA6F-E9CF-F82B-01E9-3D8491941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4077222E-8104-233C-E06C-B418B4F03E71}"/>
              </a:ext>
            </a:extLst>
          </p:cNvPr>
          <p:cNvSpPr txBox="1"/>
          <p:nvPr/>
        </p:nvSpPr>
        <p:spPr>
          <a:xfrm>
            <a:off x="968133" y="4075803"/>
            <a:ext cx="9318867" cy="3597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This is when independent bodies like the government, EU, or professional regulators monitor how businesses behave. These regulators enforce laws and take action when businesses break rules.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AA2A28C-4BD1-8DCC-8B9D-E6AB175F1A35}"/>
              </a:ext>
            </a:extLst>
          </p:cNvPr>
          <p:cNvSpPr txBox="1"/>
          <p:nvPr/>
        </p:nvSpPr>
        <p:spPr>
          <a:xfrm>
            <a:off x="1295400" y="20955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is External Regulation?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010A49-5A91-785B-F0AF-93A70A641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7535" y="3848100"/>
            <a:ext cx="4930056" cy="48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317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555183-B6E7-B463-7BD5-72FD84F92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A7E7C971-60E8-3A90-C9A9-9ED113BD4ECC}"/>
              </a:ext>
            </a:extLst>
          </p:cNvPr>
          <p:cNvSpPr txBox="1"/>
          <p:nvPr/>
        </p:nvSpPr>
        <p:spPr>
          <a:xfrm>
            <a:off x="762000" y="3314700"/>
            <a:ext cx="17145000" cy="6521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1. Government Regulators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Independent public bodies that oversee, monitor and regulate different areas of business:</a:t>
            </a:r>
            <a:endParaRPr lang="en-US" sz="3700" b="1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ts val="5698"/>
              </a:lnSpc>
            </a:pPr>
            <a:endParaRPr lang="en-US" sz="3700" b="1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CCPC: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Makes sure companies don’t fix prices or mislead customers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WRC: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Ensures fair treatment of employees under employment law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EPA: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Enforces rules about pollution, waste and environmental impact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Revenue: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Collects taxes and monitors financial compliance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CRU: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Regulates providers of energy and water services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F36C775-35F9-580A-D7BA-F5303DA8C704}"/>
              </a:ext>
            </a:extLst>
          </p:cNvPr>
          <p:cNvSpPr txBox="1"/>
          <p:nvPr/>
        </p:nvSpPr>
        <p:spPr>
          <a:xfrm>
            <a:off x="1028700" y="1943100"/>
            <a:ext cx="16878300" cy="723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0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External Regulation – Oversight from Outside the Business</a:t>
            </a:r>
          </a:p>
        </p:txBody>
      </p:sp>
    </p:spTree>
    <p:extLst>
      <p:ext uri="{BB962C8B-B14F-4D97-AF65-F5344CB8AC3E}">
        <p14:creationId xmlns:p14="http://schemas.microsoft.com/office/powerpoint/2010/main" val="21822485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7B9E51-B1E5-A931-EBA9-BC29C9355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E76A45C-CC20-81CC-EACE-4B9A48D30CBE}"/>
              </a:ext>
            </a:extLst>
          </p:cNvPr>
          <p:cNvSpPr txBox="1"/>
          <p:nvPr/>
        </p:nvSpPr>
        <p:spPr>
          <a:xfrm>
            <a:off x="762000" y="3011470"/>
            <a:ext cx="17145000" cy="6521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2. National Laws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Laws passed in Ireland to protect consumers, workers, and the environment: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Consumer Rights Act 2022, Unfair Dismissals Acts, Waste Management Acts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3. External Audits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Independent accountants or audit firms check that company finances are accurate and lawful. E.g. Public limited companies must publish audited accounts each year.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4. EU Regulations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Businesses in Ireland must also follow EU rules E.g. GDPR ensures companies protect your personal data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3D4672AD-89D2-9327-C706-B03B122439F1}"/>
              </a:ext>
            </a:extLst>
          </p:cNvPr>
          <p:cNvSpPr txBox="1"/>
          <p:nvPr/>
        </p:nvSpPr>
        <p:spPr>
          <a:xfrm>
            <a:off x="1028700" y="1943100"/>
            <a:ext cx="16878300" cy="723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0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External Regulation – Oversight from Outside the Business</a:t>
            </a:r>
          </a:p>
        </p:txBody>
      </p:sp>
    </p:spTree>
    <p:extLst>
      <p:ext uri="{BB962C8B-B14F-4D97-AF65-F5344CB8AC3E}">
        <p14:creationId xmlns:p14="http://schemas.microsoft.com/office/powerpoint/2010/main" val="28272367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E1CCCD-16E6-651A-E632-9BD381811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64AFE38E-40EC-AD3C-E4EB-0E2F1CD607C3}"/>
              </a:ext>
            </a:extLst>
          </p:cNvPr>
          <p:cNvSpPr txBox="1"/>
          <p:nvPr/>
        </p:nvSpPr>
        <p:spPr>
          <a:xfrm>
            <a:off x="914400" y="3695700"/>
            <a:ext cx="4457700" cy="4697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0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impact of regulation on businesses who are under an “avalanche of regulation”</a:t>
            </a:r>
          </a:p>
        </p:txBody>
      </p:sp>
      <p:pic>
        <p:nvPicPr>
          <p:cNvPr id="3" name="Online Media 2" descr="Irish businesses under an &quot;avalanche of regulation&quot;">
            <a:hlinkClick r:id="" action="ppaction://media"/>
            <a:extLst>
              <a:ext uri="{FF2B5EF4-FFF2-40B4-BE49-F238E27FC236}">
                <a16:creationId xmlns:a16="http://schemas.microsoft.com/office/drawing/2014/main" id="{7B4A07DB-D55F-1C09-49AC-52F9A8A016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09787" y="2400300"/>
            <a:ext cx="11995768" cy="67776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EDBEA7-671D-C4A3-908E-8EB77AE89A43}"/>
              </a:ext>
            </a:extLst>
          </p:cNvPr>
          <p:cNvSpPr txBox="1"/>
          <p:nvPr/>
        </p:nvSpPr>
        <p:spPr>
          <a:xfrm>
            <a:off x="8630276" y="9334500"/>
            <a:ext cx="5698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</a:t>
            </a:r>
            <a:r>
              <a:rPr lang="en-US" b="1" dirty="0" err="1"/>
              <a:t>qdhVNN-XZcU&amp;t</a:t>
            </a:r>
            <a:r>
              <a:rPr lang="en-US" b="1" dirty="0"/>
              <a:t>=1s</a:t>
            </a:r>
          </a:p>
        </p:txBody>
      </p:sp>
    </p:spTree>
    <p:extLst>
      <p:ext uri="{BB962C8B-B14F-4D97-AF65-F5344CB8AC3E}">
        <p14:creationId xmlns:p14="http://schemas.microsoft.com/office/powerpoint/2010/main" val="419866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2.3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1855" y="3974694"/>
            <a:ext cx="17015317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1855" y="725036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Q6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Q4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62617" y="0"/>
            <a:ext cx="4425383" cy="4425383"/>
          </a:xfrm>
          <a:custGeom>
            <a:avLst/>
            <a:gdLst/>
            <a:ahLst/>
            <a:cxnLst/>
            <a:rect l="l" t="t" r="r" b="b"/>
            <a:pathLst>
              <a:path w="4425383" h="4425383">
                <a:moveTo>
                  <a:pt x="0" y="0"/>
                </a:moveTo>
                <a:lnTo>
                  <a:pt x="4425383" y="0"/>
                </a:lnTo>
                <a:lnTo>
                  <a:pt x="4425383" y="4425383"/>
                </a:lnTo>
                <a:lnTo>
                  <a:pt x="0" y="442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507" y="2712617"/>
            <a:ext cx="133625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2.4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4594017"/>
            <a:ext cx="16230697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2.4 Explain what is meant by governance in an </a:t>
            </a:r>
            <a:r>
              <a:rPr lang="en-US" sz="5000" i="1" dirty="0" err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organisation</a:t>
            </a: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704196" y="9125468"/>
            <a:ext cx="602742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AF367E-8FC7-AA9A-BE1D-68B6086FD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B227FA72-BF5C-1BE3-1122-565D2126AFC8}"/>
              </a:ext>
            </a:extLst>
          </p:cNvPr>
          <p:cNvSpPr txBox="1"/>
          <p:nvPr/>
        </p:nvSpPr>
        <p:spPr>
          <a:xfrm>
            <a:off x="907567" y="3695700"/>
            <a:ext cx="16351733" cy="505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 algn="l">
              <a:lnSpc>
                <a:spcPts val="5698"/>
              </a:lnSpc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Governance is the system of rules, processes, and practices that direct and control a business.</a:t>
            </a:r>
          </a:p>
          <a:p>
            <a:pPr marL="571500" indent="-571500" algn="l">
              <a:lnSpc>
                <a:spcPts val="5698"/>
              </a:lnSpc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It clarifies who makes decisions and who is accountable for how the business behaves.</a:t>
            </a:r>
          </a:p>
          <a:p>
            <a:pPr marL="571500" indent="-571500" algn="l">
              <a:lnSpc>
                <a:spcPts val="5698"/>
              </a:lnSpc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Good governance promotes transparency, accountability, and ethical conduct.</a:t>
            </a:r>
          </a:p>
          <a:p>
            <a:pPr marL="571500" indent="-571500" algn="l">
              <a:lnSpc>
                <a:spcPts val="5698"/>
              </a:lnSpc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Governance policies should be shared with all stakeholders, including employees, customers, and suppliers.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612F100-0B7A-D1DC-2512-B0CF5F7477B9}"/>
              </a:ext>
            </a:extLst>
          </p:cNvPr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Is Governance in Business?</a:t>
            </a:r>
          </a:p>
        </p:txBody>
      </p:sp>
    </p:spTree>
    <p:extLst>
      <p:ext uri="{BB962C8B-B14F-4D97-AF65-F5344CB8AC3E}">
        <p14:creationId xmlns:p14="http://schemas.microsoft.com/office/powerpoint/2010/main" val="285239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57201" y="2628900"/>
            <a:ext cx="9601200" cy="6521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These are businesses owned and controlled by the government. Their main aim is not profit, but to provide services that are essential for society.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Examples: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 err="1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Teagasc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(non-commercial): Supports agriculture through research and education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ESB (semi-state): Competes in the energy market but remains state-owned</a:t>
            </a:r>
          </a:p>
        </p:txBody>
      </p:sp>
      <p:pic>
        <p:nvPicPr>
          <p:cNvPr id="12" name="Picture 11" descr="A collage of people and a group of people&#10;&#10;AI-generated content may be incorrect.">
            <a:extLst>
              <a:ext uri="{FF2B5EF4-FFF2-40B4-BE49-F238E27FC236}">
                <a16:creationId xmlns:a16="http://schemas.microsoft.com/office/drawing/2014/main" id="{9CAEA02F-567C-BD46-38E7-D61769EFC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857500"/>
            <a:ext cx="6956052" cy="56451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672FDD-AED3-E641-DD9B-5C8BAC8E0EA4}"/>
              </a:ext>
            </a:extLst>
          </p:cNvPr>
          <p:cNvSpPr txBox="1"/>
          <p:nvPr/>
        </p:nvSpPr>
        <p:spPr>
          <a:xfrm>
            <a:off x="457200" y="-114300"/>
            <a:ext cx="11826799" cy="958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36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Types of Enterprise in Ireland - Public Enterprise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0E6FE-102D-B7CC-7B8F-58DE71F20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0048388-4091-EE96-A55D-3A224310C362}"/>
              </a:ext>
            </a:extLst>
          </p:cNvPr>
          <p:cNvSpPr txBox="1"/>
          <p:nvPr/>
        </p:nvSpPr>
        <p:spPr>
          <a:xfrm>
            <a:off x="907567" y="2933700"/>
            <a:ext cx="16618433" cy="7252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1. Board of Directors -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Leads the business, sets strategy, and oversees management. Should include diverse and independent voices.</a:t>
            </a: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2. Internal Controls (Risk Management) -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Processes to identify and manage risks, including accurate financial reporting.</a:t>
            </a: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3. Transparency -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Honest disclosure of issues like financial or data breaches maintains stakeholder trust.</a:t>
            </a: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4. Ethical Practice -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 code of ethics outlines the expected moral </a:t>
            </a:r>
            <a:r>
              <a:rPr lang="en-US" sz="3700" dirty="0" err="1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behaviour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for staff and management.</a:t>
            </a: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5. Stakeholder Engagement -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Open communication with shareholders, employees, customers and regulators builds trust.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02A0EE7-E7E0-5788-69FF-328084816364}"/>
              </a:ext>
            </a:extLst>
          </p:cNvPr>
          <p:cNvSpPr txBox="1"/>
          <p:nvPr/>
        </p:nvSpPr>
        <p:spPr>
          <a:xfrm>
            <a:off x="907567" y="1943100"/>
            <a:ext cx="16351732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Components of Good Governance</a:t>
            </a:r>
          </a:p>
        </p:txBody>
      </p:sp>
    </p:spTree>
    <p:extLst>
      <p:ext uri="{BB962C8B-B14F-4D97-AF65-F5344CB8AC3E}">
        <p14:creationId xmlns:p14="http://schemas.microsoft.com/office/powerpoint/2010/main" val="12887956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95ABCD-88FC-E565-5458-5C1302FC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C345D411-40C8-E8B7-98F4-9457E29412D3}"/>
              </a:ext>
            </a:extLst>
          </p:cNvPr>
          <p:cNvSpPr txBox="1"/>
          <p:nvPr/>
        </p:nvSpPr>
        <p:spPr>
          <a:xfrm>
            <a:off x="907567" y="3279821"/>
            <a:ext cx="16618433" cy="4328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Prevents Fines: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Following legal and ethical rules reduces the risk of costly penalties.</a:t>
            </a:r>
          </a:p>
          <a:p>
            <a:pPr algn="l">
              <a:lnSpc>
                <a:spcPts val="5698"/>
              </a:lnSpc>
            </a:pPr>
            <a:endParaRPr lang="en-US" sz="37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Reduces Risk: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Governance systems help detect and address problems early.</a:t>
            </a:r>
          </a:p>
          <a:p>
            <a:pPr algn="l">
              <a:lnSpc>
                <a:spcPts val="5698"/>
              </a:lnSpc>
            </a:pPr>
            <a:endParaRPr lang="en-US" sz="37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Builds Trust: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Stakeholders are more likely to engage with a business known for fairness and transparency.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806C4B3-2199-0978-7822-53D775BBD48F}"/>
              </a:ext>
            </a:extLst>
          </p:cNvPr>
          <p:cNvSpPr txBox="1"/>
          <p:nvPr/>
        </p:nvSpPr>
        <p:spPr>
          <a:xfrm>
            <a:off x="907567" y="1943100"/>
            <a:ext cx="16351732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Governance Matters</a:t>
            </a:r>
          </a:p>
        </p:txBody>
      </p:sp>
    </p:spTree>
    <p:extLst>
      <p:ext uri="{BB962C8B-B14F-4D97-AF65-F5344CB8AC3E}">
        <p14:creationId xmlns:p14="http://schemas.microsoft.com/office/powerpoint/2010/main" val="17642585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63B96-78C6-08C9-F05E-0AF26B28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Theranos founder Elizabeth Holmes convicted of fraud - BBC News">
            <a:hlinkClick r:id="" action="ppaction://media"/>
            <a:extLst>
              <a:ext uri="{FF2B5EF4-FFF2-40B4-BE49-F238E27FC236}">
                <a16:creationId xmlns:a16="http://schemas.microsoft.com/office/drawing/2014/main" id="{67361703-5337-7695-338C-671E82FE82C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3900" y="114300"/>
            <a:ext cx="16840200" cy="95147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C76D14-9222-1524-CEB0-40749AC4584A}"/>
              </a:ext>
            </a:extLst>
          </p:cNvPr>
          <p:cNvSpPr txBox="1"/>
          <p:nvPr/>
        </p:nvSpPr>
        <p:spPr>
          <a:xfrm>
            <a:off x="6682781" y="9778715"/>
            <a:ext cx="506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=fwHould1ePY</a:t>
            </a:r>
          </a:p>
        </p:txBody>
      </p:sp>
    </p:spTree>
    <p:extLst>
      <p:ext uri="{BB962C8B-B14F-4D97-AF65-F5344CB8AC3E}">
        <p14:creationId xmlns:p14="http://schemas.microsoft.com/office/powerpoint/2010/main" val="266496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43968-7ED4-9C92-B026-0D685D075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9">
            <a:extLst>
              <a:ext uri="{FF2B5EF4-FFF2-40B4-BE49-F238E27FC236}">
                <a16:creationId xmlns:a16="http://schemas.microsoft.com/office/drawing/2014/main" id="{827D2270-7812-4816-6BFA-59CB0C816680}"/>
              </a:ext>
            </a:extLst>
          </p:cNvPr>
          <p:cNvSpPr txBox="1"/>
          <p:nvPr/>
        </p:nvSpPr>
        <p:spPr>
          <a:xfrm>
            <a:off x="990600" y="2443476"/>
            <a:ext cx="134112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How much does the Camile franchise cost? How does this compare to other similar franchise options someone might have?</a:t>
            </a:r>
          </a:p>
          <a:p>
            <a:pPr algn="l"/>
            <a:endParaRPr lang="en-US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Outline, using examples, how Camile operates in an ethical and sustainable manner.</a:t>
            </a:r>
          </a:p>
          <a:p>
            <a:pPr algn="l"/>
            <a:endParaRPr lang="en-US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3. What are Camile’s unique selling points? Do you think they would be a good investment or not?</a:t>
            </a:r>
            <a:endParaRPr lang="en-US" sz="40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F8F44A-DB7D-0C8F-72EA-1F3B55505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90123"/>
            <a:ext cx="16992600" cy="990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372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9BB2A1-F35E-4789-1C5F-D97D2BF4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B094570-940E-F8E1-188F-8A44B3E4FFBF}"/>
              </a:ext>
            </a:extLst>
          </p:cNvPr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FE8F181-6254-254E-452E-84AEF7B95C4A}"/>
                </a:ext>
              </a:extLst>
            </p:cNvPr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7AA5646-A0B5-0CB9-49B4-FF0EB14870A1}"/>
                </a:ext>
              </a:extLst>
            </p:cNvPr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6CD291FB-475D-7BCB-7DA5-647733D6E496}"/>
              </a:ext>
            </a:extLst>
          </p:cNvPr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2.4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1CB5C0B8-6D56-569F-D7B0-3E0B9D34ED6C}"/>
              </a:ext>
            </a:extLst>
          </p:cNvPr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B0FBF58-0017-330D-8198-7093B8AE6DD0}"/>
                </a:ext>
              </a:extLst>
            </p:cNvPr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A3D87B0-4DD7-540C-D08A-B10E644B8A9E}"/>
                </a:ext>
              </a:extLst>
            </p:cNvPr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79B0FBE9-0954-4A4B-66A6-4D0F5BE37BBF}"/>
              </a:ext>
            </a:extLst>
          </p:cNvPr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8E8197E-425E-A7BD-FF8E-852278B8E628}"/>
              </a:ext>
            </a:extLst>
          </p:cNvPr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2B27855-E1EE-7BDD-4D2C-1368ADF60189}"/>
                </a:ext>
              </a:extLst>
            </p:cNvPr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A8E90A5-3674-14A3-D2FA-68AC2BBE4DBF}"/>
                </a:ext>
              </a:extLst>
            </p:cNvPr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EBA6EBC2-979E-D774-7C99-20F7161A2DD5}"/>
              </a:ext>
            </a:extLst>
          </p:cNvPr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6499542-5232-1813-F72B-9E5ED5E297F3}"/>
              </a:ext>
            </a:extLst>
          </p:cNvPr>
          <p:cNvSpPr txBox="1"/>
          <p:nvPr/>
        </p:nvSpPr>
        <p:spPr>
          <a:xfrm>
            <a:off x="511855" y="3974694"/>
            <a:ext cx="17015317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None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3510C6C-2AB0-1879-319C-702BF45A3190}"/>
              </a:ext>
            </a:extLst>
          </p:cNvPr>
          <p:cNvSpPr txBox="1"/>
          <p:nvPr/>
        </p:nvSpPr>
        <p:spPr>
          <a:xfrm>
            <a:off x="511855" y="725036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BW Q4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Q5</a:t>
            </a:r>
          </a:p>
        </p:txBody>
      </p:sp>
    </p:spTree>
    <p:extLst>
      <p:ext uri="{BB962C8B-B14F-4D97-AF65-F5344CB8AC3E}">
        <p14:creationId xmlns:p14="http://schemas.microsoft.com/office/powerpoint/2010/main" val="12978904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29AE4-3735-054A-0180-3E74B1B3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FAD3E31-C87C-B022-1A56-038672CCBEC0}"/>
              </a:ext>
            </a:extLst>
          </p:cNvPr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AF8620D-81CA-6F03-A503-A260F7E3EC01}"/>
              </a:ext>
            </a:extLst>
          </p:cNvPr>
          <p:cNvSpPr/>
          <p:nvPr/>
        </p:nvSpPr>
        <p:spPr>
          <a:xfrm>
            <a:off x="13862617" y="0"/>
            <a:ext cx="4425383" cy="4425383"/>
          </a:xfrm>
          <a:custGeom>
            <a:avLst/>
            <a:gdLst/>
            <a:ahLst/>
            <a:cxnLst/>
            <a:rect l="l" t="t" r="r" b="b"/>
            <a:pathLst>
              <a:path w="4425383" h="4425383">
                <a:moveTo>
                  <a:pt x="0" y="0"/>
                </a:moveTo>
                <a:lnTo>
                  <a:pt x="4425383" y="0"/>
                </a:lnTo>
                <a:lnTo>
                  <a:pt x="4425383" y="4425383"/>
                </a:lnTo>
                <a:lnTo>
                  <a:pt x="0" y="442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FD8E849-0FF5-A371-BD7E-F5D01ACCED4B}"/>
              </a:ext>
            </a:extLst>
          </p:cNvPr>
          <p:cNvSpPr txBox="1"/>
          <p:nvPr/>
        </p:nvSpPr>
        <p:spPr>
          <a:xfrm>
            <a:off x="1028507" y="2712617"/>
            <a:ext cx="133625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2.5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722CD67-F0B6-707D-2F40-46D50246B855}"/>
              </a:ext>
            </a:extLst>
          </p:cNvPr>
          <p:cNvSpPr txBox="1"/>
          <p:nvPr/>
        </p:nvSpPr>
        <p:spPr>
          <a:xfrm>
            <a:off x="1028507" y="4594017"/>
            <a:ext cx="16230697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 dirty="0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2.5 Outline the three factors considered in an ESG report.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7E4E221-D813-7E5F-4F42-E59199B624BF}"/>
              </a:ext>
            </a:extLst>
          </p:cNvPr>
          <p:cNvSpPr txBox="1"/>
          <p:nvPr/>
        </p:nvSpPr>
        <p:spPr>
          <a:xfrm>
            <a:off x="11704196" y="9125468"/>
            <a:ext cx="602742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  <p:extLst>
      <p:ext uri="{BB962C8B-B14F-4D97-AF65-F5344CB8AC3E}">
        <p14:creationId xmlns:p14="http://schemas.microsoft.com/office/powerpoint/2010/main" val="29333650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C4C4C4-FEC7-5878-9B21-41E32F210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897FAC7-2A79-709D-7DBE-57C80194D3A0}"/>
              </a:ext>
            </a:extLst>
          </p:cNvPr>
          <p:cNvSpPr txBox="1"/>
          <p:nvPr/>
        </p:nvSpPr>
        <p:spPr>
          <a:xfrm>
            <a:off x="907567" y="3771900"/>
            <a:ext cx="16351733" cy="505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ESG stands for Environmental, Social, and Governance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These are three key areas used to assess a company’s sustainability and ethical performance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Many businesses now publish ESG reports to show how they are meeting social, environmental and ethical expectations – and some businesses are legally obliged to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Investors use ESG data to assess long-term risk and corporate responsibility</a:t>
            </a:r>
            <a:endParaRPr lang="en-US" sz="37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866ECD7-1D2B-8E25-20B9-6E9909880DB7}"/>
              </a:ext>
            </a:extLst>
          </p:cNvPr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Is ESG?</a:t>
            </a:r>
          </a:p>
        </p:txBody>
      </p:sp>
    </p:spTree>
    <p:extLst>
      <p:ext uri="{BB962C8B-B14F-4D97-AF65-F5344CB8AC3E}">
        <p14:creationId xmlns:p14="http://schemas.microsoft.com/office/powerpoint/2010/main" val="1052039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0944DC-C53C-A628-6D12-7F9624E07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B61E15C-1955-4F7D-E76A-29EADC36F9EC}"/>
              </a:ext>
            </a:extLst>
          </p:cNvPr>
          <p:cNvSpPr txBox="1"/>
          <p:nvPr/>
        </p:nvSpPr>
        <p:spPr>
          <a:xfrm>
            <a:off x="907567" y="3238500"/>
            <a:ext cx="16351733" cy="6521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Environment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Focuses on emissions, waste, energy use, and sourcing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E.g. A company installing solar panels to cut carbon output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Social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Concerns employees, communities, customer safety, and ethical supply chains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E.g. Promoting workplace safety and equal opportunities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Governance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Covers leadership, transparency, board structure, and anti-corruption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E.g. Publishing accurate financial statements and policies on ethical </a:t>
            </a:r>
            <a:r>
              <a:rPr lang="en-US" sz="3700" dirty="0" err="1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behaviour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B7D2BFB-8293-420C-FE7F-A1CCAE531887}"/>
              </a:ext>
            </a:extLst>
          </p:cNvPr>
          <p:cNvSpPr txBox="1"/>
          <p:nvPr/>
        </p:nvSpPr>
        <p:spPr>
          <a:xfrm>
            <a:off x="907567" y="21717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Three Pillars of ESG</a:t>
            </a:r>
          </a:p>
        </p:txBody>
      </p:sp>
    </p:spTree>
    <p:extLst>
      <p:ext uri="{BB962C8B-B14F-4D97-AF65-F5344CB8AC3E}">
        <p14:creationId xmlns:p14="http://schemas.microsoft.com/office/powerpoint/2010/main" val="16732056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56CB60-6BA4-E238-924E-D281F282F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2A79B80D-19E0-A625-A5A5-9992CC9AAE9B}"/>
              </a:ext>
            </a:extLst>
          </p:cNvPr>
          <p:cNvSpPr txBox="1"/>
          <p:nvPr/>
        </p:nvSpPr>
        <p:spPr>
          <a:xfrm>
            <a:off x="907567" y="3238500"/>
            <a:ext cx="16351733" cy="6521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Environmental Benefits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Improves carbon footprint and resource efficiency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E.g. IKEA cuts packaging waste and uses renewable energy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Social Benefits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Boosts brand reputation and employee satisfaction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E.g. Starbucks shares how it sources coffee ethically under </a:t>
            </a:r>
            <a:r>
              <a:rPr lang="en-US" sz="3700" dirty="0" err="1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FairTrade</a:t>
            </a:r>
            <a:endParaRPr lang="en-US" sz="3700" dirty="0">
              <a:solidFill>
                <a:srgbClr val="24363D"/>
              </a:solidFill>
              <a:ea typeface="Calibri (MS) Bold"/>
              <a:cs typeface="Calibri (MS) Bold"/>
              <a:sym typeface="Calibri (MS) Bold"/>
            </a:endParaRPr>
          </a:p>
          <a:p>
            <a:pPr marL="399415" lvl="1"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Governance Benefits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Increases trust through transparency and compliance</a:t>
            </a:r>
          </a:p>
          <a:p>
            <a:pPr marL="399415" lvl="1" algn="l">
              <a:lnSpc>
                <a:spcPts val="5698"/>
              </a:lnSpc>
            </a:pPr>
            <a:r>
              <a:rPr lang="en-US" sz="3700" dirty="0">
                <a:solidFill>
                  <a:srgbClr val="24363D"/>
                </a:solidFill>
                <a:ea typeface="Calibri (MS) Bold"/>
                <a:cs typeface="Calibri (MS) Bold"/>
                <a:sym typeface="Calibri (MS) Bold"/>
              </a:rPr>
              <a:t>E.g. Unilever discloses board diversity and executive pay structures</a:t>
            </a:r>
            <a:endParaRPr lang="en-US" sz="3700" dirty="0">
              <a:solidFill>
                <a:srgbClr val="24363D"/>
              </a:solidFill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5E1E7E5-BE62-C051-4914-43E7E0056295}"/>
              </a:ext>
            </a:extLst>
          </p:cNvPr>
          <p:cNvSpPr txBox="1"/>
          <p:nvPr/>
        </p:nvSpPr>
        <p:spPr>
          <a:xfrm>
            <a:off x="907567" y="217170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Benefits of ESG Reporting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7E3FE1-42C2-614F-C135-4DDD2C928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6400" y="1790700"/>
            <a:ext cx="4572000" cy="47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817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4DE91-4EBD-E2A7-929F-257185417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0376DA28-F4F2-0861-A4AC-E468C728A680}"/>
              </a:ext>
            </a:extLst>
          </p:cNvPr>
          <p:cNvGrpSpPr/>
          <p:nvPr/>
        </p:nvGrpSpPr>
        <p:grpSpPr>
          <a:xfrm>
            <a:off x="1" y="-5162"/>
            <a:ext cx="18288000" cy="10327852"/>
            <a:chOff x="0" y="0"/>
            <a:chExt cx="3966964" cy="2167467"/>
          </a:xfrm>
          <a:effectLst>
            <a:outerShdw blurRad="50800" dist="50800" dir="5400000" algn="ctr" rotWithShape="0">
              <a:srgbClr val="000000">
                <a:alpha val="34790"/>
              </a:srgbClr>
            </a:outerShdw>
          </a:effectLst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9D9B97F8-4BCF-694E-C53C-90E5A843AC63}"/>
                </a:ext>
              </a:extLst>
            </p:cNvPr>
            <p:cNvSpPr/>
            <p:nvPr/>
          </p:nvSpPr>
          <p:spPr>
            <a:xfrm>
              <a:off x="0" y="0"/>
              <a:ext cx="3966964" cy="2167467"/>
            </a:xfrm>
            <a:custGeom>
              <a:avLst/>
              <a:gdLst/>
              <a:ahLst/>
              <a:cxnLst/>
              <a:rect l="l" t="t" r="r" b="b"/>
              <a:pathLst>
                <a:path w="3966964" h="2167467">
                  <a:moveTo>
                    <a:pt x="26214" y="0"/>
                  </a:moveTo>
                  <a:lnTo>
                    <a:pt x="3940751" y="0"/>
                  </a:lnTo>
                  <a:cubicBezTo>
                    <a:pt x="3955228" y="0"/>
                    <a:pt x="3966964" y="11736"/>
                    <a:pt x="3966964" y="26214"/>
                  </a:cubicBezTo>
                  <a:lnTo>
                    <a:pt x="3966964" y="2141253"/>
                  </a:lnTo>
                  <a:cubicBezTo>
                    <a:pt x="3966964" y="2155730"/>
                    <a:pt x="3955228" y="2167467"/>
                    <a:pt x="3940751" y="2167467"/>
                  </a:cubicBezTo>
                  <a:lnTo>
                    <a:pt x="26214" y="2167467"/>
                  </a:lnTo>
                  <a:cubicBezTo>
                    <a:pt x="11736" y="2167467"/>
                    <a:pt x="0" y="2155730"/>
                    <a:pt x="0" y="2141253"/>
                  </a:cubicBezTo>
                  <a:lnTo>
                    <a:pt x="0" y="26214"/>
                  </a:lnTo>
                  <a:cubicBezTo>
                    <a:pt x="0" y="11736"/>
                    <a:pt x="11736" y="0"/>
                    <a:pt x="26214" y="0"/>
                  </a:cubicBezTo>
                  <a:close/>
                </a:path>
              </a:pathLst>
            </a:custGeom>
            <a:solidFill>
              <a:srgbClr val="274166"/>
            </a:solidFill>
          </p:spPr>
          <p:txBody>
            <a:bodyPr/>
            <a:lstStyle/>
            <a:p>
              <a:endParaRPr lang="en-US" sz="2700" dirty="0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557ACC82-7775-A54E-3AE4-3BB572B2C155}"/>
                </a:ext>
              </a:extLst>
            </p:cNvPr>
            <p:cNvSpPr txBox="1"/>
            <p:nvPr/>
          </p:nvSpPr>
          <p:spPr>
            <a:xfrm>
              <a:off x="0" y="-38100"/>
              <a:ext cx="3966964" cy="2205567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3989"/>
                </a:lnSpc>
              </a:pPr>
              <a:endParaRPr sz="2700"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EE824EC5-0211-494F-3D71-AF0AC563967C}"/>
              </a:ext>
            </a:extLst>
          </p:cNvPr>
          <p:cNvGrpSpPr/>
          <p:nvPr/>
        </p:nvGrpSpPr>
        <p:grpSpPr>
          <a:xfrm>
            <a:off x="2590800" y="509883"/>
            <a:ext cx="12316487" cy="1633287"/>
            <a:chOff x="0" y="-81720"/>
            <a:chExt cx="2330366" cy="39445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C8282094-F60A-943E-4346-8DB5EB3742B8}"/>
                </a:ext>
              </a:extLst>
            </p:cNvPr>
            <p:cNvSpPr/>
            <p:nvPr/>
          </p:nvSpPr>
          <p:spPr>
            <a:xfrm>
              <a:off x="0" y="-9194"/>
              <a:ext cx="2330366" cy="242050"/>
            </a:xfrm>
            <a:custGeom>
              <a:avLst/>
              <a:gdLst/>
              <a:ahLst/>
              <a:cxnLst/>
              <a:rect l="l" t="t" r="r" b="b"/>
              <a:pathLst>
                <a:path w="2330366" h="242050">
                  <a:moveTo>
                    <a:pt x="44624" y="0"/>
                  </a:moveTo>
                  <a:lnTo>
                    <a:pt x="2285741" y="0"/>
                  </a:lnTo>
                  <a:cubicBezTo>
                    <a:pt x="2297577" y="0"/>
                    <a:pt x="2308927" y="4701"/>
                    <a:pt x="2317295" y="13070"/>
                  </a:cubicBezTo>
                  <a:cubicBezTo>
                    <a:pt x="2325664" y="21439"/>
                    <a:pt x="2330366" y="32789"/>
                    <a:pt x="2330366" y="44624"/>
                  </a:cubicBezTo>
                  <a:lnTo>
                    <a:pt x="2330366" y="197426"/>
                  </a:lnTo>
                  <a:cubicBezTo>
                    <a:pt x="2330366" y="222071"/>
                    <a:pt x="2310387" y="242050"/>
                    <a:pt x="2285741" y="242050"/>
                  </a:cubicBezTo>
                  <a:lnTo>
                    <a:pt x="44624" y="242050"/>
                  </a:lnTo>
                  <a:cubicBezTo>
                    <a:pt x="32789" y="242050"/>
                    <a:pt x="21439" y="237348"/>
                    <a:pt x="13070" y="228980"/>
                  </a:cubicBezTo>
                  <a:cubicBezTo>
                    <a:pt x="4701" y="220611"/>
                    <a:pt x="0" y="209261"/>
                    <a:pt x="0" y="197426"/>
                  </a:cubicBezTo>
                  <a:lnTo>
                    <a:pt x="0" y="44624"/>
                  </a:lnTo>
                  <a:cubicBezTo>
                    <a:pt x="0" y="19979"/>
                    <a:pt x="19979" y="0"/>
                    <a:pt x="44624" y="0"/>
                  </a:cubicBezTo>
                  <a:close/>
                </a:path>
              </a:pathLst>
            </a:custGeom>
            <a:solidFill>
              <a:srgbClr val="F4D969"/>
            </a:solidFill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1A9F266B-AF1E-84A5-B0E7-C1C28B8CEE9D}"/>
                </a:ext>
              </a:extLst>
            </p:cNvPr>
            <p:cNvSpPr txBox="1"/>
            <p:nvPr/>
          </p:nvSpPr>
          <p:spPr>
            <a:xfrm>
              <a:off x="1" y="-81720"/>
              <a:ext cx="2330365" cy="394450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7769"/>
                </a:lnSpc>
              </a:pPr>
              <a:r>
                <a:rPr lang="en-US" sz="5549" b="1" dirty="0">
                  <a:solidFill>
                    <a:srgbClr val="203C48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REFLECT &amp; RESEARCH Pg38</a:t>
              </a:r>
            </a:p>
          </p:txBody>
        </p:sp>
      </p:grpSp>
      <p:sp>
        <p:nvSpPr>
          <p:cNvPr id="13" name="TextBox 9">
            <a:extLst>
              <a:ext uri="{FF2B5EF4-FFF2-40B4-BE49-F238E27FC236}">
                <a16:creationId xmlns:a16="http://schemas.microsoft.com/office/drawing/2014/main" id="{52FE08A5-12EB-EF38-5FCB-4B921D2CA46C}"/>
              </a:ext>
            </a:extLst>
          </p:cNvPr>
          <p:cNvSpPr txBox="1"/>
          <p:nvPr/>
        </p:nvSpPr>
        <p:spPr>
          <a:xfrm>
            <a:off x="997974" y="2738421"/>
            <a:ext cx="134112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Identify three different companies that were nominated for</a:t>
            </a: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an ESG award in different categories.</a:t>
            </a:r>
          </a:p>
          <a:p>
            <a:pPr algn="l"/>
            <a:endParaRPr lang="en-US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az-Cyrl-AZ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</a:t>
            </a:r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For each company, research why they were nominated for</a:t>
            </a:r>
          </a:p>
          <a:p>
            <a:pPr algn="l"/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the award.</a:t>
            </a:r>
          </a:p>
          <a:p>
            <a:pPr algn="l"/>
            <a:endParaRPr lang="en-GB" sz="4000" b="1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/>
            <a:r>
              <a:rPr lang="az-Cyrl-AZ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3. </a:t>
            </a:r>
            <a:r>
              <a:rPr lang="en-US" sz="4000" b="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What are the benefits for an Irish business of winning an ESG award?</a:t>
            </a:r>
            <a:endParaRPr lang="en-US" sz="40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248500-9933-D301-3129-5A90494D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1297" y="5600699"/>
            <a:ext cx="3456223" cy="34562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F1768F-E03C-C2D1-995B-5AFDB0945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428" y="676291"/>
            <a:ext cx="2869092" cy="2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0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8C4186-1380-7351-3C3E-9426F4C31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64630F54-D3C8-5ABC-878D-0E0ECEE7AA3C}"/>
              </a:ext>
            </a:extLst>
          </p:cNvPr>
          <p:cNvSpPr txBox="1"/>
          <p:nvPr/>
        </p:nvSpPr>
        <p:spPr>
          <a:xfrm>
            <a:off x="871708" y="2471836"/>
            <a:ext cx="8763000" cy="6521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Owned by individuals or shareholders, operating for profit. They range from small local businesses to large multinational companies.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Examples: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Ryanair is owned owned by shareholders that can buy shares on the stock exchange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Supermac’s is owned by Pat McDonagh</a:t>
            </a:r>
          </a:p>
        </p:txBody>
      </p:sp>
      <p:pic>
        <p:nvPicPr>
          <p:cNvPr id="3" name="Picture 2" descr="A menu of fast food&#10;&#10;AI-generated content may be incorrect.">
            <a:extLst>
              <a:ext uri="{FF2B5EF4-FFF2-40B4-BE49-F238E27FC236}">
                <a16:creationId xmlns:a16="http://schemas.microsoft.com/office/drawing/2014/main" id="{4F349444-1030-CF1D-E434-CDF008BB1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1" y="2471836"/>
            <a:ext cx="6941032" cy="69410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C5B399-3226-B4C7-EC6C-765CB2677452}"/>
              </a:ext>
            </a:extLst>
          </p:cNvPr>
          <p:cNvSpPr txBox="1"/>
          <p:nvPr/>
        </p:nvSpPr>
        <p:spPr>
          <a:xfrm>
            <a:off x="457200" y="-114300"/>
            <a:ext cx="11826799" cy="958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36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Types of Enterprise in Ireland - Private Enterprise</a:t>
            </a:r>
          </a:p>
        </p:txBody>
      </p:sp>
    </p:spTree>
    <p:extLst>
      <p:ext uri="{BB962C8B-B14F-4D97-AF65-F5344CB8AC3E}">
        <p14:creationId xmlns:p14="http://schemas.microsoft.com/office/powerpoint/2010/main" val="9894129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C4CA79-F8DD-BE71-8AA2-D12485517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DE2ECA-257A-C51A-1306-1E75CF922291}"/>
              </a:ext>
            </a:extLst>
          </p:cNvPr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4D18BCE-3DA4-B81A-45D8-D4C561AA2789}"/>
                </a:ext>
              </a:extLst>
            </p:cNvPr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21C0028-CDB0-3534-9DCE-8CAA20CA4601}"/>
                </a:ext>
              </a:extLst>
            </p:cNvPr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8532D4CD-EEC7-4F74-8917-419E7C6894C9}"/>
              </a:ext>
            </a:extLst>
          </p:cNvPr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2.5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7C1242F3-55F1-7FE0-40C5-2FE67E1D3627}"/>
              </a:ext>
            </a:extLst>
          </p:cNvPr>
          <p:cNvGrpSpPr/>
          <p:nvPr/>
        </p:nvGrpSpPr>
        <p:grpSpPr>
          <a:xfrm>
            <a:off x="336034" y="2060773"/>
            <a:ext cx="8236924" cy="1113503"/>
            <a:chOff x="0" y="0"/>
            <a:chExt cx="2169396" cy="29326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A227212-7A67-7764-661C-49D5E79A0B1B}"/>
                </a:ext>
              </a:extLst>
            </p:cNvPr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928D340-63FA-2364-8270-9DC38EF4A122}"/>
                </a:ext>
              </a:extLst>
            </p:cNvPr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CAF20DB-B414-B8F2-47E6-D11440D8C25D}"/>
              </a:ext>
            </a:extLst>
          </p:cNvPr>
          <p:cNvSpPr txBox="1"/>
          <p:nvPr/>
        </p:nvSpPr>
        <p:spPr>
          <a:xfrm>
            <a:off x="577570" y="224477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9BBEC76-DEFE-1051-512E-4A7870354A51}"/>
              </a:ext>
            </a:extLst>
          </p:cNvPr>
          <p:cNvGrpSpPr/>
          <p:nvPr/>
        </p:nvGrpSpPr>
        <p:grpSpPr>
          <a:xfrm>
            <a:off x="336034" y="7178693"/>
            <a:ext cx="8236924" cy="1113503"/>
            <a:chOff x="0" y="0"/>
            <a:chExt cx="2169396" cy="2932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7D53F1-DE32-CE25-4424-6F9BA85675B3}"/>
                </a:ext>
              </a:extLst>
            </p:cNvPr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2920E335-D3A9-71B6-0BEE-47DBFA744383}"/>
                </a:ext>
              </a:extLst>
            </p:cNvPr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135B3932-FCBC-6B48-F7EF-AC9FF3F04E8B}"/>
              </a:ext>
            </a:extLst>
          </p:cNvPr>
          <p:cNvSpPr txBox="1"/>
          <p:nvPr/>
        </p:nvSpPr>
        <p:spPr>
          <a:xfrm>
            <a:off x="577570" y="7334304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8CE0797D-3EEC-3C24-741A-697B8A73EF55}"/>
              </a:ext>
            </a:extLst>
          </p:cNvPr>
          <p:cNvSpPr txBox="1"/>
          <p:nvPr/>
        </p:nvSpPr>
        <p:spPr>
          <a:xfrm>
            <a:off x="577570" y="3357750"/>
            <a:ext cx="17015317" cy="3730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HL1 Q3 (a) Identify the three elements of an ESG report.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Q3 (a) (</a:t>
            </a:r>
            <a:r>
              <a:rPr lang="en-US" sz="3000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</a:t>
            </a: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 What do the letters ESG stand for?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(ii) Indicate the area of the ESG report to which each topic relates (given E,S,G) –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•	Employee Wellbeing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•	Pollution Prevention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•	Community Involvement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•	Structure of the Board of Directors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B0821414-BA89-AFD6-6D73-2072F2660C5D}"/>
              </a:ext>
            </a:extLst>
          </p:cNvPr>
          <p:cNvSpPr txBox="1"/>
          <p:nvPr/>
        </p:nvSpPr>
        <p:spPr>
          <a:xfrm>
            <a:off x="577570" y="8586990"/>
            <a:ext cx="15422701" cy="1037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Q7, BW Q2, BW Q3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Q6</a:t>
            </a:r>
          </a:p>
        </p:txBody>
      </p:sp>
    </p:spTree>
    <p:extLst>
      <p:ext uri="{BB962C8B-B14F-4D97-AF65-F5344CB8AC3E}">
        <p14:creationId xmlns:p14="http://schemas.microsoft.com/office/powerpoint/2010/main" val="1577831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B65469-AAB7-A46A-12B1-B14C67FAC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2470E8D6-6F30-E48C-86FB-5AC2596A1A74}"/>
              </a:ext>
            </a:extLst>
          </p:cNvPr>
          <p:cNvSpPr txBox="1"/>
          <p:nvPr/>
        </p:nvSpPr>
        <p:spPr>
          <a:xfrm>
            <a:off x="762000" y="2552700"/>
            <a:ext cx="11284433" cy="6521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These </a:t>
            </a:r>
            <a:r>
              <a:rPr lang="en-US" sz="3700" b="1" dirty="0" err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organisations</a:t>
            </a: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aim to meet a social or community need rather than make a profit. Any income they generate is reinvested into their mission.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Examples: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 Irish Cancer Society operates to support cancer sufferers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Focus Ireland is a charity that operates to help the homeless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Local GAA clubs are run to serve the community</a:t>
            </a:r>
          </a:p>
        </p:txBody>
      </p:sp>
      <p:pic>
        <p:nvPicPr>
          <p:cNvPr id="10" name="Picture 9" descr="A yellow background with purple text&#10;&#10;AI-generated content may be incorrect.">
            <a:extLst>
              <a:ext uri="{FF2B5EF4-FFF2-40B4-BE49-F238E27FC236}">
                <a16:creationId xmlns:a16="http://schemas.microsoft.com/office/drawing/2014/main" id="{5C246B81-4888-94A2-7941-6C8CADEFA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3700"/>
            <a:ext cx="5605075" cy="56050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3C6809-D088-B119-DBAD-6B5E68E1DD13}"/>
              </a:ext>
            </a:extLst>
          </p:cNvPr>
          <p:cNvSpPr txBox="1"/>
          <p:nvPr/>
        </p:nvSpPr>
        <p:spPr>
          <a:xfrm>
            <a:off x="457200" y="-114300"/>
            <a:ext cx="13563600" cy="958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36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Types of Enterprise in Ireland - Not-for-Profit Enterprises</a:t>
            </a:r>
          </a:p>
        </p:txBody>
      </p:sp>
    </p:spTree>
    <p:extLst>
      <p:ext uri="{BB962C8B-B14F-4D97-AF65-F5344CB8AC3E}">
        <p14:creationId xmlns:p14="http://schemas.microsoft.com/office/powerpoint/2010/main" val="3686139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907567" y="2474758"/>
            <a:ext cx="11163988" cy="7058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Essential Services: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Public enterprises maintain services in areas where private firms would not operate.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Irish Rail runs rural transport routes that wouldn’t be profitable for private operators.</a:t>
            </a:r>
          </a:p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Community Support: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They sponsor and support local initiatives.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Sport Ireland funds Park Runs and local activity programs.</a:t>
            </a:r>
            <a:endParaRPr lang="en-US" sz="2800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7282126-815A-3A4E-BCCD-C7176DA511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37" t="28875"/>
          <a:stretch>
            <a:fillRect/>
          </a:stretch>
        </p:blipFill>
        <p:spPr>
          <a:xfrm>
            <a:off x="12466074" y="2841901"/>
            <a:ext cx="5237899" cy="38233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7C15AE-C285-3672-3423-D54180C64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0" y="6620317"/>
            <a:ext cx="5685600" cy="38099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9390EC-5D3B-5693-6288-6A6C95B00337}"/>
              </a:ext>
            </a:extLst>
          </p:cNvPr>
          <p:cNvSpPr txBox="1"/>
          <p:nvPr/>
        </p:nvSpPr>
        <p:spPr>
          <a:xfrm>
            <a:off x="457200" y="-114300"/>
            <a:ext cx="13563600" cy="97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40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Contribution of Public Enterprises at a local level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5E04A2-F57D-2319-9502-3ECA0FF31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E65B6F71-98DD-73BA-D62A-A771233B1821}"/>
              </a:ext>
            </a:extLst>
          </p:cNvPr>
          <p:cNvSpPr txBox="1"/>
          <p:nvPr/>
        </p:nvSpPr>
        <p:spPr>
          <a:xfrm>
            <a:off x="1143000" y="2628900"/>
            <a:ext cx="15126388" cy="5468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Infrastructure Investment: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They fund and maintain national systems in transport, energy and communications.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ESB manages the energy grid; An Post delivers national postal services.</a:t>
            </a:r>
            <a:endParaRPr lang="en-US" sz="3200" b="1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ts val="6160"/>
              </a:lnSpc>
            </a:pPr>
            <a:r>
              <a:rPr lang="en-US" sz="3200" b="1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Sustainability Leadership: 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Public enterprises are often leaders in environmental progress.</a:t>
            </a:r>
          </a:p>
          <a:p>
            <a:pPr>
              <a:lnSpc>
                <a:spcPts val="6160"/>
              </a:lnSpc>
            </a:pP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E.g. Bord </a:t>
            </a:r>
            <a:r>
              <a:rPr lang="en-US" sz="3200" dirty="0" err="1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3200" dirty="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 Móna invests in renewable energy to support climate targets.</a:t>
            </a:r>
            <a:endParaRPr lang="en-US" sz="2800" dirty="0">
              <a:solidFill>
                <a:srgbClr val="2436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B2E4B-649F-182E-EA7D-EC77BC72ED27}"/>
              </a:ext>
            </a:extLst>
          </p:cNvPr>
          <p:cNvSpPr txBox="1"/>
          <p:nvPr/>
        </p:nvSpPr>
        <p:spPr>
          <a:xfrm>
            <a:off x="457200" y="-114300"/>
            <a:ext cx="13563600" cy="97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4000" b="1" dirty="0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Contribution of Public Enterprises at a national level</a:t>
            </a:r>
          </a:p>
        </p:txBody>
      </p:sp>
    </p:spTree>
    <p:extLst>
      <p:ext uri="{BB962C8B-B14F-4D97-AF65-F5344CB8AC3E}">
        <p14:creationId xmlns:p14="http://schemas.microsoft.com/office/powerpoint/2010/main" val="1026511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4198</Words>
  <Application>Microsoft Macintosh PowerPoint</Application>
  <PresentationFormat>Custom</PresentationFormat>
  <Paragraphs>343</Paragraphs>
  <Slides>60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3" baseType="lpstr">
      <vt:lpstr>Calibri (MS)</vt:lpstr>
      <vt:lpstr>Tabarra Sans Bold</vt:lpstr>
      <vt:lpstr>Calibri (MS) Bold</vt:lpstr>
      <vt:lpstr>Aptos</vt:lpstr>
      <vt:lpstr>Arial</vt:lpstr>
      <vt:lpstr>Tabarra Sans Heavy</vt:lpstr>
      <vt:lpstr>League Spartan</vt:lpstr>
      <vt:lpstr>Montserrat Bold</vt:lpstr>
      <vt:lpstr>Montserrat</vt:lpstr>
      <vt:lpstr>Tabarra Sans Italics</vt:lpstr>
      <vt:lpstr>Tabarra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S1 Ch1</dc:title>
  <cp:lastModifiedBy>Gavin Duffy</cp:lastModifiedBy>
  <cp:revision>18</cp:revision>
  <dcterms:created xsi:type="dcterms:W3CDTF">2006-08-16T00:00:00Z</dcterms:created>
  <dcterms:modified xsi:type="dcterms:W3CDTF">2025-08-28T10:36:03Z</dcterms:modified>
  <dc:identifier>DAGn0TDo1-M</dc:identifier>
</cp:coreProperties>
</file>