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</p:sldIdLst>
  <p:sldSz cx="18288000" cy="10287000"/>
  <p:notesSz cx="6858000" cy="9144000"/>
  <p:embeddedFontLst>
    <p:embeddedFont>
      <p:font typeface="Calibri (MS)" panose="020F0502020204030204" pitchFamily="34" charset="0"/>
      <p:regular r:id="rId48"/>
    </p:embeddedFont>
    <p:embeddedFont>
      <p:font typeface="Calibri (MS) Bold" panose="020F0702030404030204" pitchFamily="34" charset="0"/>
      <p:regular r:id="rId49"/>
      <p:bold r:id="rId50"/>
    </p:embeddedFont>
    <p:embeddedFont>
      <p:font typeface="League Spartan" pitchFamily="2" charset="77"/>
      <p:regular r:id="rId51"/>
      <p:bold r:id="rId52"/>
    </p:embeddedFont>
    <p:embeddedFont>
      <p:font typeface="Montserrat" pitchFamily="2" charset="77"/>
      <p:regular r:id="rId53"/>
      <p:bold r:id="rId54"/>
      <p:italic r:id="rId55"/>
      <p:boldItalic r:id="rId56"/>
    </p:embeddedFont>
    <p:embeddedFont>
      <p:font typeface="Montserrat Bold" panose="020F0502020204030204" pitchFamily="34" charset="0"/>
      <p:regular r:id="rId57"/>
      <p:bold r:id="rId58"/>
    </p:embeddedFont>
    <p:embeddedFont>
      <p:font typeface="Tabarra Sans" panose="020F0502020204030204" pitchFamily="34" charset="0"/>
      <p:regular r:id="rId59"/>
    </p:embeddedFont>
    <p:embeddedFont>
      <p:font typeface="Tabarra Sans Bold" pitchFamily="2" charset="0"/>
      <p:regular r:id="rId60"/>
      <p:bold r:id="rId61"/>
    </p:embeddedFont>
    <p:embeddedFont>
      <p:font typeface="Tabarra Sans Heavy" pitchFamily="2" charset="0"/>
      <p:regular r:id="rId62"/>
      <p:bold r:id="rId63"/>
    </p:embeddedFont>
    <p:embeddedFont>
      <p:font typeface="Tabarra Sans Italics" pitchFamily="2" charset="0"/>
      <p:regular r:id="rId64"/>
      <p:italic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93" autoAdjust="0"/>
    <p:restoredTop sz="94558" autoAdjust="0"/>
  </p:normalViewPr>
  <p:slideViewPr>
    <p:cSldViewPr>
      <p:cViewPr varScale="1">
        <p:scale>
          <a:sx n="51" d="100"/>
          <a:sy n="51" d="100"/>
        </p:scale>
        <p:origin x="216" y="11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3.fntdata"/><Relationship Id="rId55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8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dR3noHBXR7Q" TargetMode="Externa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aVCkxp8p4Wg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2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6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8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watch?v=L5ahqkZAfn8&amp;t=1s" TargetMode="Externa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31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700" y="8411093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999724" y="0"/>
            <a:ext cx="4288276" cy="4288276"/>
          </a:xfrm>
          <a:custGeom>
            <a:avLst/>
            <a:gdLst/>
            <a:ahLst/>
            <a:cxnLst/>
            <a:rect l="l" t="t" r="r" b="b"/>
            <a:pathLst>
              <a:path w="4288276" h="4288276">
                <a:moveTo>
                  <a:pt x="0" y="0"/>
                </a:moveTo>
                <a:lnTo>
                  <a:pt x="4288276" y="0"/>
                </a:lnTo>
                <a:lnTo>
                  <a:pt x="4288276" y="4288276"/>
                </a:lnTo>
                <a:lnTo>
                  <a:pt x="0" y="42882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1365780"/>
            <a:ext cx="13362596" cy="5101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645"/>
              </a:lnSpc>
            </a:pPr>
            <a:r>
              <a:rPr lang="en-US" sz="16950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Strand 1</a:t>
            </a:r>
          </a:p>
          <a:p>
            <a:pPr algn="l">
              <a:lnSpc>
                <a:spcPts val="18645"/>
              </a:lnSpc>
            </a:pPr>
            <a:r>
              <a:rPr lang="en-US" sz="16950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Chapter 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7283969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Key stakeholders in business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85246" y="9125468"/>
            <a:ext cx="574637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567582"/>
            <a:ext cx="16351733" cy="3602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follow the manager’s instructions, share ideas, and use their skills to help the business run day to day.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Employees provide their time, experience, skills, ideas, and qualifications that help the business complete its daily tasks and stay productive.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Employees (Internal)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need fair pay, good working conditions, and to be treated with respect. Many also want better wages, improved conditions, or more responsibility over time.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A busy shop needs well-trained and motivated staff to work as sales assistants to help things run smoothly for customers.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428477" y="7971286"/>
            <a:ext cx="3859523" cy="2315714"/>
          </a:xfrm>
          <a:custGeom>
            <a:avLst/>
            <a:gdLst/>
            <a:ahLst/>
            <a:cxnLst/>
            <a:rect l="l" t="t" r="r" b="b"/>
            <a:pathLst>
              <a:path w="3859523" h="2315714">
                <a:moveTo>
                  <a:pt x="0" y="0"/>
                </a:moveTo>
                <a:lnTo>
                  <a:pt x="3859523" y="0"/>
                </a:lnTo>
                <a:lnTo>
                  <a:pt x="3859523" y="2315714"/>
                </a:lnTo>
                <a:lnTo>
                  <a:pt x="0" y="23157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Employees (Internal)</a:t>
            </a:r>
          </a:p>
        </p:txBody>
      </p: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567582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Investors provide funding to a business in return for a share of ownership (called equity), hoping to earn profits as the business grows.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bank can also provide funding in return for repayments with interest (called debt), but not take any ownership in the business.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help the business grow by providing funding, and sometimes also bring useful experience, contacts, or advice that can support business success.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Investors (Internal)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At the start, they may accept a higher level of risk and lower dividends, but over time they expect a return on their money through  dividends and may prefer less risk when the business is established.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Groups like Act Venture Capital or Enterprise Ireland invest in businesses and get a share of ownership, helping them grow in return for future returns.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Investors (Internal)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471740" y="7744417"/>
            <a:ext cx="3816260" cy="2542583"/>
          </a:xfrm>
          <a:custGeom>
            <a:avLst/>
            <a:gdLst/>
            <a:ahLst/>
            <a:cxnLst/>
            <a:rect l="l" t="t" r="r" b="b"/>
            <a:pathLst>
              <a:path w="3816260" h="2542583">
                <a:moveTo>
                  <a:pt x="0" y="0"/>
                </a:moveTo>
                <a:lnTo>
                  <a:pt x="3816260" y="0"/>
                </a:lnTo>
                <a:lnTo>
                  <a:pt x="3816260" y="2542583"/>
                </a:lnTo>
                <a:lnTo>
                  <a:pt x="0" y="25425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567582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purchase goods or services from the business, give feedback on what they like or don’t like, and can become advocates for the business, especially through social media.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Consumers drive revenue through their purchases and help shape the business’s brand reputation by sharing opinions or promoting products online. They can also share ideas/feedback to help develop new ideas.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Consumers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Consumers look for quality and value for money, expect excellent customer service, and often want to support businesses that act in a way they see as ethical or sustainable.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Patagonia is seen as an environmentally and ethically responsible brand, and its consumers are happy to pay higher prices because they believe in the business’s values.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Consumers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5432989" y="8381280"/>
            <a:ext cx="2855011" cy="1905720"/>
          </a:xfrm>
          <a:custGeom>
            <a:avLst/>
            <a:gdLst/>
            <a:ahLst/>
            <a:cxnLst/>
            <a:rect l="l" t="t" r="r" b="b"/>
            <a:pathLst>
              <a:path w="2855011" h="1905720">
                <a:moveTo>
                  <a:pt x="0" y="0"/>
                </a:moveTo>
                <a:lnTo>
                  <a:pt x="2855011" y="0"/>
                </a:lnTo>
                <a:lnTo>
                  <a:pt x="2855011" y="1905720"/>
                </a:lnTo>
                <a:lnTo>
                  <a:pt x="0" y="19057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16628" y="3382391"/>
            <a:ext cx="16351733" cy="58759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6623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 area and people that surrounds and interacts with the business, often through shared space, services, or employment.</a:t>
            </a:r>
          </a:p>
          <a:p>
            <a:pPr marL="798831" lvl="1" indent="-399416" algn="l">
              <a:lnSpc>
                <a:spcPts val="6623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supportive community creates goodwill and can provide a reliable base of customers and employees, helping the business succeed.</a:t>
            </a:r>
          </a:p>
          <a:p>
            <a:pPr marL="798831" lvl="1" indent="-399416" algn="l">
              <a:lnSpc>
                <a:spcPts val="6623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The community may want local job creation, access to important goods or services, environmental responsibility, and ethical business practices from the businesses operating nearby.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Local Community (External)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provide the raw materials, products, or services that a business needs in order to produce and deliver its own goods or services.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Reliable suppliers allow for consistent production and service delivery by supplying quality inputs on time, helping the business stay efficient and meet customer demand.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Suppliers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494692" y="7087467"/>
            <a:ext cx="4793308" cy="3199533"/>
          </a:xfrm>
          <a:custGeom>
            <a:avLst/>
            <a:gdLst/>
            <a:ahLst/>
            <a:cxnLst/>
            <a:rect l="l" t="t" r="r" b="b"/>
            <a:pathLst>
              <a:path w="4793308" h="3199533">
                <a:moveTo>
                  <a:pt x="0" y="0"/>
                </a:moveTo>
                <a:lnTo>
                  <a:pt x="4793308" y="0"/>
                </a:lnTo>
                <a:lnTo>
                  <a:pt x="4793308" y="3199533"/>
                </a:lnTo>
                <a:lnTo>
                  <a:pt x="0" y="31995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3420098"/>
            <a:ext cx="16351733" cy="3602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If selling goods on credit, they want to be paid on time and may prefer longer-term contracts to protect their own financial sustainability.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McDonald’s sources all the beef for its burgers sold in Ireland from 100% Irish farms, showing how it relies on local suppliers to meet its standards.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3. Suppliers (External)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It regulates and oversees business activities, and provides grants and incentives to support businesses starting up or planning to expand.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During start-up and expansion, the government can offer training, mentoring, and funding through bodies like Local Enterprise Offices or Enterprise Ireland, especially for businesses aiming to export or scale.</a:t>
            </a: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also try to create a positive business climate for businesses to operate in by lowering taxes, offering training for employees and developing infrastructure.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Government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531734"/>
            <a:chOff x="0" y="0"/>
            <a:chExt cx="4816593" cy="666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66794"/>
            </a:xfrm>
            <a:custGeom>
              <a:avLst/>
              <a:gdLst/>
              <a:ahLst/>
              <a:cxnLst/>
              <a:rect l="l" t="t" r="r" b="b"/>
              <a:pathLst>
                <a:path w="4816592" h="666794">
                  <a:moveTo>
                    <a:pt x="0" y="0"/>
                  </a:moveTo>
                  <a:lnTo>
                    <a:pt x="4816592" y="0"/>
                  </a:lnTo>
                  <a:lnTo>
                    <a:pt x="4816592" y="666794"/>
                  </a:lnTo>
                  <a:lnTo>
                    <a:pt x="0" y="66679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0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18223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893" y="1445348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7" name="Picture 7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17270" y="3240264"/>
            <a:ext cx="5997380" cy="3370893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11587970" y="7499055"/>
            <a:ext cx="3351659" cy="2513744"/>
          </a:xfrm>
          <a:custGeom>
            <a:avLst/>
            <a:gdLst/>
            <a:ahLst/>
            <a:cxnLst/>
            <a:rect l="l" t="t" r="r" b="b"/>
            <a:pathLst>
              <a:path w="3351659" h="2513744">
                <a:moveTo>
                  <a:pt x="0" y="0"/>
                </a:moveTo>
                <a:lnTo>
                  <a:pt x="3351659" y="0"/>
                </a:lnTo>
                <a:lnTo>
                  <a:pt x="3351659" y="2513744"/>
                </a:lnTo>
                <a:lnTo>
                  <a:pt x="0" y="25137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965029" y="6933930"/>
            <a:ext cx="2675022" cy="2801070"/>
          </a:xfrm>
          <a:custGeom>
            <a:avLst/>
            <a:gdLst/>
            <a:ahLst/>
            <a:cxnLst/>
            <a:rect l="l" t="t" r="r" b="b"/>
            <a:pathLst>
              <a:path w="2675022" h="2801070">
                <a:moveTo>
                  <a:pt x="0" y="0"/>
                </a:moveTo>
                <a:lnTo>
                  <a:pt x="2675022" y="0"/>
                </a:lnTo>
                <a:lnTo>
                  <a:pt x="2675022" y="2801070"/>
                </a:lnTo>
                <a:lnTo>
                  <a:pt x="0" y="28010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50421" y="4163745"/>
            <a:ext cx="10495496" cy="5514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In recent years, major Irish banks like Bank of Ireland and AIB have closed numerous rural branches, citing cost-cutting and a shift toward digital banking.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These closures have sparked concern among local communities, employees, and government representatives.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Watch the RTE News story on it and answer the worksheet based on how a business decision can impact on different stakeholders.</a:t>
            </a:r>
          </a:p>
          <a:p>
            <a:pPr algn="l">
              <a:lnSpc>
                <a:spcPts val="3640"/>
              </a:lnSpc>
              <a:spcBef>
                <a:spcPct val="0"/>
              </a:spcBef>
            </a:pPr>
            <a:endParaRPr lang="en-US" sz="2600" dirty="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>
              <a:lnSpc>
                <a:spcPts val="3640"/>
              </a:lnSpc>
              <a:spcBef>
                <a:spcPct val="0"/>
              </a:spcBef>
            </a:pP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Worksheet here -&gt; https://</a:t>
            </a:r>
            <a:r>
              <a:rPr lang="en-US" sz="2600" dirty="0" err="1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backinbusinesshub.com</a:t>
            </a:r>
            <a:r>
              <a:rPr lang="en-US" sz="2600" dirty="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/wp-content/uploads/2025/06/Starter-worksheet-Chapter-1.pdf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702238" y="1531073"/>
            <a:ext cx="555735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676849" y="282941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Starter Activity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9C106F-E73F-ABAE-45BF-8F437C91BE8A}"/>
              </a:ext>
            </a:extLst>
          </p:cNvPr>
          <p:cNvSpPr txBox="1"/>
          <p:nvPr/>
        </p:nvSpPr>
        <p:spPr>
          <a:xfrm>
            <a:off x="12090428" y="6685774"/>
            <a:ext cx="5187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=dR3noHBXR7Q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349689" y="6308332"/>
            <a:ext cx="5938311" cy="3978668"/>
          </a:xfrm>
          <a:custGeom>
            <a:avLst/>
            <a:gdLst/>
            <a:ahLst/>
            <a:cxnLst/>
            <a:rect l="l" t="t" r="r" b="b"/>
            <a:pathLst>
              <a:path w="5938311" h="3978668">
                <a:moveTo>
                  <a:pt x="0" y="0"/>
                </a:moveTo>
                <a:lnTo>
                  <a:pt x="5938311" y="0"/>
                </a:lnTo>
                <a:lnTo>
                  <a:pt x="5938311" y="3978668"/>
                </a:lnTo>
                <a:lnTo>
                  <a:pt x="0" y="39786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3420098"/>
            <a:ext cx="16351733" cy="2888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 government expects businesses to comply with laws, pay their tax contributions, and act with social responsibility. They also want Irish firms to sell goods/services abroad to help bring more money in to the Irish economy, and to create jobs to lower unemployment.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4. Government (External)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represent the common viewpoint, objectives and goals of a particular group of stakeholders, and are also known as pressure groups or lobby groups.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help promote the interests of their members by negotiating or informing other stakeholders about what those members want from a particular situation.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Interest Groups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Interest groups aim to influence decision-makers through methods like lobbying, media campaigns, public protests, boycotts, and sometimes legal action.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In 2024, the Small Firms Association (SFA) lobbied the Government to support small businesses with the rising costs of running their operations.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5. Interest Groups (External)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9501648" cy="1113503"/>
            <a:chOff x="0" y="0"/>
            <a:chExt cx="2502492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02492" cy="293268"/>
            </a:xfrm>
            <a:custGeom>
              <a:avLst/>
              <a:gdLst/>
              <a:ahLst/>
              <a:cxnLst/>
              <a:rect l="l" t="t" r="r" b="b"/>
              <a:pathLst>
                <a:path w="2502492" h="293268">
                  <a:moveTo>
                    <a:pt x="41555" y="0"/>
                  </a:moveTo>
                  <a:lnTo>
                    <a:pt x="2460937" y="0"/>
                  </a:lnTo>
                  <a:cubicBezTo>
                    <a:pt x="2483887" y="0"/>
                    <a:pt x="2502492" y="18605"/>
                    <a:pt x="2502492" y="41555"/>
                  </a:cubicBezTo>
                  <a:lnTo>
                    <a:pt x="2502492" y="251714"/>
                  </a:lnTo>
                  <a:cubicBezTo>
                    <a:pt x="2502492" y="262735"/>
                    <a:pt x="2498114" y="273304"/>
                    <a:pt x="2490321" y="281097"/>
                  </a:cubicBezTo>
                  <a:cubicBezTo>
                    <a:pt x="2482528" y="288890"/>
                    <a:pt x="2471958" y="293268"/>
                    <a:pt x="2460937" y="293268"/>
                  </a:cubicBezTo>
                  <a:lnTo>
                    <a:pt x="41555" y="293268"/>
                  </a:lnTo>
                  <a:cubicBezTo>
                    <a:pt x="18605" y="293268"/>
                    <a:pt x="0" y="274664"/>
                    <a:pt x="0" y="251714"/>
                  </a:cubicBezTo>
                  <a:lnTo>
                    <a:pt x="0" y="41555"/>
                  </a:lnTo>
                  <a:cubicBezTo>
                    <a:pt x="0" y="30534"/>
                    <a:pt x="4378" y="19964"/>
                    <a:pt x="12171" y="12171"/>
                  </a:cubicBezTo>
                  <a:cubicBezTo>
                    <a:pt x="19964" y="4378"/>
                    <a:pt x="30534" y="0"/>
                    <a:pt x="41555" y="0"/>
                  </a:cubicBezTo>
                  <a:close/>
                </a:path>
              </a:pathLst>
            </a:custGeom>
            <a:solidFill>
              <a:srgbClr val="EBD3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02492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76775" y="1463924"/>
            <a:ext cx="9886916" cy="5135776"/>
            <a:chOff x="-50247" y="-74759"/>
            <a:chExt cx="2603961" cy="13526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53714" cy="1219282"/>
            </a:xfrm>
            <a:custGeom>
              <a:avLst/>
              <a:gdLst/>
              <a:ahLst/>
              <a:cxnLst/>
              <a:rect l="l" t="t" r="r" b="b"/>
              <a:pathLst>
                <a:path w="2553714" h="1219282">
                  <a:moveTo>
                    <a:pt x="0" y="0"/>
                  </a:moveTo>
                  <a:lnTo>
                    <a:pt x="2553714" y="0"/>
                  </a:lnTo>
                  <a:lnTo>
                    <a:pt x="2553714" y="1219282"/>
                  </a:lnTo>
                  <a:lnTo>
                    <a:pt x="0" y="1219282"/>
                  </a:lnTo>
                  <a:close/>
                </a:path>
              </a:pathLst>
            </a:custGeom>
            <a:solidFill>
              <a:srgbClr val="EBD3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-50247" y="-74759"/>
              <a:ext cx="2553714" cy="13526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24363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In June 2024, Aer Lingus pilots began industrial action over pay, citing the rising cost of living.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24363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Their union, IALPA, </a:t>
              </a:r>
              <a:r>
                <a:rPr lang="en-US" sz="3600" dirty="0" err="1">
                  <a:solidFill>
                    <a:srgbClr val="24363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organised</a:t>
              </a:r>
              <a:r>
                <a:rPr lang="en-US" sz="3600" dirty="0">
                  <a:solidFill>
                    <a:srgbClr val="24363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an 8-hour strike on June 26th, followed by work-to-rule action into July.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24363D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Over 600 flights were cancelled across 3 weeks, affecting thousands of Irish holidaymakers.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028700" y="6911280"/>
            <a:ext cx="3107294" cy="2656736"/>
          </a:xfrm>
          <a:custGeom>
            <a:avLst/>
            <a:gdLst/>
            <a:ahLst/>
            <a:cxnLst/>
            <a:rect l="l" t="t" r="r" b="b"/>
            <a:pathLst>
              <a:path w="3107294" h="2656736">
                <a:moveTo>
                  <a:pt x="0" y="0"/>
                </a:moveTo>
                <a:lnTo>
                  <a:pt x="3107294" y="0"/>
                </a:lnTo>
                <a:lnTo>
                  <a:pt x="3107294" y="2656736"/>
                </a:lnTo>
                <a:lnTo>
                  <a:pt x="0" y="26567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889131" y="617855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Business in our world Pg 6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572714" y="6700281"/>
            <a:ext cx="13346749" cy="2888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1. Why do you think the employees felt they needed to take industrial action?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2. How might these stakeholders have been affected across the 3 weeks: (i) customers (ii) suppliers of on-flight food (iii) employees </a:t>
            </a:r>
          </a:p>
        </p:txBody>
      </p:sp>
      <p:pic>
        <p:nvPicPr>
          <p:cNvPr id="11" name="Picture 11"/>
          <p:cNvPicPr>
            <a:picLocks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0413818" y="1477404"/>
            <a:ext cx="7505645" cy="42186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E4B6718-10BD-49B7-7204-069755C431B1}"/>
              </a:ext>
            </a:extLst>
          </p:cNvPr>
          <p:cNvSpPr txBox="1"/>
          <p:nvPr/>
        </p:nvSpPr>
        <p:spPr>
          <a:xfrm>
            <a:off x="11659543" y="5984762"/>
            <a:ext cx="5146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=aVCkxp8p4Wg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9501648" cy="1113503"/>
            <a:chOff x="0" y="0"/>
            <a:chExt cx="2502492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02492" cy="293268"/>
            </a:xfrm>
            <a:custGeom>
              <a:avLst/>
              <a:gdLst/>
              <a:ahLst/>
              <a:cxnLst/>
              <a:rect l="l" t="t" r="r" b="b"/>
              <a:pathLst>
                <a:path w="2502492" h="293268">
                  <a:moveTo>
                    <a:pt x="41555" y="0"/>
                  </a:moveTo>
                  <a:lnTo>
                    <a:pt x="2460937" y="0"/>
                  </a:lnTo>
                  <a:cubicBezTo>
                    <a:pt x="2483887" y="0"/>
                    <a:pt x="2502492" y="18605"/>
                    <a:pt x="2502492" y="41555"/>
                  </a:cubicBezTo>
                  <a:lnTo>
                    <a:pt x="2502492" y="251714"/>
                  </a:lnTo>
                  <a:cubicBezTo>
                    <a:pt x="2502492" y="262735"/>
                    <a:pt x="2498114" y="273304"/>
                    <a:pt x="2490321" y="281097"/>
                  </a:cubicBezTo>
                  <a:cubicBezTo>
                    <a:pt x="2482528" y="288890"/>
                    <a:pt x="2471958" y="293268"/>
                    <a:pt x="2460937" y="293268"/>
                  </a:cubicBezTo>
                  <a:lnTo>
                    <a:pt x="41555" y="293268"/>
                  </a:lnTo>
                  <a:cubicBezTo>
                    <a:pt x="18605" y="293268"/>
                    <a:pt x="0" y="274664"/>
                    <a:pt x="0" y="251714"/>
                  </a:cubicBezTo>
                  <a:lnTo>
                    <a:pt x="0" y="41555"/>
                  </a:lnTo>
                  <a:cubicBezTo>
                    <a:pt x="0" y="30534"/>
                    <a:pt x="4378" y="19964"/>
                    <a:pt x="12171" y="12171"/>
                  </a:cubicBezTo>
                  <a:cubicBezTo>
                    <a:pt x="19964" y="4378"/>
                    <a:pt x="30534" y="0"/>
                    <a:pt x="41555" y="0"/>
                  </a:cubicBezTo>
                  <a:close/>
                </a:path>
              </a:pathLst>
            </a:custGeom>
            <a:solidFill>
              <a:srgbClr val="EBD37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502492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4104" y="1967586"/>
            <a:ext cx="15339791" cy="6351828"/>
          </a:xfrm>
          <a:custGeom>
            <a:avLst/>
            <a:gdLst/>
            <a:ahLst/>
            <a:cxnLst/>
            <a:rect l="l" t="t" r="r" b="b"/>
            <a:pathLst>
              <a:path w="15339791" h="6351828">
                <a:moveTo>
                  <a:pt x="0" y="0"/>
                </a:moveTo>
                <a:lnTo>
                  <a:pt x="15339792" y="0"/>
                </a:lnTo>
                <a:lnTo>
                  <a:pt x="15339792" y="6351828"/>
                </a:lnTo>
                <a:lnTo>
                  <a:pt x="0" y="63518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889131" y="617855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Business in our world Pg 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1.1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1581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OL2 Q1 (a) List three stakeholders that may be impacted by the recent growth of PJ’s business.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HL1 Q2 (ii) Outline the importance of Grainne's relationship with her suppliers.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Q1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507" y="2997200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5086350"/>
            <a:ext cx="16230697" cy="151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1.2 Demonstrate how stakeholders interact and identify potential conflict between stakeholders.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3591778" y="3494258"/>
            <a:ext cx="3667522" cy="4270768"/>
          </a:xfrm>
          <a:custGeom>
            <a:avLst/>
            <a:gdLst/>
            <a:ahLst/>
            <a:cxnLst/>
            <a:rect l="l" t="t" r="r" b="b"/>
            <a:pathLst>
              <a:path w="3667522" h="4270768">
                <a:moveTo>
                  <a:pt x="0" y="0"/>
                </a:moveTo>
                <a:lnTo>
                  <a:pt x="3667522" y="0"/>
                </a:lnTo>
                <a:lnTo>
                  <a:pt x="3667522" y="4270768"/>
                </a:lnTo>
                <a:lnTo>
                  <a:pt x="0" y="42707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6792439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Cooperative Relationships between stakeholders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3604133"/>
            <a:ext cx="11871911" cy="2888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When they both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mutually benefit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from a relationship, it is seen as a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co-operative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relationship. 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When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both stakeholders are working towards a common goal. It is a win-win situation.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68133" y="7084441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Examples include:</a:t>
            </a:r>
          </a:p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Employer &amp; Employee: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When employers invest in staff training, employees gain skills for promotion or pay rises, while businesses benefit from more productive workers.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792439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Cooperative Relationships between stakeholders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7567" y="3407496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Investor &amp; Business Owner: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Investors provide funding to help the business grow, while business owners use that funding to invest in resources and drive results creating profits for both.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5895680"/>
            <a:ext cx="16351733" cy="145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Supplier &amp; Manager: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Investors provide funding to help the business grow, while managers use that funding to invest in resources and drive results.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669488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Producer &amp; Producer: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Local producers may share resources or promotional costs (e.g. local cheese makers promoting a cheese festival together) so both benefit from increased customer traffic.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792439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Competitive Relationships between stakeholders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7567" y="3688420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Conflicts can arise when the needs and wants of different stakeholders compete with each other –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if one party benefits, the other loses out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. This is a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win-lose situation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. This occurs when both stakeholders are </a:t>
            </a: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working towards a mutually exclusive goal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6370066"/>
            <a:ext cx="16351733" cy="2888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Examples include:</a:t>
            </a:r>
          </a:p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Employer &amp; Employee: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Employers may want to cut pay to reduce costs, while employees want a pay rise for higher disposable income — if one side wins, the other loses.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531734"/>
            <a:chOff x="0" y="0"/>
            <a:chExt cx="4816593" cy="6667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666794"/>
            </a:xfrm>
            <a:custGeom>
              <a:avLst/>
              <a:gdLst/>
              <a:ahLst/>
              <a:cxnLst/>
              <a:rect l="l" t="t" r="r" b="b"/>
              <a:pathLst>
                <a:path w="4816592" h="666794">
                  <a:moveTo>
                    <a:pt x="0" y="0"/>
                  </a:moveTo>
                  <a:lnTo>
                    <a:pt x="4816592" y="0"/>
                  </a:lnTo>
                  <a:lnTo>
                    <a:pt x="4816592" y="666794"/>
                  </a:lnTo>
                  <a:lnTo>
                    <a:pt x="0" y="66679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704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28700" y="318223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Introduction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1028893" y="1445348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1834252" y="1531073"/>
            <a:ext cx="5425337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76849" y="4089259"/>
            <a:ext cx="17259107" cy="4518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Think of a local business – which groups of people do you think it depends on most to operate daily?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Why might investors and employees sometimes disagree on what's best for a business?</a:t>
            </a:r>
          </a:p>
          <a:p>
            <a:pPr algn="l">
              <a:lnSpc>
                <a:spcPts val="5040"/>
              </a:lnSpc>
            </a:pPr>
            <a:endParaRPr lang="en-US" sz="36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If a business had to cut costs quickly, who might be impacted first?</a:t>
            </a:r>
          </a:p>
        </p:txBody>
      </p:sp>
      <p:sp>
        <p:nvSpPr>
          <p:cNvPr id="9" name="Freeform 9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676849" y="310986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Primer Questions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792439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Competitive Relationships between stakeholders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7567" y="3407496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Investor &amp; Business Owner: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Investors want higher dividends from profits; managers may prefer to reinvest profits into the business — both can't happen fully at the same time.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68133" y="5686130"/>
            <a:ext cx="16351733" cy="21738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Supplier &amp; Manager: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Suppliers may want faster payment or shorter credit terms, while managers may want to delay payment to manage cash flow — this creates tension.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7964456"/>
            <a:ext cx="16351733" cy="145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Producer &amp; Producer: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Competing producers may try to increase sales by improving price, quality, or service — if one gains customers, the other may lose them.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1.2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Q2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507" y="3659192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1.3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507" y="5414967"/>
            <a:ext cx="16230697" cy="1511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1.3 Suggest appropriate ways of avoiding and resolving conflict between stakeholders.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478909" y="9125468"/>
            <a:ext cx="5662585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6" name="Freeform 6"/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Strategies to help avoid stakeholder conflict: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8133" y="3512566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Open Communication: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Keep honest, regular contact with stakeholders to understand concerns and avoid conflict e.g. fairly handling customer complaints.</a:t>
            </a:r>
          </a:p>
          <a:p>
            <a:pPr algn="l">
              <a:lnSpc>
                <a:spcPts val="5698"/>
              </a:lnSpc>
            </a:pP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Corporate Social Responsibility (CSR):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Make ethical decisions that balance profit with societal good e.g. avoid unfair price hikes that exploit loyal customers.</a:t>
            </a:r>
          </a:p>
          <a:p>
            <a:pPr algn="l">
              <a:lnSpc>
                <a:spcPts val="5698"/>
              </a:lnSpc>
            </a:pPr>
            <a:endParaRPr lang="en-US" sz="3700" dirty="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 dirty="0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Stakeholder Involvement: </a:t>
            </a:r>
            <a:r>
              <a:rPr lang="en-US" sz="3700" dirty="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Include stakeholders in key decisions e.g. builders should consult local communities before starting major projects.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68133" y="3319710"/>
            <a:ext cx="13545285" cy="6460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Meet &amp; Talk (Supplier &amp; Manager): 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supplier and a manager might meet to discuss delayed payments and agree on a realistic timeline for future invoices to avoid damaging the relationship.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Negotiation or Bargaining (Employee &amp; Business Owner): 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 employee may want a four-day work week, while the owner wants to maintain output. They agree on a trial phase with performance targets to meet both needs halfway.</a:t>
            </a:r>
          </a:p>
        </p:txBody>
      </p:sp>
      <p:sp>
        <p:nvSpPr>
          <p:cNvPr id="8" name="Freeform 8"/>
          <p:cNvSpPr/>
          <p:nvPr/>
        </p:nvSpPr>
        <p:spPr>
          <a:xfrm>
            <a:off x="14347499" y="4840631"/>
            <a:ext cx="3774582" cy="3005511"/>
          </a:xfrm>
          <a:custGeom>
            <a:avLst/>
            <a:gdLst/>
            <a:ahLst/>
            <a:cxnLst/>
            <a:rect l="l" t="t" r="r" b="b"/>
            <a:pathLst>
              <a:path w="3774582" h="3005511">
                <a:moveTo>
                  <a:pt x="0" y="0"/>
                </a:moveTo>
                <a:lnTo>
                  <a:pt x="3774582" y="0"/>
                </a:lnTo>
                <a:lnTo>
                  <a:pt x="3774582" y="3005511"/>
                </a:lnTo>
                <a:lnTo>
                  <a:pt x="0" y="300551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Strategies to help resolve stakeholder conflict: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Strategies to help resolve stakeholder conflict: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8133" y="3688420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Mediation (Local Community &amp; Developer):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 local community group concerned about a new building project meets with a property developer, supported by a neutral mediator to ensure both sides feel heard.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4. Conciliation (Investor &amp; Manager):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 investor wants higher dividends, while the manager wants to reinvest profits and they can’t find a solution. A third party listens to both, may suggest a phased dividend increase to try to help them reach an agreement themselves to end the dispute.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88578" y="557036"/>
            <a:ext cx="13693184" cy="1219938"/>
          </a:xfrm>
          <a:custGeom>
            <a:avLst/>
            <a:gdLst/>
            <a:ahLst/>
            <a:cxnLst/>
            <a:rect l="l" t="t" r="r" b="b"/>
            <a:pathLst>
              <a:path w="13693184" h="1219938">
                <a:moveTo>
                  <a:pt x="0" y="0"/>
                </a:moveTo>
                <a:lnTo>
                  <a:pt x="13693183" y="0"/>
                </a:lnTo>
                <a:lnTo>
                  <a:pt x="13693183" y="1219938"/>
                </a:lnTo>
                <a:lnTo>
                  <a:pt x="0" y="12199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6111723" y="242175"/>
            <a:ext cx="1837198" cy="1506502"/>
          </a:xfrm>
          <a:custGeom>
            <a:avLst/>
            <a:gdLst/>
            <a:ahLst/>
            <a:cxnLst/>
            <a:rect l="l" t="t" r="r" b="b"/>
            <a:pathLst>
              <a:path w="1837198" h="1506502">
                <a:moveTo>
                  <a:pt x="0" y="0"/>
                </a:moveTo>
                <a:lnTo>
                  <a:pt x="1837198" y="0"/>
                </a:lnTo>
                <a:lnTo>
                  <a:pt x="1837198" y="1506502"/>
                </a:lnTo>
                <a:lnTo>
                  <a:pt x="0" y="15065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68133" y="3688420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5. Arbitration (Employee &amp; Employer):</a:t>
            </a:r>
          </a:p>
          <a:p>
            <a:pPr algn="l">
              <a:lnSpc>
                <a:spcPts val="5698"/>
              </a:lnSpc>
            </a:pP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 employee claims they were unfairly dismissed, while the employer insists proper procedures were followed. An independent arbitrator listens to both sides and reviews the evidence before recommending a resolution — for example, reinstatement, compensation, or upholding the dismissal. Both parties agree beforehand to accept the outcome.</a:t>
            </a:r>
          </a:p>
        </p:txBody>
      </p:sp>
      <p:sp>
        <p:nvSpPr>
          <p:cNvPr id="8" name="Freeform 8"/>
          <p:cNvSpPr/>
          <p:nvPr/>
        </p:nvSpPr>
        <p:spPr>
          <a:xfrm>
            <a:off x="14270503" y="7535014"/>
            <a:ext cx="4017497" cy="2751986"/>
          </a:xfrm>
          <a:custGeom>
            <a:avLst/>
            <a:gdLst/>
            <a:ahLst/>
            <a:cxnLst/>
            <a:rect l="l" t="t" r="r" b="b"/>
            <a:pathLst>
              <a:path w="4017497" h="2751986">
                <a:moveTo>
                  <a:pt x="0" y="0"/>
                </a:moveTo>
                <a:lnTo>
                  <a:pt x="4017497" y="0"/>
                </a:lnTo>
                <a:lnTo>
                  <a:pt x="4017497" y="2751986"/>
                </a:lnTo>
                <a:lnTo>
                  <a:pt x="0" y="27519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Strategies to help resolve stakeholder conflict: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1.3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None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250361"/>
            <a:ext cx="15422701" cy="1047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Q3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OL Q3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862617" y="0"/>
            <a:ext cx="4425383" cy="4425383"/>
          </a:xfrm>
          <a:custGeom>
            <a:avLst/>
            <a:gdLst/>
            <a:ahLst/>
            <a:cxnLst/>
            <a:rect l="l" t="t" r="r" b="b"/>
            <a:pathLst>
              <a:path w="4425383" h="4425383">
                <a:moveTo>
                  <a:pt x="0" y="0"/>
                </a:moveTo>
                <a:lnTo>
                  <a:pt x="4425383" y="0"/>
                </a:lnTo>
                <a:lnTo>
                  <a:pt x="4425383" y="4425383"/>
                </a:lnTo>
                <a:lnTo>
                  <a:pt x="0" y="44253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507" y="2712617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4594017"/>
            <a:ext cx="16230697" cy="220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1.4 Conduct stakeholder mapping and explain the importance of prioritising different stakeholder interests.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704196" y="9125468"/>
            <a:ext cx="6027422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488029" y="3307420"/>
            <a:ext cx="17237216" cy="3792188"/>
          </a:xfrm>
          <a:custGeom>
            <a:avLst/>
            <a:gdLst/>
            <a:ahLst/>
            <a:cxnLst/>
            <a:rect l="l" t="t" r="r" b="b"/>
            <a:pathLst>
              <a:path w="17237216" h="3792188">
                <a:moveTo>
                  <a:pt x="0" y="0"/>
                </a:moveTo>
                <a:lnTo>
                  <a:pt x="17237216" y="0"/>
                </a:lnTo>
                <a:lnTo>
                  <a:pt x="17237216" y="3792188"/>
                </a:lnTo>
                <a:lnTo>
                  <a:pt x="0" y="37921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907567" y="2561930"/>
            <a:ext cx="141902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Stakeholder Mapping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7319163"/>
            <a:ext cx="16527615" cy="2307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Generally a business would measure the </a:t>
            </a: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interest</a:t>
            </a: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 and </a:t>
            </a: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influence/power</a:t>
            </a: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 each group of stakeholders has, to help decide who to prioritise when making decisions.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436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28507" y="7621592"/>
            <a:ext cx="16230697" cy="0"/>
          </a:xfrm>
          <a:prstGeom prst="line">
            <a:avLst/>
          </a:prstGeom>
          <a:ln w="19050" cap="flat">
            <a:solidFill>
              <a:srgbClr val="EBD37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3144500" y="0"/>
            <a:ext cx="5143500" cy="5143500"/>
          </a:xfrm>
          <a:custGeom>
            <a:avLst/>
            <a:gdLst/>
            <a:ahLst/>
            <a:cxnLst/>
            <a:rect l="l" t="t" r="r" b="b"/>
            <a:pathLst>
              <a:path w="5143500" h="5143500">
                <a:moveTo>
                  <a:pt x="0" y="0"/>
                </a:moveTo>
                <a:lnTo>
                  <a:pt x="5143500" y="0"/>
                </a:lnTo>
                <a:lnTo>
                  <a:pt x="51435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1028700" y="3282139"/>
            <a:ext cx="13362596" cy="112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1">
                <a:solidFill>
                  <a:srgbClr val="EBD374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1.1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507" y="5086350"/>
            <a:ext cx="16230697" cy="220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5000" i="1">
                <a:solidFill>
                  <a:srgbClr val="EBD374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1.1 Outline the key internal and external stakeholders in a business and demonstrate their importance in the business environment.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5603" y="9172575"/>
            <a:ext cx="5382144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488029" y="3972513"/>
            <a:ext cx="3693006" cy="3869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 dirty="0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Two Teachers Stakeholder Mapping Video</a:t>
            </a:r>
          </a:p>
        </p:txBody>
      </p:sp>
      <p:pic>
        <p:nvPicPr>
          <p:cNvPr id="8" name="Picture 8"/>
          <p:cNvPicPr>
            <a:picLocks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724400" y="2267183"/>
            <a:ext cx="12952959" cy="7280351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842690-1C60-1E74-96A9-E697812D3D54}"/>
              </a:ext>
            </a:extLst>
          </p:cNvPr>
          <p:cNvSpPr txBox="1"/>
          <p:nvPr/>
        </p:nvSpPr>
        <p:spPr>
          <a:xfrm>
            <a:off x="8686800" y="9619892"/>
            <a:ext cx="558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https://</a:t>
            </a:r>
            <a:r>
              <a:rPr lang="en-US" b="1" dirty="0" err="1"/>
              <a:t>www.youtube.com</a:t>
            </a:r>
            <a:r>
              <a:rPr lang="en-US" b="1" dirty="0"/>
              <a:t>/</a:t>
            </a:r>
            <a:r>
              <a:rPr lang="en-US" b="1" dirty="0" err="1"/>
              <a:t>watch?v</a:t>
            </a:r>
            <a:r>
              <a:rPr lang="en-US" b="1" dirty="0"/>
              <a:t>=L5ahqkZAfn8&amp;t=1s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907567" y="3601358"/>
            <a:ext cx="6002286" cy="6351626"/>
          </a:xfrm>
          <a:custGeom>
            <a:avLst/>
            <a:gdLst/>
            <a:ahLst/>
            <a:cxnLst/>
            <a:rect l="l" t="t" r="r" b="b"/>
            <a:pathLst>
              <a:path w="6002286" h="6351626">
                <a:moveTo>
                  <a:pt x="0" y="0"/>
                </a:moveTo>
                <a:lnTo>
                  <a:pt x="6002286" y="0"/>
                </a:lnTo>
                <a:lnTo>
                  <a:pt x="6002286" y="6351626"/>
                </a:lnTo>
                <a:lnTo>
                  <a:pt x="0" y="635162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7600805" y="3477533"/>
            <a:ext cx="10231238" cy="6448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1. Identify Stakeholders: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List all individuals or groups affected by the business, both internally and externally.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2. Analyse Power &amp; Interest: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Assess each stakeholder’s level of influence and their interest in the business.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3. Map to a Grid: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Place stakeholders on a Power–Interest Grid (High/Low Power vs High/Low Interest) to decide who to prioritise.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4. Allocate Resources &amp; Plan Engagement: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Focus on key stakeholders and create tailored communication or engagement strategies based on their position on the grid.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Steps in Stakeholder Mapping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40986" y="3774145"/>
            <a:ext cx="2105471" cy="872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1. Identify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5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Stakeholders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702324" y="5457720"/>
            <a:ext cx="2845296" cy="898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2. </a:t>
            </a:r>
            <a:r>
              <a:rPr lang="en-US" sz="2600" b="1" dirty="0" err="1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Analyse</a:t>
            </a:r>
            <a:r>
              <a:rPr lang="en-US" sz="26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 Power 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&amp; Interest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5635" y="7143645"/>
            <a:ext cx="2956173" cy="953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 b="1">
                <a:solidFill>
                  <a:srgbClr val="000000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3. Map to a power</a:t>
            </a:r>
          </a:p>
          <a:p>
            <a:pPr algn="ctr">
              <a:lnSpc>
                <a:spcPts val="3640"/>
              </a:lnSpc>
              <a:spcBef>
                <a:spcPct val="0"/>
              </a:spcBef>
            </a:pPr>
            <a:r>
              <a:rPr lang="en-US" sz="2600" b="1">
                <a:solidFill>
                  <a:srgbClr val="000000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interest grid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443289" y="8747125"/>
            <a:ext cx="3363367" cy="8724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4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4. Allocate resources </a:t>
            </a:r>
          </a:p>
          <a:p>
            <a:pPr algn="ctr">
              <a:lnSpc>
                <a:spcPts val="3500"/>
              </a:lnSpc>
              <a:spcBef>
                <a:spcPct val="0"/>
              </a:spcBef>
            </a:pPr>
            <a:r>
              <a:rPr lang="en-US" sz="2400" b="1" dirty="0">
                <a:solidFill>
                  <a:srgbClr val="FFFFFF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&amp; plan engagement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pic>
        <p:nvPicPr>
          <p:cNvPr id="10" name="Picture 9" descr="A diagram of a business&#10;&#10;AI-generated content may be incorrect.">
            <a:extLst>
              <a:ext uri="{FF2B5EF4-FFF2-40B4-BE49-F238E27FC236}">
                <a16:creationId xmlns:a16="http://schemas.microsoft.com/office/drawing/2014/main" id="{84E3BEBF-9611-9B31-364E-9BDCD0FBD6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91" y="2248216"/>
            <a:ext cx="15756018" cy="803878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64759" y="2298363"/>
            <a:ext cx="16558481" cy="7684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Class Task: Stakeholder Mapping Example – AIB Branch Closures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Context: </a:t>
            </a: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AIB is planning to close more rural bank branches.</a:t>
            </a: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Task:</a:t>
            </a: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 Work through the four steps of stakeholder mapping by focusing on this decision and how each of the following stakeholders need to be prioritised: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AIB identifies the following key stakeholders impacted by rural branch closures: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Customers (especially older or less tech-savvy customers)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Local Community (rural towns losing essential services)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Employees (staff at affected branches)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Government (local politicians, regulator intervention)</a:t>
            </a:r>
          </a:p>
          <a:p>
            <a:pPr algn="l">
              <a:lnSpc>
                <a:spcPts val="4200"/>
              </a:lnSpc>
            </a:pPr>
            <a:endParaRPr lang="en-US" sz="3000">
              <a:solidFill>
                <a:srgbClr val="24363D"/>
              </a:solidFill>
              <a:latin typeface="Tabarra Sans"/>
              <a:ea typeface="Tabarra Sans"/>
              <a:cs typeface="Tabarra Sans"/>
              <a:sym typeface="Tabarra Sans"/>
            </a:endParaRPr>
          </a:p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For each stakeholder, decide: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Do they have high or low interest in this decision?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Do they have high or low influence (power) over the decision?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aphicFrame>
        <p:nvGraphicFramePr>
          <p:cNvPr id="7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264524"/>
              </p:ext>
            </p:extLst>
          </p:nvPr>
        </p:nvGraphicFramePr>
        <p:xfrm>
          <a:off x="1469730" y="3770543"/>
          <a:ext cx="15953511" cy="5358765"/>
        </p:xfrm>
        <a:graphic>
          <a:graphicData uri="http://schemas.openxmlformats.org/drawingml/2006/table">
            <a:tbl>
              <a:tblPr/>
              <a:tblGrid>
                <a:gridCol w="361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8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9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858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5183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abarra Sans Bold"/>
                          <a:ea typeface="Tabarra Sans Bold"/>
                          <a:cs typeface="Tabarra Sans Bold"/>
                          <a:sym typeface="Tabarra Sans Bold"/>
                        </a:rPr>
                        <a:t>Stakeholder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abarra Sans Bold"/>
                          <a:ea typeface="Tabarra Sans Bold"/>
                          <a:cs typeface="Tabarra Sans Bold"/>
                          <a:sym typeface="Tabarra Sans Bold"/>
                        </a:rPr>
                        <a:t>Interest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abarra Sans Bold"/>
                          <a:ea typeface="Tabarra Sans Bold"/>
                          <a:cs typeface="Tabarra Sans Bold"/>
                          <a:sym typeface="Tabarra Sans Bold"/>
                        </a:rPr>
                        <a:t>Influence/ Power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abarra Sans Bold"/>
                          <a:ea typeface="Tabarra Sans Bold"/>
                          <a:cs typeface="Tabarra Sans Bold"/>
                          <a:sym typeface="Tabarra Sans Bold"/>
                        </a:rPr>
                        <a:t>Reasoning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83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Customers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High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Closely affected by branch closures, but limited power to change the decision individually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183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Local Community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High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Community well-being and accessibility are impacted, but limited power to change the decision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183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Employees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High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High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Jobs may be at risk, unionised workers may have high power to negotiate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1831"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Government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Low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Low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800"/>
                        </a:lnSpc>
                        <a:defRPr/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abarra Sans"/>
                          <a:ea typeface="Tabarra Sans"/>
                          <a:cs typeface="Tabarra Sans"/>
                          <a:sym typeface="Tabarra Sans"/>
                        </a:rPr>
                        <a:t>Local politicians may try to influence the decision, concern may exist over removal of services for locals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8"/>
          <p:cNvSpPr txBox="1"/>
          <p:nvPr/>
        </p:nvSpPr>
        <p:spPr>
          <a:xfrm>
            <a:off x="864759" y="2298363"/>
            <a:ext cx="16558481" cy="1283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60"/>
              </a:lnSpc>
            </a:pPr>
            <a:r>
              <a:rPr lang="en-US" sz="3900" b="1">
                <a:solidFill>
                  <a:srgbClr val="24363D"/>
                </a:solidFill>
                <a:latin typeface="Tabarra Sans Bold"/>
                <a:ea typeface="Tabarra Sans Bold"/>
                <a:cs typeface="Tabarra Sans Bold"/>
                <a:sym typeface="Tabarra Sans Bold"/>
              </a:rPr>
              <a:t>Stakeholder Mapping Example – AIB - Suggested Solution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24363D"/>
                </a:solidFill>
                <a:latin typeface="Tabarra Sans"/>
                <a:ea typeface="Tabarra Sans"/>
                <a:cs typeface="Tabarra Sans"/>
                <a:sym typeface="Tabarra Sans"/>
              </a:rPr>
              <a:t>Task: Map out a power-interest grid showing the information provided below.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03827" y="726766"/>
            <a:ext cx="14993957" cy="1335825"/>
          </a:xfrm>
          <a:custGeom>
            <a:avLst/>
            <a:gdLst/>
            <a:ahLst/>
            <a:cxnLst/>
            <a:rect l="l" t="t" r="r" b="b"/>
            <a:pathLst>
              <a:path w="14993957" h="1335825">
                <a:moveTo>
                  <a:pt x="0" y="0"/>
                </a:moveTo>
                <a:lnTo>
                  <a:pt x="14993957" y="0"/>
                </a:lnTo>
                <a:lnTo>
                  <a:pt x="14993957" y="1335826"/>
                </a:lnTo>
                <a:lnTo>
                  <a:pt x="0" y="1335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5772644" y="0"/>
            <a:ext cx="2515356" cy="2062592"/>
          </a:xfrm>
          <a:custGeom>
            <a:avLst/>
            <a:gdLst/>
            <a:ahLst/>
            <a:cxnLst/>
            <a:rect l="l" t="t" r="r" b="b"/>
            <a:pathLst>
              <a:path w="2515356" h="2062592">
                <a:moveTo>
                  <a:pt x="0" y="0"/>
                </a:moveTo>
                <a:lnTo>
                  <a:pt x="2515356" y="0"/>
                </a:lnTo>
                <a:lnTo>
                  <a:pt x="2515356" y="2062592"/>
                </a:lnTo>
                <a:lnTo>
                  <a:pt x="0" y="20625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6122755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Importance of Stakeholder Mapping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68133" y="3407370"/>
            <a:ext cx="16351733" cy="6423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Improves Decision-Making Quality</a:t>
            </a:r>
          </a:p>
          <a:p>
            <a:pPr algn="l">
              <a:lnSpc>
                <a:spcPts val="492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Mapping helps a business see all viewpoints before making a decision. It encourages balanced choices that consider the needs, concerns, and influence of different groups.</a:t>
            </a:r>
          </a:p>
          <a:p>
            <a:pPr algn="l">
              <a:lnSpc>
                <a:spcPts val="492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A bank may delay a branch closure after mapping shows high-impact on older customers with low digital access.</a:t>
            </a:r>
          </a:p>
          <a:p>
            <a:pPr algn="l">
              <a:lnSpc>
                <a:spcPts val="5698"/>
              </a:lnSpc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Supports Strategic Planning</a:t>
            </a:r>
          </a:p>
          <a:p>
            <a:pPr algn="l">
              <a:lnSpc>
                <a:spcPts val="492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Stakeholder mapping helps businesses plan long-term actions by understanding who to engage and when. This helps reduce surprises and keeps key relationships strong.</a:t>
            </a:r>
          </a:p>
          <a:p>
            <a:pPr algn="l">
              <a:lnSpc>
                <a:spcPts val="4928"/>
              </a:lnSpc>
            </a:pPr>
            <a:r>
              <a:rPr lang="en-US" sz="32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E.g. During expansion, a company might map which stakeholders to involve early—such as local councils or investors—to smooth the path.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D7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4579" y="471948"/>
            <a:ext cx="17124721" cy="1113503"/>
            <a:chOff x="0" y="0"/>
            <a:chExt cx="4510215" cy="29326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10215" cy="293268"/>
            </a:xfrm>
            <a:custGeom>
              <a:avLst/>
              <a:gdLst/>
              <a:ahLst/>
              <a:cxnLst/>
              <a:rect l="l" t="t" r="r" b="b"/>
              <a:pathLst>
                <a:path w="4510215" h="293268">
                  <a:moveTo>
                    <a:pt x="23057" y="0"/>
                  </a:moveTo>
                  <a:lnTo>
                    <a:pt x="4487158" y="0"/>
                  </a:lnTo>
                  <a:cubicBezTo>
                    <a:pt x="4493273" y="0"/>
                    <a:pt x="4499137" y="2429"/>
                    <a:pt x="4503462" y="6753"/>
                  </a:cubicBezTo>
                  <a:cubicBezTo>
                    <a:pt x="4507785" y="11077"/>
                    <a:pt x="4510215" y="16942"/>
                    <a:pt x="4510215" y="23057"/>
                  </a:cubicBezTo>
                  <a:lnTo>
                    <a:pt x="4510215" y="270212"/>
                  </a:lnTo>
                  <a:cubicBezTo>
                    <a:pt x="4510215" y="282946"/>
                    <a:pt x="4499892" y="293268"/>
                    <a:pt x="4487158" y="293268"/>
                  </a:cubicBezTo>
                  <a:lnTo>
                    <a:pt x="23057" y="293268"/>
                  </a:lnTo>
                  <a:cubicBezTo>
                    <a:pt x="10323" y="293268"/>
                    <a:pt x="0" y="282946"/>
                    <a:pt x="0" y="270212"/>
                  </a:cubicBezTo>
                  <a:lnTo>
                    <a:pt x="0" y="23057"/>
                  </a:lnTo>
                  <a:cubicBezTo>
                    <a:pt x="0" y="10323"/>
                    <a:pt x="10323" y="0"/>
                    <a:pt x="2305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10215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306389" y="617855"/>
            <a:ext cx="14782816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Suggested Activities for LO 1.4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310400" y="2708801"/>
            <a:ext cx="8236924" cy="1113503"/>
            <a:chOff x="0" y="0"/>
            <a:chExt cx="2169396" cy="29326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64952" y="2854708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Sample Papers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511855" y="5765383"/>
            <a:ext cx="8236924" cy="1113503"/>
            <a:chOff x="0" y="0"/>
            <a:chExt cx="2169396" cy="29326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69396" cy="293268"/>
            </a:xfrm>
            <a:custGeom>
              <a:avLst/>
              <a:gdLst/>
              <a:ahLst/>
              <a:cxnLst/>
              <a:rect l="l" t="t" r="r" b="b"/>
              <a:pathLst>
                <a:path w="2169396" h="293268">
                  <a:moveTo>
                    <a:pt x="47935" y="0"/>
                  </a:moveTo>
                  <a:lnTo>
                    <a:pt x="2121461" y="0"/>
                  </a:lnTo>
                  <a:cubicBezTo>
                    <a:pt x="2134174" y="0"/>
                    <a:pt x="2146366" y="5050"/>
                    <a:pt x="2155356" y="14040"/>
                  </a:cubicBezTo>
                  <a:cubicBezTo>
                    <a:pt x="2164345" y="23029"/>
                    <a:pt x="2169396" y="35222"/>
                    <a:pt x="2169396" y="47935"/>
                  </a:cubicBezTo>
                  <a:lnTo>
                    <a:pt x="2169396" y="245333"/>
                  </a:lnTo>
                  <a:cubicBezTo>
                    <a:pt x="2169396" y="258046"/>
                    <a:pt x="2164345" y="270239"/>
                    <a:pt x="2155356" y="279228"/>
                  </a:cubicBezTo>
                  <a:cubicBezTo>
                    <a:pt x="2146366" y="288218"/>
                    <a:pt x="2134174" y="293268"/>
                    <a:pt x="2121461" y="293268"/>
                  </a:cubicBezTo>
                  <a:lnTo>
                    <a:pt x="47935" y="293268"/>
                  </a:lnTo>
                  <a:cubicBezTo>
                    <a:pt x="35222" y="293268"/>
                    <a:pt x="23029" y="288218"/>
                    <a:pt x="14040" y="279228"/>
                  </a:cubicBezTo>
                  <a:cubicBezTo>
                    <a:pt x="5050" y="270239"/>
                    <a:pt x="0" y="258046"/>
                    <a:pt x="0" y="245333"/>
                  </a:cubicBezTo>
                  <a:lnTo>
                    <a:pt x="0" y="47935"/>
                  </a:lnTo>
                  <a:cubicBezTo>
                    <a:pt x="0" y="35222"/>
                    <a:pt x="5050" y="23029"/>
                    <a:pt x="14040" y="14040"/>
                  </a:cubicBezTo>
                  <a:cubicBezTo>
                    <a:pt x="23029" y="5050"/>
                    <a:pt x="35222" y="0"/>
                    <a:pt x="47935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2169396" cy="3313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66407" y="5911289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64B8B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Activity Book Qs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1855" y="3974694"/>
            <a:ext cx="17015317" cy="15811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HL2 Q1 (b) John and Mark are considering adding new plant-based menu options.</a:t>
            </a:r>
          </a:p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(i) Conduct stakeholder mapping to identify and prioritise four stakeholders affected by this decision.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11855" y="7250361"/>
            <a:ext cx="15422701" cy="514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 Q4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96954" y="5256471"/>
            <a:ext cx="8347046" cy="465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Internal Stakeholders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1. Business Owner/Entrepreneur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2. Managers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3. Employees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4. Investors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5256471"/>
            <a:ext cx="8284390" cy="4650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External Stakeholders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1. Consumers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2. Local Community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3. Suppliers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4. Government</a:t>
            </a:r>
          </a:p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24363D"/>
                </a:solidFill>
                <a:latin typeface="Montserrat"/>
                <a:ea typeface="Montserrat"/>
                <a:cs typeface="Montserrat"/>
                <a:sym typeface="Montserrat"/>
              </a:rPr>
              <a:t>5. Interest Groups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07567" y="2128510"/>
            <a:ext cx="16351733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90"/>
              </a:lnSpc>
            </a:pPr>
            <a:r>
              <a:rPr lang="en-US" sz="35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Internal stakeholders are individuals or groups that are directly involved in the running of the business.</a:t>
            </a:r>
          </a:p>
          <a:p>
            <a:pPr algn="l">
              <a:lnSpc>
                <a:spcPts val="5390"/>
              </a:lnSpc>
            </a:pPr>
            <a:r>
              <a:rPr lang="en-US" sz="35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External stakeholders are individuals or groups that aren’t directly involved in the running of the business but are affected by its activities.</a:t>
            </a:r>
          </a:p>
        </p:txBody>
      </p:sp>
      <p:sp>
        <p:nvSpPr>
          <p:cNvPr id="10" name="Freeform 10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2561930"/>
            <a:ext cx="140271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Business Owner/Entrepreneur (Internal)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07567" y="3420098"/>
            <a:ext cx="16351733" cy="5031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identify market opportunities, secure the necessary funding, and accept personal and financial risks, including potentially inheriting or managing family-owned businesses.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 They are crucial as they transform initial business ideas into viable operations, providing essential leadership, strategic vision, and shouldering the early risks necessary for business establishment.</a:t>
            </a:r>
          </a:p>
        </p:txBody>
      </p:sp>
      <p:sp>
        <p:nvSpPr>
          <p:cNvPr id="7" name="Freeform 7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3559673" y="7136752"/>
            <a:ext cx="4728327" cy="3150248"/>
          </a:xfrm>
          <a:custGeom>
            <a:avLst/>
            <a:gdLst/>
            <a:ahLst/>
            <a:cxnLst/>
            <a:rect l="l" t="t" r="r" b="b"/>
            <a:pathLst>
              <a:path w="4728327" h="3150248">
                <a:moveTo>
                  <a:pt x="0" y="0"/>
                </a:moveTo>
                <a:lnTo>
                  <a:pt x="4728327" y="0"/>
                </a:lnTo>
                <a:lnTo>
                  <a:pt x="4728327" y="3150248"/>
                </a:lnTo>
                <a:lnTo>
                  <a:pt x="0" y="31502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907567" y="2561930"/>
            <a:ext cx="14027117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1. Business Owner/Entrepreneur (Internal)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07567" y="3420098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Entrepreneurs typically aim for financial success and profitability, seek personal recognition and achievement, and value independence and control over business decisions.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Shane Curran, aged 19, successfully secured over €3 million in funding to launch his cybersecurity start-up, Evervault.</a:t>
            </a:r>
          </a:p>
        </p:txBody>
      </p: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4316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Role in the Business: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They set objectives based on the entrepreneur’s vision and organise resources effectively to achieve these business goals.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Importance: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Essential for coordinating daily operations, motivating staff, and ensuring the business remains focused on achieving both immediate and future objectives.</a:t>
            </a:r>
          </a:p>
        </p:txBody>
      </p:sp>
      <p:sp>
        <p:nvSpPr>
          <p:cNvPr id="6" name="Freeform 6"/>
          <p:cNvSpPr/>
          <p:nvPr/>
        </p:nvSpPr>
        <p:spPr>
          <a:xfrm>
            <a:off x="13908596" y="7299347"/>
            <a:ext cx="4121307" cy="2766428"/>
          </a:xfrm>
          <a:custGeom>
            <a:avLst/>
            <a:gdLst/>
            <a:ahLst/>
            <a:cxnLst/>
            <a:rect l="l" t="t" r="r" b="b"/>
            <a:pathLst>
              <a:path w="4121307" h="2766428">
                <a:moveTo>
                  <a:pt x="0" y="0"/>
                </a:moveTo>
                <a:lnTo>
                  <a:pt x="4121307" y="0"/>
                </a:lnTo>
                <a:lnTo>
                  <a:pt x="4121307" y="2766427"/>
                </a:lnTo>
                <a:lnTo>
                  <a:pt x="0" y="27664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Managers (Internal)</a:t>
            </a:r>
          </a:p>
        </p:txBody>
      </p: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2062592"/>
            <a:chOff x="0" y="0"/>
            <a:chExt cx="4816593" cy="5432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43234"/>
            </a:xfrm>
            <a:custGeom>
              <a:avLst/>
              <a:gdLst/>
              <a:ahLst/>
              <a:cxnLst/>
              <a:rect l="l" t="t" r="r" b="b"/>
              <a:pathLst>
                <a:path w="4816592" h="543234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7567" y="3420098"/>
            <a:ext cx="16351733" cy="5745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Their Needs &amp; Wants: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Managers need sufficient resources (like staffing, finance, and equipment) to fulfil business objectives and typically desire recognition, career growth, and decision-making responsibilities.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  <a:p>
            <a:pPr marL="798831" lvl="1" indent="-399416" algn="l">
              <a:lnSpc>
                <a:spcPts val="5698"/>
              </a:lnSpc>
              <a:buFont typeface="Arial"/>
              <a:buChar char="•"/>
            </a:pPr>
            <a:r>
              <a:rPr lang="en-US" sz="3700" b="1">
                <a:solidFill>
                  <a:srgbClr val="24363D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Example: </a:t>
            </a:r>
            <a:r>
              <a:rPr lang="en-US" sz="3700">
                <a:solidFill>
                  <a:srgbClr val="24363D"/>
                </a:solidFill>
                <a:latin typeface="Calibri (MS)"/>
                <a:ea typeface="Calibri (MS)"/>
                <a:cs typeface="Calibri (MS)"/>
                <a:sym typeface="Calibri (MS)"/>
              </a:rPr>
              <a:t>Anne O’Leary became Head of Meta Ireland in May 2023, previously serving as CEO of Vodafone Ireland, showcasing significant managerial progression and achievement.</a:t>
            </a:r>
          </a:p>
          <a:p>
            <a:pPr algn="l">
              <a:lnSpc>
                <a:spcPts val="5698"/>
              </a:lnSpc>
            </a:pPr>
            <a:endParaRPr lang="en-US" sz="3700">
              <a:solidFill>
                <a:srgbClr val="24363D"/>
              </a:solidFill>
              <a:latin typeface="Calibri (MS)"/>
              <a:ea typeface="Calibri (MS)"/>
              <a:cs typeface="Calibri (MS)"/>
              <a:sym typeface="Calibri (MS)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4772438" y="7953546"/>
            <a:ext cx="3515562" cy="2333454"/>
          </a:xfrm>
          <a:custGeom>
            <a:avLst/>
            <a:gdLst/>
            <a:ahLst/>
            <a:cxnLst/>
            <a:rect l="l" t="t" r="r" b="b"/>
            <a:pathLst>
              <a:path w="3515562" h="2333454">
                <a:moveTo>
                  <a:pt x="0" y="0"/>
                </a:moveTo>
                <a:lnTo>
                  <a:pt x="3515562" y="0"/>
                </a:lnTo>
                <a:lnTo>
                  <a:pt x="3515562" y="2333454"/>
                </a:lnTo>
                <a:lnTo>
                  <a:pt x="0" y="23334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07567" y="2561930"/>
            <a:ext cx="10469068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 b="1">
                <a:solidFill>
                  <a:srgbClr val="24363D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2. Managers (Internal)</a:t>
            </a:r>
          </a:p>
        </p:txBody>
      </p:sp>
      <p:sp>
        <p:nvSpPr>
          <p:cNvPr id="8" name="Freeform 8"/>
          <p:cNvSpPr/>
          <p:nvPr/>
        </p:nvSpPr>
        <p:spPr>
          <a:xfrm>
            <a:off x="1470346" y="726766"/>
            <a:ext cx="13627438" cy="1214081"/>
          </a:xfrm>
          <a:custGeom>
            <a:avLst/>
            <a:gdLst/>
            <a:ahLst/>
            <a:cxnLst/>
            <a:rect l="l" t="t" r="r" b="b"/>
            <a:pathLst>
              <a:path w="13627438" h="1214081">
                <a:moveTo>
                  <a:pt x="0" y="0"/>
                </a:moveTo>
                <a:lnTo>
                  <a:pt x="13627438" y="0"/>
                </a:lnTo>
                <a:lnTo>
                  <a:pt x="13627438" y="1214081"/>
                </a:lnTo>
                <a:lnTo>
                  <a:pt x="0" y="12140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5996207" y="152129"/>
            <a:ext cx="2144309" cy="1758334"/>
          </a:xfrm>
          <a:custGeom>
            <a:avLst/>
            <a:gdLst/>
            <a:ahLst/>
            <a:cxnLst/>
            <a:rect l="l" t="t" r="r" b="b"/>
            <a:pathLst>
              <a:path w="2144309" h="1758334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88029" y="156450"/>
            <a:ext cx="6214789" cy="7154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EBD37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3109</Words>
  <Application>Microsoft Macintosh PowerPoint</Application>
  <PresentationFormat>Custom</PresentationFormat>
  <Paragraphs>283</Paragraphs>
  <Slides>46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Tabarra Sans Heavy</vt:lpstr>
      <vt:lpstr>Calibri (MS) Bold</vt:lpstr>
      <vt:lpstr>League Spartan</vt:lpstr>
      <vt:lpstr>Tabarra Sans Bold</vt:lpstr>
      <vt:lpstr>Arial</vt:lpstr>
      <vt:lpstr>Montserrat</vt:lpstr>
      <vt:lpstr>Tabarra Sans Italics</vt:lpstr>
      <vt:lpstr>Calibri (MS)</vt:lpstr>
      <vt:lpstr>Tabarra Sans</vt:lpstr>
      <vt:lpstr>Calibri</vt:lpstr>
      <vt:lpstr>Montserrat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S1 Ch1</dc:title>
  <cp:lastModifiedBy>Gavin Duffy</cp:lastModifiedBy>
  <cp:revision>7</cp:revision>
  <dcterms:created xsi:type="dcterms:W3CDTF">2006-08-16T00:00:00Z</dcterms:created>
  <dcterms:modified xsi:type="dcterms:W3CDTF">2025-08-11T09:24:42Z</dcterms:modified>
  <dc:identifier>DAGn0TDo1-M</dc:identifier>
</cp:coreProperties>
</file>