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10" r:id="rId46"/>
    <p:sldId id="300" r:id="rId47"/>
    <p:sldId id="311" r:id="rId48"/>
    <p:sldId id="301" r:id="rId49"/>
    <p:sldId id="302" r:id="rId50"/>
    <p:sldId id="312" r:id="rId51"/>
    <p:sldId id="303" r:id="rId52"/>
    <p:sldId id="313" r:id="rId53"/>
    <p:sldId id="304" r:id="rId54"/>
    <p:sldId id="314" r:id="rId55"/>
    <p:sldId id="305" r:id="rId56"/>
    <p:sldId id="306" r:id="rId57"/>
    <p:sldId id="307" r:id="rId58"/>
    <p:sldId id="308" r:id="rId59"/>
    <p:sldId id="309" r:id="rId60"/>
  </p:sldIdLst>
  <p:sldSz cx="18288000" cy="10287000"/>
  <p:notesSz cx="6858000" cy="9144000"/>
  <p:embeddedFontLst>
    <p:embeddedFont>
      <p:font typeface="Calibri (MS)" panose="020F0502020204030204" pitchFamily="34" charset="0"/>
      <p:regular r:id="rId61"/>
    </p:embeddedFont>
    <p:embeddedFont>
      <p:font typeface="Calibri (MS) Bold" panose="020F0702030404030204" pitchFamily="34" charset="0"/>
      <p:regular r:id="rId62"/>
      <p:bold r:id="rId63"/>
    </p:embeddedFont>
    <p:embeddedFont>
      <p:font typeface="League Spartan" pitchFamily="2" charset="77"/>
      <p:regular r:id="rId64"/>
      <p:bold r:id="rId65"/>
    </p:embeddedFont>
    <p:embeddedFont>
      <p:font typeface="Montserrat" pitchFamily="2" charset="77"/>
      <p:regular r:id="rId66"/>
      <p:bold r:id="rId67"/>
      <p:italic r:id="rId68"/>
      <p:boldItalic r:id="rId69"/>
    </p:embeddedFont>
    <p:embeddedFont>
      <p:font typeface="Montserrat Bold" panose="020F0502020204030204" pitchFamily="34" charset="0"/>
      <p:regular r:id="rId70"/>
      <p:bold r:id="rId71"/>
    </p:embeddedFont>
    <p:embeddedFont>
      <p:font typeface="Tabarra Sans" panose="020F0502020204030204" pitchFamily="34" charset="0"/>
      <p:regular r:id="rId72"/>
    </p:embeddedFont>
    <p:embeddedFont>
      <p:font typeface="Tabarra Sans Bold" pitchFamily="2" charset="0"/>
      <p:regular r:id="rId73"/>
      <p:bold r:id="rId74"/>
    </p:embeddedFont>
    <p:embeddedFont>
      <p:font typeface="Tabarra Sans Heavy" pitchFamily="2" charset="0"/>
      <p:regular r:id="rId75"/>
      <p:bold r:id="rId76"/>
    </p:embeddedFont>
    <p:embeddedFont>
      <p:font typeface="Tabarra Sans Italics" pitchFamily="2" charset="0"/>
      <p:regular r:id="rId77"/>
      <p:italic r:id="rId7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23" autoAdjust="0"/>
    <p:restoredTop sz="94558" autoAdjust="0"/>
  </p:normalViewPr>
  <p:slideViewPr>
    <p:cSldViewPr>
      <p:cViewPr varScale="1">
        <p:scale>
          <a:sx n="71" d="100"/>
          <a:sy n="71" d="100"/>
        </p:scale>
        <p:origin x="1312" y="4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3.fntdata"/><Relationship Id="rId68" Type="http://schemas.openxmlformats.org/officeDocument/2006/relationships/font" Target="fonts/font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4.fntdata"/><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1.fntdata"/><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4.fntdata"/><Relationship Id="rId69" Type="http://schemas.openxmlformats.org/officeDocument/2006/relationships/font" Target="fonts/font9.fntdata"/><Relationship Id="rId77" Type="http://schemas.openxmlformats.org/officeDocument/2006/relationships/font" Target="fonts/font17.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2.fntdata"/><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2.fntdata"/><Relationship Id="rId70" Type="http://schemas.openxmlformats.org/officeDocument/2006/relationships/font" Target="fonts/font10.fntdata"/><Relationship Id="rId75"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font" Target="fonts/font5.fntdata"/><Relationship Id="rId73" Type="http://schemas.openxmlformats.org/officeDocument/2006/relationships/font" Target="fonts/font13.fntdata"/><Relationship Id="rId78" Type="http://schemas.openxmlformats.org/officeDocument/2006/relationships/font" Target="fonts/font18.fntdata"/><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6.fntdata"/><Relationship Id="rId7" Type="http://schemas.openxmlformats.org/officeDocument/2006/relationships/slide" Target="slides/slide6.xml"/><Relationship Id="rId71" Type="http://schemas.openxmlformats.org/officeDocument/2006/relationships/font" Target="fonts/font1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https://www.youtube.com/watch?v=hD4fCmCRCxQ" TargetMode="Externa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2.svg"/></Relationships>
</file>

<file path=ppt/slides/_rels/slide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sv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svg"/><Relationship Id="rId7"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sv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11.png"/><Relationship Id="rId7" Type="http://schemas.openxmlformats.org/officeDocument/2006/relationships/image" Target="../media/image13.jpeg"/><Relationship Id="rId12" Type="http://schemas.openxmlformats.org/officeDocument/2006/relationships/image" Target="../media/image21.png"/><Relationship Id="rId17" Type="http://schemas.openxmlformats.org/officeDocument/2006/relationships/image" Target="../media/image26.svg"/><Relationship Id="rId2" Type="http://schemas.openxmlformats.org/officeDocument/2006/relationships/slideLayout" Target="../slideLayouts/slideLayout7.xml"/><Relationship Id="rId16" Type="http://schemas.openxmlformats.org/officeDocument/2006/relationships/image" Target="../media/image25.png"/><Relationship Id="rId1" Type="http://schemas.openxmlformats.org/officeDocument/2006/relationships/video" Target="https://www.youtube.com/watch?v=g4E3fhybhGM" TargetMode="External"/><Relationship Id="rId6" Type="http://schemas.openxmlformats.org/officeDocument/2006/relationships/image" Target="../media/image4.svg"/><Relationship Id="rId11" Type="http://schemas.openxmlformats.org/officeDocument/2006/relationships/image" Target="../media/image20.svg"/><Relationship Id="rId5" Type="http://schemas.openxmlformats.org/officeDocument/2006/relationships/image" Target="../media/image3.png"/><Relationship Id="rId15" Type="http://schemas.openxmlformats.org/officeDocument/2006/relationships/image" Target="../media/image24.svg"/><Relationship Id="rId10" Type="http://schemas.openxmlformats.org/officeDocument/2006/relationships/image" Target="../media/image19.png"/><Relationship Id="rId4" Type="http://schemas.openxmlformats.org/officeDocument/2006/relationships/image" Target="../media/image12.svg"/><Relationship Id="rId9" Type="http://schemas.openxmlformats.org/officeDocument/2006/relationships/image" Target="../media/image18.svg"/><Relationship Id="rId14" Type="http://schemas.openxmlformats.org/officeDocument/2006/relationships/image" Target="../media/image23.png"/></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18" Type="http://schemas.openxmlformats.org/officeDocument/2006/relationships/image" Target="../media/image43.png"/><Relationship Id="rId3" Type="http://schemas.openxmlformats.org/officeDocument/2006/relationships/image" Target="../media/image28.svg"/><Relationship Id="rId21" Type="http://schemas.openxmlformats.org/officeDocument/2006/relationships/image" Target="../media/image46.svg"/><Relationship Id="rId7" Type="http://schemas.openxmlformats.org/officeDocument/2006/relationships/image" Target="../media/image32.svg"/><Relationship Id="rId12" Type="http://schemas.openxmlformats.org/officeDocument/2006/relationships/image" Target="../media/image37.png"/><Relationship Id="rId17" Type="http://schemas.openxmlformats.org/officeDocument/2006/relationships/image" Target="../media/image42.svg"/><Relationship Id="rId2" Type="http://schemas.openxmlformats.org/officeDocument/2006/relationships/image" Target="../media/image27.png"/><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5" Type="http://schemas.openxmlformats.org/officeDocument/2006/relationships/image" Target="../media/image40.svg"/><Relationship Id="rId10" Type="http://schemas.openxmlformats.org/officeDocument/2006/relationships/image" Target="../media/image35.png"/><Relationship Id="rId19" Type="http://schemas.openxmlformats.org/officeDocument/2006/relationships/image" Target="../media/image44.svg"/><Relationship Id="rId4" Type="http://schemas.openxmlformats.org/officeDocument/2006/relationships/image" Target="../media/image29.png"/><Relationship Id="rId9" Type="http://schemas.openxmlformats.org/officeDocument/2006/relationships/image" Target="../media/image34.svg"/><Relationship Id="rId1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12.svg"/><Relationship Id="rId7" Type="http://schemas.openxmlformats.org/officeDocument/2006/relationships/image" Target="../media/image15.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sv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sv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sv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sv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4.sv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4.svg"/><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10" Type="http://schemas.openxmlformats.org/officeDocument/2006/relationships/hyperlink" Target="https://backinbusinesshub.com/wp-content/uploads/2025/06/Starter-worksheet-Chapter-8-2.pdf" TargetMode="External"/><Relationship Id="rId4" Type="http://schemas.openxmlformats.org/officeDocument/2006/relationships/image" Target="../media/image5.png"/><Relationship Id="rId9" Type="http://schemas.openxmlformats.org/officeDocument/2006/relationships/image" Target="../media/image10.svg"/></Relationships>
</file>

<file path=ppt/slides/_rels/slide4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12.svg"/><Relationship Id="rId7" Type="http://schemas.openxmlformats.org/officeDocument/2006/relationships/image" Target="../media/image54.sv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4.svg"/><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jpeg"/><Relationship Id="rId2" Type="http://schemas.openxmlformats.org/officeDocument/2006/relationships/slideLayout" Target="../slideLayouts/slideLayout7.xml"/><Relationship Id="rId1" Type="http://schemas.openxmlformats.org/officeDocument/2006/relationships/video" Target="https://www.youtube.com/watch?v=QoAOzMTLP5s" TargetMode="Externa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999724" y="0"/>
            <a:ext cx="4288276" cy="4288276"/>
          </a:xfrm>
          <a:custGeom>
            <a:avLst/>
            <a:gdLst/>
            <a:ahLst/>
            <a:cxnLst/>
            <a:rect l="l" t="t" r="r" b="b"/>
            <a:pathLst>
              <a:path w="4288276" h="4288276">
                <a:moveTo>
                  <a:pt x="0" y="0"/>
                </a:moveTo>
                <a:lnTo>
                  <a:pt x="4288276" y="0"/>
                </a:lnTo>
                <a:lnTo>
                  <a:pt x="4288276" y="4288276"/>
                </a:lnTo>
                <a:lnTo>
                  <a:pt x="0" y="4288276"/>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700" y="1308630"/>
            <a:ext cx="13362596" cy="5158741"/>
          </a:xfrm>
          <a:prstGeom prst="rect">
            <a:avLst/>
          </a:prstGeom>
        </p:spPr>
        <p:txBody>
          <a:bodyPr lIns="0" tIns="0" rIns="0" bIns="0" rtlCol="0" anchor="t">
            <a:spAutoFit/>
          </a:bodyPr>
          <a:lstStyle/>
          <a:p>
            <a:pPr algn="l">
              <a:lnSpc>
                <a:spcPts val="18645"/>
              </a:lnSpc>
            </a:pPr>
            <a:r>
              <a:rPr lang="en-US" sz="16950" b="1">
                <a:solidFill>
                  <a:srgbClr val="91D1DB"/>
                </a:solidFill>
                <a:latin typeface="Tabarra Sans Heavy"/>
                <a:ea typeface="Tabarra Sans Heavy"/>
                <a:cs typeface="Tabarra Sans Heavy"/>
                <a:sym typeface="Tabarra Sans Heavy"/>
              </a:rPr>
              <a:t>Strand 2</a:t>
            </a:r>
          </a:p>
          <a:p>
            <a:pPr algn="l">
              <a:lnSpc>
                <a:spcPts val="18645"/>
              </a:lnSpc>
            </a:pPr>
            <a:r>
              <a:rPr lang="en-US" sz="16950" b="1">
                <a:solidFill>
                  <a:srgbClr val="91D1DB"/>
                </a:solidFill>
                <a:latin typeface="Tabarra Sans Heavy"/>
                <a:ea typeface="Tabarra Sans Heavy"/>
                <a:cs typeface="Tabarra Sans Heavy"/>
                <a:sym typeface="Tabarra Sans Heavy"/>
              </a:rPr>
              <a:t>Chapter 8</a:t>
            </a:r>
          </a:p>
        </p:txBody>
      </p:sp>
      <p:sp>
        <p:nvSpPr>
          <p:cNvPr id="5" name="TextBox 5"/>
          <p:cNvSpPr txBox="1"/>
          <p:nvPr/>
        </p:nvSpPr>
        <p:spPr>
          <a:xfrm>
            <a:off x="1028700" y="7264919"/>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Business planning</a:t>
            </a:r>
          </a:p>
        </p:txBody>
      </p:sp>
      <p:sp>
        <p:nvSpPr>
          <p:cNvPr id="6" name="TextBox 6"/>
          <p:cNvSpPr txBox="1"/>
          <p:nvPr/>
        </p:nvSpPr>
        <p:spPr>
          <a:xfrm>
            <a:off x="11985246" y="9125468"/>
            <a:ext cx="5746372"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907567" y="2561930"/>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The Importance of a Business Plan at Different Stages</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907567" y="3707470"/>
            <a:ext cx="6973524" cy="5134355"/>
          </a:xfrm>
          <a:prstGeom prst="rect">
            <a:avLst/>
          </a:prstGeom>
        </p:spPr>
        <p:txBody>
          <a:bodyPr lIns="0" tIns="0" rIns="0" bIns="0" rtlCol="0" anchor="t">
            <a:spAutoFit/>
          </a:bodyPr>
          <a:lstStyle/>
          <a:p>
            <a:pPr algn="l">
              <a:lnSpc>
                <a:spcPts val="5082"/>
              </a:lnSpc>
            </a:pPr>
            <a:r>
              <a:rPr lang="en-US" sz="3300" b="1" dirty="0">
                <a:solidFill>
                  <a:srgbClr val="24363D"/>
                </a:solidFill>
                <a:latin typeface="Calibri (MS) Bold"/>
                <a:ea typeface="Calibri (MS) Bold"/>
                <a:cs typeface="Calibri (MS) Bold"/>
                <a:sym typeface="Calibri (MS) Bold"/>
              </a:rPr>
              <a:t>1. Start-up Stage</a:t>
            </a:r>
          </a:p>
          <a:p>
            <a:pPr marL="712473" lvl="1" indent="-356237" algn="l">
              <a:lnSpc>
                <a:spcPts val="5082"/>
              </a:lnSpc>
              <a:buFont typeface="Arial"/>
              <a:buChar char="•"/>
            </a:pPr>
            <a:r>
              <a:rPr lang="en-US" sz="3300" dirty="0">
                <a:solidFill>
                  <a:srgbClr val="24363D"/>
                </a:solidFill>
                <a:latin typeface="Calibri (MS)"/>
                <a:ea typeface="Calibri (MS)"/>
                <a:cs typeface="Calibri (MS)"/>
                <a:sym typeface="Calibri (MS)"/>
              </a:rPr>
              <a:t>Clarifies the idea, defines the value proposition, and confirms market demand. Essential to help secure early funding from investors or LEOs.</a:t>
            </a:r>
          </a:p>
          <a:p>
            <a:pPr marL="712473" lvl="1" indent="-356237" algn="l">
              <a:lnSpc>
                <a:spcPts val="5082"/>
              </a:lnSpc>
              <a:buFont typeface="Arial"/>
              <a:buChar char="•"/>
            </a:pPr>
            <a:r>
              <a:rPr lang="en-US" sz="3300" b="1" dirty="0">
                <a:solidFill>
                  <a:srgbClr val="24363D"/>
                </a:solidFill>
                <a:latin typeface="Calibri (MS) Bold"/>
                <a:ea typeface="Calibri (MS) Bold"/>
                <a:cs typeface="Calibri (MS) Bold"/>
                <a:sym typeface="Calibri (MS) Bold"/>
              </a:rPr>
              <a:t>Key sections: </a:t>
            </a:r>
            <a:r>
              <a:rPr lang="en-US" sz="3300" dirty="0">
                <a:solidFill>
                  <a:srgbClr val="24363D"/>
                </a:solidFill>
                <a:latin typeface="Calibri (MS)"/>
                <a:ea typeface="Calibri (MS)"/>
                <a:cs typeface="Calibri (MS)"/>
                <a:sym typeface="Calibri (MS)"/>
              </a:rPr>
              <a:t>Executive Summary, Market Analysis, Business Model Canvas, and Financial Plan.</a:t>
            </a:r>
          </a:p>
        </p:txBody>
      </p:sp>
      <p:sp>
        <p:nvSpPr>
          <p:cNvPr id="10" name="TextBox 10"/>
          <p:cNvSpPr txBox="1"/>
          <p:nvPr/>
        </p:nvSpPr>
        <p:spPr>
          <a:xfrm>
            <a:off x="9692460" y="3444977"/>
            <a:ext cx="7906814" cy="6488443"/>
          </a:xfrm>
          <a:prstGeom prst="rect">
            <a:avLst/>
          </a:prstGeom>
        </p:spPr>
        <p:txBody>
          <a:bodyPr lIns="0" tIns="0" rIns="0" bIns="0" rtlCol="0" anchor="t">
            <a:spAutoFit/>
          </a:bodyPr>
          <a:lstStyle/>
          <a:p>
            <a:pPr marL="712473" lvl="1" indent="-356237" algn="l">
              <a:lnSpc>
                <a:spcPts val="5082"/>
              </a:lnSpc>
              <a:buFont typeface="Arial"/>
              <a:buChar char="•"/>
            </a:pPr>
            <a:r>
              <a:rPr lang="en-US" sz="3300" b="1" dirty="0">
                <a:solidFill>
                  <a:srgbClr val="24363D"/>
                </a:solidFill>
                <a:latin typeface="Calibri (MS) Bold"/>
                <a:ea typeface="Calibri (MS) Bold"/>
                <a:cs typeface="Calibri (MS) Bold"/>
                <a:sym typeface="Calibri (MS) Bold"/>
              </a:rPr>
              <a:t>What is a ‘Value Proposition?’</a:t>
            </a:r>
          </a:p>
          <a:p>
            <a:pPr marL="712473" lvl="1" indent="-356237" algn="l">
              <a:lnSpc>
                <a:spcPts val="5082"/>
              </a:lnSpc>
              <a:buFont typeface="Arial"/>
              <a:buChar char="•"/>
            </a:pPr>
            <a:r>
              <a:rPr lang="en-US" sz="3300" dirty="0">
                <a:solidFill>
                  <a:srgbClr val="24363D"/>
                </a:solidFill>
                <a:latin typeface="Calibri (MS)"/>
                <a:ea typeface="Calibri (MS)"/>
                <a:cs typeface="Calibri (MS)"/>
                <a:sym typeface="Calibri (MS)"/>
              </a:rPr>
              <a:t>It is a short and clear statement explaining what a product/service is, who it is for and the range of benefits it offers to make it better than the alternatives.</a:t>
            </a:r>
          </a:p>
          <a:p>
            <a:pPr marL="712473" lvl="1" indent="-356237" algn="l">
              <a:lnSpc>
                <a:spcPts val="5082"/>
              </a:lnSpc>
              <a:buFont typeface="Arial"/>
              <a:buChar char="•"/>
            </a:pPr>
            <a:r>
              <a:rPr lang="en-US" sz="3300" dirty="0">
                <a:solidFill>
                  <a:srgbClr val="24363D"/>
                </a:solidFill>
                <a:latin typeface="Calibri (MS)"/>
                <a:ea typeface="Calibri (MS)"/>
                <a:cs typeface="Calibri (MS)"/>
                <a:sym typeface="Calibri (MS)"/>
              </a:rPr>
              <a:t>For All Real Nutrition protein bars it might be: A bar high in protein and made from real, natural ingredients while supporting Irish suppliers and sustainability, with zero plastic packaging.</a:t>
            </a:r>
          </a:p>
        </p:txBody>
      </p:sp>
      <p:sp>
        <p:nvSpPr>
          <p:cNvPr id="11" name="AutoShape 11"/>
          <p:cNvSpPr/>
          <p:nvPr/>
        </p:nvSpPr>
        <p:spPr>
          <a:xfrm>
            <a:off x="8786776" y="3489934"/>
            <a:ext cx="0" cy="6492240"/>
          </a:xfrm>
          <a:prstGeom prst="line">
            <a:avLst/>
          </a:prstGeom>
          <a:ln w="38100" cap="flat">
            <a:solidFill>
              <a:srgbClr val="000000"/>
            </a:solidFill>
            <a:prstDash val="solid"/>
            <a:headEnd type="none" w="sm" len="sm"/>
            <a:tailEnd type="none" w="sm" len="sm"/>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P spid="10"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907567" y="2561930"/>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The Importance of a Business Plan at Different Stages</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907567" y="3433247"/>
            <a:ext cx="16160795" cy="5772530"/>
          </a:xfrm>
          <a:prstGeom prst="rect">
            <a:avLst/>
          </a:prstGeom>
        </p:spPr>
        <p:txBody>
          <a:bodyPr lIns="0" tIns="0" rIns="0" bIns="0" rtlCol="0" anchor="t">
            <a:spAutoFit/>
          </a:bodyPr>
          <a:lstStyle/>
          <a:p>
            <a:pPr algn="l">
              <a:lnSpc>
                <a:spcPts val="5082"/>
              </a:lnSpc>
            </a:pPr>
            <a:r>
              <a:rPr lang="en-US" sz="3300" b="1" dirty="0">
                <a:solidFill>
                  <a:srgbClr val="24363D"/>
                </a:solidFill>
                <a:latin typeface="Calibri (MS) Bold"/>
                <a:ea typeface="Calibri (MS) Bold"/>
                <a:cs typeface="Calibri (MS) Bold"/>
                <a:sym typeface="Calibri (MS) Bold"/>
              </a:rPr>
              <a:t>2. Growth and Expansion Stage</a:t>
            </a:r>
          </a:p>
          <a:p>
            <a:pPr marL="712473" lvl="1" indent="-356237" algn="l">
              <a:lnSpc>
                <a:spcPts val="5082"/>
              </a:lnSpc>
              <a:buFont typeface="Arial"/>
              <a:buChar char="•"/>
            </a:pPr>
            <a:r>
              <a:rPr lang="en-US" sz="3300" dirty="0">
                <a:solidFill>
                  <a:srgbClr val="24363D"/>
                </a:solidFill>
                <a:latin typeface="Calibri (MS)"/>
                <a:ea typeface="Calibri (MS)"/>
                <a:cs typeface="Calibri (MS)"/>
                <a:sym typeface="Calibri (MS)"/>
              </a:rPr>
              <a:t>Guides expansion and investment decisions. Shows growth potential to funders using updated forecasts and strategies.</a:t>
            </a:r>
          </a:p>
          <a:p>
            <a:pPr marL="712473" lvl="1" indent="-356237" algn="l">
              <a:lnSpc>
                <a:spcPts val="5082"/>
              </a:lnSpc>
              <a:buFont typeface="Arial"/>
              <a:buChar char="•"/>
            </a:pPr>
            <a:r>
              <a:rPr lang="en-US" sz="3300" b="1" dirty="0">
                <a:solidFill>
                  <a:srgbClr val="24363D"/>
                </a:solidFill>
                <a:latin typeface="Calibri (MS) Bold"/>
                <a:ea typeface="Calibri (MS) Bold"/>
                <a:cs typeface="Calibri (MS) Bold"/>
                <a:sym typeface="Calibri (MS) Bold"/>
              </a:rPr>
              <a:t>Key sections: </a:t>
            </a:r>
            <a:r>
              <a:rPr lang="en-US" sz="3300" dirty="0">
                <a:solidFill>
                  <a:srgbClr val="24363D"/>
                </a:solidFill>
                <a:latin typeface="Calibri (MS)"/>
                <a:ea typeface="Calibri (MS)"/>
                <a:cs typeface="Calibri (MS)"/>
                <a:sym typeface="Calibri (MS)"/>
              </a:rPr>
              <a:t>Sales and Marketing, Financial Plan (with revised projections).</a:t>
            </a:r>
          </a:p>
          <a:p>
            <a:pPr algn="l">
              <a:lnSpc>
                <a:spcPts val="5082"/>
              </a:lnSpc>
            </a:pPr>
            <a:endParaRPr lang="en-US" sz="3300" dirty="0">
              <a:solidFill>
                <a:srgbClr val="24363D"/>
              </a:solidFill>
              <a:latin typeface="Calibri (MS)"/>
              <a:ea typeface="Calibri (MS)"/>
              <a:cs typeface="Calibri (MS)"/>
              <a:sym typeface="Calibri (MS)"/>
            </a:endParaRPr>
          </a:p>
          <a:p>
            <a:pPr algn="l">
              <a:lnSpc>
                <a:spcPts val="5082"/>
              </a:lnSpc>
            </a:pPr>
            <a:r>
              <a:rPr lang="en-US" sz="3300" b="1" dirty="0">
                <a:solidFill>
                  <a:srgbClr val="24363D"/>
                </a:solidFill>
                <a:latin typeface="Calibri (MS) Bold"/>
                <a:ea typeface="Calibri (MS) Bold"/>
                <a:cs typeface="Calibri (MS) Bold"/>
                <a:sym typeface="Calibri (MS) Bold"/>
              </a:rPr>
              <a:t>3. Maturity Stage</a:t>
            </a:r>
          </a:p>
          <a:p>
            <a:pPr marL="712473" lvl="1" indent="-356237" algn="l">
              <a:lnSpc>
                <a:spcPts val="5082"/>
              </a:lnSpc>
              <a:buFont typeface="Arial"/>
              <a:buChar char="•"/>
            </a:pPr>
            <a:r>
              <a:rPr lang="en-US" sz="3300" dirty="0">
                <a:solidFill>
                  <a:srgbClr val="24363D"/>
                </a:solidFill>
                <a:latin typeface="Calibri (MS)"/>
                <a:ea typeface="Calibri (MS)"/>
                <a:cs typeface="Calibri (MS)"/>
                <a:sym typeface="Calibri (MS)"/>
              </a:rPr>
              <a:t>Supports day-to-day efficiency and long-term planning. Helps manage costs, benchmark performance, and maintain focus on profitability.</a:t>
            </a:r>
          </a:p>
          <a:p>
            <a:pPr marL="712473" lvl="1" indent="-356237" algn="l">
              <a:lnSpc>
                <a:spcPts val="5082"/>
              </a:lnSpc>
              <a:buFont typeface="Arial"/>
              <a:buChar char="•"/>
            </a:pPr>
            <a:r>
              <a:rPr lang="en-US" sz="3300" b="1" dirty="0">
                <a:solidFill>
                  <a:srgbClr val="24363D"/>
                </a:solidFill>
                <a:latin typeface="Calibri (MS) Bold"/>
                <a:ea typeface="Calibri (MS) Bold"/>
                <a:cs typeface="Calibri (MS) Bold"/>
                <a:sym typeface="Calibri (MS) Bold"/>
              </a:rPr>
              <a:t>Key sections: </a:t>
            </a:r>
            <a:r>
              <a:rPr lang="en-US" sz="3300" dirty="0">
                <a:solidFill>
                  <a:srgbClr val="24363D"/>
                </a:solidFill>
                <a:latin typeface="Calibri (MS)"/>
                <a:ea typeface="Calibri (MS)"/>
                <a:cs typeface="Calibri (MS)"/>
                <a:sym typeface="Calibri (MS)"/>
              </a:rPr>
              <a:t>Operational Plan, Production Plan, and Financial Plan.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8.1</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576538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5911289"/>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835973" y="4069934"/>
            <a:ext cx="16782842"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OL2 Q1 (c) Explain how PJ’s business plan contributed to his success so far.</a:t>
            </a:r>
          </a:p>
        </p:txBody>
      </p:sp>
      <p:sp>
        <p:nvSpPr>
          <p:cNvPr id="15" name="TextBox 15"/>
          <p:cNvSpPr txBox="1"/>
          <p:nvPr/>
        </p:nvSpPr>
        <p:spPr>
          <a:xfrm>
            <a:off x="835973" y="725036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Q1, Q2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507" y="2209747"/>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8.2</a:t>
            </a:r>
          </a:p>
        </p:txBody>
      </p:sp>
      <p:sp>
        <p:nvSpPr>
          <p:cNvPr id="5" name="TextBox 5"/>
          <p:cNvSpPr txBox="1"/>
          <p:nvPr/>
        </p:nvSpPr>
        <p:spPr>
          <a:xfrm>
            <a:off x="1028507" y="5584033"/>
            <a:ext cx="16230697" cy="15208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8.2 Outline the importance of ethics and sustainability when planning in business. </a:t>
            </a:r>
          </a:p>
        </p:txBody>
      </p:sp>
      <p:sp>
        <p:nvSpPr>
          <p:cNvPr id="6" name="TextBox 6"/>
          <p:cNvSpPr txBox="1"/>
          <p:nvPr/>
        </p:nvSpPr>
        <p:spPr>
          <a:xfrm>
            <a:off x="12478909" y="9125468"/>
            <a:ext cx="5662585"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907567" y="2561930"/>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The importance of Ethics and Sustainability in Planning</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907567" y="3433247"/>
            <a:ext cx="16160795" cy="6410705"/>
          </a:xfrm>
          <a:prstGeom prst="rect">
            <a:avLst/>
          </a:prstGeom>
        </p:spPr>
        <p:txBody>
          <a:bodyPr lIns="0" tIns="0" rIns="0" bIns="0" rtlCol="0" anchor="t">
            <a:spAutoFit/>
          </a:bodyPr>
          <a:lstStyle/>
          <a:p>
            <a:pPr algn="l">
              <a:lnSpc>
                <a:spcPts val="5082"/>
              </a:lnSpc>
            </a:pPr>
            <a:r>
              <a:rPr lang="en-US" sz="3300" b="1">
                <a:solidFill>
                  <a:srgbClr val="24363D"/>
                </a:solidFill>
                <a:latin typeface="Calibri (MS) Bold"/>
                <a:ea typeface="Calibri (MS) Bold"/>
                <a:cs typeface="Calibri (MS) Bold"/>
                <a:sym typeface="Calibri (MS) Bold"/>
              </a:rPr>
              <a:t>Builds Trust and Brand Loyalty</a:t>
            </a:r>
          </a:p>
          <a:p>
            <a:pPr marL="712473" lvl="1" indent="-356237" algn="l">
              <a:lnSpc>
                <a:spcPts val="5082"/>
              </a:lnSpc>
              <a:buFont typeface="Arial"/>
              <a:buChar char="•"/>
            </a:pPr>
            <a:r>
              <a:rPr lang="en-US" sz="3300">
                <a:solidFill>
                  <a:srgbClr val="24363D"/>
                </a:solidFill>
                <a:latin typeface="Calibri (MS)"/>
                <a:ea typeface="Calibri (MS)"/>
                <a:cs typeface="Calibri (MS)"/>
                <a:sym typeface="Calibri (MS)"/>
              </a:rPr>
              <a:t>When a business highlights its ethical values and sustainability goals in the Executive Summary and Sales &amp; Marketing sections, it shows customers that the business stands for more than profit. This can lead to stronger loyalty, brand advocacy, and long-term customer relationships.</a:t>
            </a:r>
          </a:p>
          <a:p>
            <a:pPr algn="l">
              <a:lnSpc>
                <a:spcPts val="5082"/>
              </a:lnSpc>
            </a:pPr>
            <a:r>
              <a:rPr lang="en-US" sz="3300" b="1">
                <a:solidFill>
                  <a:srgbClr val="24363D"/>
                </a:solidFill>
                <a:latin typeface="Calibri (MS) Bold"/>
                <a:ea typeface="Calibri (MS) Bold"/>
                <a:cs typeface="Calibri (MS) Bold"/>
                <a:sym typeface="Calibri (MS) Bold"/>
              </a:rPr>
              <a:t>Helps Attract Investment</a:t>
            </a:r>
          </a:p>
          <a:p>
            <a:pPr marL="712473" lvl="1" indent="-356237" algn="l">
              <a:lnSpc>
                <a:spcPts val="5082"/>
              </a:lnSpc>
              <a:buFont typeface="Arial"/>
              <a:buChar char="•"/>
            </a:pPr>
            <a:r>
              <a:rPr lang="en-US" sz="3300">
                <a:solidFill>
                  <a:srgbClr val="24363D"/>
                </a:solidFill>
                <a:latin typeface="Calibri (MS)"/>
                <a:ea typeface="Calibri (MS)"/>
                <a:cs typeface="Calibri (MS)"/>
                <a:sym typeface="Calibri (MS)"/>
              </a:rPr>
              <a:t>Modern investors often apply ESG (Environmental, Social, Governance) criteria when deciding where to invest. Businesses that clearly demonstrate responsible practices in their Financial Plan and Risk &amp; Sustainability sections are more likely to secure funding and long-term backing.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907567" y="2561930"/>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The importance of Ethics and Sustainability in Planning</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907567" y="3433247"/>
            <a:ext cx="16160795" cy="3219830"/>
          </a:xfrm>
          <a:prstGeom prst="rect">
            <a:avLst/>
          </a:prstGeom>
        </p:spPr>
        <p:txBody>
          <a:bodyPr lIns="0" tIns="0" rIns="0" bIns="0" rtlCol="0" anchor="t">
            <a:spAutoFit/>
          </a:bodyPr>
          <a:lstStyle/>
          <a:p>
            <a:pPr marL="712473" lvl="1" indent="-356237" algn="l">
              <a:lnSpc>
                <a:spcPts val="5082"/>
              </a:lnSpc>
              <a:buFont typeface="Arial"/>
              <a:buChar char="•"/>
            </a:pPr>
            <a:r>
              <a:rPr lang="en-US" sz="3300" b="1">
                <a:solidFill>
                  <a:srgbClr val="24363D"/>
                </a:solidFill>
                <a:latin typeface="Calibri (MS) Bold"/>
                <a:ea typeface="Calibri (MS) Bold"/>
                <a:cs typeface="Calibri (MS) Bold"/>
                <a:sym typeface="Calibri (MS) Bold"/>
              </a:rPr>
              <a:t>Avoids Legal and Reputational Risks</a:t>
            </a:r>
          </a:p>
          <a:p>
            <a:pPr marL="712473" lvl="1" indent="-356237" algn="l">
              <a:lnSpc>
                <a:spcPts val="5082"/>
              </a:lnSpc>
              <a:buFont typeface="Arial"/>
              <a:buChar char="•"/>
            </a:pPr>
            <a:r>
              <a:rPr lang="en-US" sz="3300">
                <a:solidFill>
                  <a:srgbClr val="24363D"/>
                </a:solidFill>
                <a:latin typeface="Calibri (MS)"/>
                <a:ea typeface="Calibri (MS)"/>
                <a:cs typeface="Calibri (MS)"/>
                <a:sym typeface="Calibri (MS)"/>
              </a:rPr>
              <a:t>Planning for compliance from the outset — particularly in the Operations Plan and Production Plan — reduces the risk of breaking laws or being linked to unethical behaviour. This protects the business from fines, scandals, and reputation damage that could be costly to recover from.</a:t>
            </a:r>
          </a:p>
        </p:txBody>
      </p:sp>
      <p:sp>
        <p:nvSpPr>
          <p:cNvPr id="10" name="TextBox 10"/>
          <p:cNvSpPr txBox="1"/>
          <p:nvPr/>
        </p:nvSpPr>
        <p:spPr>
          <a:xfrm>
            <a:off x="3595424" y="7053127"/>
            <a:ext cx="5795251" cy="2581655"/>
          </a:xfrm>
          <a:prstGeom prst="rect">
            <a:avLst/>
          </a:prstGeom>
        </p:spPr>
        <p:txBody>
          <a:bodyPr lIns="0" tIns="0" rIns="0" bIns="0" rtlCol="0" anchor="t">
            <a:spAutoFit/>
          </a:bodyPr>
          <a:lstStyle/>
          <a:p>
            <a:pPr algn="l">
              <a:lnSpc>
                <a:spcPts val="5082"/>
              </a:lnSpc>
            </a:pPr>
            <a:r>
              <a:rPr lang="en-US" sz="3300" b="1">
                <a:solidFill>
                  <a:srgbClr val="24363D"/>
                </a:solidFill>
                <a:latin typeface="Calibri (MS) Bold"/>
                <a:ea typeface="Calibri (MS) Bold"/>
                <a:cs typeface="Calibri (MS) Bold"/>
                <a:sym typeface="Calibri (MS) Bold"/>
              </a:rPr>
              <a:t>Examples</a:t>
            </a:r>
          </a:p>
          <a:p>
            <a:pPr algn="l">
              <a:lnSpc>
                <a:spcPts val="5082"/>
              </a:lnSpc>
            </a:pPr>
            <a:r>
              <a:rPr lang="en-US" sz="3300">
                <a:solidFill>
                  <a:srgbClr val="24363D"/>
                </a:solidFill>
                <a:latin typeface="Calibri (MS)"/>
                <a:ea typeface="Calibri (MS)"/>
                <a:cs typeface="Calibri (MS)"/>
                <a:sym typeface="Calibri (MS)"/>
              </a:rPr>
              <a:t>Kenco's “Coffee vs Gangs” campaign aligned its marketing with social impact. </a:t>
            </a:r>
          </a:p>
        </p:txBody>
      </p:sp>
      <p:pic>
        <p:nvPicPr>
          <p:cNvPr id="11" name="Picture 11"/>
          <p:cNvPicPr>
            <a:picLocks noChangeAspect="1"/>
          </p:cNvPicPr>
          <p:nvPr>
            <a:videoFile r:link="rId1"/>
          </p:nvPr>
        </p:nvPicPr>
        <p:blipFill>
          <a:blip r:embed="rId7"/>
          <a:stretch>
            <a:fillRect/>
          </a:stretch>
        </p:blipFill>
        <p:spPr>
          <a:xfrm>
            <a:off x="9911209" y="6214643"/>
            <a:ext cx="6084998" cy="3420140"/>
          </a:xfrm>
          <a:prstGeom prst="rect">
            <a:avLst/>
          </a:prstGeom>
        </p:spPr>
      </p:pic>
      <p:sp>
        <p:nvSpPr>
          <p:cNvPr id="12" name="TextBox 11">
            <a:extLst>
              <a:ext uri="{FF2B5EF4-FFF2-40B4-BE49-F238E27FC236}">
                <a16:creationId xmlns:a16="http://schemas.microsoft.com/office/drawing/2014/main" id="{B373ECF3-74CD-649D-2BEE-5B8AEC63E8E5}"/>
              </a:ext>
            </a:extLst>
          </p:cNvPr>
          <p:cNvSpPr txBox="1"/>
          <p:nvPr/>
        </p:nvSpPr>
        <p:spPr>
          <a:xfrm>
            <a:off x="10430741" y="9634782"/>
            <a:ext cx="5174173" cy="369332"/>
          </a:xfrm>
          <a:prstGeom prst="rect">
            <a:avLst/>
          </a:prstGeom>
          <a:noFill/>
        </p:spPr>
        <p:txBody>
          <a:bodyPr wrap="none" rtlCol="0">
            <a:spAutoFit/>
          </a:bodyPr>
          <a:lstStyle/>
          <a:p>
            <a:r>
              <a:rPr lang="en-US" b="1" dirty="0"/>
              <a:t>https://</a:t>
            </a:r>
            <a:r>
              <a:rPr lang="en-US" b="1" dirty="0" err="1"/>
              <a:t>www.youtube.com</a:t>
            </a:r>
            <a:r>
              <a:rPr lang="en-US" b="1" dirty="0"/>
              <a:t>/</a:t>
            </a:r>
            <a:r>
              <a:rPr lang="en-US" b="1" dirty="0" err="1"/>
              <a:t>watch?v</a:t>
            </a:r>
            <a:r>
              <a:rPr lang="en-US" b="1" dirty="0"/>
              <a:t>=hD4fCmCRCxQ</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907567" y="2561930"/>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The importance of Ethics and Sustainability in Planning</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907567" y="3707470"/>
            <a:ext cx="16160795" cy="3219830"/>
          </a:xfrm>
          <a:prstGeom prst="rect">
            <a:avLst/>
          </a:prstGeom>
        </p:spPr>
        <p:txBody>
          <a:bodyPr lIns="0" tIns="0" rIns="0" bIns="0" rtlCol="0" anchor="t">
            <a:spAutoFit/>
          </a:bodyPr>
          <a:lstStyle/>
          <a:p>
            <a:pPr marL="712473" lvl="1" indent="-356237" algn="l">
              <a:lnSpc>
                <a:spcPts val="5082"/>
              </a:lnSpc>
              <a:buFont typeface="Arial"/>
              <a:buChar char="•"/>
            </a:pPr>
            <a:r>
              <a:rPr lang="en-US" sz="3300" b="1">
                <a:solidFill>
                  <a:srgbClr val="24363D"/>
                </a:solidFill>
                <a:latin typeface="Calibri (MS) Bold"/>
                <a:ea typeface="Calibri (MS) Bold"/>
                <a:cs typeface="Calibri (MS) Bold"/>
                <a:sym typeface="Calibri (MS) Bold"/>
              </a:rPr>
              <a:t>Supports Long-Term Profitability</a:t>
            </a:r>
          </a:p>
          <a:p>
            <a:pPr marL="712473" lvl="1" indent="-356237" algn="l">
              <a:lnSpc>
                <a:spcPts val="5082"/>
              </a:lnSpc>
              <a:buFont typeface="Arial"/>
              <a:buChar char="•"/>
            </a:pPr>
            <a:r>
              <a:rPr lang="en-US" sz="3300">
                <a:solidFill>
                  <a:srgbClr val="24363D"/>
                </a:solidFill>
                <a:latin typeface="Calibri (MS)"/>
                <a:ea typeface="Calibri (MS)"/>
                <a:cs typeface="Calibri (MS)"/>
                <a:sym typeface="Calibri (MS)"/>
              </a:rPr>
              <a:t>Businesses that build ethics and sustainability into their Financial Plan tend to be more resilient and adaptable. They are better positioned to respond to changing regulations, resource constraints, and customer expectations — helping them stay competitive in the long run.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grpSp>
        <p:nvGrpSpPr>
          <p:cNvPr id="8" name="Group 8"/>
          <p:cNvGrpSpPr/>
          <p:nvPr/>
        </p:nvGrpSpPr>
        <p:grpSpPr>
          <a:xfrm>
            <a:off x="488029" y="2624126"/>
            <a:ext cx="4038124" cy="2519374"/>
            <a:chOff x="0" y="0"/>
            <a:chExt cx="1063539" cy="663539"/>
          </a:xfrm>
        </p:grpSpPr>
        <p:sp>
          <p:nvSpPr>
            <p:cNvPr id="9" name="Freeform 9"/>
            <p:cNvSpPr/>
            <p:nvPr/>
          </p:nvSpPr>
          <p:spPr>
            <a:xfrm>
              <a:off x="0" y="0"/>
              <a:ext cx="1063539" cy="663539"/>
            </a:xfrm>
            <a:custGeom>
              <a:avLst/>
              <a:gdLst/>
              <a:ahLst/>
              <a:cxnLst/>
              <a:rect l="l" t="t" r="r" b="b"/>
              <a:pathLst>
                <a:path w="1063539" h="663539">
                  <a:moveTo>
                    <a:pt x="97778" y="0"/>
                  </a:moveTo>
                  <a:lnTo>
                    <a:pt x="965761" y="0"/>
                  </a:lnTo>
                  <a:cubicBezTo>
                    <a:pt x="991693" y="0"/>
                    <a:pt x="1016564" y="10302"/>
                    <a:pt x="1034900" y="28638"/>
                  </a:cubicBezTo>
                  <a:cubicBezTo>
                    <a:pt x="1053237" y="46975"/>
                    <a:pt x="1063539" y="71845"/>
                    <a:pt x="1063539" y="97778"/>
                  </a:cubicBezTo>
                  <a:lnTo>
                    <a:pt x="1063539" y="565761"/>
                  </a:lnTo>
                  <a:cubicBezTo>
                    <a:pt x="1063539" y="591693"/>
                    <a:pt x="1053237" y="616564"/>
                    <a:pt x="1034900" y="634900"/>
                  </a:cubicBezTo>
                  <a:cubicBezTo>
                    <a:pt x="1016564" y="653237"/>
                    <a:pt x="991693" y="663539"/>
                    <a:pt x="965761" y="663539"/>
                  </a:cubicBezTo>
                  <a:lnTo>
                    <a:pt x="97778" y="663539"/>
                  </a:lnTo>
                  <a:cubicBezTo>
                    <a:pt x="43777" y="663539"/>
                    <a:pt x="0" y="619762"/>
                    <a:pt x="0" y="565761"/>
                  </a:cubicBezTo>
                  <a:lnTo>
                    <a:pt x="0" y="97778"/>
                  </a:lnTo>
                  <a:cubicBezTo>
                    <a:pt x="0" y="43777"/>
                    <a:pt x="43777" y="0"/>
                    <a:pt x="97778" y="0"/>
                  </a:cubicBezTo>
                  <a:close/>
                </a:path>
              </a:pathLst>
            </a:custGeom>
            <a:solidFill>
              <a:srgbClr val="91D1DB"/>
            </a:solidFill>
          </p:spPr>
          <p:txBody>
            <a:bodyPr/>
            <a:lstStyle/>
            <a:p>
              <a:endParaRPr lang="en-US"/>
            </a:p>
          </p:txBody>
        </p:sp>
        <p:sp>
          <p:nvSpPr>
            <p:cNvPr id="10" name="TextBox 10"/>
            <p:cNvSpPr txBox="1"/>
            <p:nvPr/>
          </p:nvSpPr>
          <p:spPr>
            <a:xfrm>
              <a:off x="0" y="-76200"/>
              <a:ext cx="1063539" cy="739739"/>
            </a:xfrm>
            <a:prstGeom prst="rect">
              <a:avLst/>
            </a:prstGeom>
          </p:spPr>
          <p:txBody>
            <a:bodyPr lIns="50800" tIns="50800" rIns="50800" bIns="50800" rtlCol="0" anchor="ctr"/>
            <a:lstStyle/>
            <a:p>
              <a:pPr algn="ctr">
                <a:lnSpc>
                  <a:spcPts val="6159"/>
                </a:lnSpc>
              </a:pPr>
              <a:r>
                <a:rPr lang="en-US" sz="4399" b="1">
                  <a:solidFill>
                    <a:srgbClr val="FFFFFF"/>
                  </a:solidFill>
                  <a:latin typeface="Montserrat Bold"/>
                  <a:ea typeface="Montserrat Bold"/>
                  <a:cs typeface="Montserrat Bold"/>
                  <a:sym typeface="Montserrat Bold"/>
                </a:rPr>
                <a:t>Reflect &amp; Research Pg 129</a:t>
              </a:r>
            </a:p>
          </p:txBody>
        </p:sp>
      </p:grpSp>
      <p:sp>
        <p:nvSpPr>
          <p:cNvPr id="11" name="Freeform 11"/>
          <p:cNvSpPr/>
          <p:nvPr/>
        </p:nvSpPr>
        <p:spPr>
          <a:xfrm>
            <a:off x="1382161" y="5468031"/>
            <a:ext cx="1933514" cy="1653154"/>
          </a:xfrm>
          <a:custGeom>
            <a:avLst/>
            <a:gdLst/>
            <a:ahLst/>
            <a:cxnLst/>
            <a:rect l="l" t="t" r="r" b="b"/>
            <a:pathLst>
              <a:path w="1933514" h="1653154">
                <a:moveTo>
                  <a:pt x="0" y="0"/>
                </a:moveTo>
                <a:lnTo>
                  <a:pt x="1933514" y="0"/>
                </a:lnTo>
                <a:lnTo>
                  <a:pt x="1933514" y="1653154"/>
                </a:lnTo>
                <a:lnTo>
                  <a:pt x="0" y="1653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4769620" y="2062445"/>
            <a:ext cx="13145160" cy="7888859"/>
          </a:xfrm>
          <a:prstGeom prst="rect">
            <a:avLst/>
          </a:prstGeom>
        </p:spPr>
        <p:txBody>
          <a:bodyPr lIns="0" tIns="0" rIns="0" bIns="0" rtlCol="0" anchor="t">
            <a:spAutoFit/>
          </a:bodyPr>
          <a:lstStyle/>
          <a:p>
            <a:pPr algn="l">
              <a:lnSpc>
                <a:spcPts val="5698"/>
              </a:lnSpc>
            </a:pPr>
            <a:r>
              <a:rPr lang="en-US" sz="3700">
                <a:solidFill>
                  <a:srgbClr val="24363D"/>
                </a:solidFill>
                <a:latin typeface="Calibri (MS)"/>
                <a:ea typeface="Calibri (MS)"/>
                <a:cs typeface="Calibri (MS)"/>
                <a:sym typeface="Calibri (MS)"/>
              </a:rPr>
              <a:t>1. Gather further evidence online as to how Unilever plans to become more sustainable in the following areas:</a:t>
            </a:r>
          </a:p>
          <a:p>
            <a:pPr algn="l">
              <a:lnSpc>
                <a:spcPts val="5698"/>
              </a:lnSpc>
            </a:pPr>
            <a:r>
              <a:rPr lang="en-US" sz="3700">
                <a:solidFill>
                  <a:srgbClr val="24363D"/>
                </a:solidFill>
                <a:latin typeface="Calibri (MS)"/>
                <a:ea typeface="Calibri (MS)"/>
                <a:cs typeface="Calibri (MS)"/>
                <a:sym typeface="Calibri (MS)"/>
              </a:rPr>
              <a:t>(i) Use of plastics (ii) Emissions (iii) Livelihood of employees and suppliers</a:t>
            </a:r>
          </a:p>
          <a:p>
            <a:pPr algn="l">
              <a:lnSpc>
                <a:spcPts val="5698"/>
              </a:lnSpc>
            </a:pPr>
            <a:r>
              <a:rPr lang="en-US" sz="3700">
                <a:solidFill>
                  <a:srgbClr val="24363D"/>
                </a:solidFill>
                <a:latin typeface="Calibri (MS)"/>
                <a:ea typeface="Calibri (MS)"/>
                <a:cs typeface="Calibri (MS)"/>
                <a:sym typeface="Calibri (MS)"/>
              </a:rPr>
              <a:t>2. Do you think Unilever’s plans are a positive step for the company? Explain the impacts any actions they are p!anning will have on two stakeholders of your choice. Justify the impact based on Unilever’s plans.</a:t>
            </a:r>
          </a:p>
          <a:p>
            <a:pPr algn="l">
              <a:lnSpc>
                <a:spcPts val="5698"/>
              </a:lnSpc>
            </a:pPr>
            <a:r>
              <a:rPr lang="en-US" sz="3700">
                <a:solidFill>
                  <a:srgbClr val="24363D"/>
                </a:solidFill>
                <a:latin typeface="Calibri (MS)"/>
                <a:ea typeface="Calibri (MS)"/>
                <a:cs typeface="Calibri (MS)"/>
                <a:sym typeface="Calibri (MS)"/>
              </a:rPr>
              <a:t>3. Research online to identify any articles that assess Unilever’s plans and motives to become more sustainable and ethical – what did you find out? Has it changed your opinion of their actions?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581640"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8.2</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6146393"/>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6292300"/>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511855" y="3974694"/>
            <a:ext cx="1701531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OL2 Q3 (d) Outline three benefits to Coldplay of incorporating sustainability initiatives into their business planning.</a:t>
            </a:r>
          </a:p>
        </p:txBody>
      </p:sp>
      <p:sp>
        <p:nvSpPr>
          <p:cNvPr id="15" name="TextBox 15"/>
          <p:cNvSpPr txBox="1"/>
          <p:nvPr/>
        </p:nvSpPr>
        <p:spPr>
          <a:xfrm>
            <a:off x="511855" y="7602791"/>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Q2</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TextBox 3"/>
          <p:cNvSpPr txBox="1"/>
          <p:nvPr/>
        </p:nvSpPr>
        <p:spPr>
          <a:xfrm>
            <a:off x="1028507" y="3640142"/>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8.3</a:t>
            </a:r>
          </a:p>
        </p:txBody>
      </p:sp>
      <p:sp>
        <p:nvSpPr>
          <p:cNvPr id="4" name="TextBox 4"/>
          <p:cNvSpPr txBox="1"/>
          <p:nvPr/>
        </p:nvSpPr>
        <p:spPr>
          <a:xfrm>
            <a:off x="1028507" y="5405442"/>
            <a:ext cx="16230697" cy="15208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8.3 Explain what a business model means and its role within the business plan.</a:t>
            </a:r>
          </a:p>
        </p:txBody>
      </p:sp>
      <p:sp>
        <p:nvSpPr>
          <p:cNvPr id="5" name="TextBox 5"/>
          <p:cNvSpPr txBox="1"/>
          <p:nvPr/>
        </p:nvSpPr>
        <p:spPr>
          <a:xfrm>
            <a:off x="12478909" y="9125468"/>
            <a:ext cx="5662585"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6" name="Freeform 6"/>
          <p:cNvSpPr/>
          <p:nvPr/>
        </p:nvSpPr>
        <p:spPr>
          <a:xfrm>
            <a:off x="13862617" y="0"/>
            <a:ext cx="4425383" cy="4425383"/>
          </a:xfrm>
          <a:custGeom>
            <a:avLst/>
            <a:gdLst/>
            <a:ahLst/>
            <a:cxnLst/>
            <a:rect l="l" t="t" r="r" b="b"/>
            <a:pathLst>
              <a:path w="4425383" h="4425383">
                <a:moveTo>
                  <a:pt x="0" y="0"/>
                </a:moveTo>
                <a:lnTo>
                  <a:pt x="4425383" y="0"/>
                </a:lnTo>
                <a:lnTo>
                  <a:pt x="4425383" y="4425383"/>
                </a:lnTo>
                <a:lnTo>
                  <a:pt x="0" y="4425383"/>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5296029" y="0"/>
            <a:ext cx="2991971" cy="2991971"/>
          </a:xfrm>
          <a:custGeom>
            <a:avLst/>
            <a:gdLst/>
            <a:ahLst/>
            <a:cxnLst/>
            <a:rect l="l" t="t" r="r" b="b"/>
            <a:pathLst>
              <a:path w="2991971" h="2991971">
                <a:moveTo>
                  <a:pt x="0" y="0"/>
                </a:moveTo>
                <a:lnTo>
                  <a:pt x="2991971" y="0"/>
                </a:lnTo>
                <a:lnTo>
                  <a:pt x="2991971" y="2991971"/>
                </a:lnTo>
                <a:lnTo>
                  <a:pt x="0" y="2991971"/>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507" y="741158"/>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Outcomes</a:t>
            </a:r>
          </a:p>
        </p:txBody>
      </p:sp>
      <p:sp>
        <p:nvSpPr>
          <p:cNvPr id="5" name="TextBox 5"/>
          <p:cNvSpPr txBox="1"/>
          <p:nvPr/>
        </p:nvSpPr>
        <p:spPr>
          <a:xfrm>
            <a:off x="1028700" y="1773033"/>
            <a:ext cx="16230697" cy="7155180"/>
          </a:xfrm>
          <a:prstGeom prst="rect">
            <a:avLst/>
          </a:prstGeom>
        </p:spPr>
        <p:txBody>
          <a:bodyPr lIns="0" tIns="0" rIns="0" bIns="0" rtlCol="0" anchor="t">
            <a:spAutoFit/>
          </a:bodyPr>
          <a:lstStyle/>
          <a:p>
            <a:pPr algn="l">
              <a:lnSpc>
                <a:spcPts val="4680"/>
              </a:lnSpc>
            </a:pPr>
            <a:r>
              <a:rPr lang="en-US" sz="3600" i="1">
                <a:solidFill>
                  <a:srgbClr val="91D1DB"/>
                </a:solidFill>
                <a:latin typeface="Tabarra Sans Italics"/>
                <a:ea typeface="Tabarra Sans Italics"/>
                <a:cs typeface="Tabarra Sans Italics"/>
                <a:sym typeface="Tabarra Sans Italics"/>
              </a:rPr>
              <a:t>8.1 Appreciate the importance of having a business plan and outline the key functions of a business plan. </a:t>
            </a:r>
          </a:p>
          <a:p>
            <a:pPr algn="l">
              <a:lnSpc>
                <a:spcPts val="4680"/>
              </a:lnSpc>
            </a:pPr>
            <a:r>
              <a:rPr lang="en-US" sz="3600" i="1">
                <a:solidFill>
                  <a:srgbClr val="91D1DB"/>
                </a:solidFill>
                <a:latin typeface="Tabarra Sans Italics"/>
                <a:ea typeface="Tabarra Sans Italics"/>
                <a:cs typeface="Tabarra Sans Italics"/>
                <a:sym typeface="Tabarra Sans Italics"/>
              </a:rPr>
              <a:t>8.2 Outline the importance of ethics and sustainability when planning in business. </a:t>
            </a:r>
          </a:p>
          <a:p>
            <a:pPr algn="l">
              <a:lnSpc>
                <a:spcPts val="4680"/>
              </a:lnSpc>
            </a:pPr>
            <a:r>
              <a:rPr lang="en-US" sz="3600" i="1">
                <a:solidFill>
                  <a:srgbClr val="91D1DB"/>
                </a:solidFill>
                <a:latin typeface="Tabarra Sans Italics"/>
                <a:ea typeface="Tabarra Sans Italics"/>
                <a:cs typeface="Tabarra Sans Italics"/>
                <a:sym typeface="Tabarra Sans Italics"/>
              </a:rPr>
              <a:t>8.3 Explain what is meant by a business model and appreciate its role within the business plan. </a:t>
            </a:r>
          </a:p>
          <a:p>
            <a:pPr algn="l">
              <a:lnSpc>
                <a:spcPts val="4680"/>
              </a:lnSpc>
            </a:pPr>
            <a:r>
              <a:rPr lang="en-US" sz="3600" i="1">
                <a:solidFill>
                  <a:srgbClr val="91D1DB"/>
                </a:solidFill>
                <a:latin typeface="Tabarra Sans Italics"/>
                <a:ea typeface="Tabarra Sans Italics"/>
                <a:cs typeface="Tabarra Sans Italics"/>
                <a:sym typeface="Tabarra Sans Italics"/>
              </a:rPr>
              <a:t>8.4 Identify the key elements of the business model canvas and outline the role of business models in successful enterprises. </a:t>
            </a:r>
          </a:p>
          <a:p>
            <a:pPr algn="l">
              <a:lnSpc>
                <a:spcPts val="4680"/>
              </a:lnSpc>
            </a:pPr>
            <a:r>
              <a:rPr lang="en-US" sz="3600" i="1">
                <a:solidFill>
                  <a:srgbClr val="91D1DB"/>
                </a:solidFill>
                <a:latin typeface="Tabarra Sans Italics"/>
                <a:ea typeface="Tabarra Sans Italics"/>
                <a:cs typeface="Tabarra Sans Italics"/>
                <a:sym typeface="Tabarra Sans Italics"/>
              </a:rPr>
              <a:t>8.5 Identify and compare the most common business models. </a:t>
            </a:r>
          </a:p>
          <a:p>
            <a:pPr algn="l">
              <a:lnSpc>
                <a:spcPts val="4680"/>
              </a:lnSpc>
            </a:pPr>
            <a:r>
              <a:rPr lang="en-US" sz="3600" i="1">
                <a:solidFill>
                  <a:srgbClr val="91D1DB"/>
                </a:solidFill>
                <a:latin typeface="Tabarra Sans Italics"/>
                <a:ea typeface="Tabarra Sans Italics"/>
                <a:cs typeface="Tabarra Sans Italics"/>
                <a:sym typeface="Tabarra Sans Italics"/>
              </a:rPr>
              <a:t>8.6 Outline how digital technology is a driver of change in business.</a:t>
            </a:r>
          </a:p>
          <a:p>
            <a:pPr algn="l">
              <a:lnSpc>
                <a:spcPts val="4680"/>
              </a:lnSpc>
            </a:pPr>
            <a:r>
              <a:rPr lang="en-US" sz="3600" i="1">
                <a:solidFill>
                  <a:srgbClr val="91D1DB"/>
                </a:solidFill>
                <a:latin typeface="Tabarra Sans Italics"/>
                <a:ea typeface="Tabarra Sans Italics"/>
                <a:cs typeface="Tabarra Sans Italics"/>
                <a:sym typeface="Tabarra Sans Italics"/>
              </a:rPr>
              <a:t>8.7 Identify and compare a number of technology-driven business models and outline the key characteristics of each model. </a:t>
            </a:r>
          </a:p>
        </p:txBody>
      </p:sp>
      <p:sp>
        <p:nvSpPr>
          <p:cNvPr id="6" name="TextBox 6"/>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416037" y="2561930"/>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What a business model is</a:t>
            </a:r>
          </a:p>
        </p:txBody>
      </p:sp>
      <p:sp>
        <p:nvSpPr>
          <p:cNvPr id="8" name="TextBox 8"/>
          <p:cNvSpPr txBox="1"/>
          <p:nvPr/>
        </p:nvSpPr>
        <p:spPr>
          <a:xfrm>
            <a:off x="1028700" y="5443284"/>
            <a:ext cx="16230600" cy="4357623"/>
          </a:xfrm>
          <a:prstGeom prst="rect">
            <a:avLst/>
          </a:prstGeom>
        </p:spPr>
        <p:txBody>
          <a:bodyPr lIns="0" tIns="0" rIns="0" bIns="0" rtlCol="0" anchor="t">
            <a:spAutoFit/>
          </a:bodyPr>
          <a:lstStyle/>
          <a:p>
            <a:pPr algn="l">
              <a:lnSpc>
                <a:spcPts val="4928"/>
              </a:lnSpc>
            </a:pPr>
            <a:r>
              <a:rPr lang="en-US" sz="3200">
                <a:solidFill>
                  <a:srgbClr val="24363D"/>
                </a:solidFill>
                <a:latin typeface="Calibri (MS)"/>
                <a:ea typeface="Calibri (MS)"/>
                <a:cs typeface="Calibri (MS)"/>
                <a:sym typeface="Calibri (MS)"/>
              </a:rPr>
              <a:t>Examples of business models include:</a:t>
            </a:r>
          </a:p>
          <a:p>
            <a:pPr algn="l">
              <a:lnSpc>
                <a:spcPts val="4928"/>
              </a:lnSpc>
            </a:pPr>
            <a:r>
              <a:rPr lang="en-US" sz="3200" b="1">
                <a:solidFill>
                  <a:srgbClr val="24363D"/>
                </a:solidFill>
                <a:latin typeface="Calibri (MS) Bold"/>
                <a:ea typeface="Calibri (MS) Bold"/>
                <a:cs typeface="Calibri (MS) Bold"/>
                <a:sym typeface="Calibri (MS) Bold"/>
              </a:rPr>
              <a:t>Retail</a:t>
            </a:r>
            <a:r>
              <a:rPr lang="en-US" sz="3200">
                <a:solidFill>
                  <a:srgbClr val="24363D"/>
                </a:solidFill>
                <a:latin typeface="Calibri (MS)"/>
                <a:ea typeface="Calibri (MS)"/>
                <a:cs typeface="Calibri (MS)"/>
                <a:sym typeface="Calibri (MS)"/>
              </a:rPr>
              <a:t> – Products sold in physical or online stores (e.g. Penneys, Zara).</a:t>
            </a:r>
          </a:p>
          <a:p>
            <a:pPr algn="l">
              <a:lnSpc>
                <a:spcPts val="4928"/>
              </a:lnSpc>
            </a:pPr>
            <a:r>
              <a:rPr lang="en-US" sz="3200" b="1">
                <a:solidFill>
                  <a:srgbClr val="24363D"/>
                </a:solidFill>
                <a:latin typeface="Calibri (MS) Bold"/>
                <a:ea typeface="Calibri (MS) Bold"/>
                <a:cs typeface="Calibri (MS) Bold"/>
                <a:sym typeface="Calibri (MS) Bold"/>
              </a:rPr>
              <a:t>Marketplace</a:t>
            </a:r>
            <a:r>
              <a:rPr lang="en-US" sz="3200">
                <a:solidFill>
                  <a:srgbClr val="24363D"/>
                </a:solidFill>
                <a:latin typeface="Calibri (MS)"/>
                <a:ea typeface="Calibri (MS)"/>
                <a:cs typeface="Calibri (MS)"/>
                <a:sym typeface="Calibri (MS)"/>
              </a:rPr>
              <a:t> – Connects buyers and sellers without holding inventory (e.g. Airbnb, DoneDeal.ie).</a:t>
            </a:r>
          </a:p>
          <a:p>
            <a:pPr algn="l">
              <a:lnSpc>
                <a:spcPts val="4928"/>
              </a:lnSpc>
            </a:pPr>
            <a:r>
              <a:rPr lang="en-US" sz="3200" b="1">
                <a:solidFill>
                  <a:srgbClr val="24363D"/>
                </a:solidFill>
                <a:latin typeface="Calibri (MS) Bold"/>
                <a:ea typeface="Calibri (MS) Bold"/>
                <a:cs typeface="Calibri (MS) Bold"/>
                <a:sym typeface="Calibri (MS) Bold"/>
              </a:rPr>
              <a:t>Franchise</a:t>
            </a:r>
            <a:r>
              <a:rPr lang="en-US" sz="3200">
                <a:solidFill>
                  <a:srgbClr val="24363D"/>
                </a:solidFill>
                <a:latin typeface="Calibri (MS)"/>
                <a:ea typeface="Calibri (MS)"/>
                <a:cs typeface="Calibri (MS)"/>
                <a:sym typeface="Calibri (MS)"/>
              </a:rPr>
              <a:t> – A business (franchisor) licenses its model to others (franchisees) to operate (e.g. Supermac’s, McDonald’s).</a:t>
            </a:r>
          </a:p>
          <a:p>
            <a:pPr algn="l">
              <a:lnSpc>
                <a:spcPts val="4928"/>
              </a:lnSpc>
            </a:pPr>
            <a:r>
              <a:rPr lang="en-US" sz="3200" b="1">
                <a:solidFill>
                  <a:srgbClr val="24363D"/>
                </a:solidFill>
                <a:latin typeface="Calibri (MS) Bold"/>
                <a:ea typeface="Calibri (MS) Bold"/>
                <a:cs typeface="Calibri (MS) Bold"/>
                <a:sym typeface="Calibri (MS) Bold"/>
              </a:rPr>
              <a:t>Subscription</a:t>
            </a:r>
            <a:r>
              <a:rPr lang="en-US" sz="3200">
                <a:solidFill>
                  <a:srgbClr val="24363D"/>
                </a:solidFill>
                <a:latin typeface="Calibri (MS)"/>
                <a:ea typeface="Calibri (MS)"/>
                <a:cs typeface="Calibri (MS)"/>
                <a:sym typeface="Calibri (MS)"/>
              </a:rPr>
              <a:t> – Customers pay a recurring fee for continued access (e.g. Gym membership, Netflix, Spotify, Adobe).</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grpSp>
        <p:nvGrpSpPr>
          <p:cNvPr id="10" name="Group 10"/>
          <p:cNvGrpSpPr/>
          <p:nvPr/>
        </p:nvGrpSpPr>
        <p:grpSpPr>
          <a:xfrm>
            <a:off x="1028700" y="3413363"/>
            <a:ext cx="16230600" cy="1730137"/>
            <a:chOff x="0" y="0"/>
            <a:chExt cx="4274726" cy="455674"/>
          </a:xfrm>
        </p:grpSpPr>
        <p:sp>
          <p:nvSpPr>
            <p:cNvPr id="11" name="Freeform 11"/>
            <p:cNvSpPr/>
            <p:nvPr/>
          </p:nvSpPr>
          <p:spPr>
            <a:xfrm>
              <a:off x="0" y="0"/>
              <a:ext cx="4274726" cy="455674"/>
            </a:xfrm>
            <a:custGeom>
              <a:avLst/>
              <a:gdLst/>
              <a:ahLst/>
              <a:cxnLst/>
              <a:rect l="l" t="t" r="r" b="b"/>
              <a:pathLst>
                <a:path w="4274726" h="455674">
                  <a:moveTo>
                    <a:pt x="24327" y="0"/>
                  </a:moveTo>
                  <a:lnTo>
                    <a:pt x="4250399" y="0"/>
                  </a:lnTo>
                  <a:cubicBezTo>
                    <a:pt x="4263834" y="0"/>
                    <a:pt x="4274726" y="10891"/>
                    <a:pt x="4274726" y="24327"/>
                  </a:cubicBezTo>
                  <a:lnTo>
                    <a:pt x="4274726" y="431347"/>
                  </a:lnTo>
                  <a:cubicBezTo>
                    <a:pt x="4274726" y="437799"/>
                    <a:pt x="4272163" y="443987"/>
                    <a:pt x="4267601" y="448549"/>
                  </a:cubicBezTo>
                  <a:cubicBezTo>
                    <a:pt x="4263039" y="453111"/>
                    <a:pt x="4256851" y="455674"/>
                    <a:pt x="4250399" y="455674"/>
                  </a:cubicBezTo>
                  <a:lnTo>
                    <a:pt x="24327" y="455674"/>
                  </a:lnTo>
                  <a:cubicBezTo>
                    <a:pt x="10891" y="455674"/>
                    <a:pt x="0" y="444782"/>
                    <a:pt x="0" y="431347"/>
                  </a:cubicBezTo>
                  <a:lnTo>
                    <a:pt x="0" y="24327"/>
                  </a:lnTo>
                  <a:cubicBezTo>
                    <a:pt x="0" y="10891"/>
                    <a:pt x="10891" y="0"/>
                    <a:pt x="24327" y="0"/>
                  </a:cubicBezTo>
                  <a:close/>
                </a:path>
              </a:pathLst>
            </a:custGeom>
            <a:solidFill>
              <a:srgbClr val="F49B54"/>
            </a:solidFill>
          </p:spPr>
          <p:txBody>
            <a:bodyPr/>
            <a:lstStyle/>
            <a:p>
              <a:endParaRPr lang="en-US"/>
            </a:p>
          </p:txBody>
        </p:sp>
        <p:sp>
          <p:nvSpPr>
            <p:cNvPr id="12" name="TextBox 12"/>
            <p:cNvSpPr txBox="1"/>
            <p:nvPr/>
          </p:nvSpPr>
          <p:spPr>
            <a:xfrm>
              <a:off x="0" y="-38100"/>
              <a:ext cx="4274726" cy="493774"/>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028700" y="3705565"/>
            <a:ext cx="16230600" cy="1043306"/>
          </a:xfrm>
          <a:prstGeom prst="rect">
            <a:avLst/>
          </a:prstGeom>
        </p:spPr>
        <p:txBody>
          <a:bodyPr lIns="0" tIns="0" rIns="0" bIns="0" rtlCol="0" anchor="t">
            <a:spAutoFit/>
          </a:bodyPr>
          <a:lstStyle/>
          <a:p>
            <a:pPr algn="ctr">
              <a:lnSpc>
                <a:spcPts val="3919"/>
              </a:lnSpc>
              <a:spcBef>
                <a:spcPct val="0"/>
              </a:spcBef>
            </a:pPr>
            <a:r>
              <a:rPr lang="en-US" sz="2799" b="1">
                <a:solidFill>
                  <a:srgbClr val="FFFFFF"/>
                </a:solidFill>
                <a:latin typeface="Tabarra Sans Bold"/>
                <a:ea typeface="Tabarra Sans Bold"/>
                <a:cs typeface="Tabarra Sans Bold"/>
                <a:sym typeface="Tabarra Sans Bold"/>
              </a:rPr>
              <a:t>A business model is an element within the business plan that outlines how a company will operate, create, deliver, and capture value in economic, social, and cultural contexts.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796155"/>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The role of a business model in the business plan</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4139953"/>
            <a:ext cx="16230600" cy="4357623"/>
          </a:xfrm>
          <a:prstGeom prst="rect">
            <a:avLst/>
          </a:prstGeom>
        </p:spPr>
        <p:txBody>
          <a:bodyPr lIns="0" tIns="0" rIns="0" bIns="0" rtlCol="0" anchor="t">
            <a:spAutoFit/>
          </a:bodyPr>
          <a:lstStyle/>
          <a:p>
            <a:pPr algn="l">
              <a:lnSpc>
                <a:spcPts val="4928"/>
              </a:lnSpc>
            </a:pPr>
            <a:r>
              <a:rPr lang="en-US" sz="3200">
                <a:solidFill>
                  <a:srgbClr val="24363D"/>
                </a:solidFill>
                <a:latin typeface="Calibri (MS)"/>
                <a:ea typeface="Calibri (MS)"/>
                <a:cs typeface="Calibri (MS)"/>
                <a:sym typeface="Calibri (MS)"/>
              </a:rPr>
              <a:t>A business model explains how a business will operate and succeed, outlining how it:</a:t>
            </a:r>
          </a:p>
          <a:p>
            <a:pPr algn="l">
              <a:lnSpc>
                <a:spcPts val="4928"/>
              </a:lnSpc>
            </a:pPr>
            <a:r>
              <a:rPr lang="en-US" sz="3200">
                <a:solidFill>
                  <a:srgbClr val="24363D"/>
                </a:solidFill>
                <a:latin typeface="Calibri (MS)"/>
                <a:ea typeface="Calibri (MS)"/>
                <a:cs typeface="Calibri (MS)"/>
                <a:sym typeface="Calibri (MS)"/>
              </a:rPr>
              <a:t>1. Creates value - The product or service it offers that solves a problem or meets a need</a:t>
            </a:r>
          </a:p>
          <a:p>
            <a:pPr algn="l">
              <a:lnSpc>
                <a:spcPts val="4928"/>
              </a:lnSpc>
            </a:pPr>
            <a:r>
              <a:rPr lang="en-US" sz="3200">
                <a:solidFill>
                  <a:srgbClr val="24363D"/>
                </a:solidFill>
                <a:latin typeface="Calibri (MS)"/>
                <a:ea typeface="Calibri (MS)"/>
                <a:cs typeface="Calibri (MS)"/>
                <a:sym typeface="Calibri (MS)"/>
              </a:rPr>
              <a:t>2. Delivers value - How it reaches and serves customers</a:t>
            </a:r>
          </a:p>
          <a:p>
            <a:pPr algn="l">
              <a:lnSpc>
                <a:spcPts val="4928"/>
              </a:lnSpc>
            </a:pPr>
            <a:r>
              <a:rPr lang="en-US" sz="3200">
                <a:solidFill>
                  <a:srgbClr val="24363D"/>
                </a:solidFill>
                <a:latin typeface="Calibri (MS)"/>
                <a:ea typeface="Calibri (MS)"/>
                <a:cs typeface="Calibri (MS)"/>
                <a:sym typeface="Calibri (MS)"/>
              </a:rPr>
              <a:t>3. Earns revenue - How they get paid e.g. one-ff, subscription, ads...</a:t>
            </a:r>
          </a:p>
          <a:p>
            <a:pPr algn="l">
              <a:lnSpc>
                <a:spcPts val="4928"/>
              </a:lnSpc>
            </a:pPr>
            <a:endParaRPr lang="en-US" sz="3200">
              <a:solidFill>
                <a:srgbClr val="24363D"/>
              </a:solidFill>
              <a:latin typeface="Calibri (MS)"/>
              <a:ea typeface="Calibri (MS)"/>
              <a:cs typeface="Calibri (MS)"/>
              <a:sym typeface="Calibri (MS)"/>
            </a:endParaRPr>
          </a:p>
          <a:p>
            <a:pPr algn="l">
              <a:lnSpc>
                <a:spcPts val="4928"/>
              </a:lnSpc>
            </a:pPr>
            <a:r>
              <a:rPr lang="en-US" sz="3200" b="1">
                <a:solidFill>
                  <a:srgbClr val="24363D"/>
                </a:solidFill>
                <a:latin typeface="Calibri (MS) Bold"/>
                <a:ea typeface="Calibri (MS) Bold"/>
                <a:cs typeface="Calibri (MS) Bold"/>
                <a:sym typeface="Calibri (MS) Bold"/>
              </a:rPr>
              <a:t>Example:</a:t>
            </a:r>
            <a:r>
              <a:rPr lang="en-US" sz="3200">
                <a:solidFill>
                  <a:srgbClr val="24363D"/>
                </a:solidFill>
                <a:latin typeface="Calibri (MS)"/>
                <a:ea typeface="Calibri (MS)"/>
                <a:cs typeface="Calibri (MS)"/>
                <a:sym typeface="Calibri (MS)"/>
              </a:rPr>
              <a:t> Spotify creates value through music streaming, delivers it via an easy-to-use app, and earns revenue through both subscriptions and ads.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488029" y="7431930"/>
            <a:ext cx="4038124" cy="2519374"/>
            <a:chOff x="0" y="0"/>
            <a:chExt cx="1063539" cy="663539"/>
          </a:xfrm>
        </p:grpSpPr>
        <p:sp>
          <p:nvSpPr>
            <p:cNvPr id="8" name="Freeform 8"/>
            <p:cNvSpPr/>
            <p:nvPr/>
          </p:nvSpPr>
          <p:spPr>
            <a:xfrm>
              <a:off x="0" y="0"/>
              <a:ext cx="1063539" cy="663539"/>
            </a:xfrm>
            <a:custGeom>
              <a:avLst/>
              <a:gdLst/>
              <a:ahLst/>
              <a:cxnLst/>
              <a:rect l="l" t="t" r="r" b="b"/>
              <a:pathLst>
                <a:path w="1063539" h="663539">
                  <a:moveTo>
                    <a:pt x="97778" y="0"/>
                  </a:moveTo>
                  <a:lnTo>
                    <a:pt x="965761" y="0"/>
                  </a:lnTo>
                  <a:cubicBezTo>
                    <a:pt x="991693" y="0"/>
                    <a:pt x="1016564" y="10302"/>
                    <a:pt x="1034900" y="28638"/>
                  </a:cubicBezTo>
                  <a:cubicBezTo>
                    <a:pt x="1053237" y="46975"/>
                    <a:pt x="1063539" y="71845"/>
                    <a:pt x="1063539" y="97778"/>
                  </a:cubicBezTo>
                  <a:lnTo>
                    <a:pt x="1063539" y="565761"/>
                  </a:lnTo>
                  <a:cubicBezTo>
                    <a:pt x="1063539" y="591693"/>
                    <a:pt x="1053237" y="616564"/>
                    <a:pt x="1034900" y="634900"/>
                  </a:cubicBezTo>
                  <a:cubicBezTo>
                    <a:pt x="1016564" y="653237"/>
                    <a:pt x="991693" y="663539"/>
                    <a:pt x="965761" y="663539"/>
                  </a:cubicBezTo>
                  <a:lnTo>
                    <a:pt x="97778" y="663539"/>
                  </a:lnTo>
                  <a:cubicBezTo>
                    <a:pt x="43777" y="663539"/>
                    <a:pt x="0" y="619762"/>
                    <a:pt x="0" y="565761"/>
                  </a:cubicBezTo>
                  <a:lnTo>
                    <a:pt x="0" y="97778"/>
                  </a:lnTo>
                  <a:cubicBezTo>
                    <a:pt x="0" y="43777"/>
                    <a:pt x="43777" y="0"/>
                    <a:pt x="97778" y="0"/>
                  </a:cubicBezTo>
                  <a:close/>
                </a:path>
              </a:pathLst>
            </a:custGeom>
            <a:solidFill>
              <a:srgbClr val="91D1DB"/>
            </a:solidFill>
          </p:spPr>
          <p:txBody>
            <a:bodyPr/>
            <a:lstStyle/>
            <a:p>
              <a:endParaRPr lang="en-US"/>
            </a:p>
          </p:txBody>
        </p:sp>
        <p:sp>
          <p:nvSpPr>
            <p:cNvPr id="9" name="TextBox 9"/>
            <p:cNvSpPr txBox="1"/>
            <p:nvPr/>
          </p:nvSpPr>
          <p:spPr>
            <a:xfrm>
              <a:off x="0" y="-76200"/>
              <a:ext cx="1063539" cy="739739"/>
            </a:xfrm>
            <a:prstGeom prst="rect">
              <a:avLst/>
            </a:prstGeom>
          </p:spPr>
          <p:txBody>
            <a:bodyPr lIns="50800" tIns="50800" rIns="50800" bIns="50800" rtlCol="0" anchor="ctr"/>
            <a:lstStyle/>
            <a:p>
              <a:pPr algn="ctr">
                <a:lnSpc>
                  <a:spcPts val="6159"/>
                </a:lnSpc>
              </a:pPr>
              <a:r>
                <a:rPr lang="en-US" sz="4399" b="1">
                  <a:solidFill>
                    <a:srgbClr val="FFFFFF"/>
                  </a:solidFill>
                  <a:latin typeface="Montserrat Bold"/>
                  <a:ea typeface="Montserrat Bold"/>
                  <a:cs typeface="Montserrat Bold"/>
                  <a:sym typeface="Montserrat Bold"/>
                </a:rPr>
                <a:t>Reflect &amp; Research Pg 130</a:t>
              </a:r>
            </a:p>
          </p:txBody>
        </p:sp>
      </p:grpSp>
      <p:sp>
        <p:nvSpPr>
          <p:cNvPr id="10" name="Freeform 10"/>
          <p:cNvSpPr/>
          <p:nvPr/>
        </p:nvSpPr>
        <p:spPr>
          <a:xfrm>
            <a:off x="1382161" y="5468031"/>
            <a:ext cx="1933514" cy="1653154"/>
          </a:xfrm>
          <a:custGeom>
            <a:avLst/>
            <a:gdLst/>
            <a:ahLst/>
            <a:cxnLst/>
            <a:rect l="l" t="t" r="r" b="b"/>
            <a:pathLst>
              <a:path w="1933514" h="1653154">
                <a:moveTo>
                  <a:pt x="0" y="0"/>
                </a:moveTo>
                <a:lnTo>
                  <a:pt x="1933514" y="0"/>
                </a:lnTo>
                <a:lnTo>
                  <a:pt x="1933514" y="1653154"/>
                </a:lnTo>
                <a:lnTo>
                  <a:pt x="0" y="1653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488029" y="2420111"/>
            <a:ext cx="3896939" cy="2596336"/>
          </a:xfrm>
          <a:custGeom>
            <a:avLst/>
            <a:gdLst/>
            <a:ahLst/>
            <a:cxnLst/>
            <a:rect l="l" t="t" r="r" b="b"/>
            <a:pathLst>
              <a:path w="3896939" h="2596336">
                <a:moveTo>
                  <a:pt x="0" y="0"/>
                </a:moveTo>
                <a:lnTo>
                  <a:pt x="3896940" y="0"/>
                </a:lnTo>
                <a:lnTo>
                  <a:pt x="3896940" y="2596336"/>
                </a:lnTo>
                <a:lnTo>
                  <a:pt x="0" y="2596336"/>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3" name="TextBox 13"/>
          <p:cNvSpPr txBox="1"/>
          <p:nvPr/>
        </p:nvSpPr>
        <p:spPr>
          <a:xfrm>
            <a:off x="4769620" y="2062445"/>
            <a:ext cx="13145160" cy="7888859"/>
          </a:xfrm>
          <a:prstGeom prst="rect">
            <a:avLst/>
          </a:prstGeom>
        </p:spPr>
        <p:txBody>
          <a:bodyPr lIns="0" tIns="0" rIns="0" bIns="0" rtlCol="0" anchor="t">
            <a:spAutoFit/>
          </a:bodyPr>
          <a:lstStyle/>
          <a:p>
            <a:pPr algn="l">
              <a:lnSpc>
                <a:spcPts val="5698"/>
              </a:lnSpc>
            </a:pPr>
            <a:r>
              <a:rPr lang="en-US" sz="3700">
                <a:solidFill>
                  <a:srgbClr val="24363D"/>
                </a:solidFill>
                <a:latin typeface="Calibri (MS)"/>
                <a:ea typeface="Calibri (MS)"/>
                <a:cs typeface="Calibri (MS)"/>
                <a:sym typeface="Calibri (MS)"/>
              </a:rPr>
              <a:t>Answer the questions below using the prompts and include examples or facts in each of your sections to support your answer.</a:t>
            </a:r>
          </a:p>
          <a:p>
            <a:pPr algn="l">
              <a:lnSpc>
                <a:spcPts val="5698"/>
              </a:lnSpc>
            </a:pPr>
            <a:r>
              <a:rPr lang="en-US" sz="3700" b="1">
                <a:solidFill>
                  <a:srgbClr val="24363D"/>
                </a:solidFill>
                <a:latin typeface="Calibri (MS) Bold"/>
                <a:ea typeface="Calibri (MS) Bold"/>
                <a:cs typeface="Calibri (MS) Bold"/>
                <a:sym typeface="Calibri (MS) Bold"/>
              </a:rPr>
              <a:t>1. How does Netflix generate revenue? </a:t>
            </a:r>
            <a:r>
              <a:rPr lang="en-US" sz="3700">
                <a:solidFill>
                  <a:srgbClr val="24363D"/>
                </a:solidFill>
                <a:latin typeface="Calibri (MS)"/>
                <a:ea typeface="Calibri (MS)"/>
                <a:cs typeface="Calibri (MS)"/>
                <a:sym typeface="Calibri (MS)"/>
              </a:rPr>
              <a:t>- How much income comes from pricing? What other revenue streams (e.g. advertising) does</a:t>
            </a:r>
          </a:p>
          <a:p>
            <a:pPr algn="l">
              <a:lnSpc>
                <a:spcPts val="5698"/>
              </a:lnSpc>
            </a:pPr>
            <a:r>
              <a:rPr lang="en-US" sz="3700">
                <a:solidFill>
                  <a:srgbClr val="24363D"/>
                </a:solidFill>
                <a:latin typeface="Calibri (MS)"/>
                <a:ea typeface="Calibri (MS)"/>
                <a:cs typeface="Calibri (MS)"/>
                <a:sym typeface="Calibri (MS)"/>
              </a:rPr>
              <a:t>Netflix use?</a:t>
            </a:r>
          </a:p>
          <a:p>
            <a:pPr algn="l">
              <a:lnSpc>
                <a:spcPts val="5698"/>
              </a:lnSpc>
            </a:pPr>
            <a:r>
              <a:rPr lang="en-US" sz="3700" b="1">
                <a:solidFill>
                  <a:srgbClr val="24363D"/>
                </a:solidFill>
                <a:latin typeface="Calibri (MS) Bold"/>
                <a:ea typeface="Calibri (MS) Bold"/>
                <a:cs typeface="Calibri (MS) Bold"/>
                <a:sym typeface="Calibri (MS) Bold"/>
              </a:rPr>
              <a:t>2. How is value created and delivered to customers?</a:t>
            </a:r>
            <a:r>
              <a:rPr lang="en-US" sz="3700">
                <a:solidFill>
                  <a:srgbClr val="24363D"/>
                </a:solidFill>
                <a:latin typeface="Calibri (MS)"/>
                <a:ea typeface="Calibri (MS)"/>
                <a:cs typeface="Calibri (MS)"/>
                <a:sym typeface="Calibri (MS)"/>
              </a:rPr>
              <a:t> – How do people access Netflix? What role does technology play? What makes Netflix valuable for their customers?</a:t>
            </a:r>
          </a:p>
          <a:p>
            <a:pPr algn="l">
              <a:lnSpc>
                <a:spcPts val="5698"/>
              </a:lnSpc>
            </a:pPr>
            <a:r>
              <a:rPr lang="en-US" sz="3700" b="1">
                <a:solidFill>
                  <a:srgbClr val="24363D"/>
                </a:solidFill>
                <a:latin typeface="Calibri (MS) Bold"/>
                <a:ea typeface="Calibri (MS) Bold"/>
                <a:cs typeface="Calibri (MS) Bold"/>
                <a:sym typeface="Calibri (MS) Bold"/>
              </a:rPr>
              <a:t>3. How Netflix captures value in return</a:t>
            </a:r>
            <a:r>
              <a:rPr lang="en-US" sz="3700">
                <a:solidFill>
                  <a:srgbClr val="24363D"/>
                </a:solidFill>
                <a:latin typeface="Calibri (MS)"/>
                <a:ea typeface="Calibri (MS)"/>
                <a:cs typeface="Calibri (MS)"/>
                <a:sym typeface="Calibri (MS)"/>
              </a:rPr>
              <a:t> – How is customer data valuable for Netflix? What makes their model sustainable as a business?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8.3</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6069247"/>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6215154"/>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511855" y="4095751"/>
            <a:ext cx="17015317"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511855" y="752564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Q3</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TextBox 3"/>
          <p:cNvSpPr txBox="1"/>
          <p:nvPr/>
        </p:nvSpPr>
        <p:spPr>
          <a:xfrm>
            <a:off x="1028507" y="3640142"/>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8.4</a:t>
            </a:r>
          </a:p>
        </p:txBody>
      </p:sp>
      <p:sp>
        <p:nvSpPr>
          <p:cNvPr id="4" name="TextBox 4"/>
          <p:cNvSpPr txBox="1"/>
          <p:nvPr/>
        </p:nvSpPr>
        <p:spPr>
          <a:xfrm>
            <a:off x="1028507" y="5057779"/>
            <a:ext cx="16230697" cy="22161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8.4 Identify the key elements of the business model canvas and outline the role of business models in successful enterprises. </a:t>
            </a:r>
          </a:p>
        </p:txBody>
      </p:sp>
      <p:sp>
        <p:nvSpPr>
          <p:cNvPr id="5" name="TextBox 5"/>
          <p:cNvSpPr txBox="1"/>
          <p:nvPr/>
        </p:nvSpPr>
        <p:spPr>
          <a:xfrm>
            <a:off x="12478909" y="9125468"/>
            <a:ext cx="5662585"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6" name="Freeform 6"/>
          <p:cNvSpPr/>
          <p:nvPr/>
        </p:nvSpPr>
        <p:spPr>
          <a:xfrm>
            <a:off x="13862617" y="0"/>
            <a:ext cx="4425383" cy="4425383"/>
          </a:xfrm>
          <a:custGeom>
            <a:avLst/>
            <a:gdLst/>
            <a:ahLst/>
            <a:cxnLst/>
            <a:rect l="l" t="t" r="r" b="b"/>
            <a:pathLst>
              <a:path w="4425383" h="4425383">
                <a:moveTo>
                  <a:pt x="0" y="0"/>
                </a:moveTo>
                <a:lnTo>
                  <a:pt x="4425383" y="0"/>
                </a:lnTo>
                <a:lnTo>
                  <a:pt x="4425383" y="4425383"/>
                </a:lnTo>
                <a:lnTo>
                  <a:pt x="0" y="4425383"/>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1107880" y="2796155"/>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Business Model Canvas (BMC)</a:t>
            </a:r>
          </a:p>
        </p:txBody>
      </p:sp>
      <p:pic>
        <p:nvPicPr>
          <p:cNvPr id="8" name="Picture 8"/>
          <p:cNvPicPr>
            <a:picLocks noChangeAspect="1"/>
          </p:cNvPicPr>
          <p:nvPr>
            <a:videoFile r:link="rId1"/>
          </p:nvPr>
        </p:nvPicPr>
        <p:blipFill>
          <a:blip r:embed="rId7"/>
          <a:stretch>
            <a:fillRect/>
          </a:stretch>
        </p:blipFill>
        <p:spPr>
          <a:xfrm>
            <a:off x="10105825" y="2762462"/>
            <a:ext cx="7862430" cy="4419164"/>
          </a:xfrm>
          <a:prstGeom prst="rect">
            <a:avLst/>
          </a:prstGeom>
        </p:spPr>
      </p:pic>
      <p:sp>
        <p:nvSpPr>
          <p:cNvPr id="9" name="Freeform 9"/>
          <p:cNvSpPr/>
          <p:nvPr/>
        </p:nvSpPr>
        <p:spPr>
          <a:xfrm>
            <a:off x="12737114" y="8108005"/>
            <a:ext cx="931408" cy="1481364"/>
          </a:xfrm>
          <a:custGeom>
            <a:avLst/>
            <a:gdLst/>
            <a:ahLst/>
            <a:cxnLst/>
            <a:rect l="l" t="t" r="r" b="b"/>
            <a:pathLst>
              <a:path w="931408" h="1481364">
                <a:moveTo>
                  <a:pt x="0" y="0"/>
                </a:moveTo>
                <a:lnTo>
                  <a:pt x="931408" y="0"/>
                </a:lnTo>
                <a:lnTo>
                  <a:pt x="931408" y="1481364"/>
                </a:lnTo>
                <a:lnTo>
                  <a:pt x="0" y="14813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0" name="Freeform 10"/>
          <p:cNvSpPr/>
          <p:nvPr/>
        </p:nvSpPr>
        <p:spPr>
          <a:xfrm>
            <a:off x="13668522" y="8108005"/>
            <a:ext cx="1138799" cy="1481364"/>
          </a:xfrm>
          <a:custGeom>
            <a:avLst/>
            <a:gdLst/>
            <a:ahLst/>
            <a:cxnLst/>
            <a:rect l="l" t="t" r="r" b="b"/>
            <a:pathLst>
              <a:path w="1138799" h="1481364">
                <a:moveTo>
                  <a:pt x="0" y="0"/>
                </a:moveTo>
                <a:lnTo>
                  <a:pt x="1138799" y="0"/>
                </a:lnTo>
                <a:lnTo>
                  <a:pt x="1138799" y="1481364"/>
                </a:lnTo>
                <a:lnTo>
                  <a:pt x="0" y="148136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1" name="Freeform 11"/>
          <p:cNvSpPr/>
          <p:nvPr/>
        </p:nvSpPr>
        <p:spPr>
          <a:xfrm>
            <a:off x="14807321" y="8108005"/>
            <a:ext cx="1233236" cy="1481364"/>
          </a:xfrm>
          <a:custGeom>
            <a:avLst/>
            <a:gdLst/>
            <a:ahLst/>
            <a:cxnLst/>
            <a:rect l="l" t="t" r="r" b="b"/>
            <a:pathLst>
              <a:path w="1233236" h="1481364">
                <a:moveTo>
                  <a:pt x="0" y="0"/>
                </a:moveTo>
                <a:lnTo>
                  <a:pt x="1233236" y="0"/>
                </a:lnTo>
                <a:lnTo>
                  <a:pt x="1233236" y="1481364"/>
                </a:lnTo>
                <a:lnTo>
                  <a:pt x="0" y="148136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2" name="Freeform 12"/>
          <p:cNvSpPr/>
          <p:nvPr/>
        </p:nvSpPr>
        <p:spPr>
          <a:xfrm>
            <a:off x="16040557" y="8108005"/>
            <a:ext cx="1190647" cy="1481364"/>
          </a:xfrm>
          <a:custGeom>
            <a:avLst/>
            <a:gdLst/>
            <a:ahLst/>
            <a:cxnLst/>
            <a:rect l="l" t="t" r="r" b="b"/>
            <a:pathLst>
              <a:path w="1190647" h="1481364">
                <a:moveTo>
                  <a:pt x="0" y="0"/>
                </a:moveTo>
                <a:lnTo>
                  <a:pt x="1190647" y="0"/>
                </a:lnTo>
                <a:lnTo>
                  <a:pt x="1190647" y="1481364"/>
                </a:lnTo>
                <a:lnTo>
                  <a:pt x="0" y="148136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3" name="Freeform 13"/>
          <p:cNvSpPr/>
          <p:nvPr/>
        </p:nvSpPr>
        <p:spPr>
          <a:xfrm rot="-7425446">
            <a:off x="10341542" y="8639714"/>
            <a:ext cx="2154550" cy="770252"/>
          </a:xfrm>
          <a:custGeom>
            <a:avLst/>
            <a:gdLst/>
            <a:ahLst/>
            <a:cxnLst/>
            <a:rect l="l" t="t" r="r" b="b"/>
            <a:pathLst>
              <a:path w="2154550" h="770252">
                <a:moveTo>
                  <a:pt x="0" y="0"/>
                </a:moveTo>
                <a:lnTo>
                  <a:pt x="2154550" y="0"/>
                </a:lnTo>
                <a:lnTo>
                  <a:pt x="2154550" y="770252"/>
                </a:lnTo>
                <a:lnTo>
                  <a:pt x="0" y="77025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4" name="TextBox 14"/>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5" name="TextBox 15"/>
          <p:cNvSpPr txBox="1"/>
          <p:nvPr/>
        </p:nvSpPr>
        <p:spPr>
          <a:xfrm>
            <a:off x="1107880" y="3858410"/>
            <a:ext cx="7491832" cy="476377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A business model canvas is a tool used to map out a business model and includes the key partners, activities and resources, the value proposition (why the customer would choose the product/service), customers, customer relations and channels, costs, and revenues.</a:t>
            </a:r>
          </a:p>
        </p:txBody>
      </p:sp>
      <p:sp>
        <p:nvSpPr>
          <p:cNvPr id="16" name="TextBox 15">
            <a:extLst>
              <a:ext uri="{FF2B5EF4-FFF2-40B4-BE49-F238E27FC236}">
                <a16:creationId xmlns:a16="http://schemas.microsoft.com/office/drawing/2014/main" id="{34A21D2A-B36D-95D4-A139-9752ED561109}"/>
              </a:ext>
            </a:extLst>
          </p:cNvPr>
          <p:cNvSpPr txBox="1"/>
          <p:nvPr/>
        </p:nvSpPr>
        <p:spPr>
          <a:xfrm>
            <a:off x="11119898" y="7267335"/>
            <a:ext cx="5121980" cy="369332"/>
          </a:xfrm>
          <a:prstGeom prst="rect">
            <a:avLst/>
          </a:prstGeom>
          <a:noFill/>
        </p:spPr>
        <p:txBody>
          <a:bodyPr wrap="none" rtlCol="0">
            <a:spAutoFit/>
          </a:bodyPr>
          <a:lstStyle/>
          <a:p>
            <a:r>
              <a:rPr lang="en-US" b="1" dirty="0"/>
              <a:t>https://</a:t>
            </a:r>
            <a:r>
              <a:rPr lang="en-US" b="1" dirty="0" err="1"/>
              <a:t>www.youtube.com</a:t>
            </a:r>
            <a:r>
              <a:rPr lang="en-US" b="1" dirty="0"/>
              <a:t>/</a:t>
            </a:r>
            <a:r>
              <a:rPr lang="en-US" b="1" dirty="0" err="1"/>
              <a:t>watch?v</a:t>
            </a:r>
            <a:r>
              <a:rPr lang="en-US" b="1" dirty="0"/>
              <a:t>=g4E3fhybhGM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69684" y="118098"/>
            <a:ext cx="14748633" cy="12905054"/>
          </a:xfrm>
          <a:custGeom>
            <a:avLst/>
            <a:gdLst/>
            <a:ahLst/>
            <a:cxnLst/>
            <a:rect l="l" t="t" r="r" b="b"/>
            <a:pathLst>
              <a:path w="14748633" h="12905054">
                <a:moveTo>
                  <a:pt x="0" y="0"/>
                </a:moveTo>
                <a:lnTo>
                  <a:pt x="14748632" y="0"/>
                </a:lnTo>
                <a:lnTo>
                  <a:pt x="14748632" y="12905053"/>
                </a:lnTo>
                <a:lnTo>
                  <a:pt x="0" y="129050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AutoShape 3"/>
          <p:cNvSpPr/>
          <p:nvPr/>
        </p:nvSpPr>
        <p:spPr>
          <a:xfrm>
            <a:off x="9144000" y="6570624"/>
            <a:ext cx="0" cy="3180694"/>
          </a:xfrm>
          <a:prstGeom prst="line">
            <a:avLst/>
          </a:prstGeom>
          <a:ln w="342900" cap="flat">
            <a:solidFill>
              <a:srgbClr val="203C48"/>
            </a:solidFill>
            <a:prstDash val="solid"/>
            <a:headEnd type="none" w="sm" len="sm"/>
            <a:tailEnd type="none" w="sm" len="sm"/>
          </a:ln>
        </p:spPr>
        <p:txBody>
          <a:bodyPr/>
          <a:lstStyle/>
          <a:p>
            <a:endParaRPr lang="en-US"/>
          </a:p>
        </p:txBody>
      </p:sp>
      <p:sp>
        <p:nvSpPr>
          <p:cNvPr id="4" name="Freeform 4"/>
          <p:cNvSpPr/>
          <p:nvPr/>
        </p:nvSpPr>
        <p:spPr>
          <a:xfrm>
            <a:off x="2827736" y="2026986"/>
            <a:ext cx="1386936" cy="924046"/>
          </a:xfrm>
          <a:custGeom>
            <a:avLst/>
            <a:gdLst/>
            <a:ahLst/>
            <a:cxnLst/>
            <a:rect l="l" t="t" r="r" b="b"/>
            <a:pathLst>
              <a:path w="1386936" h="924046">
                <a:moveTo>
                  <a:pt x="0" y="0"/>
                </a:moveTo>
                <a:lnTo>
                  <a:pt x="1386936" y="0"/>
                </a:lnTo>
                <a:lnTo>
                  <a:pt x="1386936" y="924047"/>
                </a:lnTo>
                <a:lnTo>
                  <a:pt x="0" y="92404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p:cNvSpPr/>
          <p:nvPr/>
        </p:nvSpPr>
        <p:spPr>
          <a:xfrm>
            <a:off x="5785883" y="1932348"/>
            <a:ext cx="1092448" cy="1113323"/>
          </a:xfrm>
          <a:custGeom>
            <a:avLst/>
            <a:gdLst/>
            <a:ahLst/>
            <a:cxnLst/>
            <a:rect l="l" t="t" r="r" b="b"/>
            <a:pathLst>
              <a:path w="1092448" h="1113323">
                <a:moveTo>
                  <a:pt x="0" y="0"/>
                </a:moveTo>
                <a:lnTo>
                  <a:pt x="1092448" y="0"/>
                </a:lnTo>
                <a:lnTo>
                  <a:pt x="1092448" y="1113324"/>
                </a:lnTo>
                <a:lnTo>
                  <a:pt x="0" y="111332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5864968" y="5168559"/>
            <a:ext cx="934278" cy="934278"/>
          </a:xfrm>
          <a:custGeom>
            <a:avLst/>
            <a:gdLst/>
            <a:ahLst/>
            <a:cxnLst/>
            <a:rect l="l" t="t" r="r" b="b"/>
            <a:pathLst>
              <a:path w="934278" h="934278">
                <a:moveTo>
                  <a:pt x="0" y="0"/>
                </a:moveTo>
                <a:lnTo>
                  <a:pt x="934278" y="0"/>
                </a:lnTo>
                <a:lnTo>
                  <a:pt x="934278" y="934278"/>
                </a:lnTo>
                <a:lnTo>
                  <a:pt x="0" y="93427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a:off x="8421381" y="1930692"/>
            <a:ext cx="1456814" cy="1356658"/>
          </a:xfrm>
          <a:custGeom>
            <a:avLst/>
            <a:gdLst/>
            <a:ahLst/>
            <a:cxnLst/>
            <a:rect l="l" t="t" r="r" b="b"/>
            <a:pathLst>
              <a:path w="1456814" h="1356658">
                <a:moveTo>
                  <a:pt x="0" y="0"/>
                </a:moveTo>
                <a:lnTo>
                  <a:pt x="1456814" y="0"/>
                </a:lnTo>
                <a:lnTo>
                  <a:pt x="1456814" y="1356657"/>
                </a:lnTo>
                <a:lnTo>
                  <a:pt x="0" y="135665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8" name="Freeform 8"/>
          <p:cNvSpPr/>
          <p:nvPr/>
        </p:nvSpPr>
        <p:spPr>
          <a:xfrm>
            <a:off x="11421245" y="1930692"/>
            <a:ext cx="1036843" cy="1247330"/>
          </a:xfrm>
          <a:custGeom>
            <a:avLst/>
            <a:gdLst/>
            <a:ahLst/>
            <a:cxnLst/>
            <a:rect l="l" t="t" r="r" b="b"/>
            <a:pathLst>
              <a:path w="1036843" h="1247330">
                <a:moveTo>
                  <a:pt x="0" y="0"/>
                </a:moveTo>
                <a:lnTo>
                  <a:pt x="1036843" y="0"/>
                </a:lnTo>
                <a:lnTo>
                  <a:pt x="1036843" y="1247330"/>
                </a:lnTo>
                <a:lnTo>
                  <a:pt x="0" y="124733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9" name="Freeform 9"/>
          <p:cNvSpPr/>
          <p:nvPr/>
        </p:nvSpPr>
        <p:spPr>
          <a:xfrm>
            <a:off x="11065350" y="4793781"/>
            <a:ext cx="1687286" cy="1107281"/>
          </a:xfrm>
          <a:custGeom>
            <a:avLst/>
            <a:gdLst/>
            <a:ahLst/>
            <a:cxnLst/>
            <a:rect l="l" t="t" r="r" b="b"/>
            <a:pathLst>
              <a:path w="1687286" h="1107281">
                <a:moveTo>
                  <a:pt x="0" y="0"/>
                </a:moveTo>
                <a:lnTo>
                  <a:pt x="1687286" y="0"/>
                </a:lnTo>
                <a:lnTo>
                  <a:pt x="1687286" y="1107282"/>
                </a:lnTo>
                <a:lnTo>
                  <a:pt x="0" y="11072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0" name="Freeform 10"/>
          <p:cNvSpPr/>
          <p:nvPr/>
        </p:nvSpPr>
        <p:spPr>
          <a:xfrm>
            <a:off x="13795739" y="2092333"/>
            <a:ext cx="1758178" cy="1393356"/>
          </a:xfrm>
          <a:custGeom>
            <a:avLst/>
            <a:gdLst/>
            <a:ahLst/>
            <a:cxnLst/>
            <a:rect l="l" t="t" r="r" b="b"/>
            <a:pathLst>
              <a:path w="1758178" h="1393356">
                <a:moveTo>
                  <a:pt x="0" y="0"/>
                </a:moveTo>
                <a:lnTo>
                  <a:pt x="1758179" y="0"/>
                </a:lnTo>
                <a:lnTo>
                  <a:pt x="1758179" y="1393357"/>
                </a:lnTo>
                <a:lnTo>
                  <a:pt x="0" y="139335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a:p>
        </p:txBody>
      </p:sp>
      <p:sp>
        <p:nvSpPr>
          <p:cNvPr id="11" name="Freeform 11"/>
          <p:cNvSpPr/>
          <p:nvPr/>
        </p:nvSpPr>
        <p:spPr>
          <a:xfrm>
            <a:off x="12007249" y="7495568"/>
            <a:ext cx="1307494" cy="1307494"/>
          </a:xfrm>
          <a:custGeom>
            <a:avLst/>
            <a:gdLst/>
            <a:ahLst/>
            <a:cxnLst/>
            <a:rect l="l" t="t" r="r" b="b"/>
            <a:pathLst>
              <a:path w="1307494" h="1307494">
                <a:moveTo>
                  <a:pt x="0" y="0"/>
                </a:moveTo>
                <a:lnTo>
                  <a:pt x="1307494" y="0"/>
                </a:lnTo>
                <a:lnTo>
                  <a:pt x="1307494" y="1307494"/>
                </a:lnTo>
                <a:lnTo>
                  <a:pt x="0" y="1307494"/>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sp>
        <p:nvSpPr>
          <p:cNvPr id="12" name="Freeform 12"/>
          <p:cNvSpPr/>
          <p:nvPr/>
        </p:nvSpPr>
        <p:spPr>
          <a:xfrm>
            <a:off x="5144533" y="7495568"/>
            <a:ext cx="1039870" cy="1299837"/>
          </a:xfrm>
          <a:custGeom>
            <a:avLst/>
            <a:gdLst/>
            <a:ahLst/>
            <a:cxnLst/>
            <a:rect l="l" t="t" r="r" b="b"/>
            <a:pathLst>
              <a:path w="1039870" h="1299837">
                <a:moveTo>
                  <a:pt x="0" y="0"/>
                </a:moveTo>
                <a:lnTo>
                  <a:pt x="1039870" y="0"/>
                </a:lnTo>
                <a:lnTo>
                  <a:pt x="1039870" y="1299838"/>
                </a:lnTo>
                <a:lnTo>
                  <a:pt x="0" y="1299838"/>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sp>
        <p:nvSpPr>
          <p:cNvPr id="13" name="TextBox 13"/>
          <p:cNvSpPr txBox="1"/>
          <p:nvPr/>
        </p:nvSpPr>
        <p:spPr>
          <a:xfrm>
            <a:off x="2536222" y="914400"/>
            <a:ext cx="2034034" cy="505461"/>
          </a:xfrm>
          <a:prstGeom prst="rect">
            <a:avLst/>
          </a:prstGeom>
        </p:spPr>
        <p:txBody>
          <a:bodyPr lIns="0" tIns="0" rIns="0" bIns="0" rtlCol="0" anchor="t">
            <a:spAutoFit/>
          </a:bodyPr>
          <a:lstStyle/>
          <a:p>
            <a:pPr algn="ctr">
              <a:lnSpc>
                <a:spcPts val="3639"/>
              </a:lnSpc>
            </a:pPr>
            <a:r>
              <a:rPr lang="en-US" sz="2599" b="1">
                <a:solidFill>
                  <a:srgbClr val="F49B54"/>
                </a:solidFill>
                <a:latin typeface="Tabarra Sans Bold"/>
                <a:ea typeface="Tabarra Sans Bold"/>
                <a:cs typeface="Tabarra Sans Bold"/>
                <a:sym typeface="Tabarra Sans Bold"/>
              </a:rPr>
              <a:t>Key Partners</a:t>
            </a:r>
          </a:p>
        </p:txBody>
      </p:sp>
      <p:sp>
        <p:nvSpPr>
          <p:cNvPr id="14" name="TextBox 14"/>
          <p:cNvSpPr txBox="1"/>
          <p:nvPr/>
        </p:nvSpPr>
        <p:spPr>
          <a:xfrm>
            <a:off x="5247894" y="914400"/>
            <a:ext cx="2168426" cy="505461"/>
          </a:xfrm>
          <a:prstGeom prst="rect">
            <a:avLst/>
          </a:prstGeom>
        </p:spPr>
        <p:txBody>
          <a:bodyPr lIns="0" tIns="0" rIns="0" bIns="0" rtlCol="0" anchor="t">
            <a:spAutoFit/>
          </a:bodyPr>
          <a:lstStyle/>
          <a:p>
            <a:pPr algn="ctr">
              <a:lnSpc>
                <a:spcPts val="3639"/>
              </a:lnSpc>
            </a:pPr>
            <a:r>
              <a:rPr lang="en-US" sz="2599" b="1">
                <a:solidFill>
                  <a:srgbClr val="F49B54"/>
                </a:solidFill>
                <a:latin typeface="Tabarra Sans Bold"/>
                <a:ea typeface="Tabarra Sans Bold"/>
                <a:cs typeface="Tabarra Sans Bold"/>
                <a:sym typeface="Tabarra Sans Bold"/>
              </a:rPr>
              <a:t>Key Activities</a:t>
            </a:r>
          </a:p>
        </p:txBody>
      </p:sp>
      <p:sp>
        <p:nvSpPr>
          <p:cNvPr id="15" name="TextBox 15"/>
          <p:cNvSpPr txBox="1"/>
          <p:nvPr/>
        </p:nvSpPr>
        <p:spPr>
          <a:xfrm>
            <a:off x="5144533" y="3973996"/>
            <a:ext cx="2375148" cy="505461"/>
          </a:xfrm>
          <a:prstGeom prst="rect">
            <a:avLst/>
          </a:prstGeom>
        </p:spPr>
        <p:txBody>
          <a:bodyPr lIns="0" tIns="0" rIns="0" bIns="0" rtlCol="0" anchor="t">
            <a:spAutoFit/>
          </a:bodyPr>
          <a:lstStyle/>
          <a:p>
            <a:pPr algn="ctr">
              <a:lnSpc>
                <a:spcPts val="3639"/>
              </a:lnSpc>
            </a:pPr>
            <a:r>
              <a:rPr lang="en-US" sz="2599" b="1">
                <a:solidFill>
                  <a:srgbClr val="F49B54"/>
                </a:solidFill>
                <a:latin typeface="Tabarra Sans Bold"/>
                <a:ea typeface="Tabarra Sans Bold"/>
                <a:cs typeface="Tabarra Sans Bold"/>
                <a:sym typeface="Tabarra Sans Bold"/>
              </a:rPr>
              <a:t>Key Resources</a:t>
            </a:r>
          </a:p>
        </p:txBody>
      </p:sp>
      <p:sp>
        <p:nvSpPr>
          <p:cNvPr id="16" name="TextBox 16"/>
          <p:cNvSpPr txBox="1"/>
          <p:nvPr/>
        </p:nvSpPr>
        <p:spPr>
          <a:xfrm>
            <a:off x="8217619" y="914400"/>
            <a:ext cx="1852761" cy="962661"/>
          </a:xfrm>
          <a:prstGeom prst="rect">
            <a:avLst/>
          </a:prstGeom>
        </p:spPr>
        <p:txBody>
          <a:bodyPr lIns="0" tIns="0" rIns="0" bIns="0" rtlCol="0" anchor="t">
            <a:spAutoFit/>
          </a:bodyPr>
          <a:lstStyle/>
          <a:p>
            <a:pPr algn="ctr">
              <a:lnSpc>
                <a:spcPts val="3639"/>
              </a:lnSpc>
            </a:pPr>
            <a:r>
              <a:rPr lang="en-US" sz="2599" b="1">
                <a:solidFill>
                  <a:srgbClr val="DB543E"/>
                </a:solidFill>
                <a:latin typeface="Tabarra Sans Bold"/>
                <a:ea typeface="Tabarra Sans Bold"/>
                <a:cs typeface="Tabarra Sans Bold"/>
                <a:sym typeface="Tabarra Sans Bold"/>
              </a:rPr>
              <a:t>The Value</a:t>
            </a:r>
          </a:p>
          <a:p>
            <a:pPr algn="ctr">
              <a:lnSpc>
                <a:spcPts val="3639"/>
              </a:lnSpc>
            </a:pPr>
            <a:r>
              <a:rPr lang="en-US" sz="2599" b="1">
                <a:solidFill>
                  <a:srgbClr val="DB543E"/>
                </a:solidFill>
                <a:latin typeface="Tabarra Sans Bold"/>
                <a:ea typeface="Tabarra Sans Bold"/>
                <a:cs typeface="Tabarra Sans Bold"/>
                <a:sym typeface="Tabarra Sans Bold"/>
              </a:rPr>
              <a:t>Proposition</a:t>
            </a:r>
          </a:p>
        </p:txBody>
      </p:sp>
      <p:sp>
        <p:nvSpPr>
          <p:cNvPr id="17" name="TextBox 17"/>
          <p:cNvSpPr txBox="1"/>
          <p:nvPr/>
        </p:nvSpPr>
        <p:spPr>
          <a:xfrm>
            <a:off x="10870481" y="881380"/>
            <a:ext cx="2185243" cy="962661"/>
          </a:xfrm>
          <a:prstGeom prst="rect">
            <a:avLst/>
          </a:prstGeom>
        </p:spPr>
        <p:txBody>
          <a:bodyPr lIns="0" tIns="0" rIns="0" bIns="0" rtlCol="0" anchor="t">
            <a:spAutoFit/>
          </a:bodyPr>
          <a:lstStyle/>
          <a:p>
            <a:pPr algn="ctr">
              <a:lnSpc>
                <a:spcPts val="3639"/>
              </a:lnSpc>
            </a:pPr>
            <a:r>
              <a:rPr lang="en-US" sz="2599" b="1">
                <a:solidFill>
                  <a:srgbClr val="DB543E"/>
                </a:solidFill>
                <a:latin typeface="Tabarra Sans Bold"/>
                <a:ea typeface="Tabarra Sans Bold"/>
                <a:cs typeface="Tabarra Sans Bold"/>
                <a:sym typeface="Tabarra Sans Bold"/>
              </a:rPr>
              <a:t>Customer</a:t>
            </a:r>
          </a:p>
          <a:p>
            <a:pPr algn="ctr">
              <a:lnSpc>
                <a:spcPts val="3639"/>
              </a:lnSpc>
            </a:pPr>
            <a:r>
              <a:rPr lang="en-US" sz="2599" b="1">
                <a:solidFill>
                  <a:srgbClr val="DB543E"/>
                </a:solidFill>
                <a:latin typeface="Tabarra Sans Bold"/>
                <a:ea typeface="Tabarra Sans Bold"/>
                <a:cs typeface="Tabarra Sans Bold"/>
                <a:sym typeface="Tabarra Sans Bold"/>
              </a:rPr>
              <a:t>Relationships</a:t>
            </a:r>
          </a:p>
        </p:txBody>
      </p:sp>
      <p:sp>
        <p:nvSpPr>
          <p:cNvPr id="18" name="TextBox 18"/>
          <p:cNvSpPr txBox="1"/>
          <p:nvPr/>
        </p:nvSpPr>
        <p:spPr>
          <a:xfrm>
            <a:off x="13866096" y="881380"/>
            <a:ext cx="1617464" cy="962661"/>
          </a:xfrm>
          <a:prstGeom prst="rect">
            <a:avLst/>
          </a:prstGeom>
        </p:spPr>
        <p:txBody>
          <a:bodyPr lIns="0" tIns="0" rIns="0" bIns="0" rtlCol="0" anchor="t">
            <a:spAutoFit/>
          </a:bodyPr>
          <a:lstStyle/>
          <a:p>
            <a:pPr algn="ctr">
              <a:lnSpc>
                <a:spcPts val="3639"/>
              </a:lnSpc>
            </a:pPr>
            <a:r>
              <a:rPr lang="en-US" sz="2599" b="1">
                <a:solidFill>
                  <a:srgbClr val="DB543E"/>
                </a:solidFill>
                <a:latin typeface="Tabarra Sans Bold"/>
                <a:ea typeface="Tabarra Sans Bold"/>
                <a:cs typeface="Tabarra Sans Bold"/>
                <a:sym typeface="Tabarra Sans Bold"/>
              </a:rPr>
              <a:t>Customer</a:t>
            </a:r>
          </a:p>
          <a:p>
            <a:pPr algn="ctr">
              <a:lnSpc>
                <a:spcPts val="3639"/>
              </a:lnSpc>
            </a:pPr>
            <a:r>
              <a:rPr lang="en-US" sz="2599" b="1">
                <a:solidFill>
                  <a:srgbClr val="DB543E"/>
                </a:solidFill>
                <a:latin typeface="Tabarra Sans Bold"/>
                <a:ea typeface="Tabarra Sans Bold"/>
                <a:cs typeface="Tabarra Sans Bold"/>
                <a:sym typeface="Tabarra Sans Bold"/>
              </a:rPr>
              <a:t>Segments</a:t>
            </a:r>
          </a:p>
        </p:txBody>
      </p:sp>
      <p:sp>
        <p:nvSpPr>
          <p:cNvPr id="19" name="TextBox 19"/>
          <p:cNvSpPr txBox="1"/>
          <p:nvPr/>
        </p:nvSpPr>
        <p:spPr>
          <a:xfrm>
            <a:off x="11173569" y="3745396"/>
            <a:ext cx="1579066" cy="962661"/>
          </a:xfrm>
          <a:prstGeom prst="rect">
            <a:avLst/>
          </a:prstGeom>
        </p:spPr>
        <p:txBody>
          <a:bodyPr lIns="0" tIns="0" rIns="0" bIns="0" rtlCol="0" anchor="t">
            <a:spAutoFit/>
          </a:bodyPr>
          <a:lstStyle/>
          <a:p>
            <a:pPr algn="ctr">
              <a:lnSpc>
                <a:spcPts val="3639"/>
              </a:lnSpc>
            </a:pPr>
            <a:r>
              <a:rPr lang="en-US" sz="2599" b="1">
                <a:solidFill>
                  <a:srgbClr val="DB543E"/>
                </a:solidFill>
                <a:latin typeface="Tabarra Sans Bold"/>
                <a:ea typeface="Tabarra Sans Bold"/>
                <a:cs typeface="Tabarra Sans Bold"/>
                <a:sym typeface="Tabarra Sans Bold"/>
              </a:rPr>
              <a:t>Customer</a:t>
            </a:r>
          </a:p>
          <a:p>
            <a:pPr algn="ctr">
              <a:lnSpc>
                <a:spcPts val="3639"/>
              </a:lnSpc>
            </a:pPr>
            <a:r>
              <a:rPr lang="en-US" sz="2599" b="1">
                <a:solidFill>
                  <a:srgbClr val="DB543E"/>
                </a:solidFill>
                <a:latin typeface="Tabarra Sans Bold"/>
                <a:ea typeface="Tabarra Sans Bold"/>
                <a:cs typeface="Tabarra Sans Bold"/>
                <a:sym typeface="Tabarra Sans Bold"/>
              </a:rPr>
              <a:t>Channels</a:t>
            </a:r>
          </a:p>
        </p:txBody>
      </p:sp>
      <p:sp>
        <p:nvSpPr>
          <p:cNvPr id="20" name="TextBox 20"/>
          <p:cNvSpPr txBox="1"/>
          <p:nvPr/>
        </p:nvSpPr>
        <p:spPr>
          <a:xfrm>
            <a:off x="10591800" y="6904383"/>
            <a:ext cx="4138392" cy="505461"/>
          </a:xfrm>
          <a:prstGeom prst="rect">
            <a:avLst/>
          </a:prstGeom>
        </p:spPr>
        <p:txBody>
          <a:bodyPr lIns="0" tIns="0" rIns="0" bIns="0" rtlCol="0" anchor="t">
            <a:spAutoFit/>
          </a:bodyPr>
          <a:lstStyle/>
          <a:p>
            <a:pPr algn="ctr">
              <a:lnSpc>
                <a:spcPts val="3639"/>
              </a:lnSpc>
            </a:pPr>
            <a:r>
              <a:rPr lang="en-US" sz="2599" b="1">
                <a:solidFill>
                  <a:srgbClr val="3D887B"/>
                </a:solidFill>
                <a:latin typeface="Tabarra Sans Bold"/>
                <a:ea typeface="Tabarra Sans Bold"/>
                <a:cs typeface="Tabarra Sans Bold"/>
                <a:sym typeface="Tabarra Sans Bold"/>
              </a:rPr>
              <a:t>Revenue Streams</a:t>
            </a:r>
          </a:p>
        </p:txBody>
      </p:sp>
      <p:sp>
        <p:nvSpPr>
          <p:cNvPr id="21" name="TextBox 21"/>
          <p:cNvSpPr txBox="1"/>
          <p:nvPr/>
        </p:nvSpPr>
        <p:spPr>
          <a:xfrm>
            <a:off x="3553239" y="6904383"/>
            <a:ext cx="4138392" cy="505461"/>
          </a:xfrm>
          <a:prstGeom prst="rect">
            <a:avLst/>
          </a:prstGeom>
        </p:spPr>
        <p:txBody>
          <a:bodyPr lIns="0" tIns="0" rIns="0" bIns="0" rtlCol="0" anchor="t">
            <a:spAutoFit/>
          </a:bodyPr>
          <a:lstStyle/>
          <a:p>
            <a:pPr algn="ctr">
              <a:lnSpc>
                <a:spcPts val="3639"/>
              </a:lnSpc>
            </a:pPr>
            <a:r>
              <a:rPr lang="en-US" sz="2599" b="1">
                <a:solidFill>
                  <a:srgbClr val="3D887B"/>
                </a:solidFill>
                <a:latin typeface="Tabarra Sans Bold"/>
                <a:ea typeface="Tabarra Sans Bold"/>
                <a:cs typeface="Tabarra Sans Bold"/>
                <a:sym typeface="Tabarra Sans Bold"/>
              </a:rPr>
              <a:t>Costs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819400" y="0"/>
            <a:ext cx="14748633" cy="12905054"/>
          </a:xfrm>
          <a:custGeom>
            <a:avLst/>
            <a:gdLst/>
            <a:ahLst/>
            <a:cxnLst/>
            <a:rect l="l" t="t" r="r" b="b"/>
            <a:pathLst>
              <a:path w="14748633" h="12905054">
                <a:moveTo>
                  <a:pt x="0" y="0"/>
                </a:moveTo>
                <a:lnTo>
                  <a:pt x="14748632" y="0"/>
                </a:lnTo>
                <a:lnTo>
                  <a:pt x="14748632" y="12905053"/>
                </a:lnTo>
                <a:lnTo>
                  <a:pt x="0" y="129050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3" name="AutoShape 3"/>
          <p:cNvSpPr/>
          <p:nvPr/>
        </p:nvSpPr>
        <p:spPr>
          <a:xfrm>
            <a:off x="10193716" y="6452526"/>
            <a:ext cx="0" cy="3180694"/>
          </a:xfrm>
          <a:prstGeom prst="line">
            <a:avLst/>
          </a:prstGeom>
          <a:ln w="342900" cap="flat">
            <a:solidFill>
              <a:srgbClr val="203C48"/>
            </a:solidFill>
            <a:prstDash val="solid"/>
            <a:headEnd type="none" w="sm" len="sm"/>
            <a:tailEnd type="none" w="sm" len="sm"/>
          </a:ln>
        </p:spPr>
        <p:txBody>
          <a:bodyPr/>
          <a:lstStyle/>
          <a:p>
            <a:endParaRPr lang="en-US"/>
          </a:p>
        </p:txBody>
      </p:sp>
      <p:sp>
        <p:nvSpPr>
          <p:cNvPr id="4" name="TextBox 4"/>
          <p:cNvSpPr txBox="1"/>
          <p:nvPr/>
        </p:nvSpPr>
        <p:spPr>
          <a:xfrm>
            <a:off x="3585938" y="796302"/>
            <a:ext cx="2034034" cy="505461"/>
          </a:xfrm>
          <a:prstGeom prst="rect">
            <a:avLst/>
          </a:prstGeom>
        </p:spPr>
        <p:txBody>
          <a:bodyPr lIns="0" tIns="0" rIns="0" bIns="0" rtlCol="0" anchor="t">
            <a:spAutoFit/>
          </a:bodyPr>
          <a:lstStyle/>
          <a:p>
            <a:pPr algn="ctr">
              <a:lnSpc>
                <a:spcPts val="3639"/>
              </a:lnSpc>
            </a:pPr>
            <a:r>
              <a:rPr lang="en-US" sz="2599" b="1">
                <a:solidFill>
                  <a:srgbClr val="F49B54"/>
                </a:solidFill>
                <a:latin typeface="Tabarra Sans Bold"/>
                <a:ea typeface="Tabarra Sans Bold"/>
                <a:cs typeface="Tabarra Sans Bold"/>
                <a:sym typeface="Tabarra Sans Bold"/>
              </a:rPr>
              <a:t>Key Partners</a:t>
            </a:r>
          </a:p>
        </p:txBody>
      </p:sp>
      <p:sp>
        <p:nvSpPr>
          <p:cNvPr id="5" name="TextBox 5"/>
          <p:cNvSpPr txBox="1"/>
          <p:nvPr/>
        </p:nvSpPr>
        <p:spPr>
          <a:xfrm>
            <a:off x="6297610" y="796302"/>
            <a:ext cx="2168426" cy="505461"/>
          </a:xfrm>
          <a:prstGeom prst="rect">
            <a:avLst/>
          </a:prstGeom>
        </p:spPr>
        <p:txBody>
          <a:bodyPr lIns="0" tIns="0" rIns="0" bIns="0" rtlCol="0" anchor="t">
            <a:spAutoFit/>
          </a:bodyPr>
          <a:lstStyle/>
          <a:p>
            <a:pPr algn="ctr">
              <a:lnSpc>
                <a:spcPts val="3639"/>
              </a:lnSpc>
            </a:pPr>
            <a:r>
              <a:rPr lang="en-US" sz="2599" b="1" dirty="0">
                <a:solidFill>
                  <a:srgbClr val="F49B54"/>
                </a:solidFill>
                <a:latin typeface="Tabarra Sans Bold"/>
                <a:ea typeface="Tabarra Sans Bold"/>
                <a:cs typeface="Tabarra Sans Bold"/>
                <a:sym typeface="Tabarra Sans Bold"/>
              </a:rPr>
              <a:t>Key Activities</a:t>
            </a:r>
          </a:p>
        </p:txBody>
      </p:sp>
      <p:sp>
        <p:nvSpPr>
          <p:cNvPr id="6" name="TextBox 6"/>
          <p:cNvSpPr txBox="1"/>
          <p:nvPr/>
        </p:nvSpPr>
        <p:spPr>
          <a:xfrm>
            <a:off x="6194249" y="3855898"/>
            <a:ext cx="2375148" cy="505461"/>
          </a:xfrm>
          <a:prstGeom prst="rect">
            <a:avLst/>
          </a:prstGeom>
        </p:spPr>
        <p:txBody>
          <a:bodyPr lIns="0" tIns="0" rIns="0" bIns="0" rtlCol="0" anchor="t">
            <a:spAutoFit/>
          </a:bodyPr>
          <a:lstStyle/>
          <a:p>
            <a:pPr algn="ctr">
              <a:lnSpc>
                <a:spcPts val="3639"/>
              </a:lnSpc>
            </a:pPr>
            <a:r>
              <a:rPr lang="en-US" sz="2599" b="1">
                <a:solidFill>
                  <a:srgbClr val="F49B54"/>
                </a:solidFill>
                <a:latin typeface="Tabarra Sans Bold"/>
                <a:ea typeface="Tabarra Sans Bold"/>
                <a:cs typeface="Tabarra Sans Bold"/>
                <a:sym typeface="Tabarra Sans Bold"/>
              </a:rPr>
              <a:t>Key Resources</a:t>
            </a:r>
          </a:p>
        </p:txBody>
      </p:sp>
      <p:sp>
        <p:nvSpPr>
          <p:cNvPr id="7" name="TextBox 7"/>
          <p:cNvSpPr txBox="1"/>
          <p:nvPr/>
        </p:nvSpPr>
        <p:spPr>
          <a:xfrm>
            <a:off x="9267335" y="796302"/>
            <a:ext cx="1852761" cy="962661"/>
          </a:xfrm>
          <a:prstGeom prst="rect">
            <a:avLst/>
          </a:prstGeom>
        </p:spPr>
        <p:txBody>
          <a:bodyPr lIns="0" tIns="0" rIns="0" bIns="0" rtlCol="0" anchor="t">
            <a:spAutoFit/>
          </a:bodyPr>
          <a:lstStyle/>
          <a:p>
            <a:pPr algn="ctr">
              <a:lnSpc>
                <a:spcPts val="3639"/>
              </a:lnSpc>
            </a:pPr>
            <a:r>
              <a:rPr lang="en-US" sz="2599" b="1">
                <a:solidFill>
                  <a:srgbClr val="DB543E"/>
                </a:solidFill>
                <a:latin typeface="Tabarra Sans Bold"/>
                <a:ea typeface="Tabarra Sans Bold"/>
                <a:cs typeface="Tabarra Sans Bold"/>
                <a:sym typeface="Tabarra Sans Bold"/>
              </a:rPr>
              <a:t>The Value</a:t>
            </a:r>
          </a:p>
          <a:p>
            <a:pPr algn="ctr">
              <a:lnSpc>
                <a:spcPts val="3639"/>
              </a:lnSpc>
            </a:pPr>
            <a:r>
              <a:rPr lang="en-US" sz="2599" b="1">
                <a:solidFill>
                  <a:srgbClr val="DB543E"/>
                </a:solidFill>
                <a:latin typeface="Tabarra Sans Bold"/>
                <a:ea typeface="Tabarra Sans Bold"/>
                <a:cs typeface="Tabarra Sans Bold"/>
                <a:sym typeface="Tabarra Sans Bold"/>
              </a:rPr>
              <a:t>Proposition</a:t>
            </a:r>
          </a:p>
        </p:txBody>
      </p:sp>
      <p:sp>
        <p:nvSpPr>
          <p:cNvPr id="8" name="TextBox 8"/>
          <p:cNvSpPr txBox="1"/>
          <p:nvPr/>
        </p:nvSpPr>
        <p:spPr>
          <a:xfrm>
            <a:off x="11920197" y="763282"/>
            <a:ext cx="2185243" cy="962661"/>
          </a:xfrm>
          <a:prstGeom prst="rect">
            <a:avLst/>
          </a:prstGeom>
        </p:spPr>
        <p:txBody>
          <a:bodyPr lIns="0" tIns="0" rIns="0" bIns="0" rtlCol="0" anchor="t">
            <a:spAutoFit/>
          </a:bodyPr>
          <a:lstStyle/>
          <a:p>
            <a:pPr algn="ctr">
              <a:lnSpc>
                <a:spcPts val="3639"/>
              </a:lnSpc>
            </a:pPr>
            <a:r>
              <a:rPr lang="en-US" sz="2599" b="1">
                <a:solidFill>
                  <a:srgbClr val="DB543E"/>
                </a:solidFill>
                <a:latin typeface="Tabarra Sans Bold"/>
                <a:ea typeface="Tabarra Sans Bold"/>
                <a:cs typeface="Tabarra Sans Bold"/>
                <a:sym typeface="Tabarra Sans Bold"/>
              </a:rPr>
              <a:t>Customer</a:t>
            </a:r>
          </a:p>
          <a:p>
            <a:pPr algn="ctr">
              <a:lnSpc>
                <a:spcPts val="3639"/>
              </a:lnSpc>
            </a:pPr>
            <a:r>
              <a:rPr lang="en-US" sz="2599" b="1">
                <a:solidFill>
                  <a:srgbClr val="DB543E"/>
                </a:solidFill>
                <a:latin typeface="Tabarra Sans Bold"/>
                <a:ea typeface="Tabarra Sans Bold"/>
                <a:cs typeface="Tabarra Sans Bold"/>
                <a:sym typeface="Tabarra Sans Bold"/>
              </a:rPr>
              <a:t>Relationships</a:t>
            </a:r>
          </a:p>
        </p:txBody>
      </p:sp>
      <p:sp>
        <p:nvSpPr>
          <p:cNvPr id="9" name="TextBox 9"/>
          <p:cNvSpPr txBox="1"/>
          <p:nvPr/>
        </p:nvSpPr>
        <p:spPr>
          <a:xfrm>
            <a:off x="14915812" y="763282"/>
            <a:ext cx="1617464" cy="891398"/>
          </a:xfrm>
          <a:prstGeom prst="rect">
            <a:avLst/>
          </a:prstGeom>
        </p:spPr>
        <p:txBody>
          <a:bodyPr lIns="0" tIns="0" rIns="0" bIns="0" rtlCol="0" anchor="t">
            <a:spAutoFit/>
          </a:bodyPr>
          <a:lstStyle/>
          <a:p>
            <a:pPr algn="ctr">
              <a:lnSpc>
                <a:spcPts val="3639"/>
              </a:lnSpc>
            </a:pPr>
            <a:r>
              <a:rPr lang="en-US" sz="2599" b="1" dirty="0">
                <a:solidFill>
                  <a:srgbClr val="DB543E"/>
                </a:solidFill>
                <a:latin typeface="Tabarra Sans Bold"/>
                <a:ea typeface="Tabarra Sans Bold"/>
                <a:cs typeface="Tabarra Sans Bold"/>
                <a:sym typeface="Tabarra Sans Bold"/>
              </a:rPr>
              <a:t>Customer</a:t>
            </a:r>
          </a:p>
          <a:p>
            <a:pPr algn="ctr">
              <a:lnSpc>
                <a:spcPts val="3639"/>
              </a:lnSpc>
            </a:pPr>
            <a:r>
              <a:rPr lang="en-US" sz="2400" b="1" dirty="0">
                <a:solidFill>
                  <a:srgbClr val="DB543E"/>
                </a:solidFill>
                <a:latin typeface="Tabarra Sans Bold"/>
                <a:ea typeface="Tabarra Sans Bold"/>
                <a:cs typeface="Tabarra Sans Bold"/>
                <a:sym typeface="Tabarra Sans Bold"/>
              </a:rPr>
              <a:t>Segments</a:t>
            </a:r>
            <a:endParaRPr lang="en-US" sz="2599" b="1" dirty="0">
              <a:solidFill>
                <a:srgbClr val="DB543E"/>
              </a:solidFill>
              <a:latin typeface="Tabarra Sans Bold"/>
              <a:ea typeface="Tabarra Sans Bold"/>
              <a:cs typeface="Tabarra Sans Bold"/>
              <a:sym typeface="Tabarra Sans Bold"/>
            </a:endParaRPr>
          </a:p>
        </p:txBody>
      </p:sp>
      <p:sp>
        <p:nvSpPr>
          <p:cNvPr id="10" name="TextBox 10"/>
          <p:cNvSpPr txBox="1"/>
          <p:nvPr/>
        </p:nvSpPr>
        <p:spPr>
          <a:xfrm>
            <a:off x="12131646" y="3627298"/>
            <a:ext cx="1579066" cy="962661"/>
          </a:xfrm>
          <a:prstGeom prst="rect">
            <a:avLst/>
          </a:prstGeom>
        </p:spPr>
        <p:txBody>
          <a:bodyPr lIns="0" tIns="0" rIns="0" bIns="0" rtlCol="0" anchor="t">
            <a:spAutoFit/>
          </a:bodyPr>
          <a:lstStyle/>
          <a:p>
            <a:pPr algn="ctr">
              <a:lnSpc>
                <a:spcPts val="3639"/>
              </a:lnSpc>
            </a:pPr>
            <a:r>
              <a:rPr lang="en-US" sz="2599" b="1">
                <a:solidFill>
                  <a:srgbClr val="DB543E"/>
                </a:solidFill>
                <a:latin typeface="Tabarra Sans Bold"/>
                <a:ea typeface="Tabarra Sans Bold"/>
                <a:cs typeface="Tabarra Sans Bold"/>
                <a:sym typeface="Tabarra Sans Bold"/>
              </a:rPr>
              <a:t>Customer</a:t>
            </a:r>
          </a:p>
          <a:p>
            <a:pPr algn="ctr">
              <a:lnSpc>
                <a:spcPts val="3639"/>
              </a:lnSpc>
            </a:pPr>
            <a:r>
              <a:rPr lang="en-US" sz="2599" b="1">
                <a:solidFill>
                  <a:srgbClr val="DB543E"/>
                </a:solidFill>
                <a:latin typeface="Tabarra Sans Bold"/>
                <a:ea typeface="Tabarra Sans Bold"/>
                <a:cs typeface="Tabarra Sans Bold"/>
                <a:sym typeface="Tabarra Sans Bold"/>
              </a:rPr>
              <a:t>Channels</a:t>
            </a:r>
          </a:p>
        </p:txBody>
      </p:sp>
      <p:sp>
        <p:nvSpPr>
          <p:cNvPr id="11" name="TextBox 11"/>
          <p:cNvSpPr txBox="1"/>
          <p:nvPr/>
        </p:nvSpPr>
        <p:spPr>
          <a:xfrm>
            <a:off x="11641516" y="6786285"/>
            <a:ext cx="4138392" cy="505461"/>
          </a:xfrm>
          <a:prstGeom prst="rect">
            <a:avLst/>
          </a:prstGeom>
        </p:spPr>
        <p:txBody>
          <a:bodyPr lIns="0" tIns="0" rIns="0" bIns="0" rtlCol="0" anchor="t">
            <a:spAutoFit/>
          </a:bodyPr>
          <a:lstStyle/>
          <a:p>
            <a:pPr algn="ctr">
              <a:lnSpc>
                <a:spcPts val="3639"/>
              </a:lnSpc>
            </a:pPr>
            <a:r>
              <a:rPr lang="en-US" sz="2599" b="1">
                <a:solidFill>
                  <a:srgbClr val="3D887B"/>
                </a:solidFill>
                <a:latin typeface="Tabarra Sans Bold"/>
                <a:ea typeface="Tabarra Sans Bold"/>
                <a:cs typeface="Tabarra Sans Bold"/>
                <a:sym typeface="Tabarra Sans Bold"/>
              </a:rPr>
              <a:t>Revenue Streams</a:t>
            </a:r>
          </a:p>
        </p:txBody>
      </p:sp>
      <p:sp>
        <p:nvSpPr>
          <p:cNvPr id="12" name="TextBox 12"/>
          <p:cNvSpPr txBox="1"/>
          <p:nvPr/>
        </p:nvSpPr>
        <p:spPr>
          <a:xfrm>
            <a:off x="4602955" y="6786285"/>
            <a:ext cx="4138392" cy="505461"/>
          </a:xfrm>
          <a:prstGeom prst="rect">
            <a:avLst/>
          </a:prstGeom>
        </p:spPr>
        <p:txBody>
          <a:bodyPr lIns="0" tIns="0" rIns="0" bIns="0" rtlCol="0" anchor="t">
            <a:spAutoFit/>
          </a:bodyPr>
          <a:lstStyle/>
          <a:p>
            <a:pPr algn="ctr">
              <a:lnSpc>
                <a:spcPts val="3639"/>
              </a:lnSpc>
            </a:pPr>
            <a:r>
              <a:rPr lang="en-US" sz="2599" b="1">
                <a:solidFill>
                  <a:srgbClr val="3D887B"/>
                </a:solidFill>
                <a:latin typeface="Tabarra Sans Bold"/>
                <a:ea typeface="Tabarra Sans Bold"/>
                <a:cs typeface="Tabarra Sans Bold"/>
                <a:sym typeface="Tabarra Sans Bold"/>
              </a:rPr>
              <a:t>Costs</a:t>
            </a:r>
          </a:p>
        </p:txBody>
      </p:sp>
      <p:sp>
        <p:nvSpPr>
          <p:cNvPr id="13" name="TextBox 13"/>
          <p:cNvSpPr txBox="1"/>
          <p:nvPr/>
        </p:nvSpPr>
        <p:spPr>
          <a:xfrm>
            <a:off x="3585938" y="1981080"/>
            <a:ext cx="2183121" cy="2844800"/>
          </a:xfrm>
          <a:prstGeom prst="rect">
            <a:avLst/>
          </a:prstGeom>
        </p:spPr>
        <p:txBody>
          <a:bodyPr lIns="0" tIns="0" rIns="0" bIns="0" rtlCol="0" anchor="t">
            <a:spAutoFit/>
          </a:bodyPr>
          <a:lstStyle/>
          <a:p>
            <a:pPr algn="ctr">
              <a:lnSpc>
                <a:spcPts val="2799"/>
              </a:lnSpc>
            </a:pPr>
            <a:r>
              <a:rPr lang="en-US" sz="1999" b="1" dirty="0">
                <a:solidFill>
                  <a:srgbClr val="F49B54"/>
                </a:solidFill>
                <a:latin typeface="Tabarra Sans Bold"/>
                <a:ea typeface="Tabarra Sans Bold"/>
                <a:cs typeface="Tabarra Sans Bold"/>
                <a:sym typeface="Tabarra Sans Bold"/>
              </a:rPr>
              <a:t>Help the business operate - suppliers, software providers, logistics / couriers, producers</a:t>
            </a:r>
          </a:p>
        </p:txBody>
      </p:sp>
      <p:sp>
        <p:nvSpPr>
          <p:cNvPr id="14" name="TextBox 14"/>
          <p:cNvSpPr txBox="1"/>
          <p:nvPr/>
        </p:nvSpPr>
        <p:spPr>
          <a:xfrm>
            <a:off x="6297610" y="1847283"/>
            <a:ext cx="2183121" cy="1435100"/>
          </a:xfrm>
          <a:prstGeom prst="rect">
            <a:avLst/>
          </a:prstGeom>
        </p:spPr>
        <p:txBody>
          <a:bodyPr lIns="0" tIns="0" rIns="0" bIns="0" rtlCol="0" anchor="t">
            <a:spAutoFit/>
          </a:bodyPr>
          <a:lstStyle/>
          <a:p>
            <a:pPr algn="ctr">
              <a:lnSpc>
                <a:spcPts val="2799"/>
              </a:lnSpc>
            </a:pPr>
            <a:r>
              <a:rPr lang="en-US" sz="1999" b="1" dirty="0">
                <a:solidFill>
                  <a:srgbClr val="F49B54"/>
                </a:solidFill>
                <a:latin typeface="Tabarra Sans Bold"/>
                <a:ea typeface="Tabarra Sans Bold"/>
                <a:cs typeface="Tabarra Sans Bold"/>
                <a:sym typeface="Tabarra Sans Bold"/>
              </a:rPr>
              <a:t>Actions to operate - design, </a:t>
            </a:r>
            <a:r>
              <a:rPr lang="en-US" b="1" dirty="0">
                <a:solidFill>
                  <a:srgbClr val="F49B54"/>
                </a:solidFill>
                <a:latin typeface="Tabarra Sans Bold"/>
                <a:ea typeface="Tabarra Sans Bold"/>
                <a:cs typeface="Tabarra Sans Bold"/>
                <a:sym typeface="Tabarra Sans Bold"/>
              </a:rPr>
              <a:t>marketing</a:t>
            </a:r>
            <a:r>
              <a:rPr lang="en-US" sz="1999" b="1" dirty="0">
                <a:solidFill>
                  <a:srgbClr val="F49B54"/>
                </a:solidFill>
                <a:latin typeface="Tabarra Sans Bold"/>
                <a:ea typeface="Tabarra Sans Bold"/>
                <a:cs typeface="Tabarra Sans Bold"/>
                <a:sym typeface="Tabarra Sans Bold"/>
              </a:rPr>
              <a:t>, customer service</a:t>
            </a:r>
          </a:p>
        </p:txBody>
      </p:sp>
      <p:sp>
        <p:nvSpPr>
          <p:cNvPr id="15" name="TextBox 15"/>
          <p:cNvSpPr txBox="1"/>
          <p:nvPr/>
        </p:nvSpPr>
        <p:spPr>
          <a:xfrm>
            <a:off x="6297610" y="4649886"/>
            <a:ext cx="2222253" cy="1402179"/>
          </a:xfrm>
          <a:prstGeom prst="rect">
            <a:avLst/>
          </a:prstGeom>
        </p:spPr>
        <p:txBody>
          <a:bodyPr wrap="square" lIns="0" tIns="0" rIns="0" bIns="0" rtlCol="0" anchor="t">
            <a:spAutoFit/>
          </a:bodyPr>
          <a:lstStyle/>
          <a:p>
            <a:pPr algn="ctr">
              <a:lnSpc>
                <a:spcPts val="2799"/>
              </a:lnSpc>
            </a:pPr>
            <a:r>
              <a:rPr lang="en-US" sz="1600" b="1" dirty="0">
                <a:solidFill>
                  <a:srgbClr val="F49B54"/>
                </a:solidFill>
                <a:latin typeface="Tabarra Sans Bold"/>
                <a:ea typeface="Tabarra Sans Bold"/>
                <a:cs typeface="Tabarra Sans Bold"/>
                <a:sym typeface="Tabarra Sans Bold"/>
              </a:rPr>
              <a:t>Assets that help create value - IP, patents, key worker, premises / location</a:t>
            </a:r>
          </a:p>
        </p:txBody>
      </p:sp>
      <p:sp>
        <p:nvSpPr>
          <p:cNvPr id="16" name="TextBox 16"/>
          <p:cNvSpPr txBox="1"/>
          <p:nvPr/>
        </p:nvSpPr>
        <p:spPr>
          <a:xfrm>
            <a:off x="9102156" y="2018206"/>
            <a:ext cx="2183121" cy="3197225"/>
          </a:xfrm>
          <a:prstGeom prst="rect">
            <a:avLst/>
          </a:prstGeom>
        </p:spPr>
        <p:txBody>
          <a:bodyPr lIns="0" tIns="0" rIns="0" bIns="0" rtlCol="0" anchor="t">
            <a:spAutoFit/>
          </a:bodyPr>
          <a:lstStyle/>
          <a:p>
            <a:pPr algn="ctr">
              <a:lnSpc>
                <a:spcPts val="2799"/>
              </a:lnSpc>
            </a:pPr>
            <a:r>
              <a:rPr lang="en-US" sz="1999" b="1">
                <a:solidFill>
                  <a:srgbClr val="DB543E"/>
                </a:solidFill>
                <a:latin typeface="Tabarra Sans Bold"/>
                <a:ea typeface="Tabarra Sans Bold"/>
                <a:cs typeface="Tabarra Sans Bold"/>
                <a:sym typeface="Tabarra Sans Bold"/>
              </a:rPr>
              <a:t>The full range of benefits the good/ service offers to customers - the ‘why’ a customer would choose that good / service</a:t>
            </a:r>
          </a:p>
        </p:txBody>
      </p:sp>
      <p:sp>
        <p:nvSpPr>
          <p:cNvPr id="17" name="TextBox 17"/>
          <p:cNvSpPr txBox="1"/>
          <p:nvPr/>
        </p:nvSpPr>
        <p:spPr>
          <a:xfrm>
            <a:off x="14632984" y="2018206"/>
            <a:ext cx="2183121" cy="2492375"/>
          </a:xfrm>
          <a:prstGeom prst="rect">
            <a:avLst/>
          </a:prstGeom>
        </p:spPr>
        <p:txBody>
          <a:bodyPr lIns="0" tIns="0" rIns="0" bIns="0" rtlCol="0" anchor="t">
            <a:spAutoFit/>
          </a:bodyPr>
          <a:lstStyle/>
          <a:p>
            <a:pPr algn="ctr">
              <a:lnSpc>
                <a:spcPts val="2799"/>
              </a:lnSpc>
            </a:pPr>
            <a:r>
              <a:rPr lang="en-US" sz="1999" b="1" dirty="0">
                <a:solidFill>
                  <a:srgbClr val="DB543E"/>
                </a:solidFill>
                <a:latin typeface="Tabarra Sans Bold"/>
                <a:ea typeface="Tabarra Sans Bold"/>
                <a:cs typeface="Tabarra Sans Bold"/>
                <a:sym typeface="Tabarra Sans Bold"/>
              </a:rPr>
              <a:t>Different customer groups - target market and other segments targeted by the business</a:t>
            </a:r>
          </a:p>
        </p:txBody>
      </p:sp>
      <p:sp>
        <p:nvSpPr>
          <p:cNvPr id="18" name="TextBox 18"/>
          <p:cNvSpPr txBox="1"/>
          <p:nvPr/>
        </p:nvSpPr>
        <p:spPr>
          <a:xfrm>
            <a:off x="11867570" y="1828177"/>
            <a:ext cx="2183121" cy="1435100"/>
          </a:xfrm>
          <a:prstGeom prst="rect">
            <a:avLst/>
          </a:prstGeom>
        </p:spPr>
        <p:txBody>
          <a:bodyPr lIns="0" tIns="0" rIns="0" bIns="0" rtlCol="0" anchor="t">
            <a:spAutoFit/>
          </a:bodyPr>
          <a:lstStyle/>
          <a:p>
            <a:pPr algn="ctr">
              <a:lnSpc>
                <a:spcPts val="2799"/>
              </a:lnSpc>
            </a:pPr>
            <a:r>
              <a:rPr lang="en-US" sz="1999" b="1">
                <a:solidFill>
                  <a:srgbClr val="DB543E"/>
                </a:solidFill>
                <a:latin typeface="Tabarra Sans Bold"/>
                <a:ea typeface="Tabarra Sans Bold"/>
                <a:cs typeface="Tabarra Sans Bold"/>
                <a:sym typeface="Tabarra Sans Bold"/>
              </a:rPr>
              <a:t>Managing interactions - social media, in-store...</a:t>
            </a:r>
          </a:p>
        </p:txBody>
      </p:sp>
      <p:sp>
        <p:nvSpPr>
          <p:cNvPr id="19" name="TextBox 19"/>
          <p:cNvSpPr txBox="1"/>
          <p:nvPr/>
        </p:nvSpPr>
        <p:spPr>
          <a:xfrm>
            <a:off x="11920197" y="4649886"/>
            <a:ext cx="2183121" cy="1787525"/>
          </a:xfrm>
          <a:prstGeom prst="rect">
            <a:avLst/>
          </a:prstGeom>
        </p:spPr>
        <p:txBody>
          <a:bodyPr lIns="0" tIns="0" rIns="0" bIns="0" rtlCol="0" anchor="t">
            <a:spAutoFit/>
          </a:bodyPr>
          <a:lstStyle/>
          <a:p>
            <a:pPr algn="ctr">
              <a:lnSpc>
                <a:spcPts val="2799"/>
              </a:lnSpc>
            </a:pPr>
            <a:r>
              <a:rPr lang="en-US" sz="1999" b="1">
                <a:solidFill>
                  <a:srgbClr val="DB543E"/>
                </a:solidFill>
                <a:latin typeface="Tabarra Sans Bold"/>
                <a:ea typeface="Tabarra Sans Bold"/>
                <a:cs typeface="Tabarra Sans Bold"/>
                <a:sym typeface="Tabarra Sans Bold"/>
              </a:rPr>
              <a:t>How customer is reached - online, store, email, newsletter, social media...</a:t>
            </a:r>
          </a:p>
        </p:txBody>
      </p:sp>
      <p:sp>
        <p:nvSpPr>
          <p:cNvPr id="20" name="TextBox 20"/>
          <p:cNvSpPr txBox="1"/>
          <p:nvPr/>
        </p:nvSpPr>
        <p:spPr>
          <a:xfrm>
            <a:off x="3840989" y="7352677"/>
            <a:ext cx="5810904" cy="730250"/>
          </a:xfrm>
          <a:prstGeom prst="rect">
            <a:avLst/>
          </a:prstGeom>
        </p:spPr>
        <p:txBody>
          <a:bodyPr lIns="0" tIns="0" rIns="0" bIns="0" rtlCol="0" anchor="t">
            <a:spAutoFit/>
          </a:bodyPr>
          <a:lstStyle/>
          <a:p>
            <a:pPr algn="ctr">
              <a:lnSpc>
                <a:spcPts val="2799"/>
              </a:lnSpc>
            </a:pPr>
            <a:r>
              <a:rPr lang="en-US" sz="1999" b="1">
                <a:solidFill>
                  <a:srgbClr val="3D887B"/>
                </a:solidFill>
                <a:latin typeface="Tabarra Sans Bold"/>
                <a:ea typeface="Tabarra Sans Bold"/>
                <a:cs typeface="Tabarra Sans Bold"/>
                <a:sym typeface="Tabarra Sans Bold"/>
              </a:rPr>
              <a:t>The fixed and variable costs of running the business</a:t>
            </a:r>
          </a:p>
        </p:txBody>
      </p:sp>
      <p:sp>
        <p:nvSpPr>
          <p:cNvPr id="21" name="TextBox 21"/>
          <p:cNvSpPr txBox="1"/>
          <p:nvPr/>
        </p:nvSpPr>
        <p:spPr>
          <a:xfrm>
            <a:off x="10722373" y="7396520"/>
            <a:ext cx="5810904" cy="730250"/>
          </a:xfrm>
          <a:prstGeom prst="rect">
            <a:avLst/>
          </a:prstGeom>
        </p:spPr>
        <p:txBody>
          <a:bodyPr lIns="0" tIns="0" rIns="0" bIns="0" rtlCol="0" anchor="t">
            <a:spAutoFit/>
          </a:bodyPr>
          <a:lstStyle/>
          <a:p>
            <a:pPr algn="ctr">
              <a:lnSpc>
                <a:spcPts val="2799"/>
              </a:lnSpc>
            </a:pPr>
            <a:r>
              <a:rPr lang="en-US" sz="1999" b="1">
                <a:solidFill>
                  <a:srgbClr val="3D887B"/>
                </a:solidFill>
                <a:latin typeface="Tabarra Sans Bold"/>
                <a:ea typeface="Tabarra Sans Bold"/>
                <a:cs typeface="Tabarra Sans Bold"/>
                <a:sym typeface="Tabarra Sans Bold"/>
              </a:rPr>
              <a:t>How income is earned - direct sales, recurring subscription, ad based...</a:t>
            </a:r>
          </a:p>
        </p:txBody>
      </p:sp>
      <p:sp>
        <p:nvSpPr>
          <p:cNvPr id="22" name="TextBox 21">
            <a:extLst>
              <a:ext uri="{FF2B5EF4-FFF2-40B4-BE49-F238E27FC236}">
                <a16:creationId xmlns:a16="http://schemas.microsoft.com/office/drawing/2014/main" id="{35918EFB-3AB9-AB25-8A81-8CF8E7559F3C}"/>
              </a:ext>
            </a:extLst>
          </p:cNvPr>
          <p:cNvSpPr txBox="1"/>
          <p:nvPr/>
        </p:nvSpPr>
        <p:spPr>
          <a:xfrm>
            <a:off x="287631" y="1975719"/>
            <a:ext cx="2376035" cy="5930983"/>
          </a:xfrm>
          <a:prstGeom prst="rect">
            <a:avLst/>
          </a:prstGeom>
          <a:noFill/>
        </p:spPr>
        <p:txBody>
          <a:bodyPr vert="wordArtVert" wrap="none" rtlCol="0">
            <a:spAutoFit/>
          </a:bodyPr>
          <a:lstStyle/>
          <a:p>
            <a:r>
              <a:rPr lang="en-US" sz="4000" b="1" dirty="0"/>
              <a:t>BUSINESS</a:t>
            </a:r>
          </a:p>
          <a:p>
            <a:r>
              <a:rPr lang="en-US" sz="4000" b="1" dirty="0"/>
              <a:t> MODEL</a:t>
            </a:r>
          </a:p>
          <a:p>
            <a:r>
              <a:rPr lang="en-US" sz="4000" b="1" dirty="0"/>
              <a:t> CANVAS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488029" y="7431930"/>
            <a:ext cx="4038124" cy="2519374"/>
            <a:chOff x="0" y="0"/>
            <a:chExt cx="1063539" cy="663539"/>
          </a:xfrm>
        </p:grpSpPr>
        <p:sp>
          <p:nvSpPr>
            <p:cNvPr id="8" name="Freeform 8"/>
            <p:cNvSpPr/>
            <p:nvPr/>
          </p:nvSpPr>
          <p:spPr>
            <a:xfrm>
              <a:off x="0" y="0"/>
              <a:ext cx="1063539" cy="663539"/>
            </a:xfrm>
            <a:custGeom>
              <a:avLst/>
              <a:gdLst/>
              <a:ahLst/>
              <a:cxnLst/>
              <a:rect l="l" t="t" r="r" b="b"/>
              <a:pathLst>
                <a:path w="1063539" h="663539">
                  <a:moveTo>
                    <a:pt x="97778" y="0"/>
                  </a:moveTo>
                  <a:lnTo>
                    <a:pt x="965761" y="0"/>
                  </a:lnTo>
                  <a:cubicBezTo>
                    <a:pt x="991693" y="0"/>
                    <a:pt x="1016564" y="10302"/>
                    <a:pt x="1034900" y="28638"/>
                  </a:cubicBezTo>
                  <a:cubicBezTo>
                    <a:pt x="1053237" y="46975"/>
                    <a:pt x="1063539" y="71845"/>
                    <a:pt x="1063539" y="97778"/>
                  </a:cubicBezTo>
                  <a:lnTo>
                    <a:pt x="1063539" y="565761"/>
                  </a:lnTo>
                  <a:cubicBezTo>
                    <a:pt x="1063539" y="591693"/>
                    <a:pt x="1053237" y="616564"/>
                    <a:pt x="1034900" y="634900"/>
                  </a:cubicBezTo>
                  <a:cubicBezTo>
                    <a:pt x="1016564" y="653237"/>
                    <a:pt x="991693" y="663539"/>
                    <a:pt x="965761" y="663539"/>
                  </a:cubicBezTo>
                  <a:lnTo>
                    <a:pt x="97778" y="663539"/>
                  </a:lnTo>
                  <a:cubicBezTo>
                    <a:pt x="43777" y="663539"/>
                    <a:pt x="0" y="619762"/>
                    <a:pt x="0" y="565761"/>
                  </a:cubicBezTo>
                  <a:lnTo>
                    <a:pt x="0" y="97778"/>
                  </a:lnTo>
                  <a:cubicBezTo>
                    <a:pt x="0" y="43777"/>
                    <a:pt x="43777" y="0"/>
                    <a:pt x="97778" y="0"/>
                  </a:cubicBezTo>
                  <a:close/>
                </a:path>
              </a:pathLst>
            </a:custGeom>
            <a:solidFill>
              <a:srgbClr val="91D1DB"/>
            </a:solidFill>
          </p:spPr>
          <p:txBody>
            <a:bodyPr/>
            <a:lstStyle/>
            <a:p>
              <a:endParaRPr lang="en-US"/>
            </a:p>
          </p:txBody>
        </p:sp>
        <p:sp>
          <p:nvSpPr>
            <p:cNvPr id="9" name="TextBox 9"/>
            <p:cNvSpPr txBox="1"/>
            <p:nvPr/>
          </p:nvSpPr>
          <p:spPr>
            <a:xfrm>
              <a:off x="0" y="-76200"/>
              <a:ext cx="1063539" cy="739739"/>
            </a:xfrm>
            <a:prstGeom prst="rect">
              <a:avLst/>
            </a:prstGeom>
          </p:spPr>
          <p:txBody>
            <a:bodyPr lIns="50800" tIns="50800" rIns="50800" bIns="50800" rtlCol="0" anchor="ctr"/>
            <a:lstStyle/>
            <a:p>
              <a:pPr algn="ctr">
                <a:lnSpc>
                  <a:spcPts val="6159"/>
                </a:lnSpc>
              </a:pPr>
              <a:r>
                <a:rPr lang="en-US" sz="4399" b="1">
                  <a:solidFill>
                    <a:srgbClr val="FFFFFF"/>
                  </a:solidFill>
                  <a:latin typeface="Montserrat Bold"/>
                  <a:ea typeface="Montserrat Bold"/>
                  <a:cs typeface="Montserrat Bold"/>
                  <a:sym typeface="Montserrat Bold"/>
                </a:rPr>
                <a:t>Reflect &amp; Research Pg 133</a:t>
              </a:r>
            </a:p>
          </p:txBody>
        </p:sp>
      </p:grpSp>
      <p:sp>
        <p:nvSpPr>
          <p:cNvPr id="10" name="Freeform 10"/>
          <p:cNvSpPr/>
          <p:nvPr/>
        </p:nvSpPr>
        <p:spPr>
          <a:xfrm>
            <a:off x="1382161" y="5468031"/>
            <a:ext cx="1933514" cy="1653154"/>
          </a:xfrm>
          <a:custGeom>
            <a:avLst/>
            <a:gdLst/>
            <a:ahLst/>
            <a:cxnLst/>
            <a:rect l="l" t="t" r="r" b="b"/>
            <a:pathLst>
              <a:path w="1933514" h="1653154">
                <a:moveTo>
                  <a:pt x="0" y="0"/>
                </a:moveTo>
                <a:lnTo>
                  <a:pt x="1933514" y="0"/>
                </a:lnTo>
                <a:lnTo>
                  <a:pt x="1933514" y="1653154"/>
                </a:lnTo>
                <a:lnTo>
                  <a:pt x="0" y="1653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70603" y="2471937"/>
            <a:ext cx="4356630" cy="2586749"/>
          </a:xfrm>
          <a:custGeom>
            <a:avLst/>
            <a:gdLst/>
            <a:ahLst/>
            <a:cxnLst/>
            <a:rect l="l" t="t" r="r" b="b"/>
            <a:pathLst>
              <a:path w="4356630" h="2586749">
                <a:moveTo>
                  <a:pt x="0" y="0"/>
                </a:moveTo>
                <a:lnTo>
                  <a:pt x="4356630" y="0"/>
                </a:lnTo>
                <a:lnTo>
                  <a:pt x="4356630" y="2586749"/>
                </a:lnTo>
                <a:lnTo>
                  <a:pt x="0" y="2586749"/>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3" name="TextBox 13"/>
          <p:cNvSpPr txBox="1"/>
          <p:nvPr/>
        </p:nvSpPr>
        <p:spPr>
          <a:xfrm>
            <a:off x="5167185" y="2254929"/>
            <a:ext cx="12092115" cy="7888859"/>
          </a:xfrm>
          <a:prstGeom prst="rect">
            <a:avLst/>
          </a:prstGeom>
        </p:spPr>
        <p:txBody>
          <a:bodyPr lIns="0" tIns="0" rIns="0" bIns="0" rtlCol="0" anchor="t">
            <a:spAutoFit/>
          </a:bodyPr>
          <a:lstStyle/>
          <a:p>
            <a:pPr algn="l">
              <a:lnSpc>
                <a:spcPts val="5698"/>
              </a:lnSpc>
            </a:pPr>
            <a:r>
              <a:rPr lang="en-US" sz="3700">
                <a:solidFill>
                  <a:srgbClr val="24363D"/>
                </a:solidFill>
                <a:latin typeface="Calibri (MS)"/>
                <a:ea typeface="Calibri (MS)"/>
                <a:cs typeface="Calibri (MS)"/>
                <a:sym typeface="Calibri (MS)"/>
              </a:rPr>
              <a:t>Read through the Business Model Canvas on page 132 then answer...</a:t>
            </a:r>
          </a:p>
          <a:p>
            <a:pPr algn="l">
              <a:lnSpc>
                <a:spcPts val="5698"/>
              </a:lnSpc>
            </a:pPr>
            <a:endParaRPr lang="en-US" sz="3700">
              <a:solidFill>
                <a:srgbClr val="24363D"/>
              </a:solidFill>
              <a:latin typeface="Calibri (MS)"/>
              <a:ea typeface="Calibri (MS)"/>
              <a:cs typeface="Calibri (MS)"/>
              <a:sym typeface="Calibri (MS)"/>
            </a:endParaRPr>
          </a:p>
          <a:p>
            <a:pPr algn="l">
              <a:lnSpc>
                <a:spcPts val="5698"/>
              </a:lnSpc>
            </a:pPr>
            <a:r>
              <a:rPr lang="en-US" sz="3700">
                <a:solidFill>
                  <a:srgbClr val="24363D"/>
                </a:solidFill>
                <a:latin typeface="Calibri (MS)"/>
                <a:ea typeface="Calibri (MS)"/>
                <a:cs typeface="Calibri (MS)"/>
                <a:sym typeface="Calibri (MS)"/>
              </a:rPr>
              <a:t>1. Do you agree with all of the points given in Monster’s BMC? What is missing in the BMC? Has Monster changed anything since this was created?</a:t>
            </a:r>
          </a:p>
          <a:p>
            <a:pPr algn="l">
              <a:lnSpc>
                <a:spcPts val="5698"/>
              </a:lnSpc>
            </a:pPr>
            <a:endParaRPr lang="en-US" sz="3700">
              <a:solidFill>
                <a:srgbClr val="24363D"/>
              </a:solidFill>
              <a:latin typeface="Calibri (MS)"/>
              <a:ea typeface="Calibri (MS)"/>
              <a:cs typeface="Calibri (MS)"/>
              <a:sym typeface="Calibri (MS)"/>
            </a:endParaRPr>
          </a:p>
          <a:p>
            <a:pPr algn="l">
              <a:lnSpc>
                <a:spcPts val="5698"/>
              </a:lnSpc>
            </a:pPr>
            <a:r>
              <a:rPr lang="en-US" sz="3700">
                <a:solidFill>
                  <a:srgbClr val="24363D"/>
                </a:solidFill>
                <a:latin typeface="Calibri (MS)"/>
                <a:ea typeface="Calibri (MS)"/>
                <a:cs typeface="Calibri (MS)"/>
                <a:sym typeface="Calibri (MS)"/>
              </a:rPr>
              <a:t>2. Create a Business Model Canvas on a business of your choice using the same format. </a:t>
            </a:r>
          </a:p>
          <a:p>
            <a:pPr algn="l">
              <a:lnSpc>
                <a:spcPts val="5698"/>
              </a:lnSpc>
            </a:pPr>
            <a:r>
              <a:rPr lang="en-US" sz="3700">
                <a:solidFill>
                  <a:srgbClr val="24363D"/>
                </a:solidFill>
                <a:latin typeface="Calibri (MS)"/>
                <a:ea typeface="Calibri (MS)"/>
                <a:cs typeface="Calibri (MS)"/>
                <a:sym typeface="Calibri (MS)"/>
              </a:rPr>
              <a:t>List at least 3 sources that you used to get the information (write out the website names and dates of the information).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8.4</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6069247"/>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6215154"/>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511855" y="4095751"/>
            <a:ext cx="17015317"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511855" y="752564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Q4</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531734"/>
            <a:chOff x="0" y="0"/>
            <a:chExt cx="4816593" cy="666794"/>
          </a:xfrm>
        </p:grpSpPr>
        <p:sp>
          <p:nvSpPr>
            <p:cNvPr id="3" name="Freeform 3"/>
            <p:cNvSpPr/>
            <p:nvPr/>
          </p:nvSpPr>
          <p:spPr>
            <a:xfrm>
              <a:off x="0" y="0"/>
              <a:ext cx="4816592" cy="666794"/>
            </a:xfrm>
            <a:custGeom>
              <a:avLst/>
              <a:gdLst/>
              <a:ahLst/>
              <a:cxnLst/>
              <a:rect l="l" t="t" r="r" b="b"/>
              <a:pathLst>
                <a:path w="4816592" h="666794">
                  <a:moveTo>
                    <a:pt x="0" y="0"/>
                  </a:moveTo>
                  <a:lnTo>
                    <a:pt x="4816592" y="0"/>
                  </a:lnTo>
                  <a:lnTo>
                    <a:pt x="4816592" y="666794"/>
                  </a:lnTo>
                  <a:lnTo>
                    <a:pt x="0" y="666794"/>
                  </a:lnTo>
                  <a:close/>
                </a:path>
              </a:pathLst>
            </a:custGeom>
            <a:solidFill>
              <a:srgbClr val="24363D"/>
            </a:solidFill>
          </p:spPr>
          <p:txBody>
            <a:bodyPr/>
            <a:lstStyle/>
            <a:p>
              <a:endParaRPr lang="en-US"/>
            </a:p>
          </p:txBody>
        </p:sp>
        <p:sp>
          <p:nvSpPr>
            <p:cNvPr id="4" name="TextBox 4"/>
            <p:cNvSpPr txBox="1"/>
            <p:nvPr/>
          </p:nvSpPr>
          <p:spPr>
            <a:xfrm>
              <a:off x="0" y="-38100"/>
              <a:ext cx="4816593" cy="70489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299173"/>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Introduction</a:t>
            </a:r>
          </a:p>
        </p:txBody>
      </p:sp>
      <p:sp>
        <p:nvSpPr>
          <p:cNvPr id="6" name="AutoShape 6"/>
          <p:cNvSpPr/>
          <p:nvPr/>
        </p:nvSpPr>
        <p:spPr>
          <a:xfrm flipV="1">
            <a:off x="1028893" y="1445348"/>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7" name="TextBox 7"/>
          <p:cNvSpPr txBox="1"/>
          <p:nvPr/>
        </p:nvSpPr>
        <p:spPr>
          <a:xfrm>
            <a:off x="11834252" y="1531073"/>
            <a:ext cx="5425337"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8" name="TextBox 8"/>
          <p:cNvSpPr txBox="1"/>
          <p:nvPr/>
        </p:nvSpPr>
        <p:spPr>
          <a:xfrm>
            <a:off x="676849" y="3588993"/>
            <a:ext cx="17259107" cy="6442710"/>
          </a:xfrm>
          <a:prstGeom prst="rect">
            <a:avLst/>
          </a:prstGeom>
        </p:spPr>
        <p:txBody>
          <a:bodyPr lIns="0" tIns="0" rIns="0" bIns="0" rtlCol="0" anchor="t">
            <a:spAutoFit/>
          </a:bodyPr>
          <a:lstStyle/>
          <a:p>
            <a:pPr algn="l">
              <a:lnSpc>
                <a:spcPts val="5040"/>
              </a:lnSpc>
            </a:pPr>
            <a:r>
              <a:rPr lang="en-US" sz="3600" b="1">
                <a:solidFill>
                  <a:srgbClr val="24363D"/>
                </a:solidFill>
                <a:latin typeface="Tabarra Sans Bold"/>
                <a:ea typeface="Tabarra Sans Bold"/>
                <a:cs typeface="Tabarra Sans Bold"/>
                <a:sym typeface="Tabarra Sans Bold"/>
              </a:rPr>
              <a:t>Discussion/whiteboards/pairwork - pick 2 from the list below to answer:</a:t>
            </a:r>
          </a:p>
          <a:p>
            <a:pPr algn="l">
              <a:lnSpc>
                <a:spcPts val="5040"/>
              </a:lnSpc>
            </a:pPr>
            <a:endParaRPr lang="en-US" sz="3600" b="1">
              <a:solidFill>
                <a:srgbClr val="24363D"/>
              </a:solidFill>
              <a:latin typeface="Tabarra Sans Bold"/>
              <a:ea typeface="Tabarra Sans Bold"/>
              <a:cs typeface="Tabarra Sans Bold"/>
              <a:sym typeface="Tabarra Sans Bold"/>
            </a:endParaRPr>
          </a:p>
          <a:p>
            <a:pPr algn="l">
              <a:lnSpc>
                <a:spcPts val="5040"/>
              </a:lnSpc>
            </a:pPr>
            <a:r>
              <a:rPr lang="en-US" sz="3600">
                <a:solidFill>
                  <a:srgbClr val="24363D"/>
                </a:solidFill>
                <a:latin typeface="Tabarra Sans"/>
                <a:ea typeface="Tabarra Sans"/>
                <a:cs typeface="Tabarra Sans"/>
                <a:sym typeface="Tabarra Sans"/>
              </a:rPr>
              <a:t>1. If you had €50,000 to invest in a family member’s business, what are three pieces of information you’d need to know before giving them the money to use?</a:t>
            </a:r>
          </a:p>
          <a:p>
            <a:pPr algn="l">
              <a:lnSpc>
                <a:spcPts val="5040"/>
              </a:lnSpc>
            </a:pPr>
            <a:r>
              <a:rPr lang="en-US" sz="3600">
                <a:solidFill>
                  <a:srgbClr val="24363D"/>
                </a:solidFill>
                <a:latin typeface="Tabarra Sans"/>
                <a:ea typeface="Tabarra Sans"/>
                <a:cs typeface="Tabarra Sans"/>
                <a:sym typeface="Tabarra Sans"/>
              </a:rPr>
              <a:t>2. What’s the difference between a business idea and a business plan?</a:t>
            </a:r>
          </a:p>
          <a:p>
            <a:pPr algn="l">
              <a:lnSpc>
                <a:spcPts val="5040"/>
              </a:lnSpc>
            </a:pPr>
            <a:r>
              <a:rPr lang="en-US" sz="3600">
                <a:solidFill>
                  <a:srgbClr val="24363D"/>
                </a:solidFill>
                <a:latin typeface="Tabarra Sans"/>
                <a:ea typeface="Tabarra Sans"/>
                <a:cs typeface="Tabarra Sans"/>
                <a:sym typeface="Tabarra Sans"/>
              </a:rPr>
              <a:t>3. Can a business be successful in 2025 without strong ethics or sustainability practices?</a:t>
            </a:r>
          </a:p>
          <a:p>
            <a:pPr algn="l">
              <a:lnSpc>
                <a:spcPts val="5040"/>
              </a:lnSpc>
              <a:spcBef>
                <a:spcPct val="0"/>
              </a:spcBef>
            </a:pPr>
            <a:r>
              <a:rPr lang="en-US" sz="3600">
                <a:solidFill>
                  <a:srgbClr val="24363D"/>
                </a:solidFill>
                <a:latin typeface="Tabarra Sans"/>
                <a:ea typeface="Tabarra Sans"/>
                <a:cs typeface="Tabarra Sans"/>
                <a:sym typeface="Tabarra Sans"/>
              </a:rPr>
              <a:t>4. If you started a business tomorrow, what apps or digital technology would you use, and why?</a:t>
            </a:r>
          </a:p>
        </p:txBody>
      </p:sp>
      <p:sp>
        <p:nvSpPr>
          <p:cNvPr id="9" name="Freeform 9"/>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TextBox 10"/>
          <p:cNvSpPr txBox="1"/>
          <p:nvPr/>
        </p:nvSpPr>
        <p:spPr>
          <a:xfrm>
            <a:off x="676849" y="2824454"/>
            <a:ext cx="10469068"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Priming activity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8528703"/>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TextBox 3"/>
          <p:cNvSpPr txBox="1"/>
          <p:nvPr/>
        </p:nvSpPr>
        <p:spPr>
          <a:xfrm>
            <a:off x="1028507" y="3640142"/>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8.5</a:t>
            </a:r>
          </a:p>
        </p:txBody>
      </p:sp>
      <p:sp>
        <p:nvSpPr>
          <p:cNvPr id="4" name="TextBox 4"/>
          <p:cNvSpPr txBox="1"/>
          <p:nvPr/>
        </p:nvSpPr>
        <p:spPr>
          <a:xfrm>
            <a:off x="1028507" y="5057779"/>
            <a:ext cx="16230697" cy="15208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8.5 Identify and compare the most common business models. </a:t>
            </a:r>
          </a:p>
        </p:txBody>
      </p:sp>
      <p:sp>
        <p:nvSpPr>
          <p:cNvPr id="5" name="TextBox 5"/>
          <p:cNvSpPr txBox="1"/>
          <p:nvPr/>
        </p:nvSpPr>
        <p:spPr>
          <a:xfrm>
            <a:off x="12478909" y="9125468"/>
            <a:ext cx="5662585"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6" name="Freeform 6"/>
          <p:cNvSpPr/>
          <p:nvPr/>
        </p:nvSpPr>
        <p:spPr>
          <a:xfrm>
            <a:off x="13862617" y="0"/>
            <a:ext cx="4425383" cy="4425383"/>
          </a:xfrm>
          <a:custGeom>
            <a:avLst/>
            <a:gdLst/>
            <a:ahLst/>
            <a:cxnLst/>
            <a:rect l="l" t="t" r="r" b="b"/>
            <a:pathLst>
              <a:path w="4425383" h="4425383">
                <a:moveTo>
                  <a:pt x="0" y="0"/>
                </a:moveTo>
                <a:lnTo>
                  <a:pt x="4425383" y="0"/>
                </a:lnTo>
                <a:lnTo>
                  <a:pt x="4425383" y="4425383"/>
                </a:lnTo>
                <a:lnTo>
                  <a:pt x="0" y="4425383"/>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0270" y="530446"/>
            <a:ext cx="14993957" cy="1335825"/>
          </a:xfrm>
          <a:custGeom>
            <a:avLst/>
            <a:gdLst/>
            <a:ahLst/>
            <a:cxnLst/>
            <a:rect l="l" t="t" r="r" b="b"/>
            <a:pathLst>
              <a:path w="14993957" h="1335825">
                <a:moveTo>
                  <a:pt x="0" y="0"/>
                </a:moveTo>
                <a:lnTo>
                  <a:pt x="14993957" y="0"/>
                </a:lnTo>
                <a:lnTo>
                  <a:pt x="14993957" y="1335825"/>
                </a:lnTo>
                <a:lnTo>
                  <a:pt x="0" y="133582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5097784" y="4808519"/>
            <a:ext cx="2954810" cy="1968642"/>
          </a:xfrm>
          <a:custGeom>
            <a:avLst/>
            <a:gdLst/>
            <a:ahLst/>
            <a:cxnLst/>
            <a:rect l="l" t="t" r="r" b="b"/>
            <a:pathLst>
              <a:path w="2954810" h="1968642">
                <a:moveTo>
                  <a:pt x="0" y="0"/>
                </a:moveTo>
                <a:lnTo>
                  <a:pt x="2954810" y="0"/>
                </a:lnTo>
                <a:lnTo>
                  <a:pt x="2954810" y="1968642"/>
                </a:lnTo>
                <a:lnTo>
                  <a:pt x="0" y="1968642"/>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1107880" y="2796155"/>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Business Model -&gt; Retailer</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0" name="TextBox 10"/>
          <p:cNvSpPr txBox="1"/>
          <p:nvPr/>
        </p:nvSpPr>
        <p:spPr>
          <a:xfrm>
            <a:off x="1107880" y="3734170"/>
            <a:ext cx="15922443"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revenue is generated: </a:t>
            </a:r>
            <a:r>
              <a:rPr lang="en-US" sz="3500">
                <a:solidFill>
                  <a:srgbClr val="24363D"/>
                </a:solidFill>
                <a:latin typeface="Calibri (MS)"/>
                <a:ea typeface="Calibri (MS)"/>
                <a:cs typeface="Calibri (MS)"/>
                <a:sym typeface="Calibri (MS)"/>
              </a:rPr>
              <a:t>Retailers buy products at wholesale prices from suppliers/manufacturers and sell them at a higher price to consumers, either online or in-store. E.g. Book Haven, Life Style Sports, Dunnes Stores</a:t>
            </a:r>
          </a:p>
        </p:txBody>
      </p:sp>
      <p:sp>
        <p:nvSpPr>
          <p:cNvPr id="11" name="TextBox 11"/>
          <p:cNvSpPr txBox="1"/>
          <p:nvPr/>
        </p:nvSpPr>
        <p:spPr>
          <a:xfrm>
            <a:off x="1182779" y="6030965"/>
            <a:ext cx="15922443" cy="2734945"/>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value is created and delivered:</a:t>
            </a:r>
          </a:p>
          <a:p>
            <a:pPr marL="755652" lvl="1" indent="-377826" algn="l">
              <a:lnSpc>
                <a:spcPts val="5390"/>
              </a:lnSpc>
              <a:buFont typeface="Arial"/>
              <a:buChar char="•"/>
            </a:pPr>
            <a:r>
              <a:rPr lang="en-US" sz="3500" b="1">
                <a:solidFill>
                  <a:srgbClr val="24363D"/>
                </a:solidFill>
                <a:latin typeface="Calibri (MS) Bold"/>
                <a:ea typeface="Calibri (MS) Bold"/>
                <a:cs typeface="Calibri (MS) Bold"/>
                <a:sym typeface="Calibri (MS) Bold"/>
              </a:rPr>
              <a:t>Convenience</a:t>
            </a:r>
            <a:r>
              <a:rPr lang="en-US" sz="3500">
                <a:solidFill>
                  <a:srgbClr val="24363D"/>
                </a:solidFill>
                <a:latin typeface="Calibri (MS)"/>
                <a:ea typeface="Calibri (MS)"/>
                <a:cs typeface="Calibri (MS)"/>
                <a:sym typeface="Calibri (MS)"/>
              </a:rPr>
              <a:t>: Easy access to a range of products / services / brands in one place.</a:t>
            </a:r>
          </a:p>
          <a:p>
            <a:pPr marL="755652" lvl="1" indent="-377826" algn="l">
              <a:lnSpc>
                <a:spcPts val="5390"/>
              </a:lnSpc>
              <a:buFont typeface="Arial"/>
              <a:buChar char="•"/>
            </a:pPr>
            <a:r>
              <a:rPr lang="en-US" sz="3500" b="1">
                <a:solidFill>
                  <a:srgbClr val="24363D"/>
                </a:solidFill>
                <a:latin typeface="Calibri (MS) Bold"/>
                <a:ea typeface="Calibri (MS) Bold"/>
                <a:cs typeface="Calibri (MS) Bold"/>
                <a:sym typeface="Calibri (MS) Bold"/>
              </a:rPr>
              <a:t>Choice</a:t>
            </a:r>
            <a:r>
              <a:rPr lang="en-US" sz="3500">
                <a:solidFill>
                  <a:srgbClr val="24363D"/>
                </a:solidFill>
                <a:latin typeface="Calibri (MS)"/>
                <a:ea typeface="Calibri (MS)"/>
                <a:cs typeface="Calibri (MS)"/>
                <a:sym typeface="Calibri (MS)"/>
              </a:rPr>
              <a:t>: Broad product range in one place.</a:t>
            </a:r>
          </a:p>
          <a:p>
            <a:pPr marL="755652" lvl="1" indent="-377826" algn="l">
              <a:lnSpc>
                <a:spcPts val="5390"/>
              </a:lnSpc>
              <a:buFont typeface="Arial"/>
              <a:buChar char="•"/>
            </a:pPr>
            <a:r>
              <a:rPr lang="en-US" sz="3500" b="1">
                <a:solidFill>
                  <a:srgbClr val="24363D"/>
                </a:solidFill>
                <a:latin typeface="Calibri (MS) Bold"/>
                <a:ea typeface="Calibri (MS) Bold"/>
                <a:cs typeface="Calibri (MS) Bold"/>
                <a:sym typeface="Calibri (MS) Bold"/>
              </a:rPr>
              <a:t>Loyalty rewards</a:t>
            </a:r>
            <a:r>
              <a:rPr lang="en-US" sz="3500">
                <a:solidFill>
                  <a:srgbClr val="24363D"/>
                </a:solidFill>
                <a:latin typeface="Calibri (MS)"/>
                <a:ea typeface="Calibri (MS)"/>
                <a:cs typeface="Calibri (MS)"/>
                <a:sym typeface="Calibri (MS)"/>
              </a:rPr>
              <a:t>: Points or discounts for repeat customers. E.g. Tesco Clubcard.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4491332" y="8151374"/>
            <a:ext cx="3796668" cy="2135626"/>
          </a:xfrm>
          <a:custGeom>
            <a:avLst/>
            <a:gdLst/>
            <a:ahLst/>
            <a:cxnLst/>
            <a:rect l="l" t="t" r="r" b="b"/>
            <a:pathLst>
              <a:path w="3796668" h="2135626">
                <a:moveTo>
                  <a:pt x="0" y="0"/>
                </a:moveTo>
                <a:lnTo>
                  <a:pt x="3796668" y="0"/>
                </a:lnTo>
                <a:lnTo>
                  <a:pt x="3796668" y="2135626"/>
                </a:lnTo>
                <a:lnTo>
                  <a:pt x="0" y="2135626"/>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1107880" y="2796155"/>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Business Model -&gt; Manufacturer</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0" name="TextBox 10"/>
          <p:cNvSpPr txBox="1"/>
          <p:nvPr/>
        </p:nvSpPr>
        <p:spPr>
          <a:xfrm>
            <a:off x="1107880" y="3734170"/>
            <a:ext cx="15922443" cy="2734945"/>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revenue is generated: </a:t>
            </a:r>
            <a:r>
              <a:rPr lang="en-US" sz="3500">
                <a:solidFill>
                  <a:srgbClr val="24363D"/>
                </a:solidFill>
                <a:latin typeface="Calibri (MS)"/>
                <a:ea typeface="Calibri (MS)"/>
                <a:cs typeface="Calibri (MS)"/>
                <a:sym typeface="Calibri (MS)"/>
              </a:rPr>
              <a:t>Manufacturers make goods from raw materials and sell them at a profit, either to retailers (B2B Business to business) or directly to customers (B2C Business to consumer).</a:t>
            </a:r>
          </a:p>
          <a:p>
            <a:pPr algn="l">
              <a:lnSpc>
                <a:spcPts val="5390"/>
              </a:lnSpc>
            </a:pPr>
            <a:r>
              <a:rPr lang="en-US" sz="3500">
                <a:solidFill>
                  <a:srgbClr val="24363D"/>
                </a:solidFill>
                <a:latin typeface="Calibri (MS)"/>
                <a:ea typeface="Calibri (MS)"/>
                <a:cs typeface="Calibri (MS)"/>
                <a:sym typeface="Calibri (MS)"/>
              </a:rPr>
              <a:t>E.g. Intel (B2B), Nike.com (B2C).</a:t>
            </a:r>
          </a:p>
        </p:txBody>
      </p:sp>
      <p:sp>
        <p:nvSpPr>
          <p:cNvPr id="11" name="TextBox 11"/>
          <p:cNvSpPr txBox="1"/>
          <p:nvPr/>
        </p:nvSpPr>
        <p:spPr>
          <a:xfrm>
            <a:off x="1107880" y="6421490"/>
            <a:ext cx="15922443"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value is created and delivered:</a:t>
            </a:r>
          </a:p>
          <a:p>
            <a:pPr marL="755652" lvl="1" indent="-377826" algn="l">
              <a:lnSpc>
                <a:spcPts val="5390"/>
              </a:lnSpc>
              <a:buFont typeface="Arial"/>
              <a:buChar char="•"/>
            </a:pPr>
            <a:r>
              <a:rPr lang="en-US" sz="3500" b="1">
                <a:solidFill>
                  <a:srgbClr val="24363D"/>
                </a:solidFill>
                <a:latin typeface="Calibri (MS) Bold"/>
                <a:ea typeface="Calibri (MS) Bold"/>
                <a:cs typeface="Calibri (MS) Bold"/>
                <a:sym typeface="Calibri (MS) Bold"/>
              </a:rPr>
              <a:t>Innovation: </a:t>
            </a:r>
            <a:r>
              <a:rPr lang="en-US" sz="3500">
                <a:solidFill>
                  <a:srgbClr val="24363D"/>
                </a:solidFill>
                <a:latin typeface="Calibri (MS)"/>
                <a:ea typeface="Calibri (MS)"/>
                <a:cs typeface="Calibri (MS)"/>
                <a:sym typeface="Calibri (MS)"/>
              </a:rPr>
              <a:t>Continuous product development to meet customer needs.</a:t>
            </a:r>
          </a:p>
          <a:p>
            <a:pPr marL="755652" lvl="1" indent="-377826" algn="l">
              <a:lnSpc>
                <a:spcPts val="5390"/>
              </a:lnSpc>
              <a:buFont typeface="Arial"/>
              <a:buChar char="•"/>
            </a:pPr>
            <a:r>
              <a:rPr lang="en-US" sz="3500" b="1">
                <a:solidFill>
                  <a:srgbClr val="24363D"/>
                </a:solidFill>
                <a:latin typeface="Calibri (MS) Bold"/>
                <a:ea typeface="Calibri (MS) Bold"/>
                <a:cs typeface="Calibri (MS) Bold"/>
                <a:sym typeface="Calibri (MS) Bold"/>
              </a:rPr>
              <a:t>Efficiency: </a:t>
            </a:r>
            <a:r>
              <a:rPr lang="en-US" sz="3500">
                <a:solidFill>
                  <a:srgbClr val="24363D"/>
                </a:solidFill>
                <a:latin typeface="Calibri (MS)"/>
                <a:ea typeface="Calibri (MS)"/>
                <a:cs typeface="Calibri (MS)"/>
                <a:sym typeface="Calibri (MS)"/>
              </a:rPr>
              <a:t>Cost-effective production allows competitive pricing.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5236933" y="5792840"/>
            <a:ext cx="2970463" cy="4458482"/>
          </a:xfrm>
          <a:custGeom>
            <a:avLst/>
            <a:gdLst/>
            <a:ahLst/>
            <a:cxnLst/>
            <a:rect l="l" t="t" r="r" b="b"/>
            <a:pathLst>
              <a:path w="2970463" h="4458482">
                <a:moveTo>
                  <a:pt x="0" y="0"/>
                </a:moveTo>
                <a:lnTo>
                  <a:pt x="2970463" y="0"/>
                </a:lnTo>
                <a:lnTo>
                  <a:pt x="2970463" y="4458482"/>
                </a:lnTo>
                <a:lnTo>
                  <a:pt x="0" y="4458482"/>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1107880" y="2796155"/>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Business Model -&gt; Subscription</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0" name="TextBox 10"/>
          <p:cNvSpPr txBox="1"/>
          <p:nvPr/>
        </p:nvSpPr>
        <p:spPr>
          <a:xfrm>
            <a:off x="1107880" y="3734170"/>
            <a:ext cx="15922443"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revenue is generated:</a:t>
            </a:r>
            <a:r>
              <a:rPr lang="en-US" sz="3500">
                <a:solidFill>
                  <a:srgbClr val="24363D"/>
                </a:solidFill>
                <a:latin typeface="Calibri (MS)"/>
                <a:ea typeface="Calibri (MS)"/>
                <a:cs typeface="Calibri (MS)"/>
                <a:sym typeface="Calibri (MS)"/>
              </a:rPr>
              <a:t> Revenue is earned through recurring subscription payments. Monthly fees tend to be higher than annual payments.</a:t>
            </a:r>
          </a:p>
          <a:p>
            <a:pPr algn="l">
              <a:lnSpc>
                <a:spcPts val="5390"/>
              </a:lnSpc>
            </a:pPr>
            <a:r>
              <a:rPr lang="en-US" sz="3500">
                <a:solidFill>
                  <a:srgbClr val="24363D"/>
                </a:solidFill>
                <a:latin typeface="Calibri (MS)"/>
                <a:ea typeface="Calibri (MS)"/>
                <a:cs typeface="Calibri (MS)"/>
                <a:sym typeface="Calibri (MS)"/>
              </a:rPr>
              <a:t>E.g. Gym memberships, Sky TV, Virgin boradband.</a:t>
            </a:r>
          </a:p>
        </p:txBody>
      </p:sp>
      <p:sp>
        <p:nvSpPr>
          <p:cNvPr id="11" name="TextBox 11"/>
          <p:cNvSpPr txBox="1"/>
          <p:nvPr/>
        </p:nvSpPr>
        <p:spPr>
          <a:xfrm>
            <a:off x="1107880" y="6092704"/>
            <a:ext cx="15922443" cy="2734945"/>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value is created and delivered:</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Continuous access to services or content.</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Customisation of user experience.</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Flexibility in payment and account options e.g. cancel if not using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5569532" y="6211940"/>
            <a:ext cx="2718468" cy="4080252"/>
          </a:xfrm>
          <a:custGeom>
            <a:avLst/>
            <a:gdLst/>
            <a:ahLst/>
            <a:cxnLst/>
            <a:rect l="l" t="t" r="r" b="b"/>
            <a:pathLst>
              <a:path w="2718468" h="4080252">
                <a:moveTo>
                  <a:pt x="0" y="0"/>
                </a:moveTo>
                <a:lnTo>
                  <a:pt x="2718468" y="0"/>
                </a:lnTo>
                <a:lnTo>
                  <a:pt x="2718468" y="4080252"/>
                </a:lnTo>
                <a:lnTo>
                  <a:pt x="0" y="4080252"/>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1107880" y="2796155"/>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Business Model -&gt; Franchise</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0" name="TextBox 10"/>
          <p:cNvSpPr txBox="1"/>
          <p:nvPr/>
        </p:nvSpPr>
        <p:spPr>
          <a:xfrm>
            <a:off x="1107880" y="3734170"/>
            <a:ext cx="15922443"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revenue is generated:</a:t>
            </a:r>
            <a:r>
              <a:rPr lang="en-US" sz="3500">
                <a:solidFill>
                  <a:srgbClr val="24363D"/>
                </a:solidFill>
                <a:latin typeface="Calibri (MS)"/>
                <a:ea typeface="Calibri (MS)"/>
                <a:cs typeface="Calibri (MS)"/>
                <a:sym typeface="Calibri (MS)"/>
              </a:rPr>
              <a:t> A franchisor grants a licence to franchisees to operate branches under the franchisor’s brand, logo, systems, and products in exchange for fees and a percentage of revenue or profits. E.g. McDonald's and Insomnia Coffee. </a:t>
            </a:r>
          </a:p>
        </p:txBody>
      </p:sp>
      <p:sp>
        <p:nvSpPr>
          <p:cNvPr id="11" name="TextBox 11"/>
          <p:cNvSpPr txBox="1"/>
          <p:nvPr/>
        </p:nvSpPr>
        <p:spPr>
          <a:xfrm>
            <a:off x="1107880" y="6421490"/>
            <a:ext cx="15922443"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value is created and delivered:</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Brand consistency: Familiar product and service experience across locations.</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Increased availability: Access to a product or service in lots of locations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a:off x="14743541" y="7850185"/>
            <a:ext cx="3544459" cy="2436815"/>
          </a:xfrm>
          <a:custGeom>
            <a:avLst/>
            <a:gdLst/>
            <a:ahLst/>
            <a:cxnLst/>
            <a:rect l="l" t="t" r="r" b="b"/>
            <a:pathLst>
              <a:path w="3544459" h="2436815">
                <a:moveTo>
                  <a:pt x="0" y="0"/>
                </a:moveTo>
                <a:lnTo>
                  <a:pt x="3544459" y="0"/>
                </a:lnTo>
                <a:lnTo>
                  <a:pt x="3544459" y="2436815"/>
                </a:lnTo>
                <a:lnTo>
                  <a:pt x="0" y="2436815"/>
                </a:lnTo>
                <a:lnTo>
                  <a:pt x="0" y="0"/>
                </a:lnTo>
                <a:close/>
              </a:path>
            </a:pathLst>
          </a:custGeom>
          <a:blipFill>
            <a:blip r:embed="rId6"/>
            <a:stretch>
              <a:fillRect/>
            </a:stretch>
          </a:blipFill>
        </p:spPr>
        <p:txBody>
          <a:bodyPr/>
          <a:lstStyle/>
          <a:p>
            <a:endParaRPr lang="en-US"/>
          </a:p>
        </p:txBody>
      </p:sp>
      <p:sp>
        <p:nvSpPr>
          <p:cNvPr id="8" name="TextBox 8"/>
          <p:cNvSpPr txBox="1"/>
          <p:nvPr/>
        </p:nvSpPr>
        <p:spPr>
          <a:xfrm>
            <a:off x="1107880" y="2796155"/>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Business Model -&gt; Affiliate</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0" name="TextBox 10"/>
          <p:cNvSpPr txBox="1"/>
          <p:nvPr/>
        </p:nvSpPr>
        <p:spPr>
          <a:xfrm>
            <a:off x="1107880" y="3734170"/>
            <a:ext cx="15922443"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revenue is generated:</a:t>
            </a:r>
            <a:r>
              <a:rPr lang="en-US" sz="3500">
                <a:solidFill>
                  <a:srgbClr val="24363D"/>
                </a:solidFill>
                <a:latin typeface="Calibri (MS)"/>
                <a:ea typeface="Calibri (MS)"/>
                <a:cs typeface="Calibri (MS)"/>
                <a:sym typeface="Calibri (MS)"/>
              </a:rPr>
              <a:t> Affiliates earn commission when their content leads to a sale. The business pays a percentage of that sale.</a:t>
            </a:r>
          </a:p>
          <a:p>
            <a:pPr algn="l">
              <a:lnSpc>
                <a:spcPts val="5390"/>
              </a:lnSpc>
            </a:pPr>
            <a:r>
              <a:rPr lang="en-US" sz="3500">
                <a:solidFill>
                  <a:srgbClr val="24363D"/>
                </a:solidFill>
                <a:latin typeface="Calibri (MS)"/>
                <a:ea typeface="Calibri (MS)"/>
                <a:cs typeface="Calibri (MS)"/>
                <a:sym typeface="Calibri (MS)"/>
              </a:rPr>
              <a:t>E.g. TikTok influencers promoting Gymshark or Amazon links.</a:t>
            </a:r>
          </a:p>
        </p:txBody>
      </p:sp>
      <p:sp>
        <p:nvSpPr>
          <p:cNvPr id="11" name="TextBox 11"/>
          <p:cNvSpPr txBox="1"/>
          <p:nvPr/>
        </p:nvSpPr>
        <p:spPr>
          <a:xfrm>
            <a:off x="1107880" y="6421490"/>
            <a:ext cx="15922443" cy="341122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How value is created and delivered:</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Influencer trust: Leverages credibility and reach of influencers.</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Targeted marketing: Products shown to niche or interested audiences, </a:t>
            </a:r>
          </a:p>
          <a:p>
            <a:pPr algn="l">
              <a:lnSpc>
                <a:spcPts val="5390"/>
              </a:lnSpc>
            </a:pPr>
            <a:r>
              <a:rPr lang="en-US" sz="3500">
                <a:solidFill>
                  <a:srgbClr val="24363D"/>
                </a:solidFill>
                <a:latin typeface="Calibri (MS)"/>
                <a:ea typeface="Calibri (MS)"/>
                <a:cs typeface="Calibri (MS)"/>
                <a:sym typeface="Calibri (MS)"/>
              </a:rPr>
              <a:t>improving engagement.</a:t>
            </a:r>
          </a:p>
          <a:p>
            <a:pPr algn="l">
              <a:lnSpc>
                <a:spcPts val="5390"/>
              </a:lnSpc>
            </a:pPr>
            <a:endParaRPr lang="en-US" sz="3500">
              <a:solidFill>
                <a:srgbClr val="24363D"/>
              </a:solidFill>
              <a:latin typeface="Calibri (MS)"/>
              <a:ea typeface="Calibri (MS)"/>
              <a:cs typeface="Calibri (MS)"/>
              <a:sym typeface="Calibri (M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8.5</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6069247"/>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6215154"/>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511855" y="4095751"/>
            <a:ext cx="17015317"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511855" y="752564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Q5</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TextBox 3"/>
          <p:cNvSpPr txBox="1"/>
          <p:nvPr/>
        </p:nvSpPr>
        <p:spPr>
          <a:xfrm>
            <a:off x="1028507" y="3640142"/>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8.6</a:t>
            </a:r>
          </a:p>
        </p:txBody>
      </p:sp>
      <p:sp>
        <p:nvSpPr>
          <p:cNvPr id="4" name="TextBox 4"/>
          <p:cNvSpPr txBox="1"/>
          <p:nvPr/>
        </p:nvSpPr>
        <p:spPr>
          <a:xfrm>
            <a:off x="1028507" y="5405442"/>
            <a:ext cx="16230697" cy="1520825"/>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8.6 Outline how digital technology is a driver of change in business.</a:t>
            </a:r>
          </a:p>
        </p:txBody>
      </p:sp>
      <p:sp>
        <p:nvSpPr>
          <p:cNvPr id="5" name="TextBox 5"/>
          <p:cNvSpPr txBox="1"/>
          <p:nvPr/>
        </p:nvSpPr>
        <p:spPr>
          <a:xfrm>
            <a:off x="12478909" y="9125468"/>
            <a:ext cx="5662585"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6" name="Freeform 6"/>
          <p:cNvSpPr/>
          <p:nvPr/>
        </p:nvSpPr>
        <p:spPr>
          <a:xfrm>
            <a:off x="13862617" y="0"/>
            <a:ext cx="4425383" cy="4425383"/>
          </a:xfrm>
          <a:custGeom>
            <a:avLst/>
            <a:gdLst/>
            <a:ahLst/>
            <a:cxnLst/>
            <a:rect l="l" t="t" r="r" b="b"/>
            <a:pathLst>
              <a:path w="4425383" h="4425383">
                <a:moveTo>
                  <a:pt x="0" y="0"/>
                </a:moveTo>
                <a:lnTo>
                  <a:pt x="4425383" y="0"/>
                </a:lnTo>
                <a:lnTo>
                  <a:pt x="4425383" y="4425383"/>
                </a:lnTo>
                <a:lnTo>
                  <a:pt x="0" y="4425383"/>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3912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How tech helps drives internal change</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3311140"/>
            <a:ext cx="16751499" cy="6792595"/>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1. Innovation and Product Development</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Digital tools accelerate innovation by supporting product testing, design, and updates.</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ASOS uses mobile apps and social media to offer personalised shopping and quickly launch new collections.</a:t>
            </a:r>
          </a:p>
          <a:p>
            <a:pPr algn="l">
              <a:lnSpc>
                <a:spcPts val="5390"/>
              </a:lnSpc>
            </a:pPr>
            <a:endParaRPr lang="en-US" sz="3500">
              <a:solidFill>
                <a:srgbClr val="24363D"/>
              </a:solidFill>
              <a:latin typeface="Calibri (MS)"/>
              <a:ea typeface="Calibri (MS)"/>
              <a:cs typeface="Calibri (MS)"/>
              <a:sym typeface="Calibri (MS)"/>
            </a:endParaRPr>
          </a:p>
          <a:p>
            <a:pPr algn="l">
              <a:lnSpc>
                <a:spcPts val="5390"/>
              </a:lnSpc>
            </a:pPr>
            <a:r>
              <a:rPr lang="en-US" sz="3500" b="1">
                <a:solidFill>
                  <a:srgbClr val="24363D"/>
                </a:solidFill>
                <a:latin typeface="Calibri (MS) Bold"/>
                <a:ea typeface="Calibri (MS) Bold"/>
                <a:cs typeface="Calibri (MS) Bold"/>
                <a:sym typeface="Calibri (MS) Bold"/>
              </a:rPr>
              <a:t>2. Efficiency and Automation</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Businesses automate processes using AI and robotics to save time, cut costs, and reduce errors.</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Amazon uses robots and automated inventory systems to improve warehouse operations.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768251" y="2393620"/>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How tech helps drives internal change</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768251" y="3315833"/>
            <a:ext cx="16751499" cy="6792595"/>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3. Data-Driven Decisions</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Businesses can instantly collect and analyse huge amounts of user data to help guide strategy and product choices in real-time.</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Netflix uses AI to track viewer habits and decide which shows to produce and which to suggest to each viewer.</a:t>
            </a:r>
          </a:p>
          <a:p>
            <a:pPr algn="l">
              <a:lnSpc>
                <a:spcPts val="5390"/>
              </a:lnSpc>
            </a:pPr>
            <a:endParaRPr lang="en-US" sz="3500">
              <a:solidFill>
                <a:srgbClr val="24363D"/>
              </a:solidFill>
              <a:latin typeface="Calibri (MS)"/>
              <a:ea typeface="Calibri (MS)"/>
              <a:cs typeface="Calibri (MS)"/>
              <a:sym typeface="Calibri (MS)"/>
            </a:endParaRPr>
          </a:p>
          <a:p>
            <a:pPr algn="l">
              <a:lnSpc>
                <a:spcPts val="5390"/>
              </a:lnSpc>
            </a:pPr>
            <a:r>
              <a:rPr lang="en-US" sz="3500">
                <a:solidFill>
                  <a:srgbClr val="24363D"/>
                </a:solidFill>
                <a:latin typeface="Calibri (MS)"/>
                <a:ea typeface="Calibri (MS)"/>
                <a:cs typeface="Calibri (MS)"/>
                <a:sym typeface="Calibri (MS)"/>
              </a:rPr>
              <a:t>4.</a:t>
            </a:r>
            <a:r>
              <a:rPr lang="en-US" sz="3500" b="1">
                <a:solidFill>
                  <a:srgbClr val="24363D"/>
                </a:solidFill>
                <a:latin typeface="Calibri (MS) Bold"/>
                <a:ea typeface="Calibri (MS) Bold"/>
                <a:cs typeface="Calibri (MS) Bold"/>
                <a:sym typeface="Calibri (MS) Bold"/>
              </a:rPr>
              <a:t> Employee Collaboration</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Remote work tools support global teamwork and project management so it’s easier to work together and innovate across the globe.</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Tools like Slack and Notion help teams communicate and stay organised.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531734"/>
            <a:chOff x="0" y="0"/>
            <a:chExt cx="4816593" cy="666794"/>
          </a:xfrm>
        </p:grpSpPr>
        <p:sp>
          <p:nvSpPr>
            <p:cNvPr id="3" name="Freeform 3"/>
            <p:cNvSpPr/>
            <p:nvPr/>
          </p:nvSpPr>
          <p:spPr>
            <a:xfrm>
              <a:off x="0" y="0"/>
              <a:ext cx="4816592" cy="666794"/>
            </a:xfrm>
            <a:custGeom>
              <a:avLst/>
              <a:gdLst/>
              <a:ahLst/>
              <a:cxnLst/>
              <a:rect l="l" t="t" r="r" b="b"/>
              <a:pathLst>
                <a:path w="4816592" h="666794">
                  <a:moveTo>
                    <a:pt x="0" y="0"/>
                  </a:moveTo>
                  <a:lnTo>
                    <a:pt x="4816592" y="0"/>
                  </a:lnTo>
                  <a:lnTo>
                    <a:pt x="4816592" y="666794"/>
                  </a:lnTo>
                  <a:lnTo>
                    <a:pt x="0" y="666794"/>
                  </a:lnTo>
                  <a:close/>
                </a:path>
              </a:pathLst>
            </a:custGeom>
            <a:solidFill>
              <a:srgbClr val="24363D"/>
            </a:solidFill>
          </p:spPr>
          <p:txBody>
            <a:bodyPr/>
            <a:lstStyle/>
            <a:p>
              <a:endParaRPr lang="en-US"/>
            </a:p>
          </p:txBody>
        </p:sp>
        <p:sp>
          <p:nvSpPr>
            <p:cNvPr id="4" name="TextBox 4"/>
            <p:cNvSpPr txBox="1"/>
            <p:nvPr/>
          </p:nvSpPr>
          <p:spPr>
            <a:xfrm>
              <a:off x="0" y="-38100"/>
              <a:ext cx="4816593" cy="704894"/>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028700" y="299173"/>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Introduction</a:t>
            </a:r>
          </a:p>
        </p:txBody>
      </p:sp>
      <p:sp>
        <p:nvSpPr>
          <p:cNvPr id="6" name="AutoShape 6"/>
          <p:cNvSpPr/>
          <p:nvPr/>
        </p:nvSpPr>
        <p:spPr>
          <a:xfrm flipV="1">
            <a:off x="1028893" y="1445348"/>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7" name="TextBox 7"/>
          <p:cNvSpPr txBox="1"/>
          <p:nvPr/>
        </p:nvSpPr>
        <p:spPr>
          <a:xfrm>
            <a:off x="11702238" y="1531073"/>
            <a:ext cx="5557352"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8" name="Freeform 8"/>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a:off x="10970517" y="2904414"/>
            <a:ext cx="2639026" cy="2418007"/>
          </a:xfrm>
          <a:custGeom>
            <a:avLst/>
            <a:gdLst/>
            <a:ahLst/>
            <a:cxnLst/>
            <a:rect l="l" t="t" r="r" b="b"/>
            <a:pathLst>
              <a:path w="2639026" h="2418007">
                <a:moveTo>
                  <a:pt x="0" y="0"/>
                </a:moveTo>
                <a:lnTo>
                  <a:pt x="2639026" y="0"/>
                </a:lnTo>
                <a:lnTo>
                  <a:pt x="2639026" y="2418008"/>
                </a:lnTo>
                <a:lnTo>
                  <a:pt x="0" y="24180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10873480" y="6206674"/>
            <a:ext cx="2689058" cy="2151247"/>
          </a:xfrm>
          <a:custGeom>
            <a:avLst/>
            <a:gdLst/>
            <a:ahLst/>
            <a:cxnLst/>
            <a:rect l="l" t="t" r="r" b="b"/>
            <a:pathLst>
              <a:path w="2689058" h="2151247">
                <a:moveTo>
                  <a:pt x="0" y="0"/>
                </a:moveTo>
                <a:lnTo>
                  <a:pt x="2689059" y="0"/>
                </a:lnTo>
                <a:lnTo>
                  <a:pt x="2689059" y="2151247"/>
                </a:lnTo>
                <a:lnTo>
                  <a:pt x="0" y="21512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rot="-10190744">
            <a:off x="13755816" y="5027368"/>
            <a:ext cx="2154550" cy="770252"/>
          </a:xfrm>
          <a:custGeom>
            <a:avLst/>
            <a:gdLst/>
            <a:ahLst/>
            <a:cxnLst/>
            <a:rect l="l" t="t" r="r" b="b"/>
            <a:pathLst>
              <a:path w="2154550" h="770252">
                <a:moveTo>
                  <a:pt x="0" y="0"/>
                </a:moveTo>
                <a:lnTo>
                  <a:pt x="2154550" y="0"/>
                </a:lnTo>
                <a:lnTo>
                  <a:pt x="2154550" y="770252"/>
                </a:lnTo>
                <a:lnTo>
                  <a:pt x="0" y="7702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2" name="TextBox 12"/>
          <p:cNvSpPr txBox="1"/>
          <p:nvPr/>
        </p:nvSpPr>
        <p:spPr>
          <a:xfrm>
            <a:off x="404412" y="3832084"/>
            <a:ext cx="10469068" cy="5534660"/>
          </a:xfrm>
          <a:prstGeom prst="rect">
            <a:avLst/>
          </a:prstGeom>
        </p:spPr>
        <p:txBody>
          <a:bodyPr lIns="0" tIns="0" rIns="0" bIns="0" rtlCol="0" anchor="t">
            <a:spAutoFit/>
          </a:bodyPr>
          <a:lstStyle/>
          <a:p>
            <a:pPr algn="l">
              <a:lnSpc>
                <a:spcPts val="3640"/>
              </a:lnSpc>
            </a:pPr>
            <a:r>
              <a:rPr lang="en-US" sz="2600" dirty="0">
                <a:solidFill>
                  <a:srgbClr val="24363D"/>
                </a:solidFill>
                <a:latin typeface="Tabarra Sans"/>
                <a:ea typeface="Tabarra Sans"/>
                <a:cs typeface="Tabarra Sans"/>
                <a:sym typeface="Tabarra Sans"/>
              </a:rPr>
              <a:t>What is clever about the way Nespresso operate their business by providing cheap coffee machines for their coffee pods? </a:t>
            </a:r>
          </a:p>
          <a:p>
            <a:pPr algn="l">
              <a:lnSpc>
                <a:spcPts val="3640"/>
              </a:lnSpc>
            </a:pPr>
            <a:endParaRPr lang="en-US" sz="2600" dirty="0">
              <a:solidFill>
                <a:srgbClr val="24363D"/>
              </a:solidFill>
              <a:latin typeface="Tabarra Sans"/>
              <a:ea typeface="Tabarra Sans"/>
              <a:cs typeface="Tabarra Sans"/>
              <a:sym typeface="Tabarra Sans"/>
            </a:endParaRPr>
          </a:p>
          <a:p>
            <a:pPr algn="l">
              <a:lnSpc>
                <a:spcPts val="3640"/>
              </a:lnSpc>
            </a:pPr>
            <a:r>
              <a:rPr lang="en-US" sz="2600" dirty="0">
                <a:solidFill>
                  <a:srgbClr val="24363D"/>
                </a:solidFill>
                <a:latin typeface="Tabarra Sans"/>
                <a:ea typeface="Tabarra Sans"/>
                <a:cs typeface="Tabarra Sans"/>
                <a:sym typeface="Tabarra Sans"/>
              </a:rPr>
              <a:t>Can you think of other examples of businesses that use this model of giving a machine or product that then requires additional purchases after to use it?</a:t>
            </a:r>
          </a:p>
          <a:p>
            <a:pPr algn="l">
              <a:lnSpc>
                <a:spcPts val="3640"/>
              </a:lnSpc>
            </a:pPr>
            <a:r>
              <a:rPr lang="en-US" sz="2600" dirty="0">
                <a:solidFill>
                  <a:srgbClr val="24363D"/>
                </a:solidFill>
                <a:latin typeface="Tabarra Sans"/>
                <a:ea typeface="Tabarra Sans"/>
                <a:cs typeface="Tabarra Sans"/>
                <a:sym typeface="Tabarra Sans"/>
              </a:rPr>
              <a:t>This is called a ‘razor and blade’ or ‘bait and hook’ business model showing how a business can create and deliver value to consumers and how they will generate revenue by doing it.</a:t>
            </a:r>
          </a:p>
          <a:p>
            <a:pPr algn="l">
              <a:lnSpc>
                <a:spcPts val="3640"/>
              </a:lnSpc>
              <a:spcBef>
                <a:spcPct val="0"/>
              </a:spcBef>
            </a:pPr>
            <a:endParaRPr lang="en-US" sz="2600" dirty="0">
              <a:solidFill>
                <a:srgbClr val="24363D"/>
              </a:solidFill>
              <a:latin typeface="Tabarra Sans"/>
              <a:ea typeface="Tabarra Sans"/>
              <a:cs typeface="Tabarra Sans"/>
              <a:sym typeface="Tabarra Sans"/>
            </a:endParaRPr>
          </a:p>
          <a:p>
            <a:pPr algn="l">
              <a:lnSpc>
                <a:spcPts val="3640"/>
              </a:lnSpc>
              <a:spcBef>
                <a:spcPct val="0"/>
              </a:spcBef>
            </a:pPr>
            <a:r>
              <a:rPr lang="en-US" sz="2600" b="1" dirty="0">
                <a:solidFill>
                  <a:srgbClr val="24363D"/>
                </a:solidFill>
                <a:latin typeface="Tabarra Sans Bold"/>
                <a:ea typeface="Tabarra Sans Bold"/>
                <a:cs typeface="Tabarra Sans Bold"/>
                <a:sym typeface="Tabarra Sans Bold"/>
              </a:rPr>
              <a:t>Printable Worksheet here → </a:t>
            </a:r>
            <a:r>
              <a:rPr lang="en-US" sz="2600" b="1" u="sng" dirty="0">
                <a:solidFill>
                  <a:srgbClr val="24363D"/>
                </a:solidFill>
                <a:latin typeface="Tabarra Sans Bold"/>
                <a:ea typeface="Tabarra Sans Bold"/>
                <a:cs typeface="Tabarra Sans Bold"/>
                <a:sym typeface="Tabarra Sans Bold"/>
                <a:hlinkClick r:id="rId10" tooltip="https://backinbusinesshub.com/wp-content/uploads/2025/06/Starter-worksheet-Chapter-8-2.pdf"/>
              </a:rPr>
              <a:t>https://backinbusinesshub.com/wp-content/uploads/2025/06/Starter-worksheet-Chapter-8-2.pdf</a:t>
            </a:r>
          </a:p>
        </p:txBody>
      </p:sp>
      <p:sp>
        <p:nvSpPr>
          <p:cNvPr id="13" name="TextBox 13"/>
          <p:cNvSpPr txBox="1"/>
          <p:nvPr/>
        </p:nvSpPr>
        <p:spPr>
          <a:xfrm>
            <a:off x="404412" y="2828214"/>
            <a:ext cx="10469068"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Starter Activity</a:t>
            </a:r>
          </a:p>
        </p:txBody>
      </p:sp>
      <p:sp>
        <p:nvSpPr>
          <p:cNvPr id="14" name="TextBox 14"/>
          <p:cNvSpPr txBox="1"/>
          <p:nvPr/>
        </p:nvSpPr>
        <p:spPr>
          <a:xfrm>
            <a:off x="13917815" y="3526079"/>
            <a:ext cx="4087149" cy="5920105"/>
          </a:xfrm>
          <a:prstGeom prst="rect">
            <a:avLst/>
          </a:prstGeom>
        </p:spPr>
        <p:txBody>
          <a:bodyPr lIns="0" tIns="0" rIns="0" bIns="0" rtlCol="0" anchor="t">
            <a:spAutoFit/>
          </a:bodyPr>
          <a:lstStyle/>
          <a:p>
            <a:pPr algn="ctr">
              <a:lnSpc>
                <a:spcPts val="3919"/>
              </a:lnSpc>
            </a:pPr>
            <a:r>
              <a:rPr lang="en-US" sz="2799">
                <a:solidFill>
                  <a:srgbClr val="000000"/>
                </a:solidFill>
                <a:latin typeface="Montserrat"/>
                <a:ea typeface="Montserrat"/>
                <a:cs typeface="Montserrat"/>
                <a:sym typeface="Montserrat"/>
              </a:rPr>
              <a:t>Consumers can buy a Nespresso machine for a low price</a:t>
            </a:r>
          </a:p>
          <a:p>
            <a:pPr algn="ctr">
              <a:lnSpc>
                <a:spcPts val="3919"/>
              </a:lnSpc>
            </a:pPr>
            <a:endParaRPr lang="en-US" sz="2799">
              <a:solidFill>
                <a:srgbClr val="000000"/>
              </a:solidFill>
              <a:latin typeface="Montserrat"/>
              <a:ea typeface="Montserrat"/>
              <a:cs typeface="Montserrat"/>
              <a:sym typeface="Montserrat"/>
            </a:endParaRPr>
          </a:p>
          <a:p>
            <a:pPr algn="ctr">
              <a:lnSpc>
                <a:spcPts val="3919"/>
              </a:lnSpc>
            </a:pPr>
            <a:endParaRPr lang="en-US" sz="2799">
              <a:solidFill>
                <a:srgbClr val="000000"/>
              </a:solidFill>
              <a:latin typeface="Montserrat"/>
              <a:ea typeface="Montserrat"/>
              <a:cs typeface="Montserrat"/>
              <a:sym typeface="Montserrat"/>
            </a:endParaRPr>
          </a:p>
          <a:p>
            <a:pPr algn="ctr">
              <a:lnSpc>
                <a:spcPts val="3919"/>
              </a:lnSpc>
            </a:pPr>
            <a:endParaRPr lang="en-US" sz="2799">
              <a:solidFill>
                <a:srgbClr val="000000"/>
              </a:solidFill>
              <a:latin typeface="Montserrat"/>
              <a:ea typeface="Montserrat"/>
              <a:cs typeface="Montserrat"/>
              <a:sym typeface="Montserrat"/>
            </a:endParaRPr>
          </a:p>
          <a:p>
            <a:pPr algn="ctr">
              <a:lnSpc>
                <a:spcPts val="3919"/>
              </a:lnSpc>
            </a:pPr>
            <a:r>
              <a:rPr lang="en-US" sz="2799">
                <a:solidFill>
                  <a:srgbClr val="000000"/>
                </a:solidFill>
                <a:latin typeface="Montserrat"/>
                <a:ea typeface="Montserrat"/>
                <a:cs typeface="Montserrat"/>
                <a:sym typeface="Montserrat"/>
              </a:rPr>
              <a:t>But then Nespresso can make a lot of money from selling coffee pods once consumers own the machine.</a:t>
            </a:r>
          </a:p>
        </p:txBody>
      </p:sp>
      <p:sp>
        <p:nvSpPr>
          <p:cNvPr id="15" name="Freeform 15"/>
          <p:cNvSpPr/>
          <p:nvPr/>
        </p:nvSpPr>
        <p:spPr>
          <a:xfrm rot="-10190744">
            <a:off x="12840540" y="9061058"/>
            <a:ext cx="2154550" cy="770252"/>
          </a:xfrm>
          <a:custGeom>
            <a:avLst/>
            <a:gdLst/>
            <a:ahLst/>
            <a:cxnLst/>
            <a:rect l="l" t="t" r="r" b="b"/>
            <a:pathLst>
              <a:path w="2154550" h="770252">
                <a:moveTo>
                  <a:pt x="0" y="0"/>
                </a:moveTo>
                <a:lnTo>
                  <a:pt x="2154550" y="0"/>
                </a:lnTo>
                <a:lnTo>
                  <a:pt x="2154550" y="770252"/>
                </a:lnTo>
                <a:lnTo>
                  <a:pt x="0" y="77025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768251" y="2393620"/>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How tech helps drives external change</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768251" y="3315833"/>
            <a:ext cx="16751499" cy="611632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5. Changing Consumer Behaviour</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Consumers now expect convenience, personalisation, and speed — shaped by digital platforms, so businesses need to develop technology to stay relevant and compete.</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Gymshark uses TikTok to test and improve products through direct feedback.</a:t>
            </a:r>
          </a:p>
          <a:p>
            <a:pPr algn="l">
              <a:lnSpc>
                <a:spcPts val="5390"/>
              </a:lnSpc>
            </a:pPr>
            <a:endParaRPr lang="en-US" sz="3500">
              <a:solidFill>
                <a:srgbClr val="24363D"/>
              </a:solidFill>
              <a:latin typeface="Calibri (MS)"/>
              <a:ea typeface="Calibri (MS)"/>
              <a:cs typeface="Calibri (MS)"/>
              <a:sym typeface="Calibri (MS)"/>
            </a:endParaRPr>
          </a:p>
          <a:p>
            <a:pPr algn="l">
              <a:lnSpc>
                <a:spcPts val="5390"/>
              </a:lnSpc>
            </a:pPr>
            <a:r>
              <a:rPr lang="en-US" sz="3500" b="1">
                <a:solidFill>
                  <a:srgbClr val="24363D"/>
                </a:solidFill>
                <a:latin typeface="Calibri (MS) Bold"/>
                <a:ea typeface="Calibri (MS) Bold"/>
                <a:cs typeface="Calibri (MS) Bold"/>
                <a:sym typeface="Calibri (MS) Bold"/>
              </a:rPr>
              <a:t>6. Competitive Pressure</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New digital-first businesses disrupt markets, pushing others to adapt or risk becoming outdated.</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Uber forced traditional taxi firms to launch their own apps.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3912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How tech helps drives external change</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3315833"/>
            <a:ext cx="16751499" cy="611632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7. Globalisation</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Tech tools make it easier to trade internationally and manage cross-border logistics.</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Shein uses digital payments and translation tools to sell globally.</a:t>
            </a:r>
          </a:p>
          <a:p>
            <a:pPr algn="l">
              <a:lnSpc>
                <a:spcPts val="5390"/>
              </a:lnSpc>
            </a:pPr>
            <a:endParaRPr lang="en-US" sz="3500">
              <a:solidFill>
                <a:srgbClr val="24363D"/>
              </a:solidFill>
              <a:latin typeface="Calibri (MS)"/>
              <a:ea typeface="Calibri (MS)"/>
              <a:cs typeface="Calibri (MS)"/>
              <a:sym typeface="Calibri (MS)"/>
            </a:endParaRPr>
          </a:p>
          <a:p>
            <a:pPr algn="l">
              <a:lnSpc>
                <a:spcPts val="5390"/>
              </a:lnSpc>
            </a:pPr>
            <a:r>
              <a:rPr lang="en-US" sz="3500" b="1">
                <a:solidFill>
                  <a:srgbClr val="24363D"/>
                </a:solidFill>
                <a:latin typeface="Calibri (MS) Bold"/>
                <a:ea typeface="Calibri (MS) Bold"/>
                <a:cs typeface="Calibri (MS) Bold"/>
                <a:sym typeface="Calibri (MS) Bold"/>
              </a:rPr>
              <a:t>8. Brand Image and Public Engagement</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Social media shapes brand reputation in real time.</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Ryanair uses humour and online trends to engage with customers and control its public image.</a:t>
            </a:r>
          </a:p>
          <a:p>
            <a:pPr algn="l">
              <a:lnSpc>
                <a:spcPts val="5390"/>
              </a:lnSpc>
            </a:pPr>
            <a:endParaRPr lang="en-US" sz="3500">
              <a:solidFill>
                <a:srgbClr val="24363D"/>
              </a:solidFill>
              <a:latin typeface="Calibri (MS)"/>
              <a:ea typeface="Calibri (MS)"/>
              <a:cs typeface="Calibri (MS)"/>
              <a:sym typeface="Calibri (M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3912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How tech helps drives external change</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3315833"/>
            <a:ext cx="16751499" cy="611632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7. Globalisation</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Tech tools make it easier to trade internationally and manage cross-border logistics.</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Shein uses digital payments and translation tools to sell globally.</a:t>
            </a:r>
          </a:p>
          <a:p>
            <a:pPr algn="l">
              <a:lnSpc>
                <a:spcPts val="5390"/>
              </a:lnSpc>
            </a:pPr>
            <a:endParaRPr lang="en-US" sz="3500">
              <a:solidFill>
                <a:srgbClr val="24363D"/>
              </a:solidFill>
              <a:latin typeface="Calibri (MS)"/>
              <a:ea typeface="Calibri (MS)"/>
              <a:cs typeface="Calibri (MS)"/>
              <a:sym typeface="Calibri (MS)"/>
            </a:endParaRPr>
          </a:p>
          <a:p>
            <a:pPr algn="l">
              <a:lnSpc>
                <a:spcPts val="5390"/>
              </a:lnSpc>
            </a:pPr>
            <a:r>
              <a:rPr lang="en-US" sz="3500" b="1">
                <a:solidFill>
                  <a:srgbClr val="24363D"/>
                </a:solidFill>
                <a:latin typeface="Calibri (MS) Bold"/>
                <a:ea typeface="Calibri (MS) Bold"/>
                <a:cs typeface="Calibri (MS) Bold"/>
                <a:sym typeface="Calibri (MS) Bold"/>
              </a:rPr>
              <a:t>8. Brand Image and Public Engagement</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Social media shapes brand reputation in real time.</a:t>
            </a:r>
          </a:p>
          <a:p>
            <a:pPr marL="755652" lvl="1" indent="-377826" algn="l">
              <a:lnSpc>
                <a:spcPts val="5390"/>
              </a:lnSpc>
              <a:buFont typeface="Arial"/>
              <a:buChar char="•"/>
            </a:pPr>
            <a:r>
              <a:rPr lang="en-US" sz="3500">
                <a:solidFill>
                  <a:srgbClr val="24363D"/>
                </a:solidFill>
                <a:latin typeface="Calibri (MS)"/>
                <a:ea typeface="Calibri (MS)"/>
                <a:cs typeface="Calibri (MS)"/>
                <a:sym typeface="Calibri (MS)"/>
              </a:rPr>
              <a:t>Example: Ryanair uses humour and online trends to engage with customers and control its public image.</a:t>
            </a:r>
          </a:p>
          <a:p>
            <a:pPr algn="l">
              <a:lnSpc>
                <a:spcPts val="5390"/>
              </a:lnSpc>
            </a:pPr>
            <a:endParaRPr lang="en-US" sz="3500">
              <a:solidFill>
                <a:srgbClr val="24363D"/>
              </a:solidFill>
              <a:latin typeface="Calibri (MS)"/>
              <a:ea typeface="Calibri (MS)"/>
              <a:cs typeface="Calibri (MS)"/>
              <a:sym typeface="Calibri (MS)"/>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134579"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8.6</a:t>
            </a:r>
          </a:p>
        </p:txBody>
      </p:sp>
      <p:grpSp>
        <p:nvGrpSpPr>
          <p:cNvPr id="6" name="Group 6"/>
          <p:cNvGrpSpPr/>
          <p:nvPr/>
        </p:nvGrpSpPr>
        <p:grpSpPr>
          <a:xfrm>
            <a:off x="3104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511855" y="6069247"/>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266407" y="6215154"/>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511855" y="4095751"/>
            <a:ext cx="17015317"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511855" y="7525645"/>
            <a:ext cx="1542270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Q7</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TextBox 3"/>
          <p:cNvSpPr txBox="1"/>
          <p:nvPr/>
        </p:nvSpPr>
        <p:spPr>
          <a:xfrm>
            <a:off x="1028507" y="3640142"/>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8.7</a:t>
            </a:r>
          </a:p>
        </p:txBody>
      </p:sp>
      <p:sp>
        <p:nvSpPr>
          <p:cNvPr id="4" name="TextBox 4"/>
          <p:cNvSpPr txBox="1"/>
          <p:nvPr/>
        </p:nvSpPr>
        <p:spPr>
          <a:xfrm>
            <a:off x="1028507" y="5076825"/>
            <a:ext cx="16230697" cy="22161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8.7 Identify and compare a number of technology-driven business models and outline the key characteristics of each model. </a:t>
            </a:r>
          </a:p>
        </p:txBody>
      </p:sp>
      <p:sp>
        <p:nvSpPr>
          <p:cNvPr id="5" name="TextBox 5"/>
          <p:cNvSpPr txBox="1"/>
          <p:nvPr/>
        </p:nvSpPr>
        <p:spPr>
          <a:xfrm>
            <a:off x="12478909" y="9125468"/>
            <a:ext cx="5662585"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6" name="Freeform 6"/>
          <p:cNvSpPr/>
          <p:nvPr/>
        </p:nvSpPr>
        <p:spPr>
          <a:xfrm>
            <a:off x="13862617" y="0"/>
            <a:ext cx="4425383" cy="4425383"/>
          </a:xfrm>
          <a:custGeom>
            <a:avLst/>
            <a:gdLst/>
            <a:ahLst/>
            <a:cxnLst/>
            <a:rect l="l" t="t" r="r" b="b"/>
            <a:pathLst>
              <a:path w="4425383" h="4425383">
                <a:moveTo>
                  <a:pt x="0" y="0"/>
                </a:moveTo>
                <a:lnTo>
                  <a:pt x="4425383" y="0"/>
                </a:lnTo>
                <a:lnTo>
                  <a:pt x="4425383" y="4425383"/>
                </a:lnTo>
                <a:lnTo>
                  <a:pt x="0" y="4425383"/>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C251A-154A-8EA3-6EC7-E82C328175D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958B055-A9F1-3749-DA39-DC9617F8A683}"/>
              </a:ext>
            </a:extLst>
          </p:cNvPr>
          <p:cNvGrpSpPr/>
          <p:nvPr/>
        </p:nvGrpSpPr>
        <p:grpSpPr>
          <a:xfrm>
            <a:off x="0" y="0"/>
            <a:ext cx="18288000" cy="2062592"/>
            <a:chOff x="0" y="0"/>
            <a:chExt cx="4816593" cy="543234"/>
          </a:xfrm>
        </p:grpSpPr>
        <p:sp>
          <p:nvSpPr>
            <p:cNvPr id="3" name="Freeform 3">
              <a:extLst>
                <a:ext uri="{FF2B5EF4-FFF2-40B4-BE49-F238E27FC236}">
                  <a16:creationId xmlns:a16="http://schemas.microsoft.com/office/drawing/2014/main" id="{BF7E03C0-FBAE-63F2-AAFE-2124C2EA0DA1}"/>
                </a:ext>
              </a:extLst>
            </p:cNvPr>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a:extLst>
                <a:ext uri="{FF2B5EF4-FFF2-40B4-BE49-F238E27FC236}">
                  <a16:creationId xmlns:a16="http://schemas.microsoft.com/office/drawing/2014/main" id="{6C17FA3F-632A-827F-8C03-F2FCE57C2E02}"/>
                </a:ext>
              </a:extLst>
            </p:cNvPr>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0AE84D23-D215-EEC9-C74C-94B495E6B050}"/>
              </a:ext>
            </a:extLst>
          </p:cNvPr>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BA6E76A5-6218-2DE5-B91A-DC9551120A81}"/>
              </a:ext>
            </a:extLst>
          </p:cNvPr>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F8DD9E0F-BB7B-6B36-C9CA-79FF64B83EE1}"/>
              </a:ext>
            </a:extLst>
          </p:cNvPr>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Technology-driven Business Model</a:t>
            </a:r>
          </a:p>
        </p:txBody>
      </p:sp>
      <p:sp>
        <p:nvSpPr>
          <p:cNvPr id="8" name="TextBox 8">
            <a:extLst>
              <a:ext uri="{FF2B5EF4-FFF2-40B4-BE49-F238E27FC236}">
                <a16:creationId xmlns:a16="http://schemas.microsoft.com/office/drawing/2014/main" id="{F23A5602-B866-2FEA-EC80-DA46929B4CA6}"/>
              </a:ext>
            </a:extLst>
          </p:cNvPr>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a:extLst>
              <a:ext uri="{FF2B5EF4-FFF2-40B4-BE49-F238E27FC236}">
                <a16:creationId xmlns:a16="http://schemas.microsoft.com/office/drawing/2014/main" id="{351DCB58-ED4D-1082-E5F7-ED778A222D55}"/>
              </a:ext>
            </a:extLst>
          </p:cNvPr>
          <p:cNvSpPr txBox="1"/>
          <p:nvPr/>
        </p:nvSpPr>
        <p:spPr>
          <a:xfrm>
            <a:off x="1107880" y="3237214"/>
            <a:ext cx="15922443" cy="4792851"/>
          </a:xfrm>
          <a:prstGeom prst="rect">
            <a:avLst/>
          </a:prstGeom>
        </p:spPr>
        <p:txBody>
          <a:bodyPr lIns="0" tIns="0" rIns="0" bIns="0" rtlCol="0" anchor="t">
            <a:spAutoFit/>
          </a:bodyPr>
          <a:lstStyle/>
          <a:p>
            <a:pPr algn="l">
              <a:lnSpc>
                <a:spcPts val="5390"/>
              </a:lnSpc>
            </a:pPr>
            <a:r>
              <a:rPr lang="en-US" sz="3500" dirty="0">
                <a:solidFill>
                  <a:srgbClr val="24363D"/>
                </a:solidFill>
                <a:latin typeface="Calibri (MS)"/>
                <a:ea typeface="Calibri (MS)"/>
                <a:cs typeface="Calibri (MS)"/>
                <a:sym typeface="Calibri (MS)"/>
              </a:rPr>
              <a:t>Business models have been disrupted through a digital transformation. Cheaper and more accessible software, cloud computing, social media, and data analytics are among the digital tools enabling entirely new ways of doing business.</a:t>
            </a:r>
          </a:p>
          <a:p>
            <a:pPr algn="l">
              <a:lnSpc>
                <a:spcPts val="5390"/>
              </a:lnSpc>
            </a:pPr>
            <a:endParaRPr lang="en-US" sz="3500" dirty="0">
              <a:solidFill>
                <a:srgbClr val="24363D"/>
              </a:solidFill>
              <a:latin typeface="Calibri (MS)"/>
              <a:ea typeface="Calibri (MS)"/>
              <a:cs typeface="Calibri (MS)"/>
              <a:sym typeface="Calibri (MS)"/>
            </a:endParaRPr>
          </a:p>
          <a:p>
            <a:pPr algn="l">
              <a:lnSpc>
                <a:spcPts val="5390"/>
              </a:lnSpc>
            </a:pPr>
            <a:r>
              <a:rPr lang="en-US" sz="3500" dirty="0">
                <a:solidFill>
                  <a:srgbClr val="24363D"/>
                </a:solidFill>
                <a:latin typeface="Calibri (MS)"/>
                <a:ea typeface="Calibri (MS)"/>
                <a:cs typeface="Calibri (MS)"/>
                <a:sym typeface="Calibri (MS)"/>
              </a:rPr>
              <a:t>From streaming platforms to crowdfunding and influencer marketing, technology-driven business models now reach users quicker, adapt faster, and scale with lower costs than traditional models.</a:t>
            </a:r>
          </a:p>
        </p:txBody>
      </p:sp>
    </p:spTree>
    <p:extLst>
      <p:ext uri="{BB962C8B-B14F-4D97-AF65-F5344CB8AC3E}">
        <p14:creationId xmlns:p14="http://schemas.microsoft.com/office/powerpoint/2010/main" val="962712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Technology-driven Business Model</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3237214"/>
            <a:ext cx="15922443" cy="6177845"/>
          </a:xfrm>
          <a:prstGeom prst="rect">
            <a:avLst/>
          </a:prstGeom>
        </p:spPr>
        <p:txBody>
          <a:bodyPr lIns="0" tIns="0" rIns="0" bIns="0" rtlCol="0" anchor="t">
            <a:spAutoFit/>
          </a:bodyPr>
          <a:lstStyle/>
          <a:p>
            <a:pPr algn="l">
              <a:lnSpc>
                <a:spcPts val="5390"/>
              </a:lnSpc>
            </a:pPr>
            <a:r>
              <a:rPr lang="en-US" sz="3500" dirty="0">
                <a:solidFill>
                  <a:srgbClr val="24363D"/>
                </a:solidFill>
                <a:latin typeface="Calibri (MS)"/>
                <a:ea typeface="Calibri (MS)"/>
                <a:cs typeface="Calibri (MS)"/>
                <a:sym typeface="Calibri (MS)"/>
              </a:rPr>
              <a:t>Tech-driven models we look at include: </a:t>
            </a:r>
          </a:p>
          <a:p>
            <a:pPr algn="l">
              <a:lnSpc>
                <a:spcPts val="5390"/>
              </a:lnSpc>
            </a:pPr>
            <a:endParaRPr lang="en-US" sz="3500" b="1" dirty="0">
              <a:solidFill>
                <a:srgbClr val="24363D"/>
              </a:solidFill>
              <a:latin typeface="Calibri (MS) Bold"/>
              <a:ea typeface="Calibri (MS) Bold"/>
              <a:cs typeface="Calibri (MS) Bold"/>
              <a:sym typeface="Calibri (MS) Bold"/>
            </a:endParaRPr>
          </a:p>
          <a:p>
            <a:pPr algn="l">
              <a:lnSpc>
                <a:spcPts val="5390"/>
              </a:lnSpc>
            </a:pPr>
            <a:r>
              <a:rPr lang="en-US" sz="3500" b="1" dirty="0">
                <a:solidFill>
                  <a:srgbClr val="24363D"/>
                </a:solidFill>
                <a:latin typeface="Calibri (MS) Bold"/>
                <a:ea typeface="Calibri (MS) Bold"/>
                <a:cs typeface="Calibri (MS) Bold"/>
                <a:sym typeface="Calibri (MS) Bold"/>
              </a:rPr>
              <a:t>Marketplace (Vinted)</a:t>
            </a:r>
          </a:p>
          <a:p>
            <a:pPr algn="l">
              <a:lnSpc>
                <a:spcPts val="5390"/>
              </a:lnSpc>
            </a:pPr>
            <a:r>
              <a:rPr lang="en-US" sz="3500" b="1" dirty="0">
                <a:solidFill>
                  <a:srgbClr val="24363D"/>
                </a:solidFill>
                <a:latin typeface="Calibri (MS) Bold"/>
                <a:ea typeface="Calibri (MS) Bold"/>
                <a:cs typeface="Calibri (MS) Bold"/>
                <a:sym typeface="Calibri (MS) Bold"/>
              </a:rPr>
              <a:t>Subscription (Netflix)</a:t>
            </a:r>
          </a:p>
          <a:p>
            <a:pPr algn="l">
              <a:lnSpc>
                <a:spcPts val="5390"/>
              </a:lnSpc>
            </a:pPr>
            <a:r>
              <a:rPr lang="en-US" sz="3500" b="1" dirty="0">
                <a:solidFill>
                  <a:srgbClr val="24363D"/>
                </a:solidFill>
                <a:latin typeface="Calibri (MS) Bold"/>
                <a:ea typeface="Calibri (MS) Bold"/>
                <a:cs typeface="Calibri (MS) Bold"/>
                <a:sym typeface="Calibri (MS) Bold"/>
              </a:rPr>
              <a:t>Crowdfunding (</a:t>
            </a:r>
            <a:r>
              <a:rPr lang="en-US" sz="3500" b="1" dirty="0" err="1">
                <a:solidFill>
                  <a:srgbClr val="24363D"/>
                </a:solidFill>
                <a:latin typeface="Calibri (MS) Bold"/>
                <a:ea typeface="Calibri (MS) Bold"/>
                <a:cs typeface="Calibri (MS) Bold"/>
                <a:sym typeface="Calibri (MS) Bold"/>
              </a:rPr>
              <a:t>Kickstarer</a:t>
            </a:r>
            <a:r>
              <a:rPr lang="en-US" sz="3500" b="1" dirty="0">
                <a:solidFill>
                  <a:srgbClr val="24363D"/>
                </a:solidFill>
                <a:latin typeface="Calibri (MS) Bold"/>
                <a:ea typeface="Calibri (MS) Bold"/>
                <a:cs typeface="Calibri (MS) Bold"/>
                <a:sym typeface="Calibri (MS) Bold"/>
              </a:rPr>
              <a:t>)</a:t>
            </a:r>
          </a:p>
          <a:p>
            <a:pPr algn="l">
              <a:lnSpc>
                <a:spcPts val="5390"/>
              </a:lnSpc>
            </a:pPr>
            <a:r>
              <a:rPr lang="en-US" sz="3500" b="1" dirty="0">
                <a:solidFill>
                  <a:srgbClr val="24363D"/>
                </a:solidFill>
                <a:latin typeface="Calibri (MS) Bold"/>
                <a:ea typeface="Calibri (MS) Bold"/>
                <a:cs typeface="Calibri (MS) Bold"/>
                <a:sym typeface="Calibri (MS) Bold"/>
              </a:rPr>
              <a:t>Advertising supported (YouTube).</a:t>
            </a:r>
          </a:p>
          <a:p>
            <a:pPr algn="l">
              <a:lnSpc>
                <a:spcPts val="5390"/>
              </a:lnSpc>
            </a:pPr>
            <a:endParaRPr lang="en-US" sz="3500" dirty="0">
              <a:solidFill>
                <a:srgbClr val="24363D"/>
              </a:solidFill>
              <a:latin typeface="Calibri (MS)"/>
              <a:ea typeface="Calibri (MS)"/>
              <a:cs typeface="Calibri (MS)"/>
              <a:sym typeface="Calibri (MS)"/>
            </a:endParaRPr>
          </a:p>
          <a:p>
            <a:pPr algn="l">
              <a:lnSpc>
                <a:spcPts val="5390"/>
              </a:lnSpc>
            </a:pPr>
            <a:r>
              <a:rPr lang="en-US" sz="3500" dirty="0">
                <a:solidFill>
                  <a:srgbClr val="24363D"/>
                </a:solidFill>
                <a:latin typeface="Calibri (MS)"/>
                <a:ea typeface="Calibri (MS)"/>
                <a:cs typeface="Calibri (MS)"/>
                <a:sym typeface="Calibri (MS)"/>
              </a:rPr>
              <a:t>There are others to potentially explore also like Freemium, Data </a:t>
            </a:r>
            <a:r>
              <a:rPr lang="en-US" sz="3500" dirty="0" err="1">
                <a:solidFill>
                  <a:srgbClr val="24363D"/>
                </a:solidFill>
                <a:latin typeface="Calibri (MS)"/>
                <a:ea typeface="Calibri (MS)"/>
                <a:cs typeface="Calibri (MS)"/>
                <a:sym typeface="Calibri (MS)"/>
              </a:rPr>
              <a:t>monetisation</a:t>
            </a:r>
            <a:r>
              <a:rPr lang="en-US" sz="3500" dirty="0">
                <a:solidFill>
                  <a:srgbClr val="24363D"/>
                </a:solidFill>
                <a:latin typeface="Calibri (MS)"/>
                <a:ea typeface="Calibri (MS)"/>
                <a:cs typeface="Calibri (MS)"/>
                <a:sym typeface="Calibri (MS)"/>
              </a:rPr>
              <a:t> (Facebook), Software-as-a-Service (called Saas) e.g. Zoom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F386B-562B-7383-9ABE-34350673615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84F650A-F7E8-0F4A-61A2-67C6D855E1A5}"/>
              </a:ext>
            </a:extLst>
          </p:cNvPr>
          <p:cNvGrpSpPr/>
          <p:nvPr/>
        </p:nvGrpSpPr>
        <p:grpSpPr>
          <a:xfrm>
            <a:off x="0" y="0"/>
            <a:ext cx="18288000" cy="2062592"/>
            <a:chOff x="0" y="0"/>
            <a:chExt cx="4816593" cy="543234"/>
          </a:xfrm>
        </p:grpSpPr>
        <p:sp>
          <p:nvSpPr>
            <p:cNvPr id="3" name="Freeform 3">
              <a:extLst>
                <a:ext uri="{FF2B5EF4-FFF2-40B4-BE49-F238E27FC236}">
                  <a16:creationId xmlns:a16="http://schemas.microsoft.com/office/drawing/2014/main" id="{23E81398-2405-F4EA-8233-8B6AA2511F24}"/>
                </a:ext>
              </a:extLst>
            </p:cNvPr>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a:extLst>
                <a:ext uri="{FF2B5EF4-FFF2-40B4-BE49-F238E27FC236}">
                  <a16:creationId xmlns:a16="http://schemas.microsoft.com/office/drawing/2014/main" id="{DF6B1CFB-764F-90FB-E9D0-5E935071D042}"/>
                </a:ext>
              </a:extLst>
            </p:cNvPr>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E69D6C21-28E0-4370-F622-A27148A18F88}"/>
              </a:ext>
            </a:extLst>
          </p:cNvPr>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BEBF7E64-5C72-4E99-FBA4-39CBA1FB0DD3}"/>
              </a:ext>
            </a:extLst>
          </p:cNvPr>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C49878D5-45BB-ACDC-BD3C-F65C1F339051}"/>
              </a:ext>
            </a:extLst>
          </p:cNvPr>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dirty="0">
                <a:solidFill>
                  <a:srgbClr val="24363D"/>
                </a:solidFill>
                <a:latin typeface="Montserrat Bold"/>
                <a:ea typeface="Montserrat Bold"/>
                <a:cs typeface="Montserrat Bold"/>
                <a:sym typeface="Montserrat Bold"/>
              </a:rPr>
              <a:t>Technology-driven Business Models → Marketplace</a:t>
            </a:r>
          </a:p>
        </p:txBody>
      </p:sp>
      <p:sp>
        <p:nvSpPr>
          <p:cNvPr id="8" name="TextBox 8">
            <a:extLst>
              <a:ext uri="{FF2B5EF4-FFF2-40B4-BE49-F238E27FC236}">
                <a16:creationId xmlns:a16="http://schemas.microsoft.com/office/drawing/2014/main" id="{65B160FF-B0BF-F97D-507C-0C3323576040}"/>
              </a:ext>
            </a:extLst>
          </p:cNvPr>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a:extLst>
              <a:ext uri="{FF2B5EF4-FFF2-40B4-BE49-F238E27FC236}">
                <a16:creationId xmlns:a16="http://schemas.microsoft.com/office/drawing/2014/main" id="{567820C1-1EE0-C2A4-A186-90E29974BFBE}"/>
              </a:ext>
            </a:extLst>
          </p:cNvPr>
          <p:cNvSpPr txBox="1"/>
          <p:nvPr/>
        </p:nvSpPr>
        <p:spPr>
          <a:xfrm>
            <a:off x="1107880" y="3237214"/>
            <a:ext cx="15922443" cy="70612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Examples: Vinted, Deliveroo, DoneDeal, Depop, AirBnB</a:t>
            </a:r>
          </a:p>
        </p:txBody>
      </p:sp>
      <p:sp>
        <p:nvSpPr>
          <p:cNvPr id="10" name="TextBox 10">
            <a:extLst>
              <a:ext uri="{FF2B5EF4-FFF2-40B4-BE49-F238E27FC236}">
                <a16:creationId xmlns:a16="http://schemas.microsoft.com/office/drawing/2014/main" id="{D287B2CA-3074-1B4C-27C6-703F68AC6552}"/>
              </a:ext>
            </a:extLst>
          </p:cNvPr>
          <p:cNvSpPr txBox="1"/>
          <p:nvPr/>
        </p:nvSpPr>
        <p:spPr>
          <a:xfrm>
            <a:off x="1107881" y="4412824"/>
            <a:ext cx="3374172" cy="3407856"/>
          </a:xfrm>
          <a:prstGeom prst="rect">
            <a:avLst/>
          </a:prstGeom>
        </p:spPr>
        <p:txBody>
          <a:bodyPr lIns="0" tIns="0" rIns="0" bIns="0" rtlCol="0" anchor="t">
            <a:spAutoFit/>
          </a:bodyPr>
          <a:lstStyle/>
          <a:p>
            <a:pPr algn="l">
              <a:lnSpc>
                <a:spcPts val="5390"/>
              </a:lnSpc>
            </a:pPr>
            <a:r>
              <a:rPr lang="en-US" sz="3500" b="1" dirty="0">
                <a:solidFill>
                  <a:srgbClr val="F6DA6A"/>
                </a:solidFill>
                <a:latin typeface="Calibri (MS) Bold"/>
                <a:ea typeface="Calibri (MS) Bold"/>
                <a:cs typeface="Calibri (MS) Bold"/>
                <a:sym typeface="Calibri (MS) Bold"/>
              </a:rPr>
              <a:t>Revenue Generation</a:t>
            </a:r>
          </a:p>
          <a:p>
            <a:pPr algn="l">
              <a:lnSpc>
                <a:spcPts val="5390"/>
              </a:lnSpc>
            </a:pPr>
            <a:endParaRPr lang="en-US" sz="3500" b="1" dirty="0">
              <a:solidFill>
                <a:srgbClr val="F6DA6A"/>
              </a:solidFill>
              <a:latin typeface="Calibri (MS) Bold"/>
              <a:ea typeface="Calibri (MS) Bold"/>
              <a:cs typeface="Calibri (MS) Bold"/>
              <a:sym typeface="Calibri (MS) Bold"/>
            </a:endParaRPr>
          </a:p>
          <a:p>
            <a:pPr algn="l">
              <a:lnSpc>
                <a:spcPts val="5390"/>
              </a:lnSpc>
            </a:pPr>
            <a:r>
              <a:rPr lang="en-US" sz="3500" b="1" dirty="0">
                <a:solidFill>
                  <a:srgbClr val="F49B54"/>
                </a:solidFill>
                <a:latin typeface="Calibri (MS) Bold"/>
                <a:ea typeface="Calibri (MS) Bold"/>
                <a:cs typeface="Calibri (MS) Bold"/>
                <a:sym typeface="Calibri (MS) Bold"/>
              </a:rPr>
              <a:t>Consumer access and cost</a:t>
            </a:r>
          </a:p>
        </p:txBody>
      </p:sp>
      <p:sp>
        <p:nvSpPr>
          <p:cNvPr id="11" name="TextBox 11">
            <a:extLst>
              <a:ext uri="{FF2B5EF4-FFF2-40B4-BE49-F238E27FC236}">
                <a16:creationId xmlns:a16="http://schemas.microsoft.com/office/drawing/2014/main" id="{AE949AF7-7EF3-1FCD-0BA2-E537383036EB}"/>
              </a:ext>
            </a:extLst>
          </p:cNvPr>
          <p:cNvSpPr txBox="1"/>
          <p:nvPr/>
        </p:nvSpPr>
        <p:spPr>
          <a:xfrm>
            <a:off x="4680477" y="4412824"/>
            <a:ext cx="12349846" cy="3407856"/>
          </a:xfrm>
          <a:prstGeom prst="rect">
            <a:avLst/>
          </a:prstGeom>
        </p:spPr>
        <p:txBody>
          <a:bodyPr lIns="0" tIns="0" rIns="0" bIns="0" rtlCol="0" anchor="t">
            <a:spAutoFit/>
          </a:bodyPr>
          <a:lstStyle/>
          <a:p>
            <a:pPr algn="l">
              <a:lnSpc>
                <a:spcPts val="5390"/>
              </a:lnSpc>
            </a:pPr>
            <a:r>
              <a:rPr lang="en-US" sz="3500" dirty="0">
                <a:solidFill>
                  <a:srgbClr val="000000"/>
                </a:solidFill>
                <a:latin typeface="Calibri (MS)"/>
                <a:ea typeface="Calibri (MS)"/>
                <a:cs typeface="Calibri (MS)"/>
                <a:sym typeface="Calibri (MS)"/>
              </a:rPr>
              <a:t>The platform earns income by charging fees or commissions (a percentage of sales) on transactions between buyers and sellers.</a:t>
            </a:r>
          </a:p>
          <a:p>
            <a:pPr algn="l">
              <a:lnSpc>
                <a:spcPts val="5390"/>
              </a:lnSpc>
            </a:pPr>
            <a:endParaRPr lang="en-US" sz="3500" dirty="0">
              <a:solidFill>
                <a:srgbClr val="000000"/>
              </a:solidFill>
              <a:latin typeface="Calibri (MS)"/>
              <a:ea typeface="Calibri (MS)"/>
              <a:cs typeface="Calibri (MS)"/>
              <a:sym typeface="Calibri (MS)"/>
            </a:endParaRPr>
          </a:p>
          <a:p>
            <a:pPr algn="l">
              <a:lnSpc>
                <a:spcPts val="5390"/>
              </a:lnSpc>
            </a:pPr>
            <a:r>
              <a:rPr lang="en-US" sz="3500" dirty="0">
                <a:solidFill>
                  <a:srgbClr val="000000"/>
                </a:solidFill>
                <a:latin typeface="Calibri (MS)"/>
                <a:ea typeface="Calibri (MS)"/>
                <a:cs typeface="Calibri (MS)"/>
                <a:sym typeface="Calibri (MS)"/>
              </a:rPr>
              <a:t>Usually free or low-cost to access for users.</a:t>
            </a:r>
          </a:p>
          <a:p>
            <a:pPr algn="l">
              <a:lnSpc>
                <a:spcPts val="5390"/>
              </a:lnSpc>
            </a:pPr>
            <a:r>
              <a:rPr lang="en-US" sz="3500" dirty="0">
                <a:solidFill>
                  <a:srgbClr val="000000"/>
                </a:solidFill>
                <a:latin typeface="Calibri (MS)"/>
                <a:ea typeface="Calibri (MS)"/>
                <a:cs typeface="Calibri (MS)"/>
                <a:sym typeface="Calibri (MS)"/>
              </a:rPr>
              <a:t>Sellers or hosts may pay a listing or service fee e.g. a </a:t>
            </a:r>
            <a:r>
              <a:rPr lang="en-US" sz="3500" dirty="0" err="1">
                <a:solidFill>
                  <a:srgbClr val="000000"/>
                </a:solidFill>
                <a:latin typeface="Calibri (MS)"/>
                <a:ea typeface="Calibri (MS)"/>
                <a:cs typeface="Calibri (MS)"/>
                <a:sym typeface="Calibri (MS)"/>
              </a:rPr>
              <a:t>DoneDeal</a:t>
            </a:r>
            <a:r>
              <a:rPr lang="en-US" sz="3500" dirty="0">
                <a:solidFill>
                  <a:srgbClr val="000000"/>
                </a:solidFill>
                <a:latin typeface="Calibri (MS)"/>
                <a:ea typeface="Calibri (MS)"/>
                <a:cs typeface="Calibri (MS)"/>
                <a:sym typeface="Calibri (MS)"/>
              </a:rPr>
              <a:t> ad</a:t>
            </a:r>
          </a:p>
        </p:txBody>
      </p:sp>
    </p:spTree>
    <p:extLst>
      <p:ext uri="{BB962C8B-B14F-4D97-AF65-F5344CB8AC3E}">
        <p14:creationId xmlns:p14="http://schemas.microsoft.com/office/powerpoint/2010/main" val="9663230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dirty="0">
                <a:solidFill>
                  <a:srgbClr val="24363D"/>
                </a:solidFill>
                <a:latin typeface="Montserrat Bold"/>
                <a:ea typeface="Montserrat Bold"/>
                <a:cs typeface="Montserrat Bold"/>
                <a:sym typeface="Montserrat Bold"/>
              </a:rPr>
              <a:t>Technology-driven Business Models → Marketplace</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3237214"/>
            <a:ext cx="15922443" cy="70612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Examples: Vinted, Deliveroo, DoneDeal, Depop, AirBnB</a:t>
            </a:r>
          </a:p>
        </p:txBody>
      </p:sp>
      <p:sp>
        <p:nvSpPr>
          <p:cNvPr id="10" name="TextBox 10"/>
          <p:cNvSpPr txBox="1"/>
          <p:nvPr/>
        </p:nvSpPr>
        <p:spPr>
          <a:xfrm>
            <a:off x="1107881" y="4762500"/>
            <a:ext cx="3374172" cy="3407856"/>
          </a:xfrm>
          <a:prstGeom prst="rect">
            <a:avLst/>
          </a:prstGeom>
        </p:spPr>
        <p:txBody>
          <a:bodyPr lIns="0" tIns="0" rIns="0" bIns="0" rtlCol="0" anchor="t">
            <a:spAutoFit/>
          </a:bodyPr>
          <a:lstStyle/>
          <a:p>
            <a:pPr algn="l">
              <a:lnSpc>
                <a:spcPts val="5390"/>
              </a:lnSpc>
            </a:pPr>
            <a:r>
              <a:rPr lang="en-US" sz="3500" b="1" dirty="0">
                <a:solidFill>
                  <a:srgbClr val="DB543E"/>
                </a:solidFill>
                <a:latin typeface="Calibri (MS) Bold"/>
                <a:ea typeface="Calibri (MS) Bold"/>
                <a:cs typeface="Calibri (MS) Bold"/>
                <a:sym typeface="Calibri (MS) Bold"/>
              </a:rPr>
              <a:t>Scalability and growth</a:t>
            </a:r>
          </a:p>
          <a:p>
            <a:pPr algn="l">
              <a:lnSpc>
                <a:spcPts val="5390"/>
              </a:lnSpc>
            </a:pPr>
            <a:endParaRPr lang="en-US" sz="3500" b="1" dirty="0">
              <a:solidFill>
                <a:srgbClr val="3D887B"/>
              </a:solidFill>
              <a:latin typeface="Calibri (MS) Bold"/>
              <a:ea typeface="Calibri (MS) Bold"/>
              <a:cs typeface="Calibri (MS) Bold"/>
              <a:sym typeface="Calibri (MS) Bold"/>
            </a:endParaRPr>
          </a:p>
          <a:p>
            <a:pPr algn="l">
              <a:lnSpc>
                <a:spcPts val="5390"/>
              </a:lnSpc>
            </a:pPr>
            <a:r>
              <a:rPr lang="en-US" sz="3500" b="1" dirty="0">
                <a:solidFill>
                  <a:srgbClr val="3D887B"/>
                </a:solidFill>
                <a:latin typeface="Calibri (MS) Bold"/>
                <a:ea typeface="Calibri (MS) Bold"/>
                <a:cs typeface="Calibri (MS) Bold"/>
                <a:sym typeface="Calibri (MS) Bold"/>
              </a:rPr>
              <a:t>User retention and engagement</a:t>
            </a:r>
          </a:p>
        </p:txBody>
      </p:sp>
      <p:sp>
        <p:nvSpPr>
          <p:cNvPr id="11" name="TextBox 11"/>
          <p:cNvSpPr txBox="1"/>
          <p:nvPr/>
        </p:nvSpPr>
        <p:spPr>
          <a:xfrm>
            <a:off x="4680477" y="4762500"/>
            <a:ext cx="12349846" cy="3407856"/>
          </a:xfrm>
          <a:prstGeom prst="rect">
            <a:avLst/>
          </a:prstGeom>
        </p:spPr>
        <p:txBody>
          <a:bodyPr lIns="0" tIns="0" rIns="0" bIns="0" rtlCol="0" anchor="t">
            <a:spAutoFit/>
          </a:bodyPr>
          <a:lstStyle/>
          <a:p>
            <a:pPr algn="l">
              <a:lnSpc>
                <a:spcPts val="5390"/>
              </a:lnSpc>
            </a:pPr>
            <a:r>
              <a:rPr lang="en-US" sz="3500" dirty="0">
                <a:solidFill>
                  <a:srgbClr val="000000"/>
                </a:solidFill>
                <a:latin typeface="Calibri (MS)"/>
                <a:ea typeface="Calibri (MS)"/>
                <a:cs typeface="Calibri (MS)"/>
                <a:sym typeface="Calibri (MS)"/>
              </a:rPr>
              <a:t>Highly scalable. Platforms can grow quickly as more users join and contribute. Doesn’t require owning/expanding stock or property.</a:t>
            </a:r>
          </a:p>
          <a:p>
            <a:pPr algn="l">
              <a:lnSpc>
                <a:spcPts val="5390"/>
              </a:lnSpc>
            </a:pPr>
            <a:endParaRPr lang="en-US" sz="3500" dirty="0">
              <a:solidFill>
                <a:srgbClr val="000000"/>
              </a:solidFill>
              <a:latin typeface="Calibri (MS)"/>
              <a:ea typeface="Calibri (MS)"/>
              <a:cs typeface="Calibri (MS)"/>
              <a:sym typeface="Calibri (MS)"/>
            </a:endParaRPr>
          </a:p>
          <a:p>
            <a:pPr algn="l">
              <a:lnSpc>
                <a:spcPts val="5390"/>
              </a:lnSpc>
            </a:pPr>
            <a:r>
              <a:rPr lang="en-US" sz="3500" dirty="0">
                <a:solidFill>
                  <a:srgbClr val="000000"/>
                </a:solidFill>
                <a:latin typeface="Calibri (MS)"/>
                <a:ea typeface="Calibri (MS)"/>
                <a:cs typeface="Calibri (MS)"/>
                <a:sym typeface="Calibri (MS)"/>
              </a:rPr>
              <a:t>Platforms use reviews, ratings, and </a:t>
            </a:r>
            <a:r>
              <a:rPr lang="en-US" sz="3500" dirty="0" err="1">
                <a:solidFill>
                  <a:srgbClr val="000000"/>
                </a:solidFill>
                <a:latin typeface="Calibri (MS)"/>
                <a:ea typeface="Calibri (MS)"/>
                <a:cs typeface="Calibri (MS)"/>
                <a:sym typeface="Calibri (MS)"/>
              </a:rPr>
              <a:t>personalised</a:t>
            </a:r>
            <a:r>
              <a:rPr lang="en-US" sz="3500" dirty="0">
                <a:solidFill>
                  <a:srgbClr val="000000"/>
                </a:solidFill>
                <a:latin typeface="Calibri (MS)"/>
                <a:ea typeface="Calibri (MS)"/>
                <a:cs typeface="Calibri (MS)"/>
                <a:sym typeface="Calibri (MS)"/>
              </a:rPr>
              <a:t> suggestions to build trust and keep users coming back.</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Technology-driven Business Models → Subscription</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3237214"/>
            <a:ext cx="15922443" cy="70612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Examples: Netflix, Spotify, Strava</a:t>
            </a:r>
          </a:p>
        </p:txBody>
      </p:sp>
      <p:sp>
        <p:nvSpPr>
          <p:cNvPr id="10" name="TextBox 10"/>
          <p:cNvSpPr txBox="1"/>
          <p:nvPr/>
        </p:nvSpPr>
        <p:spPr>
          <a:xfrm>
            <a:off x="1121327" y="4702352"/>
            <a:ext cx="3374172" cy="3407856"/>
          </a:xfrm>
          <a:prstGeom prst="rect">
            <a:avLst/>
          </a:prstGeom>
        </p:spPr>
        <p:txBody>
          <a:bodyPr lIns="0" tIns="0" rIns="0" bIns="0" rtlCol="0" anchor="t">
            <a:spAutoFit/>
          </a:bodyPr>
          <a:lstStyle/>
          <a:p>
            <a:pPr algn="l">
              <a:lnSpc>
                <a:spcPts val="5390"/>
              </a:lnSpc>
            </a:pPr>
            <a:r>
              <a:rPr lang="en-US" sz="3500" b="1" dirty="0">
                <a:solidFill>
                  <a:srgbClr val="F6DA6A"/>
                </a:solidFill>
                <a:latin typeface="Calibri (MS) Bold"/>
                <a:ea typeface="Calibri (MS) Bold"/>
                <a:cs typeface="Calibri (MS) Bold"/>
                <a:sym typeface="Calibri (MS) Bold"/>
              </a:rPr>
              <a:t>Revenue Generation</a:t>
            </a:r>
          </a:p>
          <a:p>
            <a:pPr algn="l">
              <a:lnSpc>
                <a:spcPts val="5390"/>
              </a:lnSpc>
            </a:pPr>
            <a:endParaRPr lang="en-US" sz="3500" b="1" dirty="0">
              <a:solidFill>
                <a:srgbClr val="F6DA6A"/>
              </a:solidFill>
              <a:latin typeface="Calibri (MS) Bold"/>
              <a:ea typeface="Calibri (MS) Bold"/>
              <a:cs typeface="Calibri (MS) Bold"/>
              <a:sym typeface="Calibri (MS) Bold"/>
            </a:endParaRPr>
          </a:p>
          <a:p>
            <a:pPr algn="l">
              <a:lnSpc>
                <a:spcPts val="5390"/>
              </a:lnSpc>
            </a:pPr>
            <a:r>
              <a:rPr lang="en-US" sz="3500" b="1" dirty="0">
                <a:solidFill>
                  <a:srgbClr val="F49B54"/>
                </a:solidFill>
                <a:latin typeface="Calibri (MS) Bold"/>
                <a:ea typeface="Calibri (MS) Bold"/>
                <a:cs typeface="Calibri (MS) Bold"/>
                <a:sym typeface="Calibri (MS) Bold"/>
              </a:rPr>
              <a:t>Consumer access and cost</a:t>
            </a:r>
          </a:p>
        </p:txBody>
      </p:sp>
      <p:sp>
        <p:nvSpPr>
          <p:cNvPr id="11" name="TextBox 11"/>
          <p:cNvSpPr txBox="1"/>
          <p:nvPr/>
        </p:nvSpPr>
        <p:spPr>
          <a:xfrm>
            <a:off x="4693923" y="4702352"/>
            <a:ext cx="12780202" cy="3282630"/>
          </a:xfrm>
          <a:prstGeom prst="rect">
            <a:avLst/>
          </a:prstGeom>
        </p:spPr>
        <p:txBody>
          <a:bodyPr lIns="0" tIns="0" rIns="0" bIns="0" rtlCol="0" anchor="t">
            <a:spAutoFit/>
          </a:bodyPr>
          <a:lstStyle/>
          <a:p>
            <a:pPr algn="l">
              <a:lnSpc>
                <a:spcPts val="5236"/>
              </a:lnSpc>
            </a:pPr>
            <a:r>
              <a:rPr lang="en-US" sz="3400" dirty="0">
                <a:solidFill>
                  <a:srgbClr val="000000"/>
                </a:solidFill>
                <a:latin typeface="Calibri (MS)"/>
                <a:ea typeface="Calibri (MS)"/>
                <a:cs typeface="Calibri (MS)"/>
                <a:sym typeface="Calibri (MS)"/>
              </a:rPr>
              <a:t>Through recurring payments, typically monthly or annually. </a:t>
            </a:r>
          </a:p>
          <a:p>
            <a:pPr algn="l">
              <a:lnSpc>
                <a:spcPts val="5236"/>
              </a:lnSpc>
            </a:pPr>
            <a:r>
              <a:rPr lang="en-US" sz="3400" dirty="0">
                <a:solidFill>
                  <a:srgbClr val="000000"/>
                </a:solidFill>
                <a:latin typeface="Calibri (MS)"/>
                <a:ea typeface="Calibri (MS)"/>
                <a:cs typeface="Calibri (MS)"/>
                <a:sym typeface="Calibri (MS)"/>
              </a:rPr>
              <a:t>Some offer premium tiers or ad-supported lower-cost options.</a:t>
            </a:r>
          </a:p>
          <a:p>
            <a:pPr algn="l">
              <a:lnSpc>
                <a:spcPts val="5236"/>
              </a:lnSpc>
            </a:pPr>
            <a:endParaRPr lang="en-US" sz="3400" dirty="0">
              <a:solidFill>
                <a:srgbClr val="000000"/>
              </a:solidFill>
              <a:latin typeface="Calibri (MS)"/>
              <a:ea typeface="Calibri (MS)"/>
              <a:cs typeface="Calibri (MS)"/>
              <a:sym typeface="Calibri (MS)"/>
            </a:endParaRPr>
          </a:p>
          <a:p>
            <a:pPr algn="l">
              <a:lnSpc>
                <a:spcPts val="5236"/>
              </a:lnSpc>
            </a:pPr>
            <a:r>
              <a:rPr lang="en-US" sz="3400" dirty="0">
                <a:solidFill>
                  <a:srgbClr val="000000"/>
                </a:solidFill>
                <a:latin typeface="Calibri (MS)"/>
                <a:ea typeface="Calibri (MS)"/>
                <a:cs typeface="Calibri (MS)"/>
                <a:sym typeface="Calibri (MS)"/>
              </a:rPr>
              <a:t>Customers pay for continued access to content or features. Freemium models offer limited access for free, with upgrades available.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91D1DB"/>
            </a:solidFill>
            <a:prstDash val="solid"/>
            <a:headEnd type="none" w="sm" len="sm"/>
            <a:tailEnd type="none" w="sm" len="sm"/>
          </a:ln>
        </p:spPr>
        <p:txBody>
          <a:bodyPr/>
          <a:lstStyle/>
          <a:p>
            <a:endParaRPr lang="en-US"/>
          </a:p>
        </p:txBody>
      </p:sp>
      <p:sp>
        <p:nvSpPr>
          <p:cNvPr id="3" name="Freeform 3"/>
          <p:cNvSpPr/>
          <p:nvPr/>
        </p:nvSpPr>
        <p:spPr>
          <a:xfrm>
            <a:off x="13144500" y="0"/>
            <a:ext cx="5143500" cy="5143500"/>
          </a:xfrm>
          <a:custGeom>
            <a:avLst/>
            <a:gdLst/>
            <a:ahLst/>
            <a:cxnLst/>
            <a:rect l="l" t="t" r="r" b="b"/>
            <a:pathLst>
              <a:path w="5143500" h="5143500">
                <a:moveTo>
                  <a:pt x="0" y="0"/>
                </a:moveTo>
                <a:lnTo>
                  <a:pt x="5143500" y="0"/>
                </a:lnTo>
                <a:lnTo>
                  <a:pt x="5143500" y="5143500"/>
                </a:lnTo>
                <a:lnTo>
                  <a:pt x="0" y="5143500"/>
                </a:lnTo>
                <a:lnTo>
                  <a:pt x="0" y="0"/>
                </a:lnTo>
                <a:close/>
              </a:path>
            </a:pathLst>
          </a:custGeom>
          <a:blipFill>
            <a:blip r:embed="rId2">
              <a:alphaModFix amt="40000"/>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4" name="TextBox 4"/>
          <p:cNvSpPr txBox="1"/>
          <p:nvPr/>
        </p:nvSpPr>
        <p:spPr>
          <a:xfrm>
            <a:off x="1028507" y="3197226"/>
            <a:ext cx="13362596" cy="1146175"/>
          </a:xfrm>
          <a:prstGeom prst="rect">
            <a:avLst/>
          </a:prstGeom>
        </p:spPr>
        <p:txBody>
          <a:bodyPr lIns="0" tIns="0" rIns="0" bIns="0" rtlCol="0" anchor="t">
            <a:spAutoFit/>
          </a:bodyPr>
          <a:lstStyle/>
          <a:p>
            <a:pPr algn="l">
              <a:lnSpc>
                <a:spcPts val="7699"/>
              </a:lnSpc>
            </a:pPr>
            <a:r>
              <a:rPr lang="en-US" sz="6999" b="1">
                <a:solidFill>
                  <a:srgbClr val="91D1DB"/>
                </a:solidFill>
                <a:latin typeface="Tabarra Sans Heavy"/>
                <a:ea typeface="Tabarra Sans Heavy"/>
                <a:cs typeface="Tabarra Sans Heavy"/>
                <a:sym typeface="Tabarra Sans Heavy"/>
              </a:rPr>
              <a:t>Learning Outcome 8.1</a:t>
            </a:r>
          </a:p>
        </p:txBody>
      </p:sp>
      <p:sp>
        <p:nvSpPr>
          <p:cNvPr id="5" name="TextBox 5"/>
          <p:cNvSpPr txBox="1"/>
          <p:nvPr/>
        </p:nvSpPr>
        <p:spPr>
          <a:xfrm>
            <a:off x="1028507" y="5076825"/>
            <a:ext cx="16230697" cy="2216150"/>
          </a:xfrm>
          <a:prstGeom prst="rect">
            <a:avLst/>
          </a:prstGeom>
        </p:spPr>
        <p:txBody>
          <a:bodyPr lIns="0" tIns="0" rIns="0" bIns="0" rtlCol="0" anchor="t">
            <a:spAutoFit/>
          </a:bodyPr>
          <a:lstStyle/>
          <a:p>
            <a:pPr algn="l">
              <a:lnSpc>
                <a:spcPts val="5500"/>
              </a:lnSpc>
            </a:pPr>
            <a:r>
              <a:rPr lang="en-US" sz="5000" i="1">
                <a:solidFill>
                  <a:srgbClr val="91D1DB"/>
                </a:solidFill>
                <a:latin typeface="Tabarra Sans Italics"/>
                <a:ea typeface="Tabarra Sans Italics"/>
                <a:cs typeface="Tabarra Sans Italics"/>
                <a:sym typeface="Tabarra Sans Italics"/>
              </a:rPr>
              <a:t>8.1 Appreciate the importance of having a business plan and outline the key functions of a business plan. </a:t>
            </a:r>
          </a:p>
        </p:txBody>
      </p:sp>
      <p:sp>
        <p:nvSpPr>
          <p:cNvPr id="6" name="TextBox 6"/>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14105-A128-BD16-6F6F-A8BF0695C83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4C898A9-2550-F2D3-1BCC-427E20AABF3D}"/>
              </a:ext>
            </a:extLst>
          </p:cNvPr>
          <p:cNvGrpSpPr/>
          <p:nvPr/>
        </p:nvGrpSpPr>
        <p:grpSpPr>
          <a:xfrm>
            <a:off x="0" y="0"/>
            <a:ext cx="18288000" cy="2062592"/>
            <a:chOff x="0" y="0"/>
            <a:chExt cx="4816593" cy="543234"/>
          </a:xfrm>
        </p:grpSpPr>
        <p:sp>
          <p:nvSpPr>
            <p:cNvPr id="3" name="Freeform 3">
              <a:extLst>
                <a:ext uri="{FF2B5EF4-FFF2-40B4-BE49-F238E27FC236}">
                  <a16:creationId xmlns:a16="http://schemas.microsoft.com/office/drawing/2014/main" id="{F92E8440-DE26-1FD6-D70A-72B2D0474AC4}"/>
                </a:ext>
              </a:extLst>
            </p:cNvPr>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a:extLst>
                <a:ext uri="{FF2B5EF4-FFF2-40B4-BE49-F238E27FC236}">
                  <a16:creationId xmlns:a16="http://schemas.microsoft.com/office/drawing/2014/main" id="{78B94CB5-59D7-BD13-12E6-1DE47D594A81}"/>
                </a:ext>
              </a:extLst>
            </p:cNvPr>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8406528C-D2D1-F762-34CF-19C9AB195A72}"/>
              </a:ext>
            </a:extLst>
          </p:cNvPr>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27CC52BA-A71C-D767-6C34-941BB6BF7933}"/>
              </a:ext>
            </a:extLst>
          </p:cNvPr>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5F0FA1BA-F6E5-4622-FF20-FA54C9D595E8}"/>
              </a:ext>
            </a:extLst>
          </p:cNvPr>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Technology-driven Business Models → Subscription</a:t>
            </a:r>
          </a:p>
        </p:txBody>
      </p:sp>
      <p:sp>
        <p:nvSpPr>
          <p:cNvPr id="8" name="TextBox 8">
            <a:extLst>
              <a:ext uri="{FF2B5EF4-FFF2-40B4-BE49-F238E27FC236}">
                <a16:creationId xmlns:a16="http://schemas.microsoft.com/office/drawing/2014/main" id="{D560A298-BA4E-9E45-939D-3EB246936B55}"/>
              </a:ext>
            </a:extLst>
          </p:cNvPr>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a:extLst>
              <a:ext uri="{FF2B5EF4-FFF2-40B4-BE49-F238E27FC236}">
                <a16:creationId xmlns:a16="http://schemas.microsoft.com/office/drawing/2014/main" id="{BF8A14F9-660B-0FA7-16F7-2E6A3A6B279E}"/>
              </a:ext>
            </a:extLst>
          </p:cNvPr>
          <p:cNvSpPr txBox="1"/>
          <p:nvPr/>
        </p:nvSpPr>
        <p:spPr>
          <a:xfrm>
            <a:off x="1107880" y="3237214"/>
            <a:ext cx="15922443" cy="70612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Examples: Netflix, Spotify, Strava</a:t>
            </a:r>
          </a:p>
        </p:txBody>
      </p:sp>
      <p:sp>
        <p:nvSpPr>
          <p:cNvPr id="10" name="TextBox 10">
            <a:extLst>
              <a:ext uri="{FF2B5EF4-FFF2-40B4-BE49-F238E27FC236}">
                <a16:creationId xmlns:a16="http://schemas.microsoft.com/office/drawing/2014/main" id="{F608F2F3-8BF3-F18C-B6E2-074FD2D4F0AD}"/>
              </a:ext>
            </a:extLst>
          </p:cNvPr>
          <p:cNvSpPr txBox="1"/>
          <p:nvPr/>
        </p:nvSpPr>
        <p:spPr>
          <a:xfrm>
            <a:off x="1107880" y="4388171"/>
            <a:ext cx="3374172" cy="3407856"/>
          </a:xfrm>
          <a:prstGeom prst="rect">
            <a:avLst/>
          </a:prstGeom>
        </p:spPr>
        <p:txBody>
          <a:bodyPr lIns="0" tIns="0" rIns="0" bIns="0" rtlCol="0" anchor="t">
            <a:spAutoFit/>
          </a:bodyPr>
          <a:lstStyle/>
          <a:p>
            <a:pPr algn="l">
              <a:lnSpc>
                <a:spcPts val="5390"/>
              </a:lnSpc>
            </a:pPr>
            <a:r>
              <a:rPr lang="en-US" sz="3500" b="1" dirty="0">
                <a:solidFill>
                  <a:srgbClr val="DB543E"/>
                </a:solidFill>
                <a:latin typeface="Calibri (MS) Bold"/>
                <a:ea typeface="Calibri (MS) Bold"/>
                <a:cs typeface="Calibri (MS) Bold"/>
                <a:sym typeface="Calibri (MS) Bold"/>
              </a:rPr>
              <a:t>Scalability and growth</a:t>
            </a:r>
          </a:p>
          <a:p>
            <a:pPr algn="l">
              <a:lnSpc>
                <a:spcPts val="5390"/>
              </a:lnSpc>
            </a:pPr>
            <a:endParaRPr lang="en-US" sz="3500" b="1" dirty="0">
              <a:solidFill>
                <a:srgbClr val="DB543E"/>
              </a:solidFill>
              <a:latin typeface="Calibri (MS) Bold"/>
              <a:ea typeface="Calibri (MS) Bold"/>
              <a:cs typeface="Calibri (MS) Bold"/>
              <a:sym typeface="Calibri (MS) Bold"/>
            </a:endParaRPr>
          </a:p>
          <a:p>
            <a:pPr algn="l">
              <a:lnSpc>
                <a:spcPts val="5390"/>
              </a:lnSpc>
            </a:pPr>
            <a:r>
              <a:rPr lang="en-US" sz="3500" b="1" dirty="0">
                <a:solidFill>
                  <a:srgbClr val="3D887B"/>
                </a:solidFill>
                <a:latin typeface="Calibri (MS) Bold"/>
                <a:ea typeface="Calibri (MS) Bold"/>
                <a:cs typeface="Calibri (MS) Bold"/>
                <a:sym typeface="Calibri (MS) Bold"/>
              </a:rPr>
              <a:t>User retention and engagement</a:t>
            </a:r>
          </a:p>
        </p:txBody>
      </p:sp>
      <p:sp>
        <p:nvSpPr>
          <p:cNvPr id="11" name="TextBox 11">
            <a:extLst>
              <a:ext uri="{FF2B5EF4-FFF2-40B4-BE49-F238E27FC236}">
                <a16:creationId xmlns:a16="http://schemas.microsoft.com/office/drawing/2014/main" id="{E86861DA-54FA-75F4-14B6-C071B62979A1}"/>
              </a:ext>
            </a:extLst>
          </p:cNvPr>
          <p:cNvSpPr txBox="1"/>
          <p:nvPr/>
        </p:nvSpPr>
        <p:spPr>
          <a:xfrm>
            <a:off x="4680476" y="4388171"/>
            <a:ext cx="12780202" cy="3949479"/>
          </a:xfrm>
          <a:prstGeom prst="rect">
            <a:avLst/>
          </a:prstGeom>
        </p:spPr>
        <p:txBody>
          <a:bodyPr lIns="0" tIns="0" rIns="0" bIns="0" rtlCol="0" anchor="t">
            <a:spAutoFit/>
          </a:bodyPr>
          <a:lstStyle/>
          <a:p>
            <a:pPr algn="l">
              <a:lnSpc>
                <a:spcPts val="5236"/>
              </a:lnSpc>
            </a:pPr>
            <a:r>
              <a:rPr lang="en-US" sz="3400" dirty="0">
                <a:solidFill>
                  <a:srgbClr val="000000"/>
                </a:solidFill>
                <a:latin typeface="Calibri (MS)"/>
                <a:ea typeface="Calibri (MS)"/>
                <a:cs typeface="Calibri (MS)"/>
                <a:sym typeface="Calibri (MS)"/>
              </a:rPr>
              <a:t>Highly scalable. Digital delivery means services can grow globally without major infrastructure costs. More users can be added at little extra cost.</a:t>
            </a:r>
          </a:p>
          <a:p>
            <a:pPr algn="l">
              <a:lnSpc>
                <a:spcPts val="5236"/>
              </a:lnSpc>
            </a:pPr>
            <a:endParaRPr lang="en-US" sz="3400" dirty="0">
              <a:solidFill>
                <a:srgbClr val="000000"/>
              </a:solidFill>
              <a:latin typeface="Calibri (MS)"/>
              <a:ea typeface="Calibri (MS)"/>
              <a:cs typeface="Calibri (MS)"/>
              <a:sym typeface="Calibri (MS)"/>
            </a:endParaRPr>
          </a:p>
          <a:p>
            <a:pPr algn="l">
              <a:lnSpc>
                <a:spcPts val="5236"/>
              </a:lnSpc>
            </a:pPr>
            <a:r>
              <a:rPr lang="en-US" sz="3400" dirty="0" err="1">
                <a:solidFill>
                  <a:srgbClr val="000000"/>
                </a:solidFill>
                <a:latin typeface="Calibri (MS)"/>
                <a:ea typeface="Calibri (MS)"/>
                <a:cs typeface="Calibri (MS)"/>
                <a:sym typeface="Calibri (MS)"/>
              </a:rPr>
              <a:t>Personalised</a:t>
            </a:r>
            <a:r>
              <a:rPr lang="en-US" sz="3400" dirty="0">
                <a:solidFill>
                  <a:srgbClr val="000000"/>
                </a:solidFill>
                <a:latin typeface="Calibri (MS)"/>
                <a:ea typeface="Calibri (MS)"/>
                <a:cs typeface="Calibri (MS)"/>
                <a:sym typeface="Calibri (MS)"/>
              </a:rPr>
              <a:t> content (e.g. Spotify playlists or Netflix recommendations) and exclusive features or new content help keep users engaged and subscribed.</a:t>
            </a:r>
          </a:p>
        </p:txBody>
      </p:sp>
    </p:spTree>
    <p:extLst>
      <p:ext uri="{BB962C8B-B14F-4D97-AF65-F5344CB8AC3E}">
        <p14:creationId xmlns:p14="http://schemas.microsoft.com/office/powerpoint/2010/main" val="39006009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Technology-driven Business Models → Crowdfunding</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3237214"/>
            <a:ext cx="15922443" cy="70612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Examples: Go Fund Me, Kickstarter, Fundit.ie</a:t>
            </a:r>
          </a:p>
        </p:txBody>
      </p:sp>
      <p:sp>
        <p:nvSpPr>
          <p:cNvPr id="10" name="TextBox 10"/>
          <p:cNvSpPr txBox="1"/>
          <p:nvPr/>
        </p:nvSpPr>
        <p:spPr>
          <a:xfrm>
            <a:off x="1112362" y="4639739"/>
            <a:ext cx="3374172" cy="3407856"/>
          </a:xfrm>
          <a:prstGeom prst="rect">
            <a:avLst/>
          </a:prstGeom>
        </p:spPr>
        <p:txBody>
          <a:bodyPr lIns="0" tIns="0" rIns="0" bIns="0" rtlCol="0" anchor="t">
            <a:spAutoFit/>
          </a:bodyPr>
          <a:lstStyle/>
          <a:p>
            <a:pPr algn="l">
              <a:lnSpc>
                <a:spcPts val="5390"/>
              </a:lnSpc>
            </a:pPr>
            <a:r>
              <a:rPr lang="en-US" sz="3500" b="1" dirty="0">
                <a:solidFill>
                  <a:srgbClr val="F6DA6A"/>
                </a:solidFill>
                <a:latin typeface="Calibri (MS) Bold"/>
                <a:ea typeface="Calibri (MS) Bold"/>
                <a:cs typeface="Calibri (MS) Bold"/>
                <a:sym typeface="Calibri (MS) Bold"/>
              </a:rPr>
              <a:t>Revenue Generation</a:t>
            </a:r>
          </a:p>
          <a:p>
            <a:pPr algn="l">
              <a:lnSpc>
                <a:spcPts val="5390"/>
              </a:lnSpc>
            </a:pPr>
            <a:endParaRPr lang="en-US" sz="3500" b="1" dirty="0">
              <a:solidFill>
                <a:srgbClr val="F49B54"/>
              </a:solidFill>
              <a:latin typeface="Calibri (MS) Bold"/>
              <a:ea typeface="Calibri (MS) Bold"/>
              <a:cs typeface="Calibri (MS) Bold"/>
              <a:sym typeface="Calibri (MS) Bold"/>
            </a:endParaRPr>
          </a:p>
          <a:p>
            <a:pPr algn="l">
              <a:lnSpc>
                <a:spcPts val="5390"/>
              </a:lnSpc>
            </a:pPr>
            <a:r>
              <a:rPr lang="en-US" sz="3500" b="1" dirty="0">
                <a:solidFill>
                  <a:srgbClr val="F49B54"/>
                </a:solidFill>
                <a:latin typeface="Calibri (MS) Bold"/>
                <a:ea typeface="Calibri (MS) Bold"/>
                <a:cs typeface="Calibri (MS) Bold"/>
                <a:sym typeface="Calibri (MS) Bold"/>
              </a:rPr>
              <a:t>Consumer access and cost</a:t>
            </a:r>
          </a:p>
        </p:txBody>
      </p:sp>
      <p:sp>
        <p:nvSpPr>
          <p:cNvPr id="11" name="TextBox 11"/>
          <p:cNvSpPr txBox="1"/>
          <p:nvPr/>
        </p:nvSpPr>
        <p:spPr>
          <a:xfrm>
            <a:off x="4684958" y="4639739"/>
            <a:ext cx="12780202" cy="3407856"/>
          </a:xfrm>
          <a:prstGeom prst="rect">
            <a:avLst/>
          </a:prstGeom>
        </p:spPr>
        <p:txBody>
          <a:bodyPr lIns="0" tIns="0" rIns="0" bIns="0" rtlCol="0" anchor="t">
            <a:spAutoFit/>
          </a:bodyPr>
          <a:lstStyle/>
          <a:p>
            <a:pPr algn="l">
              <a:lnSpc>
                <a:spcPts val="5390"/>
              </a:lnSpc>
            </a:pPr>
            <a:r>
              <a:rPr lang="en-US" sz="3500" dirty="0">
                <a:solidFill>
                  <a:srgbClr val="000000"/>
                </a:solidFill>
                <a:latin typeface="Calibri (MS)"/>
                <a:ea typeface="Calibri (MS)"/>
                <a:cs typeface="Calibri (MS)"/>
                <a:sym typeface="Calibri (MS)"/>
              </a:rPr>
              <a:t>Businesses raise small amounts of money from many individuals online, usually before the product or service is launched/made.</a:t>
            </a:r>
          </a:p>
          <a:p>
            <a:pPr algn="l">
              <a:lnSpc>
                <a:spcPts val="5390"/>
              </a:lnSpc>
            </a:pPr>
            <a:endParaRPr lang="en-US" sz="3500" dirty="0">
              <a:solidFill>
                <a:srgbClr val="000000"/>
              </a:solidFill>
              <a:latin typeface="Calibri (MS)"/>
              <a:ea typeface="Calibri (MS)"/>
              <a:cs typeface="Calibri (MS)"/>
              <a:sym typeface="Calibri (MS)"/>
            </a:endParaRPr>
          </a:p>
          <a:p>
            <a:pPr algn="l">
              <a:lnSpc>
                <a:spcPts val="5390"/>
              </a:lnSpc>
            </a:pPr>
            <a:r>
              <a:rPr lang="en-US" sz="3500" dirty="0">
                <a:solidFill>
                  <a:srgbClr val="000000"/>
                </a:solidFill>
                <a:latin typeface="Calibri (MS)"/>
                <a:ea typeface="Calibri (MS)"/>
                <a:cs typeface="Calibri (MS)"/>
                <a:sym typeface="Calibri (MS)"/>
              </a:rPr>
              <a:t>Typically no cost to browse or support a campaign. Backers may contribute in exchange for rewards, early access, or products.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7C7CA-D620-B5A8-978F-E16F8A7A8F1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E25ADAE-2BFA-B681-B545-64CB215E988D}"/>
              </a:ext>
            </a:extLst>
          </p:cNvPr>
          <p:cNvGrpSpPr/>
          <p:nvPr/>
        </p:nvGrpSpPr>
        <p:grpSpPr>
          <a:xfrm>
            <a:off x="0" y="0"/>
            <a:ext cx="18288000" cy="2062592"/>
            <a:chOff x="0" y="0"/>
            <a:chExt cx="4816593" cy="543234"/>
          </a:xfrm>
        </p:grpSpPr>
        <p:sp>
          <p:nvSpPr>
            <p:cNvPr id="3" name="Freeform 3">
              <a:extLst>
                <a:ext uri="{FF2B5EF4-FFF2-40B4-BE49-F238E27FC236}">
                  <a16:creationId xmlns:a16="http://schemas.microsoft.com/office/drawing/2014/main" id="{4D2719DB-3BC7-74C0-A10C-873273EAC4A6}"/>
                </a:ext>
              </a:extLst>
            </p:cNvPr>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a:extLst>
                <a:ext uri="{FF2B5EF4-FFF2-40B4-BE49-F238E27FC236}">
                  <a16:creationId xmlns:a16="http://schemas.microsoft.com/office/drawing/2014/main" id="{EED46E93-1063-8C24-D52E-EDB2FF1A3862}"/>
                </a:ext>
              </a:extLst>
            </p:cNvPr>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ACE9B7E4-91E0-EFE9-B291-A8748CBD24EB}"/>
              </a:ext>
            </a:extLst>
          </p:cNvPr>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3CA4C29C-6ABB-BF66-A655-1CC7762897D4}"/>
              </a:ext>
            </a:extLst>
          </p:cNvPr>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AD766D1B-69E7-2A78-B15E-95AC51F425D4}"/>
              </a:ext>
            </a:extLst>
          </p:cNvPr>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Technology-driven Business Models → Crowdfunding</a:t>
            </a:r>
          </a:p>
        </p:txBody>
      </p:sp>
      <p:sp>
        <p:nvSpPr>
          <p:cNvPr id="8" name="TextBox 8">
            <a:extLst>
              <a:ext uri="{FF2B5EF4-FFF2-40B4-BE49-F238E27FC236}">
                <a16:creationId xmlns:a16="http://schemas.microsoft.com/office/drawing/2014/main" id="{5D87F0AF-2D6D-97BD-6086-DE82CFB3C765}"/>
              </a:ext>
            </a:extLst>
          </p:cNvPr>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a:extLst>
              <a:ext uri="{FF2B5EF4-FFF2-40B4-BE49-F238E27FC236}">
                <a16:creationId xmlns:a16="http://schemas.microsoft.com/office/drawing/2014/main" id="{01C3A09F-9B8C-5E74-6E66-E465DB478EAD}"/>
              </a:ext>
            </a:extLst>
          </p:cNvPr>
          <p:cNvSpPr txBox="1"/>
          <p:nvPr/>
        </p:nvSpPr>
        <p:spPr>
          <a:xfrm>
            <a:off x="1107880" y="3237214"/>
            <a:ext cx="15922443" cy="70612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Examples: Go Fund Me, Kickstarter, Fundit.ie</a:t>
            </a:r>
          </a:p>
        </p:txBody>
      </p:sp>
      <p:sp>
        <p:nvSpPr>
          <p:cNvPr id="10" name="TextBox 10">
            <a:extLst>
              <a:ext uri="{FF2B5EF4-FFF2-40B4-BE49-F238E27FC236}">
                <a16:creationId xmlns:a16="http://schemas.microsoft.com/office/drawing/2014/main" id="{0903361B-8663-CF58-B3CA-31E6E919AB1A}"/>
              </a:ext>
            </a:extLst>
          </p:cNvPr>
          <p:cNvSpPr txBox="1"/>
          <p:nvPr/>
        </p:nvSpPr>
        <p:spPr>
          <a:xfrm>
            <a:off x="1116845" y="4607507"/>
            <a:ext cx="3374172" cy="3407856"/>
          </a:xfrm>
          <a:prstGeom prst="rect">
            <a:avLst/>
          </a:prstGeom>
        </p:spPr>
        <p:txBody>
          <a:bodyPr lIns="0" tIns="0" rIns="0" bIns="0" rtlCol="0" anchor="t">
            <a:spAutoFit/>
          </a:bodyPr>
          <a:lstStyle/>
          <a:p>
            <a:pPr algn="l">
              <a:lnSpc>
                <a:spcPts val="5390"/>
              </a:lnSpc>
            </a:pPr>
            <a:r>
              <a:rPr lang="en-US" sz="3500" b="1" dirty="0">
                <a:solidFill>
                  <a:srgbClr val="DB543E"/>
                </a:solidFill>
                <a:latin typeface="Calibri (MS) Bold"/>
                <a:ea typeface="Calibri (MS) Bold"/>
                <a:cs typeface="Calibri (MS) Bold"/>
                <a:sym typeface="Calibri (MS) Bold"/>
              </a:rPr>
              <a:t>Scalability and growth</a:t>
            </a:r>
          </a:p>
          <a:p>
            <a:pPr algn="l">
              <a:lnSpc>
                <a:spcPts val="5390"/>
              </a:lnSpc>
            </a:pPr>
            <a:endParaRPr lang="en-US" sz="3500" b="1" dirty="0">
              <a:solidFill>
                <a:srgbClr val="3D887B"/>
              </a:solidFill>
              <a:latin typeface="Calibri (MS) Bold"/>
              <a:ea typeface="Calibri (MS) Bold"/>
              <a:cs typeface="Calibri (MS) Bold"/>
              <a:sym typeface="Calibri (MS) Bold"/>
            </a:endParaRPr>
          </a:p>
          <a:p>
            <a:pPr algn="l">
              <a:lnSpc>
                <a:spcPts val="5390"/>
              </a:lnSpc>
            </a:pPr>
            <a:r>
              <a:rPr lang="en-US" sz="3500" b="1" dirty="0">
                <a:solidFill>
                  <a:srgbClr val="3D887B"/>
                </a:solidFill>
                <a:latin typeface="Calibri (MS) Bold"/>
                <a:ea typeface="Calibri (MS) Bold"/>
                <a:cs typeface="Calibri (MS) Bold"/>
                <a:sym typeface="Calibri (MS) Bold"/>
              </a:rPr>
              <a:t>User retention and engagement</a:t>
            </a:r>
          </a:p>
        </p:txBody>
      </p:sp>
      <p:sp>
        <p:nvSpPr>
          <p:cNvPr id="11" name="TextBox 11">
            <a:extLst>
              <a:ext uri="{FF2B5EF4-FFF2-40B4-BE49-F238E27FC236}">
                <a16:creationId xmlns:a16="http://schemas.microsoft.com/office/drawing/2014/main" id="{DD3E1430-63B8-3849-72C9-372266F5FF37}"/>
              </a:ext>
            </a:extLst>
          </p:cNvPr>
          <p:cNvSpPr txBox="1"/>
          <p:nvPr/>
        </p:nvSpPr>
        <p:spPr>
          <a:xfrm>
            <a:off x="4689441" y="4607507"/>
            <a:ext cx="12780202" cy="3407856"/>
          </a:xfrm>
          <a:prstGeom prst="rect">
            <a:avLst/>
          </a:prstGeom>
        </p:spPr>
        <p:txBody>
          <a:bodyPr lIns="0" tIns="0" rIns="0" bIns="0" rtlCol="0" anchor="t">
            <a:spAutoFit/>
          </a:bodyPr>
          <a:lstStyle/>
          <a:p>
            <a:pPr algn="l">
              <a:lnSpc>
                <a:spcPts val="5390"/>
              </a:lnSpc>
            </a:pPr>
            <a:r>
              <a:rPr lang="en-US" sz="3500" dirty="0">
                <a:solidFill>
                  <a:srgbClr val="000000"/>
                </a:solidFill>
                <a:latin typeface="Calibri (MS)"/>
                <a:ea typeface="Calibri (MS)"/>
                <a:cs typeface="Calibri (MS)"/>
                <a:sym typeface="Calibri (MS)"/>
              </a:rPr>
              <a:t>Campaigns can go viral, reaching global audiences without large budgets. Low overhead makes it accessible for start-ups.</a:t>
            </a:r>
          </a:p>
          <a:p>
            <a:pPr algn="l">
              <a:lnSpc>
                <a:spcPts val="5390"/>
              </a:lnSpc>
            </a:pPr>
            <a:endParaRPr lang="en-US" sz="3500" dirty="0">
              <a:solidFill>
                <a:srgbClr val="000000"/>
              </a:solidFill>
              <a:latin typeface="Calibri (MS)"/>
              <a:ea typeface="Calibri (MS)"/>
              <a:cs typeface="Calibri (MS)"/>
              <a:sym typeface="Calibri (MS)"/>
            </a:endParaRPr>
          </a:p>
          <a:p>
            <a:pPr algn="l">
              <a:lnSpc>
                <a:spcPts val="5390"/>
              </a:lnSpc>
            </a:pPr>
            <a:r>
              <a:rPr lang="en-US" sz="3500" dirty="0">
                <a:solidFill>
                  <a:srgbClr val="000000"/>
                </a:solidFill>
                <a:latin typeface="Calibri (MS)"/>
                <a:ea typeface="Calibri (MS)"/>
                <a:cs typeface="Calibri (MS)"/>
                <a:sym typeface="Calibri (MS)"/>
              </a:rPr>
              <a:t>Campaign updates, reward tiers, and social storytelling build emotional connection and community support.</a:t>
            </a:r>
          </a:p>
        </p:txBody>
      </p:sp>
    </p:spTree>
    <p:extLst>
      <p:ext uri="{BB962C8B-B14F-4D97-AF65-F5344CB8AC3E}">
        <p14:creationId xmlns:p14="http://schemas.microsoft.com/office/powerpoint/2010/main" val="13003564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Techn-driven Business Models → Advertising-supported</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107880" y="3237214"/>
            <a:ext cx="15922443" cy="70612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Examples: TikTok, Facebook, YouTube</a:t>
            </a:r>
          </a:p>
        </p:txBody>
      </p:sp>
      <p:sp>
        <p:nvSpPr>
          <p:cNvPr id="10" name="TextBox 10"/>
          <p:cNvSpPr txBox="1"/>
          <p:nvPr/>
        </p:nvSpPr>
        <p:spPr>
          <a:xfrm>
            <a:off x="1130292" y="4388171"/>
            <a:ext cx="3374172" cy="3407856"/>
          </a:xfrm>
          <a:prstGeom prst="rect">
            <a:avLst/>
          </a:prstGeom>
        </p:spPr>
        <p:txBody>
          <a:bodyPr lIns="0" tIns="0" rIns="0" bIns="0" rtlCol="0" anchor="t">
            <a:spAutoFit/>
          </a:bodyPr>
          <a:lstStyle/>
          <a:p>
            <a:pPr algn="l">
              <a:lnSpc>
                <a:spcPts val="5390"/>
              </a:lnSpc>
            </a:pPr>
            <a:r>
              <a:rPr lang="en-US" sz="3500" b="1" dirty="0">
                <a:solidFill>
                  <a:srgbClr val="F6DA6A"/>
                </a:solidFill>
                <a:latin typeface="Calibri (MS) Bold"/>
                <a:ea typeface="Calibri (MS) Bold"/>
                <a:cs typeface="Calibri (MS) Bold"/>
                <a:sym typeface="Calibri (MS) Bold"/>
              </a:rPr>
              <a:t>Revenue Generation</a:t>
            </a:r>
          </a:p>
          <a:p>
            <a:pPr algn="l">
              <a:lnSpc>
                <a:spcPts val="5390"/>
              </a:lnSpc>
            </a:pPr>
            <a:endParaRPr lang="en-US" sz="3500" b="1" dirty="0">
              <a:solidFill>
                <a:srgbClr val="F49B54"/>
              </a:solidFill>
              <a:latin typeface="Calibri (MS) Bold"/>
              <a:ea typeface="Calibri (MS) Bold"/>
              <a:cs typeface="Calibri (MS) Bold"/>
              <a:sym typeface="Calibri (MS) Bold"/>
            </a:endParaRPr>
          </a:p>
          <a:p>
            <a:pPr algn="l">
              <a:lnSpc>
                <a:spcPts val="5390"/>
              </a:lnSpc>
            </a:pPr>
            <a:r>
              <a:rPr lang="en-US" sz="3500" b="1" dirty="0">
                <a:solidFill>
                  <a:srgbClr val="F49B54"/>
                </a:solidFill>
                <a:latin typeface="Calibri (MS) Bold"/>
                <a:ea typeface="Calibri (MS) Bold"/>
                <a:cs typeface="Calibri (MS) Bold"/>
                <a:sym typeface="Calibri (MS) Bold"/>
              </a:rPr>
              <a:t>Consumer access and cost</a:t>
            </a:r>
          </a:p>
        </p:txBody>
      </p:sp>
      <p:sp>
        <p:nvSpPr>
          <p:cNvPr id="11" name="TextBox 11"/>
          <p:cNvSpPr txBox="1"/>
          <p:nvPr/>
        </p:nvSpPr>
        <p:spPr>
          <a:xfrm>
            <a:off x="4702888" y="4388171"/>
            <a:ext cx="12780202" cy="3407856"/>
          </a:xfrm>
          <a:prstGeom prst="rect">
            <a:avLst/>
          </a:prstGeom>
        </p:spPr>
        <p:txBody>
          <a:bodyPr lIns="0" tIns="0" rIns="0" bIns="0" rtlCol="0" anchor="t">
            <a:spAutoFit/>
          </a:bodyPr>
          <a:lstStyle/>
          <a:p>
            <a:pPr algn="l">
              <a:lnSpc>
                <a:spcPts val="5390"/>
              </a:lnSpc>
            </a:pPr>
            <a:r>
              <a:rPr lang="en-US" sz="3500" dirty="0">
                <a:solidFill>
                  <a:srgbClr val="000000"/>
                </a:solidFill>
                <a:latin typeface="Calibri (MS)"/>
                <a:ea typeface="Calibri (MS)"/>
                <a:cs typeface="Calibri (MS)"/>
                <a:sym typeface="Calibri (MS)"/>
              </a:rPr>
              <a:t>Advertisers pay based on user views, clicks, or impressions. Premium options (e.g. YouTube Premium) offer ad-free access for a fee.</a:t>
            </a:r>
          </a:p>
          <a:p>
            <a:pPr algn="l">
              <a:lnSpc>
                <a:spcPts val="5390"/>
              </a:lnSpc>
            </a:pPr>
            <a:endParaRPr lang="en-US" sz="3500" dirty="0">
              <a:solidFill>
                <a:srgbClr val="000000"/>
              </a:solidFill>
              <a:latin typeface="Calibri (MS)"/>
              <a:ea typeface="Calibri (MS)"/>
              <a:cs typeface="Calibri (MS)"/>
              <a:sym typeface="Calibri (MS)"/>
            </a:endParaRPr>
          </a:p>
          <a:p>
            <a:pPr algn="l">
              <a:lnSpc>
                <a:spcPts val="5390"/>
              </a:lnSpc>
            </a:pPr>
            <a:r>
              <a:rPr lang="en-US" sz="3500" dirty="0">
                <a:solidFill>
                  <a:srgbClr val="000000"/>
                </a:solidFill>
                <a:latin typeface="Calibri (MS)"/>
                <a:ea typeface="Calibri (MS)"/>
                <a:cs typeface="Calibri (MS)"/>
                <a:sym typeface="Calibri (MS)"/>
              </a:rPr>
              <a:t>Typically free to use for consumers. Revenue is earned indirectly through advertising rather than user payments.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D2F2-98F0-17A8-0AC4-DB0223BC6DE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C2F310E-97C5-8695-286E-F0B83BD8C23D}"/>
              </a:ext>
            </a:extLst>
          </p:cNvPr>
          <p:cNvGrpSpPr/>
          <p:nvPr/>
        </p:nvGrpSpPr>
        <p:grpSpPr>
          <a:xfrm>
            <a:off x="0" y="0"/>
            <a:ext cx="18288000" cy="2062592"/>
            <a:chOff x="0" y="0"/>
            <a:chExt cx="4816593" cy="543234"/>
          </a:xfrm>
        </p:grpSpPr>
        <p:sp>
          <p:nvSpPr>
            <p:cNvPr id="3" name="Freeform 3">
              <a:extLst>
                <a:ext uri="{FF2B5EF4-FFF2-40B4-BE49-F238E27FC236}">
                  <a16:creationId xmlns:a16="http://schemas.microsoft.com/office/drawing/2014/main" id="{3ACA3727-23C5-7972-FA76-237C362A1B9A}"/>
                </a:ext>
              </a:extLst>
            </p:cNvPr>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a:extLst>
                <a:ext uri="{FF2B5EF4-FFF2-40B4-BE49-F238E27FC236}">
                  <a16:creationId xmlns:a16="http://schemas.microsoft.com/office/drawing/2014/main" id="{F67A9B79-A437-413A-D25C-7F2488955116}"/>
                </a:ext>
              </a:extLst>
            </p:cNvPr>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D96DA267-D7EF-980B-D82E-1452B81DC368}"/>
              </a:ext>
            </a:extLst>
          </p:cNvPr>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F1EE07F9-9E3B-F2F5-8DF6-D2C8B7CA23BA}"/>
              </a:ext>
            </a:extLst>
          </p:cNvPr>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a:extLst>
              <a:ext uri="{FF2B5EF4-FFF2-40B4-BE49-F238E27FC236}">
                <a16:creationId xmlns:a16="http://schemas.microsoft.com/office/drawing/2014/main" id="{FD754633-7C86-469A-A0EE-30FF77671609}"/>
              </a:ext>
            </a:extLst>
          </p:cNvPr>
          <p:cNvSpPr txBox="1"/>
          <p:nvPr/>
        </p:nvSpPr>
        <p:spPr>
          <a:xfrm>
            <a:off x="1107880" y="2490973"/>
            <a:ext cx="15614285" cy="695960"/>
          </a:xfrm>
          <a:prstGeom prst="rect">
            <a:avLst/>
          </a:prstGeom>
        </p:spPr>
        <p:txBody>
          <a:bodyPr lIns="0" tIns="0" rIns="0" bIns="0" rtlCol="0" anchor="t">
            <a:spAutoFit/>
          </a:bodyPr>
          <a:lstStyle/>
          <a:p>
            <a:pPr algn="l">
              <a:lnSpc>
                <a:spcPts val="5740"/>
              </a:lnSpc>
            </a:pPr>
            <a:r>
              <a:rPr lang="en-US" sz="4100" b="1">
                <a:solidFill>
                  <a:srgbClr val="24363D"/>
                </a:solidFill>
                <a:latin typeface="Montserrat Bold"/>
                <a:ea typeface="Montserrat Bold"/>
                <a:cs typeface="Montserrat Bold"/>
                <a:sym typeface="Montserrat Bold"/>
              </a:rPr>
              <a:t>Techn-driven Business Models → Advertising-supported</a:t>
            </a:r>
          </a:p>
        </p:txBody>
      </p:sp>
      <p:sp>
        <p:nvSpPr>
          <p:cNvPr id="8" name="TextBox 8">
            <a:extLst>
              <a:ext uri="{FF2B5EF4-FFF2-40B4-BE49-F238E27FC236}">
                <a16:creationId xmlns:a16="http://schemas.microsoft.com/office/drawing/2014/main" id="{DA29DBD7-1388-22D8-44B6-D0B91C4BB50A}"/>
              </a:ext>
            </a:extLst>
          </p:cNvPr>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a:extLst>
              <a:ext uri="{FF2B5EF4-FFF2-40B4-BE49-F238E27FC236}">
                <a16:creationId xmlns:a16="http://schemas.microsoft.com/office/drawing/2014/main" id="{E2F45EB7-0E41-85CD-A247-EFA72F5D04C7}"/>
              </a:ext>
            </a:extLst>
          </p:cNvPr>
          <p:cNvSpPr txBox="1"/>
          <p:nvPr/>
        </p:nvSpPr>
        <p:spPr>
          <a:xfrm>
            <a:off x="1107880" y="3237214"/>
            <a:ext cx="15922443" cy="706120"/>
          </a:xfrm>
          <a:prstGeom prst="rect">
            <a:avLst/>
          </a:prstGeom>
        </p:spPr>
        <p:txBody>
          <a:bodyPr lIns="0" tIns="0" rIns="0" bIns="0" rtlCol="0" anchor="t">
            <a:spAutoFit/>
          </a:bodyPr>
          <a:lstStyle/>
          <a:p>
            <a:pPr algn="l">
              <a:lnSpc>
                <a:spcPts val="5390"/>
              </a:lnSpc>
            </a:pPr>
            <a:r>
              <a:rPr lang="en-US" sz="3500">
                <a:solidFill>
                  <a:srgbClr val="24363D"/>
                </a:solidFill>
                <a:latin typeface="Calibri (MS)"/>
                <a:ea typeface="Calibri (MS)"/>
                <a:cs typeface="Calibri (MS)"/>
                <a:sym typeface="Calibri (MS)"/>
              </a:rPr>
              <a:t>Examples: TikTok, Facebook, YouTube</a:t>
            </a:r>
          </a:p>
        </p:txBody>
      </p:sp>
      <p:sp>
        <p:nvSpPr>
          <p:cNvPr id="10" name="TextBox 10">
            <a:extLst>
              <a:ext uri="{FF2B5EF4-FFF2-40B4-BE49-F238E27FC236}">
                <a16:creationId xmlns:a16="http://schemas.microsoft.com/office/drawing/2014/main" id="{EB852C2E-CE6E-4C77-83EA-C0FB64CD3DE8}"/>
              </a:ext>
            </a:extLst>
          </p:cNvPr>
          <p:cNvSpPr txBox="1"/>
          <p:nvPr/>
        </p:nvSpPr>
        <p:spPr>
          <a:xfrm>
            <a:off x="1094433" y="4639739"/>
            <a:ext cx="3374172" cy="3407856"/>
          </a:xfrm>
          <a:prstGeom prst="rect">
            <a:avLst/>
          </a:prstGeom>
        </p:spPr>
        <p:txBody>
          <a:bodyPr lIns="0" tIns="0" rIns="0" bIns="0" rtlCol="0" anchor="t">
            <a:spAutoFit/>
          </a:bodyPr>
          <a:lstStyle/>
          <a:p>
            <a:pPr algn="l">
              <a:lnSpc>
                <a:spcPts val="5390"/>
              </a:lnSpc>
            </a:pPr>
            <a:r>
              <a:rPr lang="en-US" sz="3500" b="1" dirty="0">
                <a:solidFill>
                  <a:srgbClr val="DB543E"/>
                </a:solidFill>
                <a:latin typeface="Calibri (MS) Bold"/>
                <a:ea typeface="Calibri (MS) Bold"/>
                <a:cs typeface="Calibri (MS) Bold"/>
                <a:sym typeface="Calibri (MS) Bold"/>
              </a:rPr>
              <a:t>Scalability and growth</a:t>
            </a:r>
          </a:p>
          <a:p>
            <a:pPr algn="l">
              <a:lnSpc>
                <a:spcPts val="5390"/>
              </a:lnSpc>
            </a:pPr>
            <a:endParaRPr lang="en-US" sz="3500" b="1" dirty="0">
              <a:solidFill>
                <a:srgbClr val="3D887B"/>
              </a:solidFill>
              <a:latin typeface="Calibri (MS) Bold"/>
              <a:ea typeface="Calibri (MS) Bold"/>
              <a:cs typeface="Calibri (MS) Bold"/>
              <a:sym typeface="Calibri (MS) Bold"/>
            </a:endParaRPr>
          </a:p>
          <a:p>
            <a:pPr algn="l">
              <a:lnSpc>
                <a:spcPts val="5390"/>
              </a:lnSpc>
            </a:pPr>
            <a:r>
              <a:rPr lang="en-US" sz="3500" b="1" dirty="0">
                <a:solidFill>
                  <a:srgbClr val="3D887B"/>
                </a:solidFill>
                <a:latin typeface="Calibri (MS) Bold"/>
                <a:ea typeface="Calibri (MS) Bold"/>
                <a:cs typeface="Calibri (MS) Bold"/>
                <a:sym typeface="Calibri (MS) Bold"/>
              </a:rPr>
              <a:t>User retention and engagement</a:t>
            </a:r>
          </a:p>
        </p:txBody>
      </p:sp>
      <p:sp>
        <p:nvSpPr>
          <p:cNvPr id="11" name="TextBox 11">
            <a:extLst>
              <a:ext uri="{FF2B5EF4-FFF2-40B4-BE49-F238E27FC236}">
                <a16:creationId xmlns:a16="http://schemas.microsoft.com/office/drawing/2014/main" id="{87EA7A21-FC92-F7FE-8DF4-4D0DB3429AC9}"/>
              </a:ext>
            </a:extLst>
          </p:cNvPr>
          <p:cNvSpPr txBox="1"/>
          <p:nvPr/>
        </p:nvSpPr>
        <p:spPr>
          <a:xfrm>
            <a:off x="4667029" y="4639739"/>
            <a:ext cx="12780202" cy="3407856"/>
          </a:xfrm>
          <a:prstGeom prst="rect">
            <a:avLst/>
          </a:prstGeom>
        </p:spPr>
        <p:txBody>
          <a:bodyPr lIns="0" tIns="0" rIns="0" bIns="0" rtlCol="0" anchor="t">
            <a:spAutoFit/>
          </a:bodyPr>
          <a:lstStyle/>
          <a:p>
            <a:pPr algn="l">
              <a:lnSpc>
                <a:spcPts val="5390"/>
              </a:lnSpc>
            </a:pPr>
            <a:r>
              <a:rPr lang="en-US" sz="3500" dirty="0">
                <a:solidFill>
                  <a:srgbClr val="000000"/>
                </a:solidFill>
                <a:latin typeface="Calibri (MS)"/>
                <a:ea typeface="Calibri (MS)"/>
                <a:cs typeface="Calibri (MS)"/>
                <a:sym typeface="Calibri (MS)"/>
              </a:rPr>
              <a:t>Extremely scalable. Platforms grow as more users join and content is created, increasing ad reach without significant added cost.</a:t>
            </a:r>
          </a:p>
          <a:p>
            <a:pPr algn="l">
              <a:lnSpc>
                <a:spcPts val="5390"/>
              </a:lnSpc>
            </a:pPr>
            <a:endParaRPr lang="en-US" sz="3500" dirty="0">
              <a:solidFill>
                <a:srgbClr val="000000"/>
              </a:solidFill>
              <a:latin typeface="Calibri (MS)"/>
              <a:ea typeface="Calibri (MS)"/>
              <a:cs typeface="Calibri (MS)"/>
              <a:sym typeface="Calibri (MS)"/>
            </a:endParaRPr>
          </a:p>
          <a:p>
            <a:pPr algn="l">
              <a:lnSpc>
                <a:spcPts val="5390"/>
              </a:lnSpc>
            </a:pPr>
            <a:r>
              <a:rPr lang="en-US" sz="3500" dirty="0">
                <a:solidFill>
                  <a:srgbClr val="000000"/>
                </a:solidFill>
                <a:latin typeface="Calibri (MS)"/>
                <a:ea typeface="Calibri (MS)"/>
                <a:cs typeface="Calibri (MS)"/>
                <a:sym typeface="Calibri (MS)"/>
              </a:rPr>
              <a:t>Algorithms </a:t>
            </a:r>
            <a:r>
              <a:rPr lang="en-US" sz="3500" dirty="0" err="1">
                <a:solidFill>
                  <a:srgbClr val="000000"/>
                </a:solidFill>
                <a:latin typeface="Calibri (MS)"/>
                <a:ea typeface="Calibri (MS)"/>
                <a:cs typeface="Calibri (MS)"/>
                <a:sym typeface="Calibri (MS)"/>
              </a:rPr>
              <a:t>personalise</a:t>
            </a:r>
            <a:r>
              <a:rPr lang="en-US" sz="3500" dirty="0">
                <a:solidFill>
                  <a:srgbClr val="000000"/>
                </a:solidFill>
                <a:latin typeface="Calibri (MS)"/>
                <a:ea typeface="Calibri (MS)"/>
                <a:cs typeface="Calibri (MS)"/>
                <a:sym typeface="Calibri (MS)"/>
              </a:rPr>
              <a:t> content to keep users scrolling or watching, increasing time spent on the platform and ad exposure.</a:t>
            </a:r>
          </a:p>
        </p:txBody>
      </p:sp>
    </p:spTree>
    <p:extLst>
      <p:ext uri="{BB962C8B-B14F-4D97-AF65-F5344CB8AC3E}">
        <p14:creationId xmlns:p14="http://schemas.microsoft.com/office/powerpoint/2010/main" val="32849302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361386"/>
            <a:ext cx="15614285" cy="1419860"/>
          </a:xfrm>
          <a:prstGeom prst="rect">
            <a:avLst/>
          </a:prstGeom>
        </p:spPr>
        <p:txBody>
          <a:bodyPr lIns="0" tIns="0" rIns="0" bIns="0" rtlCol="0" anchor="t">
            <a:spAutoFit/>
          </a:bodyPr>
          <a:lstStyle/>
          <a:p>
            <a:pPr algn="ctr">
              <a:lnSpc>
                <a:spcPts val="5740"/>
              </a:lnSpc>
            </a:pPr>
            <a:r>
              <a:rPr lang="en-US" sz="4100" b="1">
                <a:solidFill>
                  <a:srgbClr val="24363D"/>
                </a:solidFill>
                <a:latin typeface="Montserrat Bold"/>
                <a:ea typeface="Montserrat Bold"/>
                <a:cs typeface="Montserrat Bold"/>
                <a:sym typeface="Montserrat Bold"/>
              </a:rPr>
              <a:t>Similarities and Differences Between Technology-Driven and Non-Digital Business Models</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504697" y="3971746"/>
            <a:ext cx="8347130" cy="2734945"/>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Marketplace - similarities</a:t>
            </a:r>
          </a:p>
          <a:p>
            <a:pPr algn="l">
              <a:lnSpc>
                <a:spcPts val="5390"/>
              </a:lnSpc>
            </a:pPr>
            <a:r>
              <a:rPr lang="en-US" sz="3500">
                <a:solidFill>
                  <a:srgbClr val="24363D"/>
                </a:solidFill>
                <a:latin typeface="Calibri (MS)"/>
                <a:ea typeface="Calibri (MS)"/>
                <a:cs typeface="Calibri (MS)"/>
                <a:sym typeface="Calibri (MS)"/>
              </a:rPr>
              <a:t>- Both connect buyers and sellers.</a:t>
            </a:r>
          </a:p>
          <a:p>
            <a:pPr algn="l">
              <a:lnSpc>
                <a:spcPts val="5390"/>
              </a:lnSpc>
            </a:pPr>
            <a:r>
              <a:rPr lang="en-US" sz="3500">
                <a:solidFill>
                  <a:srgbClr val="24363D"/>
                </a:solidFill>
                <a:latin typeface="Calibri (MS)"/>
                <a:ea typeface="Calibri (MS)"/>
                <a:cs typeface="Calibri (MS)"/>
                <a:sym typeface="Calibri (MS)"/>
              </a:rPr>
              <a:t>- Non-digital versions: auction houses, ads in newspapers, farmers markets.</a:t>
            </a:r>
          </a:p>
        </p:txBody>
      </p:sp>
      <p:sp>
        <p:nvSpPr>
          <p:cNvPr id="10" name="TextBox 10"/>
          <p:cNvSpPr txBox="1"/>
          <p:nvPr/>
        </p:nvSpPr>
        <p:spPr>
          <a:xfrm>
            <a:off x="488029" y="7201991"/>
            <a:ext cx="8380465"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Marketplace - differences</a:t>
            </a:r>
          </a:p>
          <a:p>
            <a:pPr algn="l">
              <a:lnSpc>
                <a:spcPts val="5390"/>
              </a:lnSpc>
            </a:pPr>
            <a:r>
              <a:rPr lang="en-US" sz="3500">
                <a:solidFill>
                  <a:srgbClr val="24363D"/>
                </a:solidFill>
                <a:latin typeface="Calibri (MS)"/>
                <a:ea typeface="Calibri (MS)"/>
                <a:cs typeface="Calibri (MS)"/>
                <a:sym typeface="Calibri (MS)"/>
              </a:rPr>
              <a:t>- Operates 24/7, no physical space needed.</a:t>
            </a:r>
          </a:p>
          <a:p>
            <a:pPr algn="l">
              <a:lnSpc>
                <a:spcPts val="5390"/>
              </a:lnSpc>
            </a:pPr>
            <a:r>
              <a:rPr lang="en-US" sz="3500">
                <a:solidFill>
                  <a:srgbClr val="24363D"/>
                </a:solidFill>
                <a:latin typeface="Calibri (MS)"/>
                <a:ea typeface="Calibri (MS)"/>
                <a:cs typeface="Calibri (MS)"/>
                <a:sym typeface="Calibri (MS)"/>
              </a:rPr>
              <a:t>- Runs on tech platforms and is easily scalable.</a:t>
            </a:r>
          </a:p>
        </p:txBody>
      </p:sp>
      <p:sp>
        <p:nvSpPr>
          <p:cNvPr id="11" name="TextBox 11"/>
          <p:cNvSpPr txBox="1"/>
          <p:nvPr/>
        </p:nvSpPr>
        <p:spPr>
          <a:xfrm>
            <a:off x="9543328" y="3971746"/>
            <a:ext cx="8347130"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Subscription - similarities</a:t>
            </a:r>
          </a:p>
          <a:p>
            <a:pPr algn="l">
              <a:lnSpc>
                <a:spcPts val="5390"/>
              </a:lnSpc>
            </a:pPr>
            <a:r>
              <a:rPr lang="en-US" sz="3500">
                <a:solidFill>
                  <a:srgbClr val="24363D"/>
                </a:solidFill>
                <a:latin typeface="Calibri (MS)"/>
                <a:ea typeface="Calibri (MS)"/>
                <a:cs typeface="Calibri (MS)"/>
                <a:sym typeface="Calibri (MS)"/>
              </a:rPr>
              <a:t>- Traditional examples: gyms, milk delivery, print magazines.</a:t>
            </a:r>
          </a:p>
        </p:txBody>
      </p:sp>
      <p:sp>
        <p:nvSpPr>
          <p:cNvPr id="12" name="TextBox 12"/>
          <p:cNvSpPr txBox="1"/>
          <p:nvPr/>
        </p:nvSpPr>
        <p:spPr>
          <a:xfrm>
            <a:off x="9543328" y="6525716"/>
            <a:ext cx="8380465" cy="341122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Subscription - differences</a:t>
            </a:r>
          </a:p>
          <a:p>
            <a:pPr algn="l">
              <a:lnSpc>
                <a:spcPts val="5390"/>
              </a:lnSpc>
            </a:pPr>
            <a:r>
              <a:rPr lang="en-US" sz="3500">
                <a:solidFill>
                  <a:srgbClr val="24363D"/>
                </a:solidFill>
                <a:latin typeface="Calibri (MS)"/>
                <a:ea typeface="Calibri (MS)"/>
                <a:cs typeface="Calibri (MS)"/>
                <a:sym typeface="Calibri (MS)"/>
              </a:rPr>
              <a:t>- Easier to cancel or pause for user.</a:t>
            </a:r>
          </a:p>
          <a:p>
            <a:pPr algn="l">
              <a:lnSpc>
                <a:spcPts val="5390"/>
              </a:lnSpc>
            </a:pPr>
            <a:r>
              <a:rPr lang="en-US" sz="3500">
                <a:solidFill>
                  <a:srgbClr val="24363D"/>
                </a:solidFill>
                <a:latin typeface="Calibri (MS)"/>
                <a:ea typeface="Calibri (MS)"/>
                <a:cs typeface="Calibri (MS)"/>
                <a:sym typeface="Calibri (MS)"/>
              </a:rPr>
              <a:t>- Personalised digital content pushed at user.</a:t>
            </a:r>
          </a:p>
          <a:p>
            <a:pPr algn="l">
              <a:lnSpc>
                <a:spcPts val="5390"/>
              </a:lnSpc>
            </a:pPr>
            <a:r>
              <a:rPr lang="en-US" sz="3500">
                <a:solidFill>
                  <a:srgbClr val="24363D"/>
                </a:solidFill>
                <a:latin typeface="Calibri (MS)"/>
                <a:ea typeface="Calibri (MS)"/>
                <a:cs typeface="Calibri (MS)"/>
                <a:sym typeface="Calibri (MS)"/>
              </a:rPr>
              <a:t>- Users stream instead of owns content.</a:t>
            </a:r>
          </a:p>
          <a:p>
            <a:pPr algn="l">
              <a:lnSpc>
                <a:spcPts val="5390"/>
              </a:lnSpc>
            </a:pPr>
            <a:r>
              <a:rPr lang="en-US" sz="3500">
                <a:solidFill>
                  <a:srgbClr val="24363D"/>
                </a:solidFill>
                <a:latin typeface="Calibri (MS)"/>
                <a:ea typeface="Calibri (MS)"/>
                <a:cs typeface="Calibri (MS)"/>
                <a:sym typeface="Calibri (MS)"/>
              </a:rPr>
              <a:t>- Not limited by location to scale</a:t>
            </a:r>
          </a:p>
        </p:txBody>
      </p:sp>
      <p:sp>
        <p:nvSpPr>
          <p:cNvPr id="13" name="AutoShape 13"/>
          <p:cNvSpPr/>
          <p:nvPr/>
        </p:nvSpPr>
        <p:spPr>
          <a:xfrm flipH="1">
            <a:off x="9134475" y="4152721"/>
            <a:ext cx="9525" cy="5784273"/>
          </a:xfrm>
          <a:prstGeom prst="line">
            <a:avLst/>
          </a:prstGeom>
          <a:ln w="381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361386"/>
            <a:ext cx="15614285" cy="1419860"/>
          </a:xfrm>
          <a:prstGeom prst="rect">
            <a:avLst/>
          </a:prstGeom>
        </p:spPr>
        <p:txBody>
          <a:bodyPr lIns="0" tIns="0" rIns="0" bIns="0" rtlCol="0" anchor="t">
            <a:spAutoFit/>
          </a:bodyPr>
          <a:lstStyle/>
          <a:p>
            <a:pPr algn="ctr">
              <a:lnSpc>
                <a:spcPts val="5740"/>
              </a:lnSpc>
            </a:pPr>
            <a:r>
              <a:rPr lang="en-US" sz="4100" b="1">
                <a:solidFill>
                  <a:srgbClr val="24363D"/>
                </a:solidFill>
                <a:latin typeface="Montserrat Bold"/>
                <a:ea typeface="Montserrat Bold"/>
                <a:cs typeface="Montserrat Bold"/>
                <a:sym typeface="Montserrat Bold"/>
              </a:rPr>
              <a:t>Similarities and Differences Between Technology-Driven and Non-Digital Business Models</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504697" y="3971746"/>
            <a:ext cx="8347130" cy="2734945"/>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Crowdfunding - similarities</a:t>
            </a:r>
          </a:p>
          <a:p>
            <a:pPr algn="l">
              <a:lnSpc>
                <a:spcPts val="5390"/>
              </a:lnSpc>
            </a:pPr>
            <a:r>
              <a:rPr lang="en-US" sz="3500">
                <a:solidFill>
                  <a:srgbClr val="24363D"/>
                </a:solidFill>
                <a:latin typeface="Calibri (MS)"/>
                <a:ea typeface="Calibri (MS)"/>
                <a:cs typeface="Calibri (MS)"/>
                <a:sym typeface="Calibri (MS)"/>
              </a:rPr>
              <a:t>- Most businesses need start-up capital through loans/borrowing - bank is traditional.</a:t>
            </a:r>
          </a:p>
          <a:p>
            <a:pPr algn="l">
              <a:lnSpc>
                <a:spcPts val="5390"/>
              </a:lnSpc>
            </a:pPr>
            <a:r>
              <a:rPr lang="en-US" sz="3500">
                <a:solidFill>
                  <a:srgbClr val="24363D"/>
                </a:solidFill>
                <a:latin typeface="Calibri (MS)"/>
                <a:ea typeface="Calibri (MS)"/>
                <a:cs typeface="Calibri (MS)"/>
                <a:sym typeface="Calibri (MS)"/>
              </a:rPr>
              <a:t>- Must convince people to fund their idea.</a:t>
            </a:r>
          </a:p>
        </p:txBody>
      </p:sp>
      <p:sp>
        <p:nvSpPr>
          <p:cNvPr id="10" name="TextBox 10"/>
          <p:cNvSpPr txBox="1"/>
          <p:nvPr/>
        </p:nvSpPr>
        <p:spPr>
          <a:xfrm>
            <a:off x="488029" y="7201991"/>
            <a:ext cx="8380465" cy="2679954"/>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Crowdfunding - differences</a:t>
            </a:r>
          </a:p>
          <a:p>
            <a:pPr algn="l">
              <a:lnSpc>
                <a:spcPts val="5236"/>
              </a:lnSpc>
            </a:pPr>
            <a:r>
              <a:rPr lang="en-US" sz="3400">
                <a:solidFill>
                  <a:srgbClr val="24363D"/>
                </a:solidFill>
                <a:latin typeface="Calibri (MS)"/>
                <a:ea typeface="Calibri (MS)"/>
                <a:cs typeface="Calibri (MS)"/>
                <a:sym typeface="Calibri (MS)"/>
              </a:rPr>
              <a:t>- Public funds the business directly (not banks).</a:t>
            </a:r>
          </a:p>
          <a:p>
            <a:pPr algn="l">
              <a:lnSpc>
                <a:spcPts val="5236"/>
              </a:lnSpc>
            </a:pPr>
            <a:r>
              <a:rPr lang="en-US" sz="3400">
                <a:solidFill>
                  <a:srgbClr val="24363D"/>
                </a:solidFill>
                <a:latin typeface="Calibri (MS)"/>
                <a:ea typeface="Calibri (MS)"/>
                <a:cs typeface="Calibri (MS)"/>
                <a:sym typeface="Calibri (MS)"/>
              </a:rPr>
              <a:t>- Builds a customer base and marketing buzz together.</a:t>
            </a:r>
          </a:p>
        </p:txBody>
      </p:sp>
      <p:sp>
        <p:nvSpPr>
          <p:cNvPr id="11" name="TextBox 11"/>
          <p:cNvSpPr txBox="1"/>
          <p:nvPr/>
        </p:nvSpPr>
        <p:spPr>
          <a:xfrm>
            <a:off x="9543328" y="3971746"/>
            <a:ext cx="8347130" cy="2058670"/>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Advertising-supported - similarities</a:t>
            </a:r>
          </a:p>
          <a:p>
            <a:pPr algn="l">
              <a:lnSpc>
                <a:spcPts val="5390"/>
              </a:lnSpc>
            </a:pPr>
            <a:r>
              <a:rPr lang="en-US" sz="3500">
                <a:solidFill>
                  <a:srgbClr val="24363D"/>
                </a:solidFill>
                <a:latin typeface="Calibri (MS)"/>
                <a:ea typeface="Calibri (MS)"/>
                <a:cs typeface="Calibri (MS)"/>
                <a:sym typeface="Calibri (MS)"/>
              </a:rPr>
              <a:t>- Traditional in newspapers, radio, and TV.</a:t>
            </a:r>
          </a:p>
          <a:p>
            <a:pPr algn="l">
              <a:lnSpc>
                <a:spcPts val="5390"/>
              </a:lnSpc>
            </a:pPr>
            <a:r>
              <a:rPr lang="en-US" sz="3500">
                <a:solidFill>
                  <a:srgbClr val="24363D"/>
                </a:solidFill>
                <a:latin typeface="Calibri (MS)"/>
                <a:ea typeface="Calibri (MS)"/>
                <a:cs typeface="Calibri (MS)"/>
                <a:sym typeface="Calibri (MS)"/>
              </a:rPr>
              <a:t>- Paid ad space with premium/cheap options.</a:t>
            </a:r>
          </a:p>
        </p:txBody>
      </p:sp>
      <p:sp>
        <p:nvSpPr>
          <p:cNvPr id="12" name="TextBox 12"/>
          <p:cNvSpPr txBox="1"/>
          <p:nvPr/>
        </p:nvSpPr>
        <p:spPr>
          <a:xfrm>
            <a:off x="9543328" y="6862642"/>
            <a:ext cx="8380465" cy="2734945"/>
          </a:xfrm>
          <a:prstGeom prst="rect">
            <a:avLst/>
          </a:prstGeom>
        </p:spPr>
        <p:txBody>
          <a:bodyPr lIns="0" tIns="0" rIns="0" bIns="0" rtlCol="0" anchor="t">
            <a:spAutoFit/>
          </a:bodyPr>
          <a:lstStyle/>
          <a:p>
            <a:pPr algn="l">
              <a:lnSpc>
                <a:spcPts val="5390"/>
              </a:lnSpc>
            </a:pPr>
            <a:r>
              <a:rPr lang="en-US" sz="3500" b="1">
                <a:solidFill>
                  <a:srgbClr val="24363D"/>
                </a:solidFill>
                <a:latin typeface="Calibri (MS) Bold"/>
                <a:ea typeface="Calibri (MS) Bold"/>
                <a:cs typeface="Calibri (MS) Bold"/>
                <a:sym typeface="Calibri (MS) Bold"/>
              </a:rPr>
              <a:t>Advertising-supported - differences</a:t>
            </a:r>
          </a:p>
          <a:p>
            <a:pPr algn="l">
              <a:lnSpc>
                <a:spcPts val="5390"/>
              </a:lnSpc>
            </a:pPr>
            <a:r>
              <a:rPr lang="en-US" sz="3500">
                <a:solidFill>
                  <a:srgbClr val="24363D"/>
                </a:solidFill>
                <a:latin typeface="Calibri (MS)"/>
                <a:ea typeface="Calibri (MS)"/>
                <a:cs typeface="Calibri (MS)"/>
                <a:sym typeface="Calibri (MS)"/>
              </a:rPr>
              <a:t>- Uses data to personalise ads.</a:t>
            </a:r>
          </a:p>
          <a:p>
            <a:pPr algn="l">
              <a:lnSpc>
                <a:spcPts val="5390"/>
              </a:lnSpc>
            </a:pPr>
            <a:r>
              <a:rPr lang="en-US" sz="3500">
                <a:solidFill>
                  <a:srgbClr val="24363D"/>
                </a:solidFill>
                <a:latin typeface="Calibri (MS)"/>
                <a:ea typeface="Calibri (MS)"/>
                <a:cs typeface="Calibri (MS)"/>
                <a:sym typeface="Calibri (MS)"/>
              </a:rPr>
              <a:t>- Free content model.</a:t>
            </a:r>
          </a:p>
          <a:p>
            <a:pPr algn="l">
              <a:lnSpc>
                <a:spcPts val="5390"/>
              </a:lnSpc>
            </a:pPr>
            <a:r>
              <a:rPr lang="en-US" sz="3500">
                <a:solidFill>
                  <a:srgbClr val="24363D"/>
                </a:solidFill>
                <a:latin typeface="Calibri (MS)"/>
                <a:ea typeface="Calibri (MS)"/>
                <a:cs typeface="Calibri (MS)"/>
                <a:sym typeface="Calibri (MS)"/>
              </a:rPr>
              <a:t>- Global reach through clicks and views.</a:t>
            </a:r>
          </a:p>
        </p:txBody>
      </p:sp>
      <p:sp>
        <p:nvSpPr>
          <p:cNvPr id="13" name="AutoShape 13"/>
          <p:cNvSpPr/>
          <p:nvPr/>
        </p:nvSpPr>
        <p:spPr>
          <a:xfrm flipH="1">
            <a:off x="9134475" y="4152721"/>
            <a:ext cx="9525" cy="5784273"/>
          </a:xfrm>
          <a:prstGeom prst="line">
            <a:avLst/>
          </a:prstGeom>
          <a:ln w="38100" cap="flat">
            <a:solidFill>
              <a:srgbClr val="000000"/>
            </a:solidFill>
            <a:prstDash val="solid"/>
            <a:headEnd type="none" w="sm" len="sm"/>
            <a:tailEnd type="none" w="sm" len="sm"/>
          </a:ln>
        </p:spPr>
        <p:txBody>
          <a:bodyPr/>
          <a:lstStyle/>
          <a:p>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07880" y="2361386"/>
            <a:ext cx="15614285" cy="1419860"/>
          </a:xfrm>
          <a:prstGeom prst="rect">
            <a:avLst/>
          </a:prstGeom>
        </p:spPr>
        <p:txBody>
          <a:bodyPr lIns="0" tIns="0" rIns="0" bIns="0" rtlCol="0" anchor="t">
            <a:spAutoFit/>
          </a:bodyPr>
          <a:lstStyle/>
          <a:p>
            <a:pPr algn="ctr">
              <a:lnSpc>
                <a:spcPts val="5740"/>
              </a:lnSpc>
            </a:pPr>
            <a:r>
              <a:rPr lang="en-US" sz="4100" b="1">
                <a:solidFill>
                  <a:srgbClr val="24363D"/>
                </a:solidFill>
                <a:latin typeface="Montserrat Bold"/>
                <a:ea typeface="Montserrat Bold"/>
                <a:cs typeface="Montserrat Bold"/>
                <a:sym typeface="Montserrat Bold"/>
              </a:rPr>
              <a:t>Similarities and Differences Between Technology-Driven and Non-Digital Business Models</a:t>
            </a:r>
          </a:p>
        </p:txBody>
      </p:sp>
      <p:sp>
        <p:nvSpPr>
          <p:cNvPr id="8" name="TextBox 8"/>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9" name="TextBox 9"/>
          <p:cNvSpPr txBox="1"/>
          <p:nvPr/>
        </p:nvSpPr>
        <p:spPr>
          <a:xfrm>
            <a:off x="1353414" y="4348650"/>
            <a:ext cx="15676908" cy="3502152"/>
          </a:xfrm>
          <a:prstGeom prst="rect">
            <a:avLst/>
          </a:prstGeom>
        </p:spPr>
        <p:txBody>
          <a:bodyPr lIns="0" tIns="0" rIns="0" bIns="0" rtlCol="0" anchor="t">
            <a:spAutoFit/>
          </a:bodyPr>
          <a:lstStyle/>
          <a:p>
            <a:pPr algn="l">
              <a:lnSpc>
                <a:spcPts val="5544"/>
              </a:lnSpc>
            </a:pPr>
            <a:r>
              <a:rPr lang="en-US" sz="3600" b="1">
                <a:solidFill>
                  <a:srgbClr val="24363D"/>
                </a:solidFill>
                <a:latin typeface="Calibri (MS) Bold"/>
                <a:ea typeface="Calibri (MS) Bold"/>
                <a:cs typeface="Calibri (MS) Bold"/>
                <a:sym typeface="Calibri (MS) Bold"/>
              </a:rPr>
              <a:t>Take-home differences</a:t>
            </a:r>
          </a:p>
          <a:p>
            <a:pPr algn="l">
              <a:lnSpc>
                <a:spcPts val="5544"/>
              </a:lnSpc>
            </a:pPr>
            <a:r>
              <a:rPr lang="en-US" sz="3600">
                <a:solidFill>
                  <a:srgbClr val="24363D"/>
                </a:solidFill>
                <a:latin typeface="Calibri (MS)"/>
                <a:ea typeface="Calibri (MS)"/>
                <a:cs typeface="Calibri (MS)"/>
                <a:sym typeface="Calibri (MS)"/>
              </a:rPr>
              <a:t>- Digital platforms upgrade convenience, scale, and personalisation—while still using familiar models.</a:t>
            </a:r>
          </a:p>
          <a:p>
            <a:pPr algn="l">
              <a:lnSpc>
                <a:spcPts val="5544"/>
              </a:lnSpc>
            </a:pPr>
            <a:r>
              <a:rPr lang="en-US" sz="3600">
                <a:solidFill>
                  <a:srgbClr val="24363D"/>
                </a:solidFill>
                <a:latin typeface="Calibri (MS)"/>
                <a:ea typeface="Calibri (MS)"/>
                <a:cs typeface="Calibri (MS)"/>
                <a:sym typeface="Calibri (MS)"/>
              </a:rPr>
              <a:t>- Technology has changed who funds, how ads work, and how a business can go global and enter more markets at scale on a much lower budget.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03827" y="726766"/>
            <a:ext cx="14993957" cy="1335825"/>
          </a:xfrm>
          <a:custGeom>
            <a:avLst/>
            <a:gdLst/>
            <a:ahLst/>
            <a:cxnLst/>
            <a:rect l="l" t="t" r="r" b="b"/>
            <a:pathLst>
              <a:path w="14993957" h="1335825">
                <a:moveTo>
                  <a:pt x="0" y="0"/>
                </a:moveTo>
                <a:lnTo>
                  <a:pt x="14993957" y="0"/>
                </a:lnTo>
                <a:lnTo>
                  <a:pt x="14993957" y="1335826"/>
                </a:lnTo>
                <a:lnTo>
                  <a:pt x="0" y="133582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772644" y="0"/>
            <a:ext cx="2515356" cy="2062592"/>
          </a:xfrm>
          <a:custGeom>
            <a:avLst/>
            <a:gdLst/>
            <a:ahLst/>
            <a:cxnLst/>
            <a:rect l="l" t="t" r="r" b="b"/>
            <a:pathLst>
              <a:path w="2515356" h="2062592">
                <a:moveTo>
                  <a:pt x="0" y="0"/>
                </a:moveTo>
                <a:lnTo>
                  <a:pt x="2515356" y="0"/>
                </a:lnTo>
                <a:lnTo>
                  <a:pt x="2515356" y="2062592"/>
                </a:lnTo>
                <a:lnTo>
                  <a:pt x="0" y="20625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488029" y="7431930"/>
            <a:ext cx="4038124" cy="2519374"/>
            <a:chOff x="0" y="0"/>
            <a:chExt cx="1063539" cy="663539"/>
          </a:xfrm>
        </p:grpSpPr>
        <p:sp>
          <p:nvSpPr>
            <p:cNvPr id="8" name="Freeform 8"/>
            <p:cNvSpPr/>
            <p:nvPr/>
          </p:nvSpPr>
          <p:spPr>
            <a:xfrm>
              <a:off x="0" y="0"/>
              <a:ext cx="1063539" cy="663539"/>
            </a:xfrm>
            <a:custGeom>
              <a:avLst/>
              <a:gdLst/>
              <a:ahLst/>
              <a:cxnLst/>
              <a:rect l="l" t="t" r="r" b="b"/>
              <a:pathLst>
                <a:path w="1063539" h="663539">
                  <a:moveTo>
                    <a:pt x="97778" y="0"/>
                  </a:moveTo>
                  <a:lnTo>
                    <a:pt x="965761" y="0"/>
                  </a:lnTo>
                  <a:cubicBezTo>
                    <a:pt x="991693" y="0"/>
                    <a:pt x="1016564" y="10302"/>
                    <a:pt x="1034900" y="28638"/>
                  </a:cubicBezTo>
                  <a:cubicBezTo>
                    <a:pt x="1053237" y="46975"/>
                    <a:pt x="1063539" y="71845"/>
                    <a:pt x="1063539" y="97778"/>
                  </a:cubicBezTo>
                  <a:lnTo>
                    <a:pt x="1063539" y="565761"/>
                  </a:lnTo>
                  <a:cubicBezTo>
                    <a:pt x="1063539" y="591693"/>
                    <a:pt x="1053237" y="616564"/>
                    <a:pt x="1034900" y="634900"/>
                  </a:cubicBezTo>
                  <a:cubicBezTo>
                    <a:pt x="1016564" y="653237"/>
                    <a:pt x="991693" y="663539"/>
                    <a:pt x="965761" y="663539"/>
                  </a:cubicBezTo>
                  <a:lnTo>
                    <a:pt x="97778" y="663539"/>
                  </a:lnTo>
                  <a:cubicBezTo>
                    <a:pt x="43777" y="663539"/>
                    <a:pt x="0" y="619762"/>
                    <a:pt x="0" y="565761"/>
                  </a:cubicBezTo>
                  <a:lnTo>
                    <a:pt x="0" y="97778"/>
                  </a:lnTo>
                  <a:cubicBezTo>
                    <a:pt x="0" y="43777"/>
                    <a:pt x="43777" y="0"/>
                    <a:pt x="97778" y="0"/>
                  </a:cubicBezTo>
                  <a:close/>
                </a:path>
              </a:pathLst>
            </a:custGeom>
            <a:solidFill>
              <a:srgbClr val="91D1DB"/>
            </a:solidFill>
          </p:spPr>
          <p:txBody>
            <a:bodyPr/>
            <a:lstStyle/>
            <a:p>
              <a:endParaRPr lang="en-US"/>
            </a:p>
          </p:txBody>
        </p:sp>
        <p:sp>
          <p:nvSpPr>
            <p:cNvPr id="9" name="TextBox 9"/>
            <p:cNvSpPr txBox="1"/>
            <p:nvPr/>
          </p:nvSpPr>
          <p:spPr>
            <a:xfrm>
              <a:off x="0" y="-76200"/>
              <a:ext cx="1063539" cy="739739"/>
            </a:xfrm>
            <a:prstGeom prst="rect">
              <a:avLst/>
            </a:prstGeom>
          </p:spPr>
          <p:txBody>
            <a:bodyPr lIns="50800" tIns="50800" rIns="50800" bIns="50800" rtlCol="0" anchor="ctr"/>
            <a:lstStyle/>
            <a:p>
              <a:pPr algn="ctr">
                <a:lnSpc>
                  <a:spcPts val="6159"/>
                </a:lnSpc>
              </a:pPr>
              <a:r>
                <a:rPr lang="en-US" sz="4399" b="1">
                  <a:solidFill>
                    <a:srgbClr val="FFFFFF"/>
                  </a:solidFill>
                  <a:latin typeface="Montserrat Bold"/>
                  <a:ea typeface="Montserrat Bold"/>
                  <a:cs typeface="Montserrat Bold"/>
                  <a:sym typeface="Montserrat Bold"/>
                </a:rPr>
                <a:t>Reflect &amp; Research Pg 138</a:t>
              </a:r>
            </a:p>
          </p:txBody>
        </p:sp>
      </p:grpSp>
      <p:sp>
        <p:nvSpPr>
          <p:cNvPr id="10" name="Freeform 10"/>
          <p:cNvSpPr/>
          <p:nvPr/>
        </p:nvSpPr>
        <p:spPr>
          <a:xfrm>
            <a:off x="1540334" y="2445429"/>
            <a:ext cx="1933514" cy="1653154"/>
          </a:xfrm>
          <a:custGeom>
            <a:avLst/>
            <a:gdLst/>
            <a:ahLst/>
            <a:cxnLst/>
            <a:rect l="l" t="t" r="r" b="b"/>
            <a:pathLst>
              <a:path w="1933514" h="1653154">
                <a:moveTo>
                  <a:pt x="0" y="0"/>
                </a:moveTo>
                <a:lnTo>
                  <a:pt x="1933514" y="0"/>
                </a:lnTo>
                <a:lnTo>
                  <a:pt x="1933514" y="1653154"/>
                </a:lnTo>
                <a:lnTo>
                  <a:pt x="0" y="1653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573207" y="4643604"/>
            <a:ext cx="3867769" cy="2243306"/>
          </a:xfrm>
          <a:custGeom>
            <a:avLst/>
            <a:gdLst/>
            <a:ahLst/>
            <a:cxnLst/>
            <a:rect l="l" t="t" r="r" b="b"/>
            <a:pathLst>
              <a:path w="3867769" h="2243306">
                <a:moveTo>
                  <a:pt x="0" y="0"/>
                </a:moveTo>
                <a:lnTo>
                  <a:pt x="3867768" y="0"/>
                </a:lnTo>
                <a:lnTo>
                  <a:pt x="3867768" y="2243305"/>
                </a:lnTo>
                <a:lnTo>
                  <a:pt x="0" y="2243305"/>
                </a:lnTo>
                <a:lnTo>
                  <a:pt x="0" y="0"/>
                </a:lnTo>
                <a:close/>
              </a:path>
            </a:pathLst>
          </a:custGeom>
          <a:blipFill>
            <a:blip r:embed="rId8"/>
            <a:stretch>
              <a:fillRect/>
            </a:stretch>
          </a:blipFill>
        </p:spPr>
        <p:txBody>
          <a:bodyPr/>
          <a:lstStyle/>
          <a:p>
            <a:endParaRPr lang="en-US"/>
          </a:p>
        </p:txBody>
      </p:sp>
      <p:sp>
        <p:nvSpPr>
          <p:cNvPr id="12" name="TextBox 12"/>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
        <p:nvSpPr>
          <p:cNvPr id="13" name="TextBox 13"/>
          <p:cNvSpPr txBox="1"/>
          <p:nvPr/>
        </p:nvSpPr>
        <p:spPr>
          <a:xfrm>
            <a:off x="5167185" y="2540020"/>
            <a:ext cx="12092115" cy="6970521"/>
          </a:xfrm>
          <a:prstGeom prst="rect">
            <a:avLst/>
          </a:prstGeom>
        </p:spPr>
        <p:txBody>
          <a:bodyPr lIns="0" tIns="0" rIns="0" bIns="0" rtlCol="0" anchor="t">
            <a:spAutoFit/>
          </a:bodyPr>
          <a:lstStyle/>
          <a:p>
            <a:pPr algn="l">
              <a:lnSpc>
                <a:spcPts val="5698"/>
              </a:lnSpc>
            </a:pPr>
            <a:r>
              <a:rPr lang="en-US" sz="3700">
                <a:solidFill>
                  <a:srgbClr val="24363D"/>
                </a:solidFill>
                <a:latin typeface="Calibri (MS)"/>
                <a:ea typeface="Calibri (MS)"/>
                <a:cs typeface="Calibri (MS)"/>
                <a:sym typeface="Calibri (MS)"/>
              </a:rPr>
              <a:t>Choose one real-life business for each technology-driven business model given above, and then answer the following questions based on those businesses:</a:t>
            </a:r>
          </a:p>
          <a:p>
            <a:pPr algn="l">
              <a:lnSpc>
                <a:spcPts val="5698"/>
              </a:lnSpc>
            </a:pPr>
            <a:endParaRPr lang="en-US" sz="3700">
              <a:solidFill>
                <a:srgbClr val="24363D"/>
              </a:solidFill>
              <a:latin typeface="Calibri (MS)"/>
              <a:ea typeface="Calibri (MS)"/>
              <a:cs typeface="Calibri (MS)"/>
              <a:sym typeface="Calibri (MS)"/>
            </a:endParaRPr>
          </a:p>
          <a:p>
            <a:pPr algn="l">
              <a:lnSpc>
                <a:spcPts val="4620"/>
              </a:lnSpc>
            </a:pPr>
            <a:r>
              <a:rPr lang="en-US" sz="3000">
                <a:solidFill>
                  <a:srgbClr val="24363D"/>
                </a:solidFill>
                <a:latin typeface="Calibri (MS)"/>
                <a:ea typeface="Calibri (MS)"/>
                <a:cs typeface="Calibri (MS)"/>
                <a:sym typeface="Calibri (MS)"/>
              </a:rPr>
              <a:t>1. Research data on the main revenue streams they rely on to be successful.</a:t>
            </a:r>
          </a:p>
          <a:p>
            <a:pPr algn="l">
              <a:lnSpc>
                <a:spcPts val="4620"/>
              </a:lnSpc>
            </a:pPr>
            <a:r>
              <a:rPr lang="en-US" sz="3000">
                <a:solidFill>
                  <a:srgbClr val="24363D"/>
                </a:solidFill>
                <a:latin typeface="Calibri (MS)"/>
                <a:ea typeface="Calibri (MS)"/>
                <a:cs typeface="Calibri (MS)"/>
                <a:sym typeface="Calibri (MS)"/>
              </a:rPr>
              <a:t>2. Give your opinion on three benefits of that business model for each business. Provide evidence to support your opinion.</a:t>
            </a:r>
          </a:p>
          <a:p>
            <a:pPr algn="l">
              <a:lnSpc>
                <a:spcPts val="4620"/>
              </a:lnSpc>
            </a:pPr>
            <a:r>
              <a:rPr lang="en-US" sz="3000">
                <a:solidFill>
                  <a:srgbClr val="24363D"/>
                </a:solidFill>
                <a:latin typeface="Calibri (MS)"/>
                <a:ea typeface="Calibri (MS)"/>
                <a:cs typeface="Calibri (MS)"/>
                <a:sym typeface="Calibri (MS)"/>
              </a:rPr>
              <a:t>3. Discuss two challenges for each business based on the business model they use. Provide evidence to support you.</a:t>
            </a:r>
          </a:p>
          <a:p>
            <a:pPr algn="l">
              <a:lnSpc>
                <a:spcPts val="4620"/>
              </a:lnSpc>
            </a:pPr>
            <a:r>
              <a:rPr lang="en-US" sz="3000">
                <a:solidFill>
                  <a:srgbClr val="24363D"/>
                </a:solidFill>
                <a:latin typeface="Calibri (MS)"/>
                <a:ea typeface="Calibri (MS)"/>
                <a:cs typeface="Calibri (MS)"/>
                <a:sym typeface="Calibri (MS)"/>
              </a:rPr>
              <a:t>4. Recommend one other potential business model each business could use, giving reasons to support your recommendation.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310905" y="471948"/>
            <a:ext cx="17124721" cy="1113503"/>
            <a:chOff x="0" y="0"/>
            <a:chExt cx="4510215" cy="293268"/>
          </a:xfrm>
        </p:grpSpPr>
        <p:sp>
          <p:nvSpPr>
            <p:cNvPr id="3" name="Freeform 3"/>
            <p:cNvSpPr/>
            <p:nvPr/>
          </p:nvSpPr>
          <p:spPr>
            <a:xfrm>
              <a:off x="0" y="0"/>
              <a:ext cx="4510215" cy="293268"/>
            </a:xfrm>
            <a:custGeom>
              <a:avLst/>
              <a:gdLst/>
              <a:ahLst/>
              <a:cxnLst/>
              <a:rect l="l" t="t" r="r" b="b"/>
              <a:pathLst>
                <a:path w="4510215" h="293268">
                  <a:moveTo>
                    <a:pt x="23057" y="0"/>
                  </a:moveTo>
                  <a:lnTo>
                    <a:pt x="4487158" y="0"/>
                  </a:lnTo>
                  <a:cubicBezTo>
                    <a:pt x="4493273" y="0"/>
                    <a:pt x="4499137" y="2429"/>
                    <a:pt x="4503462" y="6753"/>
                  </a:cubicBezTo>
                  <a:cubicBezTo>
                    <a:pt x="4507785" y="11077"/>
                    <a:pt x="4510215" y="16942"/>
                    <a:pt x="4510215" y="23057"/>
                  </a:cubicBezTo>
                  <a:lnTo>
                    <a:pt x="4510215" y="270212"/>
                  </a:lnTo>
                  <a:cubicBezTo>
                    <a:pt x="4510215" y="282946"/>
                    <a:pt x="4499892" y="293268"/>
                    <a:pt x="4487158" y="293268"/>
                  </a:cubicBezTo>
                  <a:lnTo>
                    <a:pt x="23057" y="293268"/>
                  </a:lnTo>
                  <a:cubicBezTo>
                    <a:pt x="10323" y="293268"/>
                    <a:pt x="0" y="282946"/>
                    <a:pt x="0" y="270212"/>
                  </a:cubicBezTo>
                  <a:lnTo>
                    <a:pt x="0" y="23057"/>
                  </a:lnTo>
                  <a:cubicBezTo>
                    <a:pt x="0" y="10323"/>
                    <a:pt x="10323" y="0"/>
                    <a:pt x="23057"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306389"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8.7</a:t>
            </a:r>
          </a:p>
        </p:txBody>
      </p:sp>
      <p:grpSp>
        <p:nvGrpSpPr>
          <p:cNvPr id="6" name="Group 6"/>
          <p:cNvGrpSpPr/>
          <p:nvPr/>
        </p:nvGrpSpPr>
        <p:grpSpPr>
          <a:xfrm>
            <a:off x="310400" y="1938519"/>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64952" y="20844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636342" y="8701548"/>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064952" y="884745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636342" y="3190736"/>
            <a:ext cx="17015317" cy="5314949"/>
          </a:xfrm>
          <a:prstGeom prst="rect">
            <a:avLst/>
          </a:prstGeom>
        </p:spPr>
        <p:txBody>
          <a:bodyPr lIns="0" tIns="0" rIns="0" bIns="0" rtlCol="0" anchor="t">
            <a:spAutoFit/>
          </a:bodyPr>
          <a:lstStyle/>
          <a:p>
            <a:pPr algn="l">
              <a:lnSpc>
                <a:spcPts val="4200"/>
              </a:lnSpc>
            </a:pPr>
            <a:r>
              <a:rPr lang="en-US" sz="3000" b="1">
                <a:solidFill>
                  <a:srgbClr val="FFFFFF"/>
                </a:solidFill>
                <a:latin typeface="Montserrat Bold"/>
                <a:ea typeface="Montserrat Bold"/>
                <a:cs typeface="Montserrat Bold"/>
                <a:sym typeface="Montserrat Bold"/>
              </a:rPr>
              <a:t>HL1 Q2 (b) (i) Explain the term Crowdfunding. (ii) Explain two key characteristics of each of the following technology-driven business models: Subscription, Advertising</a:t>
            </a:r>
          </a:p>
          <a:p>
            <a:pPr algn="l">
              <a:lnSpc>
                <a:spcPts val="4200"/>
              </a:lnSpc>
            </a:pPr>
            <a:r>
              <a:rPr lang="en-US" sz="3000" b="1">
                <a:solidFill>
                  <a:srgbClr val="FFFFFF"/>
                </a:solidFill>
                <a:latin typeface="Montserrat Bold"/>
                <a:ea typeface="Montserrat Bold"/>
                <a:cs typeface="Montserrat Bold"/>
                <a:sym typeface="Montserrat Bold"/>
              </a:rPr>
              <a:t>HL2 Q3 (d) Using any two of the headings below, compare a subscription service such as the one discussed above with another technology-driven business model you have studied → Revenue generation; Consumer access and cost; Scalability and growth; User engagement and retention</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OL1 Q2 (d) (i) Match business to business model: Marketplace, Subscription, Crowdfunding from choice of Ebay, gofundme, Netflix </a:t>
            </a:r>
          </a:p>
          <a:p>
            <a:pPr algn="l">
              <a:lnSpc>
                <a:spcPts val="4200"/>
              </a:lnSpc>
              <a:spcBef>
                <a:spcPct val="0"/>
              </a:spcBef>
            </a:pPr>
            <a:r>
              <a:rPr lang="en-US" sz="3000" b="1">
                <a:solidFill>
                  <a:srgbClr val="FFFFFF"/>
                </a:solidFill>
                <a:latin typeface="Montserrat Bold"/>
                <a:ea typeface="Montserrat Bold"/>
                <a:cs typeface="Montserrat Bold"/>
                <a:sym typeface="Montserrat Bold"/>
              </a:rPr>
              <a:t>(ii) Describe any one of the following business models: Marketplace, Subscription, Crowdfunding</a:t>
            </a:r>
          </a:p>
        </p:txBody>
      </p:sp>
      <p:sp>
        <p:nvSpPr>
          <p:cNvPr id="15" name="TextBox 15"/>
          <p:cNvSpPr txBox="1"/>
          <p:nvPr/>
        </p:nvSpPr>
        <p:spPr>
          <a:xfrm>
            <a:off x="9144000" y="8767303"/>
            <a:ext cx="8912571"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Q6</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1131628" y="2559911"/>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What is a Business Plan?</a:t>
            </a:r>
          </a:p>
        </p:txBody>
      </p:sp>
      <p:sp>
        <p:nvSpPr>
          <p:cNvPr id="8" name="TextBox 8"/>
          <p:cNvSpPr txBox="1"/>
          <p:nvPr/>
        </p:nvSpPr>
        <p:spPr>
          <a:xfrm>
            <a:off x="1131628" y="3347178"/>
            <a:ext cx="16024743" cy="5590633"/>
          </a:xfrm>
          <a:prstGeom prst="rect">
            <a:avLst/>
          </a:prstGeom>
        </p:spPr>
        <p:txBody>
          <a:bodyPr lIns="0" tIns="0" rIns="0" bIns="0" rtlCol="0" anchor="t">
            <a:spAutoFit/>
          </a:bodyPr>
          <a:lstStyle/>
          <a:p>
            <a:pPr algn="l">
              <a:lnSpc>
                <a:spcPts val="5698"/>
              </a:lnSpc>
            </a:pPr>
            <a:r>
              <a:rPr lang="en-US" sz="3700" b="1" dirty="0">
                <a:solidFill>
                  <a:srgbClr val="24363D"/>
                </a:solidFill>
                <a:latin typeface="Calibri (MS) Bold"/>
                <a:ea typeface="Calibri (MS) Bold"/>
                <a:cs typeface="Calibri (MS) Bold"/>
                <a:sym typeface="Calibri (MS) Bold"/>
              </a:rPr>
              <a:t>A business plan is a written document that outlines what a business wants to achieve and how it will achieve it.</a:t>
            </a:r>
          </a:p>
          <a:p>
            <a:pPr algn="l">
              <a:lnSpc>
                <a:spcPts val="5698"/>
              </a:lnSpc>
            </a:pPr>
            <a:r>
              <a:rPr lang="en-US" sz="3700" b="1" dirty="0">
                <a:solidFill>
                  <a:srgbClr val="24363D"/>
                </a:solidFill>
                <a:latin typeface="Calibri (MS) Bold"/>
                <a:ea typeface="Calibri (MS) Bold"/>
                <a:cs typeface="Calibri (MS) Bold"/>
                <a:sym typeface="Calibri (MS) Bold"/>
              </a:rPr>
              <a:t>Purpose:</a:t>
            </a:r>
          </a:p>
          <a:p>
            <a:pPr marL="755652" lvl="1" indent="-377826" algn="l">
              <a:lnSpc>
                <a:spcPts val="5390"/>
              </a:lnSpc>
              <a:buFont typeface="Arial"/>
              <a:buChar char="•"/>
            </a:pPr>
            <a:r>
              <a:rPr lang="en-US" sz="3200" dirty="0">
                <a:solidFill>
                  <a:srgbClr val="24363D"/>
                </a:solidFill>
                <a:latin typeface="Calibri (MS)"/>
                <a:ea typeface="Calibri (MS)"/>
                <a:cs typeface="Calibri (MS)"/>
                <a:sym typeface="Calibri (MS)"/>
              </a:rPr>
              <a:t>Helps the entrepreneur think through their idea clearly and clarify exactly how it will work.</a:t>
            </a:r>
          </a:p>
          <a:p>
            <a:pPr marL="755652" lvl="1" indent="-377826" algn="l">
              <a:lnSpc>
                <a:spcPts val="5390"/>
              </a:lnSpc>
              <a:buFont typeface="Arial"/>
              <a:buChar char="•"/>
            </a:pPr>
            <a:r>
              <a:rPr lang="en-US" sz="3200" dirty="0">
                <a:solidFill>
                  <a:srgbClr val="24363D"/>
                </a:solidFill>
                <a:latin typeface="Calibri (MS)"/>
                <a:ea typeface="Calibri (MS)"/>
                <a:cs typeface="Calibri (MS)"/>
                <a:sym typeface="Calibri (MS)"/>
              </a:rPr>
              <a:t>Sets out goals/strategies to achieve and use to benchmark performance against.</a:t>
            </a:r>
          </a:p>
          <a:p>
            <a:pPr marL="755652" lvl="1" indent="-377826" algn="l">
              <a:lnSpc>
                <a:spcPts val="5390"/>
              </a:lnSpc>
              <a:buFont typeface="Arial"/>
              <a:buChar char="•"/>
            </a:pPr>
            <a:r>
              <a:rPr lang="en-US" sz="3200" dirty="0">
                <a:solidFill>
                  <a:srgbClr val="24363D"/>
                </a:solidFill>
                <a:latin typeface="Calibri (MS)"/>
                <a:ea typeface="Calibri (MS)"/>
                <a:cs typeface="Calibri (MS)"/>
                <a:sym typeface="Calibri (MS)"/>
              </a:rPr>
              <a:t>Can be used to attract investment, secure loans, or gain financial support.</a:t>
            </a:r>
          </a:p>
          <a:p>
            <a:pPr marL="755652" lvl="1" indent="-377826" algn="l">
              <a:lnSpc>
                <a:spcPts val="5390"/>
              </a:lnSpc>
              <a:buFont typeface="Arial"/>
              <a:buChar char="•"/>
            </a:pPr>
            <a:r>
              <a:rPr lang="en-US" sz="3200" dirty="0">
                <a:solidFill>
                  <a:srgbClr val="24363D"/>
                </a:solidFill>
                <a:latin typeface="Calibri (MS)"/>
                <a:ea typeface="Calibri (MS)"/>
                <a:cs typeface="Calibri (MS)"/>
                <a:sym typeface="Calibri (MS)"/>
              </a:rPr>
              <a:t>Can help assess the potential market size, as well as resources required.</a:t>
            </a:r>
          </a:p>
          <a:p>
            <a:pPr marL="755652" lvl="1" indent="-377826" algn="l">
              <a:lnSpc>
                <a:spcPts val="5390"/>
              </a:lnSpc>
              <a:buFont typeface="Arial"/>
              <a:buChar char="•"/>
            </a:pPr>
            <a:r>
              <a:rPr lang="en-US" sz="3200" dirty="0">
                <a:solidFill>
                  <a:srgbClr val="24363D"/>
                </a:solidFill>
                <a:latin typeface="Calibri (MS)"/>
                <a:ea typeface="Calibri (MS)"/>
                <a:cs typeface="Calibri (MS)"/>
                <a:sym typeface="Calibri (MS)"/>
              </a:rPr>
              <a:t>Identify potential risks and challenges facing the business</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907567" y="2561930"/>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What Sections would be in a typical Business Plan?</a:t>
            </a:r>
          </a:p>
        </p:txBody>
      </p:sp>
      <p:sp>
        <p:nvSpPr>
          <p:cNvPr id="8" name="TextBox 8"/>
          <p:cNvSpPr txBox="1"/>
          <p:nvPr/>
        </p:nvSpPr>
        <p:spPr>
          <a:xfrm>
            <a:off x="907567" y="3358839"/>
            <a:ext cx="16024743" cy="6410705"/>
          </a:xfrm>
          <a:prstGeom prst="rect">
            <a:avLst/>
          </a:prstGeom>
        </p:spPr>
        <p:txBody>
          <a:bodyPr lIns="0" tIns="0" rIns="0" bIns="0" rtlCol="0" anchor="t">
            <a:spAutoFit/>
          </a:bodyPr>
          <a:lstStyle/>
          <a:p>
            <a:pPr algn="l">
              <a:lnSpc>
                <a:spcPts val="5082"/>
              </a:lnSpc>
            </a:pPr>
            <a:r>
              <a:rPr lang="en-US" sz="3300" b="1">
                <a:solidFill>
                  <a:srgbClr val="24363D"/>
                </a:solidFill>
                <a:latin typeface="Calibri (MS) Bold"/>
                <a:ea typeface="Calibri (MS) Bold"/>
                <a:cs typeface="Calibri (MS) Bold"/>
                <a:sym typeface="Calibri (MS) Bold"/>
              </a:rPr>
              <a:t>1. Executive Summary</a:t>
            </a:r>
          </a:p>
          <a:p>
            <a:pPr algn="l">
              <a:lnSpc>
                <a:spcPts val="5082"/>
              </a:lnSpc>
            </a:pPr>
            <a:r>
              <a:rPr lang="en-US" sz="3300">
                <a:solidFill>
                  <a:srgbClr val="24363D"/>
                </a:solidFill>
                <a:latin typeface="Calibri (MS)"/>
                <a:ea typeface="Calibri (MS)"/>
                <a:cs typeface="Calibri (MS)"/>
                <a:sym typeface="Calibri (MS)"/>
              </a:rPr>
              <a:t>A short, persuasive overview explaining what the business does, why it will succeed, and the key financial highlights (profits, funding needed). It should convince investors of the business’s value and potential.</a:t>
            </a:r>
          </a:p>
          <a:p>
            <a:pPr algn="l">
              <a:lnSpc>
                <a:spcPts val="5082"/>
              </a:lnSpc>
            </a:pPr>
            <a:r>
              <a:rPr lang="en-US" sz="3300" b="1">
                <a:solidFill>
                  <a:srgbClr val="24363D"/>
                </a:solidFill>
                <a:latin typeface="Calibri (MS) Bold"/>
                <a:ea typeface="Calibri (MS) Bold"/>
                <a:cs typeface="Calibri (MS) Bold"/>
                <a:sym typeface="Calibri (MS) Bold"/>
              </a:rPr>
              <a:t>2. Market Analysis</a:t>
            </a:r>
          </a:p>
          <a:p>
            <a:pPr algn="l">
              <a:lnSpc>
                <a:spcPts val="5082"/>
              </a:lnSpc>
            </a:pPr>
            <a:r>
              <a:rPr lang="en-US" sz="3300">
                <a:solidFill>
                  <a:srgbClr val="24363D"/>
                </a:solidFill>
                <a:latin typeface="Calibri (MS)"/>
                <a:ea typeface="Calibri (MS)"/>
                <a:cs typeface="Calibri (MS)"/>
                <a:sym typeface="Calibri (MS)"/>
              </a:rPr>
              <a:t>Details trends in the market, consumer behaviour, competitors' strengths and weaknesses, and the business’s competitive advantage. Also defines the target market in detail.</a:t>
            </a:r>
          </a:p>
          <a:p>
            <a:pPr algn="l">
              <a:lnSpc>
                <a:spcPts val="5082"/>
              </a:lnSpc>
            </a:pPr>
            <a:r>
              <a:rPr lang="en-US" sz="3300" b="1">
                <a:solidFill>
                  <a:srgbClr val="24363D"/>
                </a:solidFill>
                <a:latin typeface="Calibri (MS) Bold"/>
                <a:ea typeface="Calibri (MS) Bold"/>
                <a:cs typeface="Calibri (MS) Bold"/>
                <a:sym typeface="Calibri (MS) Bold"/>
              </a:rPr>
              <a:t>3. Sales and Marketing</a:t>
            </a:r>
          </a:p>
          <a:p>
            <a:pPr algn="l">
              <a:lnSpc>
                <a:spcPts val="5082"/>
              </a:lnSpc>
            </a:pPr>
            <a:r>
              <a:rPr lang="en-US" sz="3300">
                <a:solidFill>
                  <a:srgbClr val="24363D"/>
                </a:solidFill>
                <a:latin typeface="Calibri (MS)"/>
                <a:ea typeface="Calibri (MS)"/>
                <a:cs typeface="Calibri (MS)"/>
                <a:sym typeface="Calibri (MS)"/>
              </a:rPr>
              <a:t>Explains how the business will reach its target market and drive sales using the marketing mix (promotions, packaging etc..) and it’s sales strategy (e.g. online, using retailers, social media).</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TextBox 7"/>
          <p:cNvSpPr txBox="1"/>
          <p:nvPr/>
        </p:nvSpPr>
        <p:spPr>
          <a:xfrm>
            <a:off x="907567" y="2561930"/>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What Sections would be in a typical Business Plan?</a:t>
            </a:r>
          </a:p>
        </p:txBody>
      </p:sp>
      <p:sp>
        <p:nvSpPr>
          <p:cNvPr id="8" name="TextBox 8"/>
          <p:cNvSpPr txBox="1"/>
          <p:nvPr/>
        </p:nvSpPr>
        <p:spPr>
          <a:xfrm>
            <a:off x="907567" y="3358839"/>
            <a:ext cx="16024743" cy="5772530"/>
          </a:xfrm>
          <a:prstGeom prst="rect">
            <a:avLst/>
          </a:prstGeom>
        </p:spPr>
        <p:txBody>
          <a:bodyPr lIns="0" tIns="0" rIns="0" bIns="0" rtlCol="0" anchor="t">
            <a:spAutoFit/>
          </a:bodyPr>
          <a:lstStyle/>
          <a:p>
            <a:pPr algn="l">
              <a:lnSpc>
                <a:spcPts val="5082"/>
              </a:lnSpc>
            </a:pPr>
            <a:r>
              <a:rPr lang="en-US" sz="3300" b="1">
                <a:solidFill>
                  <a:srgbClr val="24363D"/>
                </a:solidFill>
                <a:latin typeface="Calibri (MS) Bold"/>
                <a:ea typeface="Calibri (MS) Bold"/>
                <a:cs typeface="Calibri (MS) Bold"/>
                <a:sym typeface="Calibri (MS) Bold"/>
              </a:rPr>
              <a:t>4. Financial Plan</a:t>
            </a:r>
          </a:p>
          <a:p>
            <a:pPr algn="l">
              <a:lnSpc>
                <a:spcPts val="5082"/>
              </a:lnSpc>
            </a:pPr>
            <a:r>
              <a:rPr lang="en-US" sz="3300">
                <a:solidFill>
                  <a:srgbClr val="24363D"/>
                </a:solidFill>
                <a:latin typeface="Calibri (MS)"/>
                <a:ea typeface="Calibri (MS)"/>
                <a:cs typeface="Calibri (MS)"/>
                <a:sym typeface="Calibri (MS)"/>
              </a:rPr>
              <a:t>Shows projected income, costs (fixed and variable), cash flow forecasts, and expected profits to demonstrate whether the business can grow and be sustainable. </a:t>
            </a:r>
          </a:p>
          <a:p>
            <a:pPr algn="l">
              <a:lnSpc>
                <a:spcPts val="5082"/>
              </a:lnSpc>
            </a:pPr>
            <a:r>
              <a:rPr lang="en-US" sz="3300" b="1">
                <a:solidFill>
                  <a:srgbClr val="24363D"/>
                </a:solidFill>
                <a:latin typeface="Calibri (MS) Bold"/>
                <a:ea typeface="Calibri (MS) Bold"/>
                <a:cs typeface="Calibri (MS) Bold"/>
                <a:sym typeface="Calibri (MS) Bold"/>
              </a:rPr>
              <a:t>5. Production Plan</a:t>
            </a:r>
          </a:p>
          <a:p>
            <a:pPr algn="l">
              <a:lnSpc>
                <a:spcPts val="5082"/>
              </a:lnSpc>
            </a:pPr>
            <a:r>
              <a:rPr lang="en-US" sz="3300">
                <a:solidFill>
                  <a:srgbClr val="24363D"/>
                </a:solidFill>
                <a:latin typeface="Calibri (MS)"/>
                <a:ea typeface="Calibri (MS)"/>
                <a:cs typeface="Calibri (MS)"/>
                <a:sym typeface="Calibri (MS)"/>
              </a:rPr>
              <a:t>Describes how goods or services will be produced (custom-made or batch), the machinery needed, and production timelines and targets.</a:t>
            </a:r>
          </a:p>
          <a:p>
            <a:pPr algn="l">
              <a:lnSpc>
                <a:spcPts val="5082"/>
              </a:lnSpc>
            </a:pPr>
            <a:r>
              <a:rPr lang="en-US" sz="3300" b="1">
                <a:solidFill>
                  <a:srgbClr val="24363D"/>
                </a:solidFill>
                <a:latin typeface="Calibri (MS) Bold"/>
                <a:ea typeface="Calibri (MS) Bold"/>
                <a:cs typeface="Calibri (MS) Bold"/>
                <a:sym typeface="Calibri (MS) Bold"/>
              </a:rPr>
              <a:t>6. Operational Plan</a:t>
            </a:r>
          </a:p>
          <a:p>
            <a:pPr algn="l">
              <a:lnSpc>
                <a:spcPts val="5082"/>
              </a:lnSpc>
            </a:pPr>
            <a:r>
              <a:rPr lang="en-US" sz="3300">
                <a:solidFill>
                  <a:srgbClr val="24363D"/>
                </a:solidFill>
                <a:latin typeface="Calibri (MS)"/>
                <a:ea typeface="Calibri (MS)"/>
                <a:cs typeface="Calibri (MS)"/>
                <a:sym typeface="Calibri (MS)"/>
              </a:rPr>
              <a:t>Outlines daily operations including staffing, stock handling, and working hours. It shows how the business will run smoothly and reliably.</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62592"/>
            <a:chOff x="0" y="0"/>
            <a:chExt cx="4816593" cy="543234"/>
          </a:xfrm>
        </p:grpSpPr>
        <p:sp>
          <p:nvSpPr>
            <p:cNvPr id="3" name="Freeform 3"/>
            <p:cNvSpPr/>
            <p:nvPr/>
          </p:nvSpPr>
          <p:spPr>
            <a:xfrm>
              <a:off x="0" y="0"/>
              <a:ext cx="4816592" cy="543234"/>
            </a:xfrm>
            <a:custGeom>
              <a:avLst/>
              <a:gdLst/>
              <a:ahLst/>
              <a:cxnLst/>
              <a:rect l="l" t="t" r="r" b="b"/>
              <a:pathLst>
                <a:path w="4816592" h="543234">
                  <a:moveTo>
                    <a:pt x="0" y="0"/>
                  </a:moveTo>
                  <a:lnTo>
                    <a:pt x="4816592" y="0"/>
                  </a:lnTo>
                  <a:lnTo>
                    <a:pt x="4816592" y="543234"/>
                  </a:lnTo>
                  <a:lnTo>
                    <a:pt x="0" y="543234"/>
                  </a:lnTo>
                  <a:close/>
                </a:path>
              </a:pathLst>
            </a:custGeom>
            <a:solidFill>
              <a:srgbClr val="24363D"/>
            </a:solidFill>
          </p:spPr>
          <p:txBody>
            <a:bodyPr/>
            <a:lstStyle/>
            <a:p>
              <a:endParaRPr lang="en-US"/>
            </a:p>
          </p:txBody>
        </p:sp>
        <p:sp>
          <p:nvSpPr>
            <p:cNvPr id="4" name="TextBox 4"/>
            <p:cNvSpPr txBox="1"/>
            <p:nvPr/>
          </p:nvSpPr>
          <p:spPr>
            <a:xfrm>
              <a:off x="0" y="-38100"/>
              <a:ext cx="4816593" cy="5813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470346" y="726766"/>
            <a:ext cx="13627438" cy="1214081"/>
          </a:xfrm>
          <a:custGeom>
            <a:avLst/>
            <a:gdLst/>
            <a:ahLst/>
            <a:cxnLst/>
            <a:rect l="l" t="t" r="r" b="b"/>
            <a:pathLst>
              <a:path w="13627438" h="1214081">
                <a:moveTo>
                  <a:pt x="0" y="0"/>
                </a:moveTo>
                <a:lnTo>
                  <a:pt x="13627438" y="0"/>
                </a:lnTo>
                <a:lnTo>
                  <a:pt x="13627438" y="1214081"/>
                </a:lnTo>
                <a:lnTo>
                  <a:pt x="0" y="12140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a:off x="15996207" y="152129"/>
            <a:ext cx="2144309" cy="1758334"/>
          </a:xfrm>
          <a:custGeom>
            <a:avLst/>
            <a:gdLst/>
            <a:ahLst/>
            <a:cxnLst/>
            <a:rect l="l" t="t" r="r" b="b"/>
            <a:pathLst>
              <a:path w="2144309" h="1758334">
                <a:moveTo>
                  <a:pt x="0" y="0"/>
                </a:moveTo>
                <a:lnTo>
                  <a:pt x="2144309" y="0"/>
                </a:lnTo>
                <a:lnTo>
                  <a:pt x="2144309" y="1758334"/>
                </a:lnTo>
                <a:lnTo>
                  <a:pt x="0" y="175833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7" name="TextBox 7"/>
          <p:cNvSpPr txBox="1"/>
          <p:nvPr/>
        </p:nvSpPr>
        <p:spPr>
          <a:xfrm>
            <a:off x="907567" y="2561930"/>
            <a:ext cx="16507962" cy="745490"/>
          </a:xfrm>
          <a:prstGeom prst="rect">
            <a:avLst/>
          </a:prstGeom>
        </p:spPr>
        <p:txBody>
          <a:bodyPr lIns="0" tIns="0" rIns="0" bIns="0" rtlCol="0" anchor="t">
            <a:spAutoFit/>
          </a:bodyPr>
          <a:lstStyle/>
          <a:p>
            <a:pPr algn="l">
              <a:lnSpc>
                <a:spcPts val="6160"/>
              </a:lnSpc>
            </a:pPr>
            <a:r>
              <a:rPr lang="en-US" sz="4400" b="1">
                <a:solidFill>
                  <a:srgbClr val="24363D"/>
                </a:solidFill>
                <a:latin typeface="Montserrat Bold"/>
                <a:ea typeface="Montserrat Bold"/>
                <a:cs typeface="Montserrat Bold"/>
                <a:sym typeface="Montserrat Bold"/>
              </a:rPr>
              <a:t>What Sections would be in a typical Business Plan?</a:t>
            </a:r>
          </a:p>
        </p:txBody>
      </p:sp>
      <p:sp>
        <p:nvSpPr>
          <p:cNvPr id="8" name="TextBox 8"/>
          <p:cNvSpPr txBox="1"/>
          <p:nvPr/>
        </p:nvSpPr>
        <p:spPr>
          <a:xfrm>
            <a:off x="907567" y="3433247"/>
            <a:ext cx="5795251" cy="5834418"/>
          </a:xfrm>
          <a:prstGeom prst="rect">
            <a:avLst/>
          </a:prstGeom>
        </p:spPr>
        <p:txBody>
          <a:bodyPr lIns="0" tIns="0" rIns="0" bIns="0" rtlCol="0" anchor="t">
            <a:spAutoFit/>
          </a:bodyPr>
          <a:lstStyle/>
          <a:p>
            <a:pPr algn="l">
              <a:lnSpc>
                <a:spcPts val="5082"/>
              </a:lnSpc>
            </a:pPr>
            <a:r>
              <a:rPr lang="en-US" sz="3300" b="1" dirty="0">
                <a:solidFill>
                  <a:srgbClr val="24363D"/>
                </a:solidFill>
                <a:latin typeface="Calibri (MS) Bold"/>
                <a:ea typeface="Calibri (MS) Bold"/>
                <a:cs typeface="Calibri (MS) Bold"/>
                <a:sym typeface="Calibri (MS) Bold"/>
              </a:rPr>
              <a:t>7. Business Model Canvas</a:t>
            </a:r>
          </a:p>
          <a:p>
            <a:pPr algn="l">
              <a:lnSpc>
                <a:spcPts val="5082"/>
              </a:lnSpc>
            </a:pPr>
            <a:r>
              <a:rPr lang="en-US" sz="3300" dirty="0">
                <a:solidFill>
                  <a:srgbClr val="24363D"/>
                </a:solidFill>
                <a:latin typeface="Calibri (MS)"/>
                <a:ea typeface="Calibri (MS)"/>
                <a:cs typeface="Calibri (MS)"/>
                <a:sym typeface="Calibri (MS)"/>
              </a:rPr>
              <a:t>A tool to </a:t>
            </a:r>
            <a:r>
              <a:rPr lang="en-US" sz="3300" dirty="0" err="1">
                <a:solidFill>
                  <a:srgbClr val="24363D"/>
                </a:solidFill>
                <a:latin typeface="Calibri (MS)"/>
                <a:ea typeface="Calibri (MS)"/>
                <a:cs typeface="Calibri (MS)"/>
                <a:sym typeface="Calibri (MS)"/>
              </a:rPr>
              <a:t>summarise</a:t>
            </a:r>
            <a:r>
              <a:rPr lang="en-US" sz="3300" dirty="0">
                <a:solidFill>
                  <a:srgbClr val="24363D"/>
                </a:solidFill>
                <a:latin typeface="Calibri (MS)"/>
                <a:ea typeface="Calibri (MS)"/>
                <a:cs typeface="Calibri (MS)"/>
                <a:sym typeface="Calibri (MS)"/>
              </a:rPr>
              <a:t> the business model - how the business creates and delivers value on one page. </a:t>
            </a:r>
          </a:p>
          <a:p>
            <a:pPr algn="l">
              <a:lnSpc>
                <a:spcPts val="5082"/>
              </a:lnSpc>
            </a:pPr>
            <a:endParaRPr lang="en-US" sz="3300" dirty="0">
              <a:solidFill>
                <a:srgbClr val="24363D"/>
              </a:solidFill>
              <a:latin typeface="Calibri (MS)"/>
              <a:ea typeface="Calibri (MS)"/>
              <a:cs typeface="Calibri (MS)"/>
              <a:sym typeface="Calibri (MS)"/>
            </a:endParaRPr>
          </a:p>
          <a:p>
            <a:pPr algn="l">
              <a:lnSpc>
                <a:spcPts val="5082"/>
              </a:lnSpc>
            </a:pPr>
            <a:r>
              <a:rPr lang="en-US" sz="3300" dirty="0">
                <a:solidFill>
                  <a:srgbClr val="24363D"/>
                </a:solidFill>
                <a:latin typeface="Calibri (MS)"/>
                <a:ea typeface="Calibri (MS)"/>
                <a:cs typeface="Calibri (MS)"/>
                <a:sym typeface="Calibri (MS)"/>
              </a:rPr>
              <a:t>It includes 9 sections e.g. key partners, resources, customer segments, cost structure, and revenue streams. </a:t>
            </a:r>
          </a:p>
        </p:txBody>
      </p:sp>
      <p:sp>
        <p:nvSpPr>
          <p:cNvPr id="9" name="TextBox 9"/>
          <p:cNvSpPr txBox="1"/>
          <p:nvPr/>
        </p:nvSpPr>
        <p:spPr>
          <a:xfrm>
            <a:off x="488029" y="156450"/>
            <a:ext cx="6214789" cy="715447"/>
          </a:xfrm>
          <a:prstGeom prst="rect">
            <a:avLst/>
          </a:prstGeom>
        </p:spPr>
        <p:txBody>
          <a:bodyPr lIns="0" tIns="0" rIns="0" bIns="0" rtlCol="0" anchor="t">
            <a:spAutoFit/>
          </a:bodyPr>
          <a:lstStyle/>
          <a:p>
            <a:pPr algn="ctr">
              <a:lnSpc>
                <a:spcPts val="5819"/>
              </a:lnSpc>
            </a:pPr>
            <a:r>
              <a:rPr lang="en-US" sz="4156">
                <a:solidFill>
                  <a:srgbClr val="91D1DB"/>
                </a:solidFill>
                <a:latin typeface="League Spartan"/>
                <a:ea typeface="League Spartan"/>
                <a:cs typeface="League Spartan"/>
                <a:sym typeface="League Spartan"/>
              </a:rPr>
              <a:t>Back In Business</a:t>
            </a:r>
          </a:p>
        </p:txBody>
      </p:sp>
      <p:pic>
        <p:nvPicPr>
          <p:cNvPr id="10" name="Picture 10"/>
          <p:cNvPicPr>
            <a:picLocks noChangeAspect="1"/>
          </p:cNvPicPr>
          <p:nvPr>
            <a:videoFile r:link="rId1"/>
          </p:nvPr>
        </p:nvPicPr>
        <p:blipFill>
          <a:blip r:embed="rId7"/>
          <a:stretch>
            <a:fillRect/>
          </a:stretch>
        </p:blipFill>
        <p:spPr>
          <a:xfrm>
            <a:off x="7731241" y="3444453"/>
            <a:ext cx="9684288" cy="5443160"/>
          </a:xfrm>
          <a:prstGeom prst="rect">
            <a:avLst/>
          </a:prstGeom>
        </p:spPr>
      </p:pic>
      <p:sp>
        <p:nvSpPr>
          <p:cNvPr id="11" name="TextBox 10">
            <a:extLst>
              <a:ext uri="{FF2B5EF4-FFF2-40B4-BE49-F238E27FC236}">
                <a16:creationId xmlns:a16="http://schemas.microsoft.com/office/drawing/2014/main" id="{3EC3EDE5-0E57-1991-CE57-A5182A65CAF6}"/>
              </a:ext>
            </a:extLst>
          </p:cNvPr>
          <p:cNvSpPr txBox="1"/>
          <p:nvPr/>
        </p:nvSpPr>
        <p:spPr>
          <a:xfrm>
            <a:off x="10363200" y="9082999"/>
            <a:ext cx="5177956" cy="369332"/>
          </a:xfrm>
          <a:prstGeom prst="rect">
            <a:avLst/>
          </a:prstGeom>
          <a:noFill/>
        </p:spPr>
        <p:txBody>
          <a:bodyPr wrap="none" rtlCol="0">
            <a:spAutoFit/>
          </a:bodyPr>
          <a:lstStyle/>
          <a:p>
            <a:r>
              <a:rPr lang="en-US" b="1" dirty="0"/>
              <a:t>https://</a:t>
            </a:r>
            <a:r>
              <a:rPr lang="en-US" b="1" dirty="0" err="1"/>
              <a:t>www.youtube.com</a:t>
            </a:r>
            <a:r>
              <a:rPr lang="en-US" b="1" dirty="0"/>
              <a:t>/</a:t>
            </a:r>
            <a:r>
              <a:rPr lang="en-US" b="1" dirty="0" err="1"/>
              <a:t>watch?v</a:t>
            </a:r>
            <a:r>
              <a:rPr lang="en-US" b="1" dirty="0"/>
              <a:t>=QoAOzMTLP5s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4375</Words>
  <Application>Microsoft Macintosh PowerPoint</Application>
  <PresentationFormat>Custom</PresentationFormat>
  <Paragraphs>460</Paragraphs>
  <Slides>59</Slides>
  <Notes>0</Notes>
  <HiddenSlides>0</HiddenSlides>
  <MMClips>3</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59</vt:i4>
      </vt:variant>
    </vt:vector>
  </HeadingPairs>
  <TitlesOfParts>
    <vt:vector size="71" baseType="lpstr">
      <vt:lpstr>Tabarra Sans Heavy</vt:lpstr>
      <vt:lpstr>Calibri (MS) Bold</vt:lpstr>
      <vt:lpstr>League Spartan</vt:lpstr>
      <vt:lpstr>Arial</vt:lpstr>
      <vt:lpstr>Montserrat</vt:lpstr>
      <vt:lpstr>Tabarra Sans Bold</vt:lpstr>
      <vt:lpstr>Tabarra Sans Italics</vt:lpstr>
      <vt:lpstr>Calibri (MS)</vt:lpstr>
      <vt:lpstr>Tabarra Sans</vt:lpstr>
      <vt:lpstr>Calibri</vt:lpstr>
      <vt:lpstr>Montserrat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S2 Ch8</dc:title>
  <cp:lastModifiedBy>Gavin Duffy</cp:lastModifiedBy>
  <cp:revision>4</cp:revision>
  <dcterms:created xsi:type="dcterms:W3CDTF">2006-08-16T00:00:00Z</dcterms:created>
  <dcterms:modified xsi:type="dcterms:W3CDTF">2025-08-11T10:20:08Z</dcterms:modified>
  <dc:identifier>DAGp24S-GMg</dc:identifier>
</cp:coreProperties>
</file>