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84" r:id="rId4"/>
    <p:sldId id="259" r:id="rId5"/>
    <p:sldId id="257" r:id="rId6"/>
    <p:sldId id="260" r:id="rId7"/>
    <p:sldId id="261" r:id="rId8"/>
    <p:sldId id="283"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8288000" cy="10287000"/>
  <p:notesSz cx="6858000" cy="9144000"/>
  <p:embeddedFontLst>
    <p:embeddedFont>
      <p:font typeface="Calibri (MS)" panose="020F0502020204030204" pitchFamily="34" charset="0"/>
      <p:regular r:id="rId30"/>
    </p:embeddedFont>
    <p:embeddedFont>
      <p:font typeface="Calibri (MS) Bold" panose="020F0702030404030204" pitchFamily="34" charset="0"/>
      <p:regular r:id="rId31"/>
      <p:bold r:id="rId32"/>
    </p:embeddedFont>
    <p:embeddedFont>
      <p:font typeface="League Spartan" pitchFamily="2" charset="77"/>
      <p:regular r:id="rId33"/>
      <p:bold r:id="rId34"/>
    </p:embeddedFont>
    <p:embeddedFont>
      <p:font typeface="Montserrat Bold" pitchFamily="2" charset="77"/>
      <p:regular r:id="rId35"/>
      <p:bold r:id="rId36"/>
    </p:embeddedFont>
    <p:embeddedFont>
      <p:font typeface="Tabarra Sans" pitchFamily="2" charset="0"/>
      <p:regular r:id="rId37"/>
    </p:embeddedFont>
    <p:embeddedFont>
      <p:font typeface="Tabarra Sans Bold" pitchFamily="2" charset="0"/>
      <p:regular r:id="rId38"/>
      <p:bold r:id="rId39"/>
    </p:embeddedFont>
    <p:embeddedFont>
      <p:font typeface="Tabarra Sans Heavy" pitchFamily="2" charset="0"/>
      <p:regular r:id="rId40"/>
      <p:bold r:id="rId41"/>
    </p:embeddedFont>
    <p:embeddedFont>
      <p:font typeface="Tabarra Sans Italics" pitchFamily="2" charset="0"/>
      <p:regular r:id="rId42"/>
      <p: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D1DB"/>
    <a:srgbClr val="91DBD9"/>
    <a:srgbClr val="3E7992"/>
    <a:srgbClr val="203C48"/>
    <a:srgbClr val="F6DA6A"/>
    <a:srgbClr val="3D887B"/>
    <a:srgbClr val="D6E591"/>
    <a:srgbClr val="DB543E"/>
    <a:srgbClr val="F49B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950" autoAdjust="0"/>
    <p:restoredTop sz="94602" autoAdjust="0"/>
  </p:normalViewPr>
  <p:slideViewPr>
    <p:cSldViewPr>
      <p:cViewPr varScale="1">
        <p:scale>
          <a:sx n="68" d="100"/>
          <a:sy n="68" d="100"/>
        </p:scale>
        <p:origin x="1008"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6.sv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1.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6.sv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16.sv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6.sv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hyperlink" Target="https://backinbusinesshub.com/wp-content/uploads/2025/06/Starter-worksheet-Chapter-7-2.pdf" TargetMode="External"/><Relationship Id="rId7" Type="http://schemas.openxmlformats.org/officeDocument/2006/relationships/hyperlink" Target="https://backinbusinesshub.com/wp-content/uploads/2025/08/Ch7-Class-Exam.pdf"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https://wordwall.net/resource/95129089/chapter-7-key-takeaways" TargetMode="External"/><Relationship Id="rId5" Type="http://schemas.openxmlformats.org/officeDocument/2006/relationships/hyperlink" Target="https://backinbusinesshub.com/wp-content/uploads/2025/08/Ch7-Sample-Paper-Workpack.pdf" TargetMode="External"/><Relationship Id="rId4" Type="http://schemas.openxmlformats.org/officeDocument/2006/relationships/hyperlink" Target="https://backinbusinesshub.com/wp-content/uploads/2025/07/Ch7-Activity-Book-Solutions.pdf"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6.sv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3.png"/><Relationship Id="rId7"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ideo" Target="https://www.youtube.com/watch?v=ZrM55P8H0X8" TargetMode="Externa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30.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6.sv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32.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16.sv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s://backinbusinesshub.com/wp-content/uploads/2025/06/Starter-worksheet-Chapter-7-2.pdf" TargetMode="External"/><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ideo" Target="https://www.youtube.com/watch?v=IZvAm3xLIWU" TargetMode="External"/><Relationship Id="rId6" Type="http://schemas.openxmlformats.org/officeDocument/2006/relationships/image" Target="../media/image7.jpeg"/><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999724" y="0"/>
            <a:ext cx="4288276" cy="4288276"/>
          </a:xfrm>
          <a:custGeom>
            <a:avLst/>
            <a:gdLst/>
            <a:ahLst/>
            <a:cxnLst/>
            <a:rect l="l" t="t" r="r" b="b"/>
            <a:pathLst>
              <a:path w="4288276" h="4288276">
                <a:moveTo>
                  <a:pt x="0" y="0"/>
                </a:moveTo>
                <a:lnTo>
                  <a:pt x="4288276" y="0"/>
                </a:lnTo>
                <a:lnTo>
                  <a:pt x="4288276" y="4288276"/>
                </a:lnTo>
                <a:lnTo>
                  <a:pt x="0" y="4288276"/>
                </a:lnTo>
                <a:lnTo>
                  <a:pt x="0" y="0"/>
                </a:lnTo>
                <a:close/>
              </a:path>
            </a:pathLst>
          </a:custGeom>
          <a:blipFill>
            <a:blip r:embed="rId3">
              <a:alphaModFix amt="4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4" name="TextBox 4"/>
          <p:cNvSpPr txBox="1"/>
          <p:nvPr/>
        </p:nvSpPr>
        <p:spPr>
          <a:xfrm>
            <a:off x="1028700" y="1365780"/>
            <a:ext cx="13362596" cy="4770537"/>
          </a:xfrm>
          <a:prstGeom prst="rect">
            <a:avLst/>
          </a:prstGeom>
        </p:spPr>
        <p:txBody>
          <a:bodyPr lIns="0" tIns="0" rIns="0" bIns="0" rtlCol="0" anchor="t">
            <a:spAutoFit/>
          </a:bodyPr>
          <a:lstStyle/>
          <a:p>
            <a:pPr algn="l">
              <a:lnSpc>
                <a:spcPts val="18645"/>
              </a:lnSpc>
            </a:pPr>
            <a:r>
              <a:rPr lang="en-US" sz="16950" b="1" dirty="0">
                <a:solidFill>
                  <a:srgbClr val="91D1DB"/>
                </a:solidFill>
                <a:latin typeface="Tabarra Sans Heavy"/>
                <a:ea typeface="Tabarra Sans Heavy"/>
                <a:cs typeface="Tabarra Sans Heavy"/>
                <a:sym typeface="Tabarra Sans Heavy"/>
              </a:rPr>
              <a:t>Strand 2</a:t>
            </a:r>
          </a:p>
          <a:p>
            <a:pPr algn="l">
              <a:lnSpc>
                <a:spcPts val="18645"/>
              </a:lnSpc>
            </a:pPr>
            <a:r>
              <a:rPr lang="en-US" sz="16950" b="1" dirty="0">
                <a:solidFill>
                  <a:srgbClr val="91D1DB"/>
                </a:solidFill>
                <a:latin typeface="Tabarra Sans Heavy"/>
                <a:ea typeface="Tabarra Sans Heavy"/>
                <a:cs typeface="Tabarra Sans Heavy"/>
                <a:sym typeface="Tabarra Sans Heavy"/>
              </a:rPr>
              <a:t>Chapter 7</a:t>
            </a:r>
          </a:p>
        </p:txBody>
      </p:sp>
      <p:sp>
        <p:nvSpPr>
          <p:cNvPr id="5" name="TextBox 5"/>
          <p:cNvSpPr txBox="1"/>
          <p:nvPr/>
        </p:nvSpPr>
        <p:spPr>
          <a:xfrm>
            <a:off x="1028700" y="7283969"/>
            <a:ext cx="13362596" cy="1127125"/>
          </a:xfrm>
          <a:prstGeom prst="rect">
            <a:avLst/>
          </a:prstGeom>
        </p:spPr>
        <p:txBody>
          <a:bodyPr lIns="0" tIns="0" rIns="0" bIns="0" rtlCol="0" anchor="t">
            <a:spAutoFit/>
          </a:bodyPr>
          <a:lstStyle/>
          <a:p>
            <a:pPr algn="l">
              <a:lnSpc>
                <a:spcPts val="7699"/>
              </a:lnSpc>
            </a:pPr>
            <a:r>
              <a:rPr lang="en-US" sz="6999" b="1" dirty="0">
                <a:solidFill>
                  <a:srgbClr val="91D1DB"/>
                </a:solidFill>
                <a:latin typeface="Tabarra Sans Heavy"/>
                <a:ea typeface="Tabarra Sans Heavy"/>
                <a:cs typeface="Tabarra Sans Heavy"/>
                <a:sym typeface="Tabarra Sans Heavy"/>
              </a:rPr>
              <a:t>Idea development</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dirty="0">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18261" y="2892367"/>
            <a:ext cx="11051479" cy="1113503"/>
            <a:chOff x="0" y="0"/>
            <a:chExt cx="2910678" cy="293268"/>
          </a:xfrm>
        </p:grpSpPr>
        <p:sp>
          <p:nvSpPr>
            <p:cNvPr id="3" name="Freeform 3"/>
            <p:cNvSpPr/>
            <p:nvPr/>
          </p:nvSpPr>
          <p:spPr>
            <a:xfrm>
              <a:off x="0" y="0"/>
              <a:ext cx="2910678" cy="293268"/>
            </a:xfrm>
            <a:custGeom>
              <a:avLst/>
              <a:gdLst/>
              <a:ahLst/>
              <a:cxnLst/>
              <a:rect l="l" t="t" r="r" b="b"/>
              <a:pathLst>
                <a:path w="2910678" h="293268">
                  <a:moveTo>
                    <a:pt x="35727" y="0"/>
                  </a:moveTo>
                  <a:lnTo>
                    <a:pt x="2874950" y="0"/>
                  </a:lnTo>
                  <a:cubicBezTo>
                    <a:pt x="2894682" y="0"/>
                    <a:pt x="2910678" y="15996"/>
                    <a:pt x="2910678" y="35727"/>
                  </a:cubicBezTo>
                  <a:lnTo>
                    <a:pt x="2910678" y="257541"/>
                  </a:lnTo>
                  <a:cubicBezTo>
                    <a:pt x="2910678" y="277273"/>
                    <a:pt x="2894682" y="293268"/>
                    <a:pt x="2874950" y="293268"/>
                  </a:cubicBezTo>
                  <a:lnTo>
                    <a:pt x="35727" y="293268"/>
                  </a:lnTo>
                  <a:cubicBezTo>
                    <a:pt x="15996" y="293268"/>
                    <a:pt x="0" y="277273"/>
                    <a:pt x="0" y="257541"/>
                  </a:cubicBezTo>
                  <a:lnTo>
                    <a:pt x="0" y="35727"/>
                  </a:lnTo>
                  <a:cubicBezTo>
                    <a:pt x="0" y="15996"/>
                    <a:pt x="15996" y="0"/>
                    <a:pt x="35727" y="0"/>
                  </a:cubicBezTo>
                  <a:close/>
                </a:path>
              </a:pathLst>
            </a:custGeom>
            <a:solidFill>
              <a:srgbClr val="91D1DB"/>
            </a:solidFill>
          </p:spPr>
          <p:txBody>
            <a:bodyPr/>
            <a:lstStyle/>
            <a:p>
              <a:endParaRPr lang="en-US"/>
            </a:p>
          </p:txBody>
        </p:sp>
        <p:sp>
          <p:nvSpPr>
            <p:cNvPr id="4" name="TextBox 4"/>
            <p:cNvSpPr txBox="1"/>
            <p:nvPr/>
          </p:nvSpPr>
          <p:spPr>
            <a:xfrm>
              <a:off x="0" y="-76200"/>
              <a:ext cx="2910678" cy="369468"/>
            </a:xfrm>
            <a:prstGeom prst="rect">
              <a:avLst/>
            </a:prstGeom>
          </p:spPr>
          <p:txBody>
            <a:bodyPr lIns="50800" tIns="50800" rIns="50800" bIns="50800" rtlCol="0" anchor="ctr"/>
            <a:lstStyle/>
            <a:p>
              <a:pPr algn="ctr">
                <a:lnSpc>
                  <a:spcPts val="6159"/>
                </a:lnSpc>
              </a:pPr>
              <a:r>
                <a:rPr lang="en-US" sz="4399" b="1">
                  <a:solidFill>
                    <a:srgbClr val="FFFFFF"/>
                  </a:solidFill>
                  <a:latin typeface="Montserrat Bold"/>
                  <a:ea typeface="Montserrat Bold"/>
                  <a:cs typeface="Montserrat Bold"/>
                  <a:sym typeface="Montserrat Bold"/>
                </a:rPr>
                <a:t>Reflect &amp; Research Pg 116</a:t>
              </a:r>
            </a:p>
          </p:txBody>
        </p:sp>
      </p:grpSp>
      <p:sp>
        <p:nvSpPr>
          <p:cNvPr id="5" name="Freeform 5"/>
          <p:cNvSpPr/>
          <p:nvPr/>
        </p:nvSpPr>
        <p:spPr>
          <a:xfrm>
            <a:off x="572779" y="4469501"/>
            <a:ext cx="4847247" cy="4144396"/>
          </a:xfrm>
          <a:custGeom>
            <a:avLst/>
            <a:gdLst/>
            <a:ahLst/>
            <a:cxnLst/>
            <a:rect l="l" t="t" r="r" b="b"/>
            <a:pathLst>
              <a:path w="4847247" h="4144396">
                <a:moveTo>
                  <a:pt x="0" y="0"/>
                </a:moveTo>
                <a:lnTo>
                  <a:pt x="4847246" y="0"/>
                </a:lnTo>
                <a:lnTo>
                  <a:pt x="4847246" y="4144396"/>
                </a:lnTo>
                <a:lnTo>
                  <a:pt x="0" y="41443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6150777" y="4645145"/>
            <a:ext cx="11564444" cy="3602609"/>
          </a:xfrm>
          <a:prstGeom prst="rect">
            <a:avLst/>
          </a:prstGeom>
        </p:spPr>
        <p:txBody>
          <a:bodyPr lIns="0" tIns="0" rIns="0" bIns="0" rtlCol="0" anchor="t">
            <a:spAutoFit/>
          </a:bodyPr>
          <a:lstStyle/>
          <a:p>
            <a:pPr algn="l">
              <a:lnSpc>
                <a:spcPts val="5698"/>
              </a:lnSpc>
            </a:pPr>
            <a:r>
              <a:rPr lang="en-US" sz="3700">
                <a:solidFill>
                  <a:srgbClr val="24363D"/>
                </a:solidFill>
                <a:latin typeface="Calibri (MS)"/>
                <a:ea typeface="Calibri (MS)"/>
                <a:cs typeface="Calibri (MS)"/>
                <a:sym typeface="Calibri (MS)"/>
              </a:rPr>
              <a:t>1. Task: List 5 products/services you use daily and investigate how the original idea was developed.</a:t>
            </a:r>
          </a:p>
          <a:p>
            <a:pPr algn="l">
              <a:lnSpc>
                <a:spcPts val="5698"/>
              </a:lnSpc>
            </a:pPr>
            <a:r>
              <a:rPr lang="en-US" sz="3700">
                <a:solidFill>
                  <a:srgbClr val="24363D"/>
                </a:solidFill>
                <a:latin typeface="Calibri (MS)"/>
                <a:ea typeface="Calibri (MS)"/>
                <a:cs typeface="Calibri (MS)"/>
                <a:sym typeface="Calibri (MS)"/>
              </a:rPr>
              <a:t>2. Were they created from a problem, a passion, or a gap in the market?</a:t>
            </a:r>
          </a:p>
          <a:p>
            <a:pPr algn="l">
              <a:lnSpc>
                <a:spcPts val="5698"/>
              </a:lnSpc>
            </a:pPr>
            <a:r>
              <a:rPr lang="en-US" sz="3700">
                <a:solidFill>
                  <a:srgbClr val="24363D"/>
                </a:solidFill>
                <a:latin typeface="Calibri (MS)"/>
                <a:ea typeface="Calibri (MS)"/>
                <a:cs typeface="Calibri (MS)"/>
                <a:sym typeface="Calibri (MS)"/>
              </a:rPr>
              <a:t>3. Share the most interesting one with the class. </a:t>
            </a:r>
          </a:p>
        </p:txBody>
      </p:sp>
      <p:grpSp>
        <p:nvGrpSpPr>
          <p:cNvPr id="7" name="Group 7"/>
          <p:cNvGrpSpPr/>
          <p:nvPr/>
        </p:nvGrpSpPr>
        <p:grpSpPr>
          <a:xfrm>
            <a:off x="0" y="0"/>
            <a:ext cx="18288000" cy="2062592"/>
            <a:chOff x="0" y="0"/>
            <a:chExt cx="4816593" cy="543234"/>
          </a:xfrm>
        </p:grpSpPr>
        <p:sp>
          <p:nvSpPr>
            <p:cNvPr id="8" name="Freeform 8"/>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9" name="TextBox 9"/>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52129"/>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907567" y="3512566"/>
            <a:ext cx="16351733" cy="5745734"/>
          </a:xfrm>
          <a:prstGeom prst="rect">
            <a:avLst/>
          </a:prstGeom>
        </p:spPr>
        <p:txBody>
          <a:bodyPr lIns="0" tIns="0" rIns="0" bIns="0" rtlCol="0" anchor="t">
            <a:spAutoFit/>
          </a:bodyPr>
          <a:lstStyle/>
          <a:p>
            <a:pPr marL="798831" lvl="1" indent="-399416" algn="l">
              <a:lnSpc>
                <a:spcPts val="5698"/>
              </a:lnSpc>
              <a:buFont typeface="Arial"/>
              <a:buChar char="•"/>
            </a:pPr>
            <a:r>
              <a:rPr lang="en-US" sz="3700" b="1">
                <a:solidFill>
                  <a:srgbClr val="24363D"/>
                </a:solidFill>
                <a:latin typeface="Calibri (MS) Bold"/>
                <a:ea typeface="Calibri (MS) Bold"/>
                <a:cs typeface="Calibri (MS) Bold"/>
                <a:sym typeface="Calibri (MS) Bold"/>
              </a:rPr>
              <a:t>Organisational Culture</a:t>
            </a:r>
          </a:p>
          <a:p>
            <a:pPr marL="798831" lvl="1" indent="-399416" algn="l">
              <a:lnSpc>
                <a:spcPts val="5698"/>
              </a:lnSpc>
              <a:buFont typeface="Arial"/>
              <a:buChar char="•"/>
            </a:pPr>
            <a:r>
              <a:rPr lang="en-US" sz="3700">
                <a:solidFill>
                  <a:srgbClr val="24363D"/>
                </a:solidFill>
                <a:latin typeface="Calibri (MS)"/>
                <a:ea typeface="Calibri (MS)"/>
                <a:cs typeface="Calibri (MS)"/>
                <a:sym typeface="Calibri (MS)"/>
              </a:rPr>
              <a:t>The leadership style in a business shapes how willing staff are to offer new ideas. Visionary leaders like Steve Jobs at Apple inspire creativity and encourage ideas and risk taking in their staff.</a:t>
            </a:r>
          </a:p>
          <a:p>
            <a:pPr marL="798831" lvl="1" indent="-399416" algn="l">
              <a:lnSpc>
                <a:spcPts val="5698"/>
              </a:lnSpc>
              <a:buFont typeface="Arial"/>
              <a:buChar char="•"/>
            </a:pPr>
            <a:r>
              <a:rPr lang="en-US" sz="3700" b="1">
                <a:solidFill>
                  <a:srgbClr val="24363D"/>
                </a:solidFill>
                <a:latin typeface="Calibri (MS) Bold"/>
                <a:ea typeface="Calibri (MS) Bold"/>
                <a:cs typeface="Calibri (MS) Bold"/>
                <a:sym typeface="Calibri (MS) Bold"/>
              </a:rPr>
              <a:t>Availability of Resources</a:t>
            </a:r>
          </a:p>
          <a:p>
            <a:pPr marL="798831" lvl="1" indent="-399416" algn="l">
              <a:lnSpc>
                <a:spcPts val="5698"/>
              </a:lnSpc>
              <a:buFont typeface="Arial"/>
              <a:buChar char="•"/>
            </a:pPr>
            <a:r>
              <a:rPr lang="en-US" sz="3700">
                <a:solidFill>
                  <a:srgbClr val="24363D"/>
                </a:solidFill>
                <a:latin typeface="Calibri (MS)"/>
                <a:ea typeface="Calibri (MS)"/>
                <a:cs typeface="Calibri (MS)"/>
                <a:sym typeface="Calibri (MS)"/>
              </a:rPr>
              <a:t>Without time, funding, or skilled people, it’s hard to develop ideas. Google encourages innovation by giving employees 20% of their time to work on new concepts.</a:t>
            </a:r>
          </a:p>
        </p:txBody>
      </p:sp>
      <p:sp>
        <p:nvSpPr>
          <p:cNvPr id="6" name="Freeform 6"/>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14038279" y="5758040"/>
            <a:ext cx="1344117" cy="1445287"/>
          </a:xfrm>
          <a:custGeom>
            <a:avLst/>
            <a:gdLst/>
            <a:ahLst/>
            <a:cxnLst/>
            <a:rect l="l" t="t" r="r" b="b"/>
            <a:pathLst>
              <a:path w="1344117" h="1445287">
                <a:moveTo>
                  <a:pt x="0" y="0"/>
                </a:moveTo>
                <a:lnTo>
                  <a:pt x="1344116" y="0"/>
                </a:lnTo>
                <a:lnTo>
                  <a:pt x="1344116" y="1445286"/>
                </a:lnTo>
                <a:lnTo>
                  <a:pt x="0" y="14452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TextBox 9"/>
          <p:cNvSpPr txBox="1"/>
          <p:nvPr/>
        </p:nvSpPr>
        <p:spPr>
          <a:xfrm>
            <a:off x="907567" y="2561930"/>
            <a:ext cx="14027117"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Factors Influencing Idea Development</a:t>
            </a:r>
          </a:p>
        </p:txBody>
      </p:sp>
      <p:sp>
        <p:nvSpPr>
          <p:cNvPr id="10" name="TextBox 10"/>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4145591" y="5976209"/>
            <a:ext cx="3701232" cy="2465946"/>
          </a:xfrm>
          <a:custGeom>
            <a:avLst/>
            <a:gdLst/>
            <a:ahLst/>
            <a:cxnLst/>
            <a:rect l="l" t="t" r="r" b="b"/>
            <a:pathLst>
              <a:path w="3701232" h="2465946">
                <a:moveTo>
                  <a:pt x="0" y="0"/>
                </a:moveTo>
                <a:lnTo>
                  <a:pt x="3701232" y="0"/>
                </a:lnTo>
                <a:lnTo>
                  <a:pt x="3701232" y="2465946"/>
                </a:lnTo>
                <a:lnTo>
                  <a:pt x="0" y="2465946"/>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716628" y="3512566"/>
            <a:ext cx="16351733" cy="5745734"/>
          </a:xfrm>
          <a:prstGeom prst="rect">
            <a:avLst/>
          </a:prstGeom>
        </p:spPr>
        <p:txBody>
          <a:bodyPr lIns="0" tIns="0" rIns="0" bIns="0" rtlCol="0" anchor="t">
            <a:spAutoFit/>
          </a:bodyPr>
          <a:lstStyle/>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Market Trends &amp; Consumer </a:t>
            </a:r>
            <a:r>
              <a:rPr lang="en-US" sz="3700" b="1" dirty="0" err="1">
                <a:solidFill>
                  <a:srgbClr val="24363D"/>
                </a:solidFill>
                <a:latin typeface="Calibri (MS) Bold"/>
                <a:ea typeface="Calibri (MS) Bold"/>
                <a:cs typeface="Calibri (MS) Bold"/>
                <a:sym typeface="Calibri (MS) Bold"/>
              </a:rPr>
              <a:t>Behaviour</a:t>
            </a:r>
            <a:endParaRPr lang="en-US" sz="3700" b="1" dirty="0">
              <a:solidFill>
                <a:srgbClr val="24363D"/>
              </a:solidFill>
              <a:latin typeface="Calibri (MS) Bold"/>
              <a:ea typeface="Calibri (MS) Bold"/>
              <a:cs typeface="Calibri (MS) Bold"/>
              <a:sym typeface="Calibri (MS) Bold"/>
            </a:endParaRPr>
          </a:p>
          <a:p>
            <a:pPr marL="798831" lvl="1" indent="-399416" algn="l">
              <a:lnSpc>
                <a:spcPts val="5698"/>
              </a:lnSpc>
              <a:buFont typeface="Arial"/>
              <a:buChar char="•"/>
            </a:pPr>
            <a:r>
              <a:rPr lang="en-US" sz="3700" dirty="0">
                <a:solidFill>
                  <a:srgbClr val="24363D"/>
                </a:solidFill>
                <a:latin typeface="Calibri (MS)"/>
                <a:ea typeface="Calibri (MS)"/>
                <a:cs typeface="Calibri (MS)"/>
                <a:sym typeface="Calibri (MS)"/>
              </a:rPr>
              <a:t>When consumer habits shift, so do opportunities. For example, the move away from plastic opened the market for eco-friendly products like paper straws.</a:t>
            </a:r>
          </a:p>
          <a:p>
            <a:pPr algn="l">
              <a:lnSpc>
                <a:spcPts val="5698"/>
              </a:lnSpc>
            </a:pPr>
            <a:endParaRPr lang="en-US" sz="3700" dirty="0">
              <a:solidFill>
                <a:srgbClr val="24363D"/>
              </a:solidFill>
              <a:latin typeface="Calibri (MS)"/>
              <a:ea typeface="Calibri (MS)"/>
              <a:cs typeface="Calibri (MS)"/>
              <a:sym typeface="Calibri (MS)"/>
            </a:endParaRPr>
          </a:p>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Technological Advancements</a:t>
            </a:r>
          </a:p>
          <a:p>
            <a:pPr marL="798831" lvl="1" indent="-399416" algn="l">
              <a:lnSpc>
                <a:spcPts val="5698"/>
              </a:lnSpc>
              <a:buFont typeface="Arial"/>
              <a:buChar char="•"/>
            </a:pPr>
            <a:r>
              <a:rPr lang="en-US" sz="3700" dirty="0">
                <a:solidFill>
                  <a:srgbClr val="24363D"/>
                </a:solidFill>
                <a:latin typeface="Calibri (MS)"/>
                <a:ea typeface="Calibri (MS)"/>
                <a:cs typeface="Calibri (MS)"/>
                <a:sym typeface="Calibri (MS)"/>
              </a:rPr>
              <a:t>New tech unlocks new industries. Smartphones made app-based </a:t>
            </a:r>
          </a:p>
          <a:p>
            <a:pPr marL="399415" lvl="1" algn="l">
              <a:lnSpc>
                <a:spcPts val="5698"/>
              </a:lnSpc>
            </a:pPr>
            <a:r>
              <a:rPr lang="en-US" sz="3700" dirty="0">
                <a:solidFill>
                  <a:srgbClr val="24363D"/>
                </a:solidFill>
                <a:latin typeface="Calibri (MS)"/>
                <a:ea typeface="Calibri (MS)"/>
                <a:cs typeface="Calibri (MS)"/>
                <a:sym typeface="Calibri (MS)"/>
              </a:rPr>
              <a:t>services like Deliveroo and Just Eat possible — ideas that didn’t  </a:t>
            </a:r>
          </a:p>
          <a:p>
            <a:pPr marL="399415" lvl="1" algn="l">
              <a:lnSpc>
                <a:spcPts val="5698"/>
              </a:lnSpc>
            </a:pPr>
            <a:r>
              <a:rPr lang="en-US" sz="3700" dirty="0">
                <a:solidFill>
                  <a:srgbClr val="24363D"/>
                </a:solidFill>
                <a:latin typeface="Calibri (MS)"/>
                <a:ea typeface="Calibri (MS)"/>
                <a:cs typeface="Calibri (MS)"/>
                <a:sym typeface="Calibri (MS)"/>
              </a:rPr>
              <a:t>work before became profitable.</a:t>
            </a:r>
          </a:p>
        </p:txBody>
      </p:sp>
      <p:sp>
        <p:nvSpPr>
          <p:cNvPr id="9" name="TextBox 9"/>
          <p:cNvSpPr txBox="1"/>
          <p:nvPr/>
        </p:nvSpPr>
        <p:spPr>
          <a:xfrm>
            <a:off x="907567" y="2561930"/>
            <a:ext cx="14027117"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Factors Influencing Idea Development</a:t>
            </a:r>
          </a:p>
        </p:txBody>
      </p:sp>
      <p:sp>
        <p:nvSpPr>
          <p:cNvPr id="10" name="TextBox 10"/>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0923774" y="3616459"/>
            <a:ext cx="6475571" cy="5641841"/>
          </a:xfrm>
          <a:custGeom>
            <a:avLst/>
            <a:gdLst/>
            <a:ahLst/>
            <a:cxnLst/>
            <a:rect l="l" t="t" r="r" b="b"/>
            <a:pathLst>
              <a:path w="6475571" h="5641841">
                <a:moveTo>
                  <a:pt x="0" y="0"/>
                </a:moveTo>
                <a:lnTo>
                  <a:pt x="6475571" y="0"/>
                </a:lnTo>
                <a:lnTo>
                  <a:pt x="6475571" y="5641841"/>
                </a:lnTo>
                <a:lnTo>
                  <a:pt x="0" y="564184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1178841" y="4088911"/>
            <a:ext cx="7965159" cy="5031359"/>
          </a:xfrm>
          <a:prstGeom prst="rect">
            <a:avLst/>
          </a:prstGeom>
        </p:spPr>
        <p:txBody>
          <a:bodyPr lIns="0" tIns="0" rIns="0" bIns="0" rtlCol="0" anchor="t">
            <a:spAutoFit/>
          </a:bodyPr>
          <a:lstStyle/>
          <a:p>
            <a:pPr marL="798831" lvl="1" indent="-399416" algn="l">
              <a:lnSpc>
                <a:spcPts val="5698"/>
              </a:lnSpc>
              <a:buFont typeface="Arial"/>
              <a:buChar char="•"/>
            </a:pPr>
            <a:r>
              <a:rPr lang="en-US" sz="3700" b="1">
                <a:solidFill>
                  <a:srgbClr val="24363D"/>
                </a:solidFill>
                <a:latin typeface="Calibri (MS) Bold"/>
                <a:ea typeface="Calibri (MS) Bold"/>
                <a:cs typeface="Calibri (MS) Bold"/>
                <a:sym typeface="Calibri (MS) Bold"/>
              </a:rPr>
              <a:t>Legal Requirements</a:t>
            </a:r>
          </a:p>
          <a:p>
            <a:pPr marL="798831" lvl="1" indent="-399416" algn="l">
              <a:lnSpc>
                <a:spcPts val="5698"/>
              </a:lnSpc>
              <a:buFont typeface="Arial"/>
              <a:buChar char="•"/>
            </a:pPr>
            <a:r>
              <a:rPr lang="en-US" sz="3700">
                <a:solidFill>
                  <a:srgbClr val="24363D"/>
                </a:solidFill>
                <a:latin typeface="Calibri (MS)"/>
                <a:ea typeface="Calibri (MS)"/>
                <a:cs typeface="Calibri (MS)"/>
                <a:sym typeface="Calibri (MS)"/>
              </a:rPr>
              <a:t>Sometimes a great idea can’t progress due to outdated laws. For example, in 2025 an idea for modular homes to address Ireland’s housing crisis require legal changes before they can be rolled out.</a:t>
            </a:r>
          </a:p>
        </p:txBody>
      </p:sp>
      <p:sp>
        <p:nvSpPr>
          <p:cNvPr id="9" name="TextBox 9"/>
          <p:cNvSpPr txBox="1"/>
          <p:nvPr/>
        </p:nvSpPr>
        <p:spPr>
          <a:xfrm>
            <a:off x="907567" y="2561930"/>
            <a:ext cx="14027117"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Factors Influencing Idea Development</a:t>
            </a:r>
          </a:p>
        </p:txBody>
      </p:sp>
      <p:sp>
        <p:nvSpPr>
          <p:cNvPr id="10" name="TextBox 10"/>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7.1</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576538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591128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None</a:t>
            </a:r>
          </a:p>
        </p:txBody>
      </p:sp>
      <p:sp>
        <p:nvSpPr>
          <p:cNvPr id="15" name="TextBox 15"/>
          <p:cNvSpPr txBox="1"/>
          <p:nvPr/>
        </p:nvSpPr>
        <p:spPr>
          <a:xfrm>
            <a:off x="835973" y="725036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Q1, Q2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2228797"/>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7.2</a:t>
            </a:r>
          </a:p>
        </p:txBody>
      </p:sp>
      <p:sp>
        <p:nvSpPr>
          <p:cNvPr id="5" name="TextBox 5"/>
          <p:cNvSpPr txBox="1"/>
          <p:nvPr/>
        </p:nvSpPr>
        <p:spPr>
          <a:xfrm>
            <a:off x="1028507" y="4719642"/>
            <a:ext cx="16230697" cy="29019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7.2 Outline design thinking as an innovative approach to idea development and appreciate how the process is iterative and both solution- and person-centred. </a:t>
            </a:r>
          </a:p>
        </p:txBody>
      </p:sp>
      <p:sp>
        <p:nvSpPr>
          <p:cNvPr id="6" name="TextBox 6"/>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2518861" y="4363283"/>
            <a:ext cx="5769139" cy="3843689"/>
          </a:xfrm>
          <a:custGeom>
            <a:avLst/>
            <a:gdLst/>
            <a:ahLst/>
            <a:cxnLst/>
            <a:rect l="l" t="t" r="r" b="b"/>
            <a:pathLst>
              <a:path w="5769139" h="3843689">
                <a:moveTo>
                  <a:pt x="0" y="0"/>
                </a:moveTo>
                <a:lnTo>
                  <a:pt x="5769139" y="0"/>
                </a:lnTo>
                <a:lnTo>
                  <a:pt x="5769139" y="3843689"/>
                </a:lnTo>
                <a:lnTo>
                  <a:pt x="0" y="3843689"/>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a:off x="734070" y="2915825"/>
            <a:ext cx="12190783" cy="6738605"/>
            <a:chOff x="0" y="0"/>
            <a:chExt cx="3210741" cy="1774777"/>
          </a:xfrm>
        </p:grpSpPr>
        <p:sp>
          <p:nvSpPr>
            <p:cNvPr id="9" name="Freeform 9"/>
            <p:cNvSpPr/>
            <p:nvPr/>
          </p:nvSpPr>
          <p:spPr>
            <a:xfrm>
              <a:off x="0" y="0"/>
              <a:ext cx="3210741" cy="1774777"/>
            </a:xfrm>
            <a:custGeom>
              <a:avLst/>
              <a:gdLst/>
              <a:ahLst/>
              <a:cxnLst/>
              <a:rect l="l" t="t" r="r" b="b"/>
              <a:pathLst>
                <a:path w="3210741" h="1774777">
                  <a:moveTo>
                    <a:pt x="32388" y="0"/>
                  </a:moveTo>
                  <a:lnTo>
                    <a:pt x="3178353" y="0"/>
                  </a:lnTo>
                  <a:cubicBezTo>
                    <a:pt x="3186943" y="0"/>
                    <a:pt x="3195181" y="3412"/>
                    <a:pt x="3201255" y="9486"/>
                  </a:cubicBezTo>
                  <a:cubicBezTo>
                    <a:pt x="3207329" y="15560"/>
                    <a:pt x="3210741" y="23798"/>
                    <a:pt x="3210741" y="32388"/>
                  </a:cubicBezTo>
                  <a:lnTo>
                    <a:pt x="3210741" y="1742389"/>
                  </a:lnTo>
                  <a:cubicBezTo>
                    <a:pt x="3210741" y="1760276"/>
                    <a:pt x="3196241" y="1774777"/>
                    <a:pt x="3178353" y="1774777"/>
                  </a:cubicBezTo>
                  <a:lnTo>
                    <a:pt x="32388" y="1774777"/>
                  </a:lnTo>
                  <a:cubicBezTo>
                    <a:pt x="23798" y="1774777"/>
                    <a:pt x="15560" y="1771364"/>
                    <a:pt x="9486" y="1765291"/>
                  </a:cubicBezTo>
                  <a:cubicBezTo>
                    <a:pt x="3412" y="1759216"/>
                    <a:pt x="0" y="1750978"/>
                    <a:pt x="0" y="1742389"/>
                  </a:cubicBezTo>
                  <a:lnTo>
                    <a:pt x="0" y="32388"/>
                  </a:lnTo>
                  <a:cubicBezTo>
                    <a:pt x="0" y="23798"/>
                    <a:pt x="3412" y="15560"/>
                    <a:pt x="9486" y="9486"/>
                  </a:cubicBezTo>
                  <a:cubicBezTo>
                    <a:pt x="15560" y="3412"/>
                    <a:pt x="23798" y="0"/>
                    <a:pt x="32388" y="0"/>
                  </a:cubicBezTo>
                  <a:close/>
                </a:path>
              </a:pathLst>
            </a:custGeom>
            <a:solidFill>
              <a:srgbClr val="91D1DB"/>
            </a:solidFill>
          </p:spPr>
          <p:txBody>
            <a:bodyPr/>
            <a:lstStyle/>
            <a:p>
              <a:endParaRPr lang="en-US"/>
            </a:p>
          </p:txBody>
        </p:sp>
        <p:sp>
          <p:nvSpPr>
            <p:cNvPr id="10" name="TextBox 10"/>
            <p:cNvSpPr txBox="1"/>
            <p:nvPr/>
          </p:nvSpPr>
          <p:spPr>
            <a:xfrm>
              <a:off x="0" y="-180975"/>
              <a:ext cx="3210741" cy="1955752"/>
            </a:xfrm>
            <a:prstGeom prst="rect">
              <a:avLst/>
            </a:prstGeom>
          </p:spPr>
          <p:txBody>
            <a:bodyPr lIns="50800" tIns="50800" rIns="50800" bIns="50800" rtlCol="0" anchor="ctr"/>
            <a:lstStyle/>
            <a:p>
              <a:pPr algn="ctr">
                <a:lnSpc>
                  <a:spcPts val="6579"/>
                </a:lnSpc>
              </a:pPr>
              <a:r>
                <a:rPr lang="en-US" sz="4699">
                  <a:solidFill>
                    <a:srgbClr val="24363D"/>
                  </a:solidFill>
                  <a:latin typeface="Tabarra Sans"/>
                  <a:ea typeface="Tabarra Sans"/>
                  <a:cs typeface="Tabarra Sans"/>
                  <a:sym typeface="Tabarra Sans"/>
                </a:rPr>
                <a:t>What is </a:t>
              </a:r>
              <a:r>
                <a:rPr lang="en-US" sz="4699" b="1">
                  <a:solidFill>
                    <a:srgbClr val="24363D"/>
                  </a:solidFill>
                  <a:latin typeface="Tabarra Sans Bold"/>
                  <a:ea typeface="Tabarra Sans Bold"/>
                  <a:cs typeface="Tabarra Sans Bold"/>
                  <a:sym typeface="Tabarra Sans Bold"/>
                </a:rPr>
                <a:t>Design Thinking?</a:t>
              </a:r>
            </a:p>
            <a:p>
              <a:pPr algn="ctr">
                <a:lnSpc>
                  <a:spcPts val="6579"/>
                </a:lnSpc>
              </a:pPr>
              <a:endParaRPr lang="en-US" sz="4699" b="1">
                <a:solidFill>
                  <a:srgbClr val="24363D"/>
                </a:solidFill>
                <a:latin typeface="Tabarra Sans Bold"/>
                <a:ea typeface="Tabarra Sans Bold"/>
                <a:cs typeface="Tabarra Sans Bold"/>
                <a:sym typeface="Tabarra Sans Bold"/>
              </a:endParaRPr>
            </a:p>
            <a:p>
              <a:pPr algn="ctr">
                <a:lnSpc>
                  <a:spcPts val="6579"/>
                </a:lnSpc>
              </a:pPr>
              <a:r>
                <a:rPr lang="en-US" sz="4699">
                  <a:solidFill>
                    <a:srgbClr val="24363D"/>
                  </a:solidFill>
                  <a:latin typeface="Tabarra Sans"/>
                  <a:ea typeface="Tabarra Sans"/>
                  <a:cs typeface="Tabarra Sans"/>
                  <a:sym typeface="Tabarra Sans"/>
                </a:rPr>
                <a:t>Design thinking is an innovative, non‑linear approach to the development of products and services which focuses on solutions for the end user.</a:t>
              </a:r>
            </a:p>
          </p:txBody>
        </p:sp>
      </p:grpSp>
      <p:sp>
        <p:nvSpPr>
          <p:cNvPr id="11" name="TextBox 11"/>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8" name="TextBox 8"/>
          <p:cNvSpPr txBox="1"/>
          <p:nvPr/>
        </p:nvSpPr>
        <p:spPr>
          <a:xfrm>
            <a:off x="1270328" y="4163898"/>
            <a:ext cx="15759994" cy="5859780"/>
          </a:xfrm>
          <a:prstGeom prst="rect">
            <a:avLst/>
          </a:prstGeom>
        </p:spPr>
        <p:txBody>
          <a:bodyPr lIns="0" tIns="0" rIns="0" bIns="0" rtlCol="0" anchor="t">
            <a:spAutoFit/>
          </a:bodyPr>
          <a:lstStyle/>
          <a:p>
            <a:pPr algn="l">
              <a:lnSpc>
                <a:spcPts val="4619"/>
              </a:lnSpc>
            </a:pPr>
            <a:r>
              <a:rPr lang="en-US" sz="3299" b="1">
                <a:solidFill>
                  <a:srgbClr val="000000"/>
                </a:solidFill>
                <a:latin typeface="Calibri (MS) Bold"/>
                <a:ea typeface="Calibri (MS) Bold"/>
                <a:cs typeface="Calibri (MS) Bold"/>
                <a:sym typeface="Calibri (MS) Bold"/>
              </a:rPr>
              <a:t>Person‑Centred</a:t>
            </a:r>
          </a:p>
          <a:p>
            <a:pPr algn="l">
              <a:lnSpc>
                <a:spcPts val="4619"/>
              </a:lnSpc>
            </a:pPr>
            <a:r>
              <a:rPr lang="en-US" sz="3299">
                <a:solidFill>
                  <a:srgbClr val="000000"/>
                </a:solidFill>
                <a:latin typeface="Calibri (MS)"/>
                <a:ea typeface="Calibri (MS)"/>
                <a:cs typeface="Calibri (MS)"/>
                <a:sym typeface="Calibri (MS)"/>
              </a:rPr>
              <a:t>Focuses on understanding the user’s real problems and empathising with them first before coming up with solutions to shape the idea. </a:t>
            </a:r>
          </a:p>
          <a:p>
            <a:pPr algn="l">
              <a:lnSpc>
                <a:spcPts val="4619"/>
              </a:lnSpc>
            </a:pPr>
            <a:r>
              <a:rPr lang="en-US" sz="3299" b="1">
                <a:solidFill>
                  <a:srgbClr val="000000"/>
                </a:solidFill>
                <a:latin typeface="Calibri (MS) Bold"/>
                <a:ea typeface="Calibri (MS) Bold"/>
                <a:cs typeface="Calibri (MS) Bold"/>
                <a:sym typeface="Calibri (MS) Bold"/>
              </a:rPr>
              <a:t>Solution‑Centred</a:t>
            </a:r>
          </a:p>
          <a:p>
            <a:pPr algn="l">
              <a:lnSpc>
                <a:spcPts val="4619"/>
              </a:lnSpc>
            </a:pPr>
            <a:r>
              <a:rPr lang="en-US" sz="3299">
                <a:solidFill>
                  <a:srgbClr val="000000"/>
                </a:solidFill>
                <a:latin typeface="Calibri (MS)"/>
                <a:ea typeface="Calibri (MS)"/>
                <a:cs typeface="Calibri (MS)"/>
                <a:sym typeface="Calibri (MS)"/>
              </a:rPr>
              <a:t>The process outlines the problem their product/service will solve clearly from the start and explore creative ways to solve it, beginning with the desired outcome.</a:t>
            </a:r>
          </a:p>
          <a:p>
            <a:pPr algn="l">
              <a:lnSpc>
                <a:spcPts val="4619"/>
              </a:lnSpc>
            </a:pPr>
            <a:r>
              <a:rPr lang="en-US" sz="3299" b="1">
                <a:solidFill>
                  <a:srgbClr val="000000"/>
                </a:solidFill>
                <a:latin typeface="Calibri (MS) Bold"/>
                <a:ea typeface="Calibri (MS) Bold"/>
                <a:cs typeface="Calibri (MS) Bold"/>
                <a:sym typeface="Calibri (MS) Bold"/>
              </a:rPr>
              <a:t>Iterative</a:t>
            </a:r>
          </a:p>
          <a:p>
            <a:pPr algn="l">
              <a:lnSpc>
                <a:spcPts val="4619"/>
              </a:lnSpc>
              <a:spcBef>
                <a:spcPct val="0"/>
              </a:spcBef>
            </a:pPr>
            <a:r>
              <a:rPr lang="en-US" sz="3299">
                <a:solidFill>
                  <a:srgbClr val="000000"/>
                </a:solidFill>
                <a:latin typeface="Calibri (MS)"/>
                <a:ea typeface="Calibri (MS)"/>
                <a:cs typeface="Calibri (MS)"/>
                <a:sym typeface="Calibri (MS)"/>
              </a:rPr>
              <a:t>Uses repeated cycles of prototyping, testing, refining, and retesting until a practical, user‑approved solution emerges. Re-visiting previous steps again and again until they are happy.</a:t>
            </a:r>
          </a:p>
        </p:txBody>
      </p:sp>
      <p:grpSp>
        <p:nvGrpSpPr>
          <p:cNvPr id="9" name="Group 9"/>
          <p:cNvGrpSpPr/>
          <p:nvPr/>
        </p:nvGrpSpPr>
        <p:grpSpPr>
          <a:xfrm>
            <a:off x="825369" y="2058891"/>
            <a:ext cx="16637262" cy="2303942"/>
            <a:chOff x="0" y="-113701"/>
            <a:chExt cx="4381830" cy="606800"/>
          </a:xfrm>
        </p:grpSpPr>
        <p:sp>
          <p:nvSpPr>
            <p:cNvPr id="10" name="Freeform 10"/>
            <p:cNvSpPr/>
            <p:nvPr/>
          </p:nvSpPr>
          <p:spPr>
            <a:xfrm>
              <a:off x="0" y="0"/>
              <a:ext cx="4381830" cy="435350"/>
            </a:xfrm>
            <a:custGeom>
              <a:avLst/>
              <a:gdLst/>
              <a:ahLst/>
              <a:cxnLst/>
              <a:rect l="l" t="t" r="r" b="b"/>
              <a:pathLst>
                <a:path w="4381830" h="435350">
                  <a:moveTo>
                    <a:pt x="23732" y="0"/>
                  </a:moveTo>
                  <a:lnTo>
                    <a:pt x="4358098" y="0"/>
                  </a:lnTo>
                  <a:cubicBezTo>
                    <a:pt x="4364392" y="0"/>
                    <a:pt x="4370429" y="2500"/>
                    <a:pt x="4374879" y="6951"/>
                  </a:cubicBezTo>
                  <a:cubicBezTo>
                    <a:pt x="4379330" y="11402"/>
                    <a:pt x="4381830" y="17438"/>
                    <a:pt x="4381830" y="23732"/>
                  </a:cubicBezTo>
                  <a:lnTo>
                    <a:pt x="4381830" y="411618"/>
                  </a:lnTo>
                  <a:cubicBezTo>
                    <a:pt x="4381830" y="424725"/>
                    <a:pt x="4371205" y="435350"/>
                    <a:pt x="4358098" y="435350"/>
                  </a:cubicBezTo>
                  <a:lnTo>
                    <a:pt x="23732" y="435350"/>
                  </a:lnTo>
                  <a:cubicBezTo>
                    <a:pt x="10625" y="435350"/>
                    <a:pt x="0" y="424725"/>
                    <a:pt x="0" y="411618"/>
                  </a:cubicBezTo>
                  <a:lnTo>
                    <a:pt x="0" y="23732"/>
                  </a:lnTo>
                  <a:cubicBezTo>
                    <a:pt x="0" y="10625"/>
                    <a:pt x="10625" y="0"/>
                    <a:pt x="23732" y="0"/>
                  </a:cubicBezTo>
                  <a:close/>
                </a:path>
              </a:pathLst>
            </a:custGeom>
            <a:solidFill>
              <a:srgbClr val="91D1DB"/>
            </a:solidFill>
          </p:spPr>
          <p:txBody>
            <a:bodyPr/>
            <a:lstStyle/>
            <a:p>
              <a:endParaRPr lang="en-US" dirty="0"/>
            </a:p>
          </p:txBody>
        </p:sp>
        <p:sp>
          <p:nvSpPr>
            <p:cNvPr id="11" name="TextBox 11"/>
            <p:cNvSpPr txBox="1"/>
            <p:nvPr/>
          </p:nvSpPr>
          <p:spPr>
            <a:xfrm>
              <a:off x="0" y="-113701"/>
              <a:ext cx="4381830" cy="606800"/>
            </a:xfrm>
            <a:prstGeom prst="rect">
              <a:avLst/>
            </a:prstGeom>
          </p:spPr>
          <p:txBody>
            <a:bodyPr lIns="50800" tIns="50800" rIns="50800" bIns="50800" rtlCol="0" anchor="ctr"/>
            <a:lstStyle/>
            <a:p>
              <a:pPr algn="ctr">
                <a:lnSpc>
                  <a:spcPts val="6159"/>
                </a:lnSpc>
              </a:pPr>
              <a:r>
                <a:rPr lang="en-US" sz="4399" dirty="0">
                  <a:solidFill>
                    <a:srgbClr val="24363D"/>
                  </a:solidFill>
                  <a:latin typeface="Tabarra Sans"/>
                  <a:ea typeface="Tabarra Sans"/>
                  <a:cs typeface="Tabarra Sans"/>
                  <a:sym typeface="Tabarra Sans"/>
                </a:rPr>
                <a:t>Design Thinking is:</a:t>
              </a:r>
            </a:p>
            <a:p>
              <a:pPr algn="ctr">
                <a:lnSpc>
                  <a:spcPts val="4760"/>
                </a:lnSpc>
              </a:pPr>
              <a:r>
                <a:rPr lang="en-US" sz="3400" b="1" dirty="0">
                  <a:solidFill>
                    <a:srgbClr val="24363D"/>
                  </a:solidFill>
                  <a:latin typeface="Tabarra Sans Bold"/>
                  <a:ea typeface="Tabarra Sans Bold"/>
                  <a:cs typeface="Tabarra Sans Bold"/>
                  <a:sym typeface="Tabarra Sans Bold"/>
                </a:rPr>
                <a:t>“Person‑</a:t>
              </a:r>
              <a:r>
                <a:rPr lang="en-US" sz="3400" b="1" dirty="0" err="1">
                  <a:solidFill>
                    <a:srgbClr val="24363D"/>
                  </a:solidFill>
                  <a:latin typeface="Tabarra Sans Bold"/>
                  <a:ea typeface="Tabarra Sans Bold"/>
                  <a:cs typeface="Tabarra Sans Bold"/>
                  <a:sym typeface="Tabarra Sans Bold"/>
                </a:rPr>
                <a:t>Centred</a:t>
              </a:r>
              <a:r>
                <a:rPr lang="en-US" sz="3400" b="1" dirty="0">
                  <a:solidFill>
                    <a:srgbClr val="24363D"/>
                  </a:solidFill>
                  <a:latin typeface="Tabarra Sans Bold"/>
                  <a:ea typeface="Tabarra Sans Bold"/>
                  <a:cs typeface="Tabarra Sans Bold"/>
                  <a:sym typeface="Tabarra Sans Bold"/>
                </a:rPr>
                <a:t>,” “Solution‑</a:t>
              </a:r>
              <a:r>
                <a:rPr lang="en-US" sz="3400" b="1" dirty="0" err="1">
                  <a:solidFill>
                    <a:srgbClr val="24363D"/>
                  </a:solidFill>
                  <a:latin typeface="Tabarra Sans Bold"/>
                  <a:ea typeface="Tabarra Sans Bold"/>
                  <a:cs typeface="Tabarra Sans Bold"/>
                  <a:sym typeface="Tabarra Sans Bold"/>
                </a:rPr>
                <a:t>Centred</a:t>
              </a:r>
              <a:r>
                <a:rPr lang="en-US" sz="3400" b="1" dirty="0">
                  <a:solidFill>
                    <a:srgbClr val="24363D"/>
                  </a:solidFill>
                  <a:latin typeface="Tabarra Sans Bold"/>
                  <a:ea typeface="Tabarra Sans Bold"/>
                  <a:cs typeface="Tabarra Sans Bold"/>
                  <a:sym typeface="Tabarra Sans Bold"/>
                </a:rPr>
                <a:t>,” and “Iterative” in it’s approach</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8029" y="2624126"/>
            <a:ext cx="4038124" cy="2519374"/>
            <a:chOff x="0" y="0"/>
            <a:chExt cx="1063539" cy="663539"/>
          </a:xfrm>
        </p:grpSpPr>
        <p:sp>
          <p:nvSpPr>
            <p:cNvPr id="3" name="Freeform 3"/>
            <p:cNvSpPr/>
            <p:nvPr/>
          </p:nvSpPr>
          <p:spPr>
            <a:xfrm>
              <a:off x="0" y="0"/>
              <a:ext cx="1063539" cy="663539"/>
            </a:xfrm>
            <a:custGeom>
              <a:avLst/>
              <a:gdLst/>
              <a:ahLst/>
              <a:cxnLst/>
              <a:rect l="l" t="t" r="r" b="b"/>
              <a:pathLst>
                <a:path w="1063539" h="663539">
                  <a:moveTo>
                    <a:pt x="97778" y="0"/>
                  </a:moveTo>
                  <a:lnTo>
                    <a:pt x="965761" y="0"/>
                  </a:lnTo>
                  <a:cubicBezTo>
                    <a:pt x="991693" y="0"/>
                    <a:pt x="1016564" y="10302"/>
                    <a:pt x="1034900" y="28638"/>
                  </a:cubicBezTo>
                  <a:cubicBezTo>
                    <a:pt x="1053237" y="46975"/>
                    <a:pt x="1063539" y="71845"/>
                    <a:pt x="1063539" y="97778"/>
                  </a:cubicBezTo>
                  <a:lnTo>
                    <a:pt x="1063539" y="565761"/>
                  </a:lnTo>
                  <a:cubicBezTo>
                    <a:pt x="1063539" y="591693"/>
                    <a:pt x="1053237" y="616564"/>
                    <a:pt x="1034900" y="634900"/>
                  </a:cubicBezTo>
                  <a:cubicBezTo>
                    <a:pt x="1016564" y="653237"/>
                    <a:pt x="991693" y="663539"/>
                    <a:pt x="965761" y="663539"/>
                  </a:cubicBezTo>
                  <a:lnTo>
                    <a:pt x="97778" y="663539"/>
                  </a:lnTo>
                  <a:cubicBezTo>
                    <a:pt x="43777" y="663539"/>
                    <a:pt x="0" y="619762"/>
                    <a:pt x="0" y="565761"/>
                  </a:cubicBezTo>
                  <a:lnTo>
                    <a:pt x="0" y="97778"/>
                  </a:lnTo>
                  <a:cubicBezTo>
                    <a:pt x="0" y="43777"/>
                    <a:pt x="43777" y="0"/>
                    <a:pt x="97778" y="0"/>
                  </a:cubicBezTo>
                  <a:close/>
                </a:path>
              </a:pathLst>
            </a:custGeom>
            <a:solidFill>
              <a:srgbClr val="91D1DB"/>
            </a:solidFill>
          </p:spPr>
          <p:txBody>
            <a:bodyPr/>
            <a:lstStyle/>
            <a:p>
              <a:endParaRPr lang="en-US"/>
            </a:p>
          </p:txBody>
        </p:sp>
        <p:sp>
          <p:nvSpPr>
            <p:cNvPr id="4" name="TextBox 4"/>
            <p:cNvSpPr txBox="1"/>
            <p:nvPr/>
          </p:nvSpPr>
          <p:spPr>
            <a:xfrm>
              <a:off x="0" y="-76200"/>
              <a:ext cx="1063539" cy="739739"/>
            </a:xfrm>
            <a:prstGeom prst="rect">
              <a:avLst/>
            </a:prstGeom>
          </p:spPr>
          <p:txBody>
            <a:bodyPr lIns="50800" tIns="50800" rIns="50800" bIns="50800" rtlCol="0" anchor="ctr"/>
            <a:lstStyle/>
            <a:p>
              <a:pPr algn="ctr">
                <a:lnSpc>
                  <a:spcPts val="6159"/>
                </a:lnSpc>
              </a:pPr>
              <a:r>
                <a:rPr lang="en-US" sz="4399" b="1">
                  <a:solidFill>
                    <a:srgbClr val="FFFFFF"/>
                  </a:solidFill>
                  <a:latin typeface="Montserrat Bold"/>
                  <a:ea typeface="Montserrat Bold"/>
                  <a:cs typeface="Montserrat Bold"/>
                  <a:sym typeface="Montserrat Bold"/>
                </a:rPr>
                <a:t>Reflect &amp; Research Pg 116</a:t>
              </a:r>
            </a:p>
          </p:txBody>
        </p:sp>
      </p:grpSp>
      <p:sp>
        <p:nvSpPr>
          <p:cNvPr id="5" name="Freeform 5"/>
          <p:cNvSpPr/>
          <p:nvPr/>
        </p:nvSpPr>
        <p:spPr>
          <a:xfrm>
            <a:off x="15740552" y="3630577"/>
            <a:ext cx="1933514" cy="1653154"/>
          </a:xfrm>
          <a:custGeom>
            <a:avLst/>
            <a:gdLst/>
            <a:ahLst/>
            <a:cxnLst/>
            <a:rect l="l" t="t" r="r" b="b"/>
            <a:pathLst>
              <a:path w="1933514" h="1653154">
                <a:moveTo>
                  <a:pt x="0" y="0"/>
                </a:moveTo>
                <a:lnTo>
                  <a:pt x="1933514" y="0"/>
                </a:lnTo>
                <a:lnTo>
                  <a:pt x="1933514" y="1653154"/>
                </a:lnTo>
                <a:lnTo>
                  <a:pt x="0" y="1653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4819721" y="2114944"/>
            <a:ext cx="13145160" cy="7888859"/>
          </a:xfrm>
          <a:prstGeom prst="rect">
            <a:avLst/>
          </a:prstGeom>
        </p:spPr>
        <p:txBody>
          <a:bodyPr lIns="0" tIns="0" rIns="0" bIns="0" rtlCol="0" anchor="t">
            <a:spAutoFit/>
          </a:bodyPr>
          <a:lstStyle/>
          <a:p>
            <a:pPr algn="l">
              <a:lnSpc>
                <a:spcPts val="5698"/>
              </a:lnSpc>
            </a:pPr>
            <a:r>
              <a:rPr lang="en-US" sz="3700">
                <a:solidFill>
                  <a:srgbClr val="24363D"/>
                </a:solidFill>
                <a:latin typeface="Calibri (MS)"/>
                <a:ea typeface="Calibri (MS)"/>
                <a:cs typeface="Calibri (MS)"/>
                <a:sym typeface="Calibri (MS)"/>
              </a:rPr>
              <a:t>Apple's approach in designing the first iPhone aligned closely with the core elements of design thinking: being user-centred, solution-focused, and iterative.</a:t>
            </a:r>
          </a:p>
          <a:p>
            <a:pPr algn="l">
              <a:lnSpc>
                <a:spcPts val="5698"/>
              </a:lnSpc>
            </a:pPr>
            <a:endParaRPr lang="en-US" sz="3700">
              <a:solidFill>
                <a:srgbClr val="24363D"/>
              </a:solidFill>
              <a:latin typeface="Calibri (MS)"/>
              <a:ea typeface="Calibri (MS)"/>
              <a:cs typeface="Calibri (MS)"/>
              <a:sym typeface="Calibri (MS)"/>
            </a:endParaRPr>
          </a:p>
          <a:p>
            <a:pPr algn="l">
              <a:lnSpc>
                <a:spcPts val="5698"/>
              </a:lnSpc>
            </a:pPr>
            <a:r>
              <a:rPr lang="en-US" sz="3700">
                <a:solidFill>
                  <a:srgbClr val="24363D"/>
                </a:solidFill>
                <a:latin typeface="Calibri (MS)"/>
                <a:ea typeface="Calibri (MS)"/>
                <a:cs typeface="Calibri (MS)"/>
                <a:sym typeface="Calibri (MS)"/>
              </a:rPr>
              <a:t>1. Read the Business In Our World now on page 116 and summarise how Apple were: (i) Person-centred (ii) Solution-centred (iii) Iterative in their approach</a:t>
            </a:r>
          </a:p>
          <a:p>
            <a:pPr algn="l">
              <a:lnSpc>
                <a:spcPts val="5698"/>
              </a:lnSpc>
            </a:pPr>
            <a:r>
              <a:rPr lang="en-US" sz="3700">
                <a:solidFill>
                  <a:srgbClr val="24363D"/>
                </a:solidFill>
                <a:latin typeface="Calibri (MS)"/>
                <a:ea typeface="Calibri (MS)"/>
                <a:cs typeface="Calibri (MS)"/>
                <a:sym typeface="Calibri (MS)"/>
              </a:rPr>
              <a:t>2. Research another examples of a brand that using design thinking to create a new product. Refer to how these brands used person-centred, solution-centred, and iterative thinking in their product development.</a:t>
            </a:r>
          </a:p>
        </p:txBody>
      </p:sp>
      <p:grpSp>
        <p:nvGrpSpPr>
          <p:cNvPr id="7" name="Group 7"/>
          <p:cNvGrpSpPr/>
          <p:nvPr/>
        </p:nvGrpSpPr>
        <p:grpSpPr>
          <a:xfrm>
            <a:off x="0" y="0"/>
            <a:ext cx="18288000" cy="2062592"/>
            <a:chOff x="0" y="0"/>
            <a:chExt cx="4816593" cy="543234"/>
          </a:xfrm>
        </p:grpSpPr>
        <p:sp>
          <p:nvSpPr>
            <p:cNvPr id="8" name="Freeform 8"/>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9" name="TextBox 9"/>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1234114" y="5436981"/>
            <a:ext cx="2545954" cy="3821319"/>
          </a:xfrm>
          <a:custGeom>
            <a:avLst/>
            <a:gdLst/>
            <a:ahLst/>
            <a:cxnLst/>
            <a:rect l="l" t="t" r="r" b="b"/>
            <a:pathLst>
              <a:path w="2545954" h="3821319">
                <a:moveTo>
                  <a:pt x="0" y="0"/>
                </a:moveTo>
                <a:lnTo>
                  <a:pt x="2545954" y="0"/>
                </a:lnTo>
                <a:lnTo>
                  <a:pt x="2545954" y="3821319"/>
                </a:lnTo>
                <a:lnTo>
                  <a:pt x="0" y="3821319"/>
                </a:lnTo>
                <a:lnTo>
                  <a:pt x="0" y="0"/>
                </a:lnTo>
                <a:close/>
              </a:path>
            </a:pathLst>
          </a:custGeom>
          <a:blipFill>
            <a:blip r:embed="rId8"/>
            <a:stretch>
              <a:fillRect/>
            </a:stretch>
          </a:blipFill>
        </p:spPr>
        <p:txBody>
          <a:bodyPr/>
          <a:lstStyle/>
          <a:p>
            <a:endParaRPr lang="en-US"/>
          </a:p>
        </p:txBody>
      </p:sp>
      <p:sp>
        <p:nvSpPr>
          <p:cNvPr id="13" name="TextBox 13"/>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488029" y="4058337"/>
            <a:ext cx="1582156" cy="1678044"/>
          </a:xfrm>
          <a:custGeom>
            <a:avLst/>
            <a:gdLst/>
            <a:ahLst/>
            <a:cxnLst/>
            <a:rect l="l" t="t" r="r" b="b"/>
            <a:pathLst>
              <a:path w="1582156" h="1678044">
                <a:moveTo>
                  <a:pt x="0" y="0"/>
                </a:moveTo>
                <a:lnTo>
                  <a:pt x="1582156" y="0"/>
                </a:lnTo>
                <a:lnTo>
                  <a:pt x="1582156" y="1678045"/>
                </a:lnTo>
                <a:lnTo>
                  <a:pt x="0" y="1678045"/>
                </a:lnTo>
                <a:lnTo>
                  <a:pt x="0" y="0"/>
                </a:lnTo>
                <a:close/>
              </a:path>
            </a:pathLst>
          </a:custGeom>
          <a:blipFill>
            <a:blip r:embed="rId6"/>
            <a:stretch>
              <a:fillRect/>
            </a:stretch>
          </a:blipFill>
        </p:spPr>
        <p:txBody>
          <a:bodyPr/>
          <a:lstStyle/>
          <a:p>
            <a:endParaRPr lang="en-US"/>
          </a:p>
        </p:txBody>
      </p:sp>
      <p:sp>
        <p:nvSpPr>
          <p:cNvPr id="8" name="Freeform 8"/>
          <p:cNvSpPr/>
          <p:nvPr/>
        </p:nvSpPr>
        <p:spPr>
          <a:xfrm>
            <a:off x="488029" y="7087051"/>
            <a:ext cx="1582156" cy="1462296"/>
          </a:xfrm>
          <a:custGeom>
            <a:avLst/>
            <a:gdLst/>
            <a:ahLst/>
            <a:cxnLst/>
            <a:rect l="l" t="t" r="r" b="b"/>
            <a:pathLst>
              <a:path w="1582156" h="1462296">
                <a:moveTo>
                  <a:pt x="0" y="0"/>
                </a:moveTo>
                <a:lnTo>
                  <a:pt x="1582156" y="0"/>
                </a:lnTo>
                <a:lnTo>
                  <a:pt x="1582156" y="1462296"/>
                </a:lnTo>
                <a:lnTo>
                  <a:pt x="0" y="1462296"/>
                </a:lnTo>
                <a:lnTo>
                  <a:pt x="0" y="0"/>
                </a:lnTo>
                <a:close/>
              </a:path>
            </a:pathLst>
          </a:custGeom>
          <a:blipFill>
            <a:blip r:embed="rId7"/>
            <a:stretch>
              <a:fillRect/>
            </a:stretch>
          </a:blipFill>
        </p:spPr>
        <p:txBody>
          <a:bodyPr/>
          <a:lstStyle/>
          <a:p>
            <a:endParaRPr lang="en-US"/>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0" name="TextBox 10"/>
          <p:cNvSpPr txBox="1"/>
          <p:nvPr/>
        </p:nvSpPr>
        <p:spPr>
          <a:xfrm>
            <a:off x="2532003" y="3867837"/>
            <a:ext cx="14973205" cy="5031359"/>
          </a:xfrm>
          <a:prstGeom prst="rect">
            <a:avLst/>
          </a:prstGeom>
        </p:spPr>
        <p:txBody>
          <a:bodyPr lIns="0" tIns="0" rIns="0" bIns="0" rtlCol="0" anchor="t">
            <a:spAutoFit/>
          </a:bodyPr>
          <a:lstStyle/>
          <a:p>
            <a:pPr algn="l">
              <a:lnSpc>
                <a:spcPts val="5698"/>
              </a:lnSpc>
            </a:pPr>
            <a:r>
              <a:rPr lang="en-US" sz="3700" b="1">
                <a:solidFill>
                  <a:srgbClr val="24363D"/>
                </a:solidFill>
                <a:latin typeface="Calibri (MS) Bold"/>
                <a:ea typeface="Calibri (MS) Bold"/>
                <a:cs typeface="Calibri (MS) Bold"/>
                <a:sym typeface="Calibri (MS) Bold"/>
              </a:rPr>
              <a:t>1. Clarify</a:t>
            </a:r>
          </a:p>
          <a:p>
            <a:pPr algn="l">
              <a:lnSpc>
                <a:spcPts val="5698"/>
              </a:lnSpc>
            </a:pPr>
            <a:r>
              <a:rPr lang="en-US" sz="3700">
                <a:solidFill>
                  <a:srgbClr val="24363D"/>
                </a:solidFill>
                <a:latin typeface="Calibri (MS)"/>
                <a:ea typeface="Calibri (MS)"/>
                <a:cs typeface="Calibri (MS)"/>
                <a:sym typeface="Calibri (MS)"/>
              </a:rPr>
              <a:t>Gain a deep understanding of the current problem from the user’s perspective through surveys, observation, or other research.</a:t>
            </a:r>
          </a:p>
          <a:p>
            <a:pPr algn="l">
              <a:lnSpc>
                <a:spcPts val="5698"/>
              </a:lnSpc>
            </a:pPr>
            <a:endParaRPr lang="en-US" sz="3700">
              <a:solidFill>
                <a:srgbClr val="24363D"/>
              </a:solidFill>
              <a:latin typeface="Calibri (MS)"/>
              <a:ea typeface="Calibri (MS)"/>
              <a:cs typeface="Calibri (MS)"/>
              <a:sym typeface="Calibri (MS)"/>
            </a:endParaRPr>
          </a:p>
          <a:p>
            <a:pPr algn="l">
              <a:lnSpc>
                <a:spcPts val="5698"/>
              </a:lnSpc>
            </a:pPr>
            <a:r>
              <a:rPr lang="en-US" sz="3700" b="1">
                <a:solidFill>
                  <a:srgbClr val="24363D"/>
                </a:solidFill>
                <a:latin typeface="Calibri (MS) Bold"/>
                <a:ea typeface="Calibri (MS) Bold"/>
                <a:cs typeface="Calibri (MS) Bold"/>
                <a:sym typeface="Calibri (MS) Bold"/>
              </a:rPr>
              <a:t>2. Ideate</a:t>
            </a:r>
          </a:p>
          <a:p>
            <a:pPr algn="l">
              <a:lnSpc>
                <a:spcPts val="5698"/>
              </a:lnSpc>
            </a:pPr>
            <a:r>
              <a:rPr lang="en-US" sz="3700">
                <a:solidFill>
                  <a:srgbClr val="24363D"/>
                </a:solidFill>
                <a:latin typeface="Calibri (MS)"/>
                <a:ea typeface="Calibri (MS)"/>
                <a:cs typeface="Calibri (MS)"/>
                <a:sym typeface="Calibri (MS)"/>
              </a:rPr>
              <a:t>Hold creative brainstorming sessions to explore multiple potential solutions to the current problems users have with a product/service/process</a:t>
            </a:r>
          </a:p>
        </p:txBody>
      </p:sp>
      <p:sp>
        <p:nvSpPr>
          <p:cNvPr id="11" name="TextBox 11"/>
          <p:cNvSpPr txBox="1"/>
          <p:nvPr/>
        </p:nvSpPr>
        <p:spPr>
          <a:xfrm>
            <a:off x="907567" y="2561930"/>
            <a:ext cx="14027117"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The Four Phases of Design Thinking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8" name="TextBox 8"/>
          <p:cNvSpPr txBox="1"/>
          <p:nvPr/>
        </p:nvSpPr>
        <p:spPr>
          <a:xfrm>
            <a:off x="1679448" y="2019300"/>
            <a:ext cx="15802356" cy="4903394"/>
          </a:xfrm>
          <a:prstGeom prst="rect">
            <a:avLst/>
          </a:prstGeom>
        </p:spPr>
        <p:txBody>
          <a:bodyPr wrap="square" lIns="0" tIns="0" rIns="0" bIns="0" rtlCol="0" anchor="t">
            <a:spAutoFit/>
          </a:bodyPr>
          <a:lstStyle/>
          <a:p>
            <a:pPr algn="l">
              <a:lnSpc>
                <a:spcPct val="150000"/>
              </a:lnSpc>
            </a:pPr>
            <a:endParaRPr lang="en-US" sz="3600" b="1" dirty="0">
              <a:solidFill>
                <a:srgbClr val="24363D"/>
              </a:solidFill>
              <a:latin typeface="Tabarra Sans Bold"/>
              <a:ea typeface="Tabarra Sans Bold"/>
              <a:cs typeface="Tabarra Sans Bold"/>
              <a:sym typeface="Tabarra Sans Bold"/>
            </a:endParaRPr>
          </a:p>
          <a:p>
            <a:pPr algn="l">
              <a:lnSpc>
                <a:spcPct val="150000"/>
              </a:lnSpc>
            </a:pPr>
            <a:r>
              <a:rPr lang="en-US" sz="3600" b="1" dirty="0">
                <a:solidFill>
                  <a:srgbClr val="24363D"/>
                </a:solidFill>
                <a:latin typeface="Tabarra Sans Bold"/>
                <a:ea typeface="Tabarra Sans Bold"/>
                <a:cs typeface="Tabarra Sans Bold"/>
                <a:sym typeface="Tabarra Sans Bold"/>
                <a:hlinkClick r:id="rId3"/>
              </a:rPr>
              <a:t>Starter worksheet</a:t>
            </a:r>
            <a:endParaRPr lang="en-US" sz="3600" b="1" dirty="0">
              <a:solidFill>
                <a:srgbClr val="24363D"/>
              </a:solidFill>
              <a:latin typeface="Tabarra Sans Bold"/>
              <a:ea typeface="Tabarra Sans Bold"/>
              <a:cs typeface="Tabarra Sans Bold"/>
              <a:sym typeface="Tabarra Sans Bold"/>
            </a:endParaRPr>
          </a:p>
          <a:p>
            <a:pPr algn="l">
              <a:lnSpc>
                <a:spcPct val="150000"/>
              </a:lnSpc>
            </a:pPr>
            <a:r>
              <a:rPr lang="en-US" sz="3600" b="1" dirty="0">
                <a:solidFill>
                  <a:srgbClr val="24363D"/>
                </a:solidFill>
                <a:latin typeface="Tabarra Sans Bold"/>
                <a:ea typeface="Tabarra Sans Bold"/>
                <a:cs typeface="Tabarra Sans Bold"/>
                <a:sym typeface="Tabarra Sans Bold"/>
                <a:hlinkClick r:id="rId4"/>
              </a:rPr>
              <a:t>Activity book solutions</a:t>
            </a:r>
            <a:endParaRPr lang="en-US" sz="3600" b="1" dirty="0">
              <a:solidFill>
                <a:srgbClr val="24363D"/>
              </a:solidFill>
              <a:latin typeface="Tabarra Sans Bold"/>
              <a:ea typeface="Tabarra Sans Bold"/>
              <a:cs typeface="Tabarra Sans Bold"/>
              <a:sym typeface="Tabarra Sans Bold"/>
            </a:endParaRPr>
          </a:p>
          <a:p>
            <a:pPr algn="l">
              <a:lnSpc>
                <a:spcPct val="150000"/>
              </a:lnSpc>
            </a:pPr>
            <a:r>
              <a:rPr lang="en-US" sz="3600" b="1" dirty="0">
                <a:solidFill>
                  <a:srgbClr val="24363D"/>
                </a:solidFill>
                <a:latin typeface="Tabarra Sans Bold"/>
                <a:ea typeface="Tabarra Sans Bold"/>
                <a:cs typeface="Tabarra Sans Bold"/>
                <a:sym typeface="Tabarra Sans Bold"/>
                <a:hlinkClick r:id="rId5"/>
              </a:rPr>
              <a:t>Sample papers </a:t>
            </a:r>
            <a:r>
              <a:rPr lang="en-US" sz="3600" b="1" dirty="0" err="1">
                <a:solidFill>
                  <a:srgbClr val="24363D"/>
                </a:solidFill>
                <a:latin typeface="Tabarra Sans Bold"/>
                <a:ea typeface="Tabarra Sans Bold"/>
                <a:cs typeface="Tabarra Sans Bold"/>
                <a:sym typeface="Tabarra Sans Bold"/>
                <a:hlinkClick r:id="rId5"/>
              </a:rPr>
              <a:t>workpack</a:t>
            </a:r>
            <a:endParaRPr lang="en-US" sz="3600" b="1" dirty="0">
              <a:solidFill>
                <a:srgbClr val="24363D"/>
              </a:solidFill>
              <a:latin typeface="Tabarra Sans Bold"/>
              <a:ea typeface="Tabarra Sans Bold"/>
              <a:cs typeface="Tabarra Sans Bold"/>
              <a:sym typeface="Tabarra Sans Bold"/>
            </a:endParaRPr>
          </a:p>
          <a:p>
            <a:pPr algn="l">
              <a:lnSpc>
                <a:spcPct val="150000"/>
              </a:lnSpc>
            </a:pPr>
            <a:r>
              <a:rPr lang="en-US" sz="3600" b="1" dirty="0">
                <a:solidFill>
                  <a:srgbClr val="24363D"/>
                </a:solidFill>
                <a:latin typeface="Tabarra Sans Bold"/>
                <a:ea typeface="Tabarra Sans Bold"/>
                <a:cs typeface="Tabarra Sans Bold"/>
                <a:sym typeface="Tabarra Sans Bold"/>
                <a:hlinkClick r:id="rId6"/>
              </a:rPr>
              <a:t>Flashcards</a:t>
            </a:r>
            <a:endParaRPr lang="en-US" sz="3600" b="1" dirty="0">
              <a:solidFill>
                <a:srgbClr val="24363D"/>
              </a:solidFill>
              <a:latin typeface="Tabarra Sans Bold"/>
              <a:ea typeface="Tabarra Sans Bold"/>
              <a:cs typeface="Tabarra Sans Bold"/>
              <a:sym typeface="Tabarra Sans Bold"/>
            </a:endParaRPr>
          </a:p>
          <a:p>
            <a:pPr algn="l">
              <a:lnSpc>
                <a:spcPct val="150000"/>
              </a:lnSpc>
            </a:pPr>
            <a:r>
              <a:rPr lang="en-US" sz="3600" b="1" dirty="0">
                <a:solidFill>
                  <a:srgbClr val="24363D"/>
                </a:solidFill>
                <a:latin typeface="Tabarra Sans Bold"/>
                <a:ea typeface="Tabarra Sans Bold"/>
                <a:cs typeface="Tabarra Sans Bold"/>
                <a:sym typeface="Tabarra Sans Bold"/>
                <a:hlinkClick r:id="rId7"/>
              </a:rPr>
              <a:t>Class exam</a:t>
            </a:r>
            <a:endParaRPr lang="en-US" sz="3600" b="1" dirty="0">
              <a:solidFill>
                <a:srgbClr val="24363D"/>
              </a:solidFill>
              <a:latin typeface="Tabarra Sans Bold"/>
              <a:ea typeface="Tabarra Sans Bold"/>
              <a:cs typeface="Tabarra Sans Bold"/>
              <a:sym typeface="Tabarra Sans Bold"/>
            </a:endParaRPr>
          </a:p>
        </p:txBody>
      </p:sp>
      <p:sp>
        <p:nvSpPr>
          <p:cNvPr id="11" name="TextBox 10">
            <a:extLst>
              <a:ext uri="{FF2B5EF4-FFF2-40B4-BE49-F238E27FC236}">
                <a16:creationId xmlns:a16="http://schemas.microsoft.com/office/drawing/2014/main" id="{48FA1ABE-B8EE-815F-3CA9-EE68FF693B24}"/>
              </a:ext>
            </a:extLst>
          </p:cNvPr>
          <p:cNvSpPr txBox="1"/>
          <p:nvPr/>
        </p:nvSpPr>
        <p:spPr>
          <a:xfrm>
            <a:off x="1679448" y="441738"/>
            <a:ext cx="10469068" cy="818109"/>
          </a:xfrm>
          <a:prstGeom prst="rect">
            <a:avLst/>
          </a:prstGeom>
        </p:spPr>
        <p:txBody>
          <a:bodyPr lIns="0" tIns="0" rIns="0" bIns="0" rtlCol="0" anchor="t">
            <a:spAutoFit/>
          </a:bodyPr>
          <a:lstStyle/>
          <a:p>
            <a:pPr algn="l">
              <a:lnSpc>
                <a:spcPts val="6160"/>
              </a:lnSpc>
            </a:pPr>
            <a:r>
              <a:rPr lang="en-US" sz="7000" b="1" dirty="0">
                <a:solidFill>
                  <a:srgbClr val="91D1DB"/>
                </a:solidFill>
                <a:latin typeface="Montserrat Bold"/>
                <a:ea typeface="Montserrat Bold"/>
                <a:cs typeface="Montserrat Bold"/>
                <a:sym typeface="Montserrat Bold"/>
              </a:rPr>
              <a:t>Chapter resources</a:t>
            </a:r>
            <a:endParaRPr lang="en-US" sz="7000" b="1" dirty="0">
              <a:solidFill>
                <a:srgbClr val="91DBD9"/>
              </a:solidFill>
              <a:latin typeface="Montserrat Bold"/>
              <a:ea typeface="Montserrat Bold"/>
              <a:cs typeface="Montserrat Bold"/>
              <a:sym typeface="Montserrat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551914" y="4486680"/>
            <a:ext cx="1454387" cy="1313640"/>
          </a:xfrm>
          <a:custGeom>
            <a:avLst/>
            <a:gdLst/>
            <a:ahLst/>
            <a:cxnLst/>
            <a:rect l="l" t="t" r="r" b="b"/>
            <a:pathLst>
              <a:path w="1454387" h="1313640">
                <a:moveTo>
                  <a:pt x="0" y="0"/>
                </a:moveTo>
                <a:lnTo>
                  <a:pt x="1454387" y="0"/>
                </a:lnTo>
                <a:lnTo>
                  <a:pt x="1454387" y="1313640"/>
                </a:lnTo>
                <a:lnTo>
                  <a:pt x="0" y="1313640"/>
                </a:lnTo>
                <a:lnTo>
                  <a:pt x="0" y="0"/>
                </a:lnTo>
                <a:close/>
              </a:path>
            </a:pathLst>
          </a:custGeom>
          <a:blipFill>
            <a:blip r:embed="rId6"/>
            <a:stretch>
              <a:fillRect/>
            </a:stretch>
          </a:blipFill>
        </p:spPr>
        <p:txBody>
          <a:bodyPr/>
          <a:lstStyle/>
          <a:p>
            <a:endParaRPr lang="en-US"/>
          </a:p>
        </p:txBody>
      </p:sp>
      <p:sp>
        <p:nvSpPr>
          <p:cNvPr id="8" name="Freeform 8"/>
          <p:cNvSpPr/>
          <p:nvPr/>
        </p:nvSpPr>
        <p:spPr>
          <a:xfrm>
            <a:off x="551914" y="7128327"/>
            <a:ext cx="1454387" cy="1337098"/>
          </a:xfrm>
          <a:custGeom>
            <a:avLst/>
            <a:gdLst/>
            <a:ahLst/>
            <a:cxnLst/>
            <a:rect l="l" t="t" r="r" b="b"/>
            <a:pathLst>
              <a:path w="1454387" h="1337098">
                <a:moveTo>
                  <a:pt x="0" y="0"/>
                </a:moveTo>
                <a:lnTo>
                  <a:pt x="1454387" y="0"/>
                </a:lnTo>
                <a:lnTo>
                  <a:pt x="1454387" y="1337098"/>
                </a:lnTo>
                <a:lnTo>
                  <a:pt x="0" y="1337098"/>
                </a:lnTo>
                <a:lnTo>
                  <a:pt x="0" y="0"/>
                </a:lnTo>
                <a:close/>
              </a:path>
            </a:pathLst>
          </a:custGeom>
          <a:blipFill>
            <a:blip r:embed="rId7"/>
            <a:stretch>
              <a:fillRect/>
            </a:stretch>
          </a:blipFill>
        </p:spPr>
        <p:txBody>
          <a:bodyPr/>
          <a:lstStyle/>
          <a:p>
            <a:endParaRPr lang="en-US"/>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0" name="TextBox 10"/>
          <p:cNvSpPr txBox="1"/>
          <p:nvPr/>
        </p:nvSpPr>
        <p:spPr>
          <a:xfrm>
            <a:off x="2532003" y="3867837"/>
            <a:ext cx="14973205" cy="5031359"/>
          </a:xfrm>
          <a:prstGeom prst="rect">
            <a:avLst/>
          </a:prstGeom>
        </p:spPr>
        <p:txBody>
          <a:bodyPr lIns="0" tIns="0" rIns="0" bIns="0" rtlCol="0" anchor="t">
            <a:spAutoFit/>
          </a:bodyPr>
          <a:lstStyle/>
          <a:p>
            <a:pPr algn="l">
              <a:lnSpc>
                <a:spcPts val="5698"/>
              </a:lnSpc>
            </a:pPr>
            <a:r>
              <a:rPr lang="en-US" sz="3700" b="1">
                <a:solidFill>
                  <a:srgbClr val="24363D"/>
                </a:solidFill>
                <a:latin typeface="Calibri (MS) Bold"/>
                <a:ea typeface="Calibri (MS) Bold"/>
                <a:cs typeface="Calibri (MS) Bold"/>
                <a:sym typeface="Calibri (MS) Bold"/>
              </a:rPr>
              <a:t>3. Develop</a:t>
            </a:r>
          </a:p>
          <a:p>
            <a:pPr algn="l">
              <a:lnSpc>
                <a:spcPts val="5698"/>
              </a:lnSpc>
            </a:pPr>
            <a:r>
              <a:rPr lang="en-US" sz="3700">
                <a:solidFill>
                  <a:srgbClr val="24363D"/>
                </a:solidFill>
                <a:latin typeface="Calibri (MS)"/>
                <a:ea typeface="Calibri (MS)"/>
                <a:cs typeface="Calibri (MS)"/>
                <a:sym typeface="Calibri (MS)"/>
              </a:rPr>
              <a:t>Turn top ideas into early prototypes—these can be sketches or first working models, to see what it works like, looks like and to test it’s functionality.</a:t>
            </a:r>
          </a:p>
          <a:p>
            <a:pPr algn="l">
              <a:lnSpc>
                <a:spcPts val="5698"/>
              </a:lnSpc>
            </a:pPr>
            <a:endParaRPr lang="en-US" sz="3700">
              <a:solidFill>
                <a:srgbClr val="24363D"/>
              </a:solidFill>
              <a:latin typeface="Calibri (MS)"/>
              <a:ea typeface="Calibri (MS)"/>
              <a:cs typeface="Calibri (MS)"/>
              <a:sym typeface="Calibri (MS)"/>
            </a:endParaRPr>
          </a:p>
          <a:p>
            <a:pPr algn="l">
              <a:lnSpc>
                <a:spcPts val="5698"/>
              </a:lnSpc>
            </a:pPr>
            <a:r>
              <a:rPr lang="en-US" sz="3700" b="1">
                <a:solidFill>
                  <a:srgbClr val="24363D"/>
                </a:solidFill>
                <a:latin typeface="Calibri (MS) Bold"/>
                <a:ea typeface="Calibri (MS) Bold"/>
                <a:cs typeface="Calibri (MS) Bold"/>
                <a:sym typeface="Calibri (MS) Bold"/>
              </a:rPr>
              <a:t>4. Implement</a:t>
            </a:r>
          </a:p>
          <a:p>
            <a:pPr algn="l">
              <a:lnSpc>
                <a:spcPts val="5698"/>
              </a:lnSpc>
            </a:pPr>
            <a:r>
              <a:rPr lang="en-US" sz="3700">
                <a:solidFill>
                  <a:srgbClr val="24363D"/>
                </a:solidFill>
                <a:latin typeface="Calibri (MS)"/>
                <a:ea typeface="Calibri (MS)"/>
                <a:cs typeface="Calibri (MS)"/>
                <a:sym typeface="Calibri (MS)"/>
              </a:rPr>
              <a:t>Test prototypes with real users, gather feedback, and refine repeatedly until the solution meets their needs.</a:t>
            </a:r>
          </a:p>
        </p:txBody>
      </p:sp>
      <p:sp>
        <p:nvSpPr>
          <p:cNvPr id="11" name="TextBox 11"/>
          <p:cNvSpPr txBox="1"/>
          <p:nvPr/>
        </p:nvSpPr>
        <p:spPr>
          <a:xfrm>
            <a:off x="907567" y="2561930"/>
            <a:ext cx="14027117"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The Four Phases of Design Thinking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7" name="Picture 7"/>
          <p:cNvPicPr>
            <a:picLocks noChangeAspect="1"/>
          </p:cNvPicPr>
          <p:nvPr>
            <a:videoFile r:link="rId1"/>
          </p:nvPr>
        </p:nvPicPr>
        <p:blipFill>
          <a:blip r:embed="rId7"/>
          <a:stretch>
            <a:fillRect/>
          </a:stretch>
        </p:blipFill>
        <p:spPr>
          <a:xfrm>
            <a:off x="7086600" y="2797890"/>
            <a:ext cx="10346157" cy="5815170"/>
          </a:xfrm>
          <a:prstGeom prst="rect">
            <a:avLst/>
          </a:prstGeom>
        </p:spPr>
      </p:pic>
      <p:grpSp>
        <p:nvGrpSpPr>
          <p:cNvPr id="8" name="Group 8"/>
          <p:cNvGrpSpPr/>
          <p:nvPr/>
        </p:nvGrpSpPr>
        <p:grpSpPr>
          <a:xfrm>
            <a:off x="1028700" y="2624347"/>
            <a:ext cx="5476416" cy="2519374"/>
            <a:chOff x="0" y="0"/>
            <a:chExt cx="1442348" cy="663539"/>
          </a:xfrm>
        </p:grpSpPr>
        <p:sp>
          <p:nvSpPr>
            <p:cNvPr id="9" name="Freeform 9"/>
            <p:cNvSpPr/>
            <p:nvPr/>
          </p:nvSpPr>
          <p:spPr>
            <a:xfrm>
              <a:off x="0" y="0"/>
              <a:ext cx="1442348" cy="663539"/>
            </a:xfrm>
            <a:custGeom>
              <a:avLst/>
              <a:gdLst/>
              <a:ahLst/>
              <a:cxnLst/>
              <a:rect l="l" t="t" r="r" b="b"/>
              <a:pathLst>
                <a:path w="1442348" h="663539">
                  <a:moveTo>
                    <a:pt x="72098" y="0"/>
                  </a:moveTo>
                  <a:lnTo>
                    <a:pt x="1370250" y="0"/>
                  </a:lnTo>
                  <a:cubicBezTo>
                    <a:pt x="1389372" y="0"/>
                    <a:pt x="1407710" y="7596"/>
                    <a:pt x="1421231" y="21117"/>
                  </a:cubicBezTo>
                  <a:cubicBezTo>
                    <a:pt x="1434752" y="34638"/>
                    <a:pt x="1442348" y="52976"/>
                    <a:pt x="1442348" y="72098"/>
                  </a:cubicBezTo>
                  <a:lnTo>
                    <a:pt x="1442348" y="591441"/>
                  </a:lnTo>
                  <a:cubicBezTo>
                    <a:pt x="1442348" y="631259"/>
                    <a:pt x="1410069" y="663539"/>
                    <a:pt x="1370250" y="663539"/>
                  </a:cubicBezTo>
                  <a:lnTo>
                    <a:pt x="72098" y="663539"/>
                  </a:lnTo>
                  <a:cubicBezTo>
                    <a:pt x="32279" y="663539"/>
                    <a:pt x="0" y="631259"/>
                    <a:pt x="0" y="591441"/>
                  </a:cubicBezTo>
                  <a:lnTo>
                    <a:pt x="0" y="72098"/>
                  </a:lnTo>
                  <a:cubicBezTo>
                    <a:pt x="0" y="32279"/>
                    <a:pt x="32279" y="0"/>
                    <a:pt x="72098" y="0"/>
                  </a:cubicBezTo>
                  <a:close/>
                </a:path>
              </a:pathLst>
            </a:custGeom>
            <a:solidFill>
              <a:srgbClr val="91D1DB"/>
            </a:solidFill>
          </p:spPr>
          <p:txBody>
            <a:bodyPr/>
            <a:lstStyle/>
            <a:p>
              <a:endParaRPr lang="en-US"/>
            </a:p>
          </p:txBody>
        </p:sp>
        <p:sp>
          <p:nvSpPr>
            <p:cNvPr id="10" name="TextBox 10"/>
            <p:cNvSpPr txBox="1"/>
            <p:nvPr/>
          </p:nvSpPr>
          <p:spPr>
            <a:xfrm>
              <a:off x="0" y="-76200"/>
              <a:ext cx="1442348" cy="739739"/>
            </a:xfrm>
            <a:prstGeom prst="rect">
              <a:avLst/>
            </a:prstGeom>
          </p:spPr>
          <p:txBody>
            <a:bodyPr lIns="50800" tIns="50800" rIns="50800" bIns="50800" rtlCol="0" anchor="ctr"/>
            <a:lstStyle/>
            <a:p>
              <a:pPr algn="ctr">
                <a:lnSpc>
                  <a:spcPts val="6159"/>
                </a:lnSpc>
              </a:pPr>
              <a:r>
                <a:rPr lang="en-US" sz="4399" b="1">
                  <a:solidFill>
                    <a:srgbClr val="FFFFFF"/>
                  </a:solidFill>
                  <a:latin typeface="Montserrat Bold"/>
                  <a:ea typeface="Montserrat Bold"/>
                  <a:cs typeface="Montserrat Bold"/>
                  <a:sym typeface="Montserrat Bold"/>
                </a:rPr>
                <a:t>Business in Our World – Airbnb</a:t>
              </a:r>
            </a:p>
            <a:p>
              <a:pPr algn="ctr">
                <a:lnSpc>
                  <a:spcPts val="6159"/>
                </a:lnSpc>
              </a:pPr>
              <a:r>
                <a:rPr lang="en-US" sz="4399" b="1">
                  <a:solidFill>
                    <a:srgbClr val="FFFFFF"/>
                  </a:solidFill>
                  <a:latin typeface="Montserrat Bold"/>
                  <a:ea typeface="Montserrat Bold"/>
                  <a:cs typeface="Montserrat Bold"/>
                  <a:sym typeface="Montserrat Bold"/>
                </a:rPr>
                <a:t>Pg 119</a:t>
              </a:r>
            </a:p>
          </p:txBody>
        </p:sp>
      </p:grpSp>
      <p:sp>
        <p:nvSpPr>
          <p:cNvPr id="11" name="Freeform 11"/>
          <p:cNvSpPr/>
          <p:nvPr/>
        </p:nvSpPr>
        <p:spPr>
          <a:xfrm>
            <a:off x="1028700" y="5705475"/>
            <a:ext cx="5476416" cy="3552825"/>
          </a:xfrm>
          <a:custGeom>
            <a:avLst/>
            <a:gdLst/>
            <a:ahLst/>
            <a:cxnLst/>
            <a:rect l="l" t="t" r="r" b="b"/>
            <a:pathLst>
              <a:path w="5476416" h="3552825">
                <a:moveTo>
                  <a:pt x="0" y="0"/>
                </a:moveTo>
                <a:lnTo>
                  <a:pt x="5476416" y="0"/>
                </a:lnTo>
                <a:lnTo>
                  <a:pt x="5476416" y="3552825"/>
                </a:lnTo>
                <a:lnTo>
                  <a:pt x="0" y="3552825"/>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3" name="TextBox 12">
            <a:extLst>
              <a:ext uri="{FF2B5EF4-FFF2-40B4-BE49-F238E27FC236}">
                <a16:creationId xmlns:a16="http://schemas.microsoft.com/office/drawing/2014/main" id="{64C159DB-7BBF-A3BF-AA21-80F3892CB042}"/>
              </a:ext>
            </a:extLst>
          </p:cNvPr>
          <p:cNvSpPr txBox="1"/>
          <p:nvPr/>
        </p:nvSpPr>
        <p:spPr>
          <a:xfrm>
            <a:off x="9544611" y="8888968"/>
            <a:ext cx="6214586" cy="369332"/>
          </a:xfrm>
          <a:prstGeom prst="rect">
            <a:avLst/>
          </a:prstGeom>
          <a:noFill/>
        </p:spPr>
        <p:txBody>
          <a:bodyPr wrap="none" rtlCol="0">
            <a:spAutoFit/>
          </a:bodyPr>
          <a:lstStyle/>
          <a:p>
            <a:r>
              <a:rPr lang="en-US" b="1" dirty="0"/>
              <a:t>Video link: https://</a:t>
            </a:r>
            <a:r>
              <a:rPr lang="en-US" b="1" dirty="0" err="1"/>
              <a:t>www.youtube.com</a:t>
            </a:r>
            <a:r>
              <a:rPr lang="en-US" b="1" dirty="0"/>
              <a:t>/</a:t>
            </a:r>
            <a:r>
              <a:rPr lang="en-US" b="1" dirty="0" err="1"/>
              <a:t>watch?v</a:t>
            </a:r>
            <a:r>
              <a:rPr lang="en-US" b="1" dirty="0"/>
              <a:t>=ZrM55P8H0X8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7.2</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489288"/>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663519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511855" y="3974694"/>
            <a:ext cx="1701531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HL1 Q1 (d) Outline how ProjectOne can use each of the four phases of design thinking to successfully meet GlowInc's expectations.</a:t>
            </a:r>
          </a:p>
        </p:txBody>
      </p:sp>
      <p:sp>
        <p:nvSpPr>
          <p:cNvPr id="15" name="TextBox 15"/>
          <p:cNvSpPr txBox="1"/>
          <p:nvPr/>
        </p:nvSpPr>
        <p:spPr>
          <a:xfrm>
            <a:off x="511855" y="7945686"/>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Q2, Q3</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Q3, Q4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TextBox 3"/>
          <p:cNvSpPr txBox="1"/>
          <p:nvPr/>
        </p:nvSpPr>
        <p:spPr>
          <a:xfrm>
            <a:off x="1028507" y="3659192"/>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7.3</a:t>
            </a:r>
          </a:p>
        </p:txBody>
      </p:sp>
      <p:sp>
        <p:nvSpPr>
          <p:cNvPr id="4" name="TextBox 4"/>
          <p:cNvSpPr txBox="1"/>
          <p:nvPr/>
        </p:nvSpPr>
        <p:spPr>
          <a:xfrm>
            <a:off x="1028507" y="5234500"/>
            <a:ext cx="16230697" cy="151130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7.3 Appreciate the importance of conducting a feasibility study to evaluate a business idea. </a:t>
            </a:r>
          </a:p>
        </p:txBody>
      </p:sp>
      <p:sp>
        <p:nvSpPr>
          <p:cNvPr id="5" name="TextBox 5"/>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6" name="Freeform 6"/>
          <p:cNvSpPr/>
          <p:nvPr/>
        </p:nvSpPr>
        <p:spPr>
          <a:xfrm>
            <a:off x="13862617" y="0"/>
            <a:ext cx="4425383" cy="4425383"/>
          </a:xfrm>
          <a:custGeom>
            <a:avLst/>
            <a:gdLst/>
            <a:ahLst/>
            <a:cxnLst/>
            <a:rect l="l" t="t" r="r" b="b"/>
            <a:pathLst>
              <a:path w="4425383" h="4425383">
                <a:moveTo>
                  <a:pt x="0" y="0"/>
                </a:moveTo>
                <a:lnTo>
                  <a:pt x="4425383" y="0"/>
                </a:lnTo>
                <a:lnTo>
                  <a:pt x="4425383" y="4425383"/>
                </a:lnTo>
                <a:lnTo>
                  <a:pt x="0" y="4425383"/>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107250" y="4265302"/>
            <a:ext cx="3981069" cy="4114800"/>
          </a:xfrm>
          <a:custGeom>
            <a:avLst/>
            <a:gdLst/>
            <a:ahLst/>
            <a:cxnLst/>
            <a:rect l="l" t="t" r="r" b="b"/>
            <a:pathLst>
              <a:path w="3981069" h="4114800">
                <a:moveTo>
                  <a:pt x="0" y="0"/>
                </a:moveTo>
                <a:lnTo>
                  <a:pt x="3981069" y="0"/>
                </a:lnTo>
                <a:lnTo>
                  <a:pt x="398106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1416037" y="2561930"/>
            <a:ext cx="15614285" cy="14198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Checking if an idea will actually be able to work - feasibility study</a:t>
            </a:r>
          </a:p>
        </p:txBody>
      </p:sp>
      <p:sp>
        <p:nvSpPr>
          <p:cNvPr id="9" name="TextBox 9"/>
          <p:cNvSpPr txBox="1"/>
          <p:nvPr/>
        </p:nvSpPr>
        <p:spPr>
          <a:xfrm>
            <a:off x="968133" y="4682053"/>
            <a:ext cx="10913313" cy="3119373"/>
          </a:xfrm>
          <a:prstGeom prst="rect">
            <a:avLst/>
          </a:prstGeom>
        </p:spPr>
        <p:txBody>
          <a:bodyPr lIns="0" tIns="0" rIns="0" bIns="0" rtlCol="0" anchor="t">
            <a:spAutoFit/>
          </a:bodyPr>
          <a:lstStyle/>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Not every good idea can or should become a business.</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A </a:t>
            </a:r>
            <a:r>
              <a:rPr lang="en-US" sz="3200" b="1">
                <a:solidFill>
                  <a:srgbClr val="24363D"/>
                </a:solidFill>
                <a:latin typeface="Calibri (MS) Bold"/>
                <a:ea typeface="Calibri (MS) Bold"/>
                <a:cs typeface="Calibri (MS) Bold"/>
                <a:sym typeface="Calibri (MS) Bold"/>
              </a:rPr>
              <a:t>feasibility</a:t>
            </a:r>
            <a:r>
              <a:rPr lang="en-US" sz="3200">
                <a:solidFill>
                  <a:srgbClr val="24363D"/>
                </a:solidFill>
                <a:latin typeface="Calibri (MS)"/>
                <a:ea typeface="Calibri (MS)"/>
                <a:cs typeface="Calibri (MS)"/>
                <a:sym typeface="Calibri (MS)"/>
              </a:rPr>
              <a:t> </a:t>
            </a:r>
            <a:r>
              <a:rPr lang="en-US" sz="3200" b="1">
                <a:solidFill>
                  <a:srgbClr val="24363D"/>
                </a:solidFill>
                <a:latin typeface="Calibri (MS) Bold"/>
                <a:ea typeface="Calibri (MS) Bold"/>
                <a:cs typeface="Calibri (MS) Bold"/>
                <a:sym typeface="Calibri (MS) Bold"/>
              </a:rPr>
              <a:t>study</a:t>
            </a:r>
            <a:r>
              <a:rPr lang="en-US" sz="3200">
                <a:solidFill>
                  <a:srgbClr val="24363D"/>
                </a:solidFill>
                <a:latin typeface="Calibri (MS)"/>
                <a:ea typeface="Calibri (MS)"/>
                <a:cs typeface="Calibri (MS)"/>
                <a:sym typeface="Calibri (MS)"/>
              </a:rPr>
              <a:t> helps test if an idea is </a:t>
            </a:r>
            <a:r>
              <a:rPr lang="en-US" sz="3200" b="1">
                <a:solidFill>
                  <a:srgbClr val="24363D"/>
                </a:solidFill>
                <a:latin typeface="Calibri (MS) Bold"/>
                <a:ea typeface="Calibri (MS) Bold"/>
                <a:cs typeface="Calibri (MS) Bold"/>
                <a:sym typeface="Calibri (MS) Bold"/>
              </a:rPr>
              <a:t>workable, profitable and sustainable</a:t>
            </a:r>
            <a:r>
              <a:rPr lang="en-US" sz="3200">
                <a:solidFill>
                  <a:srgbClr val="24363D"/>
                </a:solidFill>
                <a:latin typeface="Calibri (MS)"/>
                <a:ea typeface="Calibri (MS)"/>
                <a:cs typeface="Calibri (MS)"/>
                <a:sym typeface="Calibri (MS)"/>
              </a:rPr>
              <a:t> </a:t>
            </a:r>
            <a:r>
              <a:rPr lang="en-US" sz="3200" b="1">
                <a:solidFill>
                  <a:srgbClr val="24363D"/>
                </a:solidFill>
                <a:latin typeface="Calibri (MS) Bold"/>
                <a:ea typeface="Calibri (MS) Bold"/>
                <a:cs typeface="Calibri (MS) Bold"/>
                <a:sym typeface="Calibri (MS) Bold"/>
              </a:rPr>
              <a:t>before investing time and money.</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Doing this early </a:t>
            </a:r>
            <a:r>
              <a:rPr lang="en-US" sz="3200" b="1">
                <a:solidFill>
                  <a:srgbClr val="24363D"/>
                </a:solidFill>
                <a:latin typeface="Calibri (MS) Bold"/>
                <a:ea typeface="Calibri (MS) Bold"/>
                <a:cs typeface="Calibri (MS) Bold"/>
                <a:sym typeface="Calibri (MS) Bold"/>
              </a:rPr>
              <a:t>saves resources and helps avoid launching something that won’t succeed.</a:t>
            </a:r>
          </a:p>
        </p:txBody>
      </p:sp>
      <p:sp>
        <p:nvSpPr>
          <p:cNvPr id="10" name="TextBox 10"/>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416037" y="2561930"/>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Areas to check Feasibility of to evaluate an idea</a:t>
            </a:r>
          </a:p>
        </p:txBody>
      </p:sp>
      <p:sp>
        <p:nvSpPr>
          <p:cNvPr id="8" name="TextBox 8"/>
          <p:cNvSpPr txBox="1"/>
          <p:nvPr/>
        </p:nvSpPr>
        <p:spPr>
          <a:xfrm>
            <a:off x="1246161" y="3502851"/>
            <a:ext cx="15784161" cy="6214998"/>
          </a:xfrm>
          <a:prstGeom prst="rect">
            <a:avLst/>
          </a:prstGeom>
        </p:spPr>
        <p:txBody>
          <a:bodyPr lIns="0" tIns="0" rIns="0" bIns="0" rtlCol="0" anchor="t">
            <a:spAutoFit/>
          </a:bodyPr>
          <a:lstStyle/>
          <a:p>
            <a:pPr algn="l">
              <a:lnSpc>
                <a:spcPts val="4928"/>
              </a:lnSpc>
            </a:pPr>
            <a:r>
              <a:rPr lang="en-US" sz="3200" b="1">
                <a:solidFill>
                  <a:srgbClr val="24363D"/>
                </a:solidFill>
                <a:latin typeface="Calibri (MS) Bold"/>
                <a:ea typeface="Calibri (MS) Bold"/>
                <a:cs typeface="Calibri (MS) Bold"/>
                <a:sym typeface="Calibri (MS) Bold"/>
              </a:rPr>
              <a:t>Market Feasibility</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Investigates whether customers actually want or need the product.</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Uses surveys, interviews, or observations to assess the size of the market and competitors.</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Key Question: Is there demand for this product/service if we make it?</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Production Feasibility</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Assesses whether the product or service can actually be built or delivered with available resources.</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Includes skills, equipment, and technology.</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Key Question: Are we able to make it with the resources we have (or can get)?</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416037" y="2561930"/>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Areas to check Feasibility of to evaluate an idea</a:t>
            </a:r>
          </a:p>
        </p:txBody>
      </p:sp>
      <p:sp>
        <p:nvSpPr>
          <p:cNvPr id="8" name="TextBox 8"/>
          <p:cNvSpPr txBox="1"/>
          <p:nvPr/>
        </p:nvSpPr>
        <p:spPr>
          <a:xfrm>
            <a:off x="1246161" y="3502851"/>
            <a:ext cx="15784161" cy="6214998"/>
          </a:xfrm>
          <a:prstGeom prst="rect">
            <a:avLst/>
          </a:prstGeom>
        </p:spPr>
        <p:txBody>
          <a:bodyPr lIns="0" tIns="0" rIns="0" bIns="0" rtlCol="0" anchor="t">
            <a:spAutoFit/>
          </a:bodyPr>
          <a:lstStyle/>
          <a:p>
            <a:pPr algn="l">
              <a:lnSpc>
                <a:spcPts val="4928"/>
              </a:lnSpc>
            </a:pPr>
            <a:r>
              <a:rPr lang="en-US" sz="3200" b="1">
                <a:solidFill>
                  <a:srgbClr val="24363D"/>
                </a:solidFill>
                <a:latin typeface="Calibri (MS) Bold"/>
                <a:ea typeface="Calibri (MS) Bold"/>
                <a:cs typeface="Calibri (MS) Bold"/>
                <a:sym typeface="Calibri (MS) Bold"/>
              </a:rPr>
              <a:t>Financial Feasibility</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Looks at the cost to start and run the business, compared to expected income.</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Estimates break-even points, startup costs, and cash needed.</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Key Question: Can it make a profit?</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Environmental Feasibility</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Assesses the potential impact on the environment and how the idea aligns with sustainability goals.</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Includes use of materials, emissions, energy use, and waste.</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Key Question: Will this idea meet environmental standards and expectations?</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1443328" y="4456759"/>
            <a:ext cx="5815972" cy="4114800"/>
          </a:xfrm>
          <a:custGeom>
            <a:avLst/>
            <a:gdLst/>
            <a:ahLst/>
            <a:cxnLst/>
            <a:rect l="l" t="t" r="r" b="b"/>
            <a:pathLst>
              <a:path w="5815972" h="4114800">
                <a:moveTo>
                  <a:pt x="0" y="0"/>
                </a:moveTo>
                <a:lnTo>
                  <a:pt x="5815972" y="0"/>
                </a:lnTo>
                <a:lnTo>
                  <a:pt x="5815972"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1416037" y="2561930"/>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Areas to check Feasibility of to evaluate an idea</a:t>
            </a:r>
          </a:p>
        </p:txBody>
      </p:sp>
      <p:sp>
        <p:nvSpPr>
          <p:cNvPr id="9" name="TextBox 9"/>
          <p:cNvSpPr txBox="1"/>
          <p:nvPr/>
        </p:nvSpPr>
        <p:spPr>
          <a:xfrm>
            <a:off x="1268269" y="4099751"/>
            <a:ext cx="9328800" cy="4976748"/>
          </a:xfrm>
          <a:prstGeom prst="rect">
            <a:avLst/>
          </a:prstGeom>
        </p:spPr>
        <p:txBody>
          <a:bodyPr lIns="0" tIns="0" rIns="0" bIns="0" rtlCol="0" anchor="t">
            <a:spAutoFit/>
          </a:bodyPr>
          <a:lstStyle/>
          <a:p>
            <a:pPr algn="l">
              <a:lnSpc>
                <a:spcPts val="4928"/>
              </a:lnSpc>
            </a:pPr>
            <a:r>
              <a:rPr lang="en-US" sz="3200" b="1">
                <a:solidFill>
                  <a:srgbClr val="24363D"/>
                </a:solidFill>
                <a:latin typeface="Calibri (MS) Bold"/>
                <a:ea typeface="Calibri (MS) Bold"/>
                <a:cs typeface="Calibri (MS) Bold"/>
                <a:sym typeface="Calibri (MS) Bold"/>
              </a:rPr>
              <a:t>Legal Feasibility</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Checks if the idea meets current laws or regulations or if there are any legal issues that would prevent it from being possible/add costs.</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Some ideas may face delays or barriers due to planning, safety, or industry rules.</a:t>
            </a:r>
          </a:p>
          <a:p>
            <a:pPr marL="690884" lvl="1" indent="-345442" algn="l">
              <a:lnSpc>
                <a:spcPts val="4928"/>
              </a:lnSpc>
              <a:buFont typeface="Arial"/>
              <a:buChar char="•"/>
            </a:pPr>
            <a:r>
              <a:rPr lang="en-US" sz="3200">
                <a:solidFill>
                  <a:srgbClr val="24363D"/>
                </a:solidFill>
                <a:latin typeface="Calibri (MS)"/>
                <a:ea typeface="Calibri (MS)"/>
                <a:cs typeface="Calibri (MS)"/>
                <a:sym typeface="Calibri (MS)"/>
              </a:rPr>
              <a:t>Key Question: Are there any legal or regulatory obstacles?</a:t>
            </a:r>
          </a:p>
        </p:txBody>
      </p:sp>
      <p:sp>
        <p:nvSpPr>
          <p:cNvPr id="10" name="TextBox 10"/>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7.3</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069247"/>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6215154"/>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511855" y="4095751"/>
            <a:ext cx="1701531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OL1 Q5 (b) Explain one function of a feasibility study when developing a new business idea.</a:t>
            </a:r>
          </a:p>
        </p:txBody>
      </p:sp>
      <p:sp>
        <p:nvSpPr>
          <p:cNvPr id="15" name="TextBox 15"/>
          <p:cNvSpPr txBox="1"/>
          <p:nvPr/>
        </p:nvSpPr>
        <p:spPr>
          <a:xfrm>
            <a:off x="511855" y="752564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Q4</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a:extLst>
            <a:ext uri="{FF2B5EF4-FFF2-40B4-BE49-F238E27FC236}">
              <a16:creationId xmlns:a16="http://schemas.microsoft.com/office/drawing/2014/main" id="{45D7A437-C454-85CC-4266-90919415FDE9}"/>
            </a:ext>
          </a:extLst>
        </p:cNvPr>
        <p:cNvGrpSpPr/>
        <p:nvPr/>
      </p:nvGrpSpPr>
      <p:grpSpPr>
        <a:xfrm>
          <a:off x="0" y="0"/>
          <a:ext cx="0" cy="0"/>
          <a:chOff x="0" y="0"/>
          <a:chExt cx="0" cy="0"/>
        </a:xfrm>
      </p:grpSpPr>
      <p:sp>
        <p:nvSpPr>
          <p:cNvPr id="8" name="TextBox 8">
            <a:extLst>
              <a:ext uri="{FF2B5EF4-FFF2-40B4-BE49-F238E27FC236}">
                <a16:creationId xmlns:a16="http://schemas.microsoft.com/office/drawing/2014/main" id="{DB799FCE-CDE2-50B0-2B48-F5BC85C9183C}"/>
              </a:ext>
            </a:extLst>
          </p:cNvPr>
          <p:cNvSpPr txBox="1"/>
          <p:nvPr/>
        </p:nvSpPr>
        <p:spPr>
          <a:xfrm>
            <a:off x="1679448" y="2019300"/>
            <a:ext cx="15802356" cy="7018075"/>
          </a:xfrm>
          <a:prstGeom prst="rect">
            <a:avLst/>
          </a:prstGeom>
        </p:spPr>
        <p:txBody>
          <a:bodyPr wrap="square" lIns="0" tIns="0" rIns="0" bIns="0" rtlCol="0" anchor="t">
            <a:spAutoFit/>
          </a:bodyPr>
          <a:lstStyle/>
          <a:p>
            <a:pPr algn="l">
              <a:lnSpc>
                <a:spcPts val="5040"/>
              </a:lnSpc>
            </a:pPr>
            <a:r>
              <a:rPr lang="en-US" sz="3600" b="1" dirty="0">
                <a:solidFill>
                  <a:srgbClr val="24363D"/>
                </a:solidFill>
                <a:latin typeface="Tabarra Sans Bold"/>
                <a:ea typeface="Tabarra Sans Bold"/>
                <a:cs typeface="Tabarra Sans Bold"/>
                <a:sym typeface="Tabarra Sans Bold"/>
              </a:rPr>
              <a:t>Discussion/whiteboards/pair-work - pick 2 from the list below to answer:</a:t>
            </a:r>
          </a:p>
          <a:p>
            <a:pPr algn="l">
              <a:lnSpc>
                <a:spcPts val="5040"/>
              </a:lnSpc>
            </a:pPr>
            <a:endParaRPr lang="en-US" sz="3600" b="1" dirty="0">
              <a:solidFill>
                <a:srgbClr val="24363D"/>
              </a:solidFill>
              <a:latin typeface="Tabarra Sans Bold"/>
              <a:ea typeface="Tabarra Sans Bold"/>
              <a:cs typeface="Tabarra Sans Bold"/>
              <a:sym typeface="Tabarra Sans Bold"/>
            </a:endParaRPr>
          </a:p>
          <a:p>
            <a:pPr algn="l">
              <a:lnSpc>
                <a:spcPts val="5040"/>
              </a:lnSpc>
            </a:pPr>
            <a:r>
              <a:rPr lang="en-US" sz="3600" dirty="0">
                <a:solidFill>
                  <a:srgbClr val="24363D"/>
                </a:solidFill>
                <a:latin typeface="Tabarra Sans"/>
                <a:ea typeface="Tabarra Sans"/>
                <a:cs typeface="Tabarra Sans"/>
                <a:sym typeface="Tabarra Sans"/>
              </a:rPr>
              <a:t>1. Why might two businesses in the same industry come up with very different ideas?</a:t>
            </a:r>
          </a:p>
          <a:p>
            <a:pPr algn="l">
              <a:lnSpc>
                <a:spcPts val="5040"/>
              </a:lnSpc>
            </a:pPr>
            <a:r>
              <a:rPr lang="en-US" sz="3600" dirty="0">
                <a:solidFill>
                  <a:srgbClr val="24363D"/>
                </a:solidFill>
                <a:latin typeface="Tabarra Sans"/>
                <a:ea typeface="Tabarra Sans"/>
                <a:cs typeface="Tabarra Sans"/>
                <a:sym typeface="Tabarra Sans"/>
              </a:rPr>
              <a:t>2. What’s the last product or app you used that felt like it was really designed for you? Why?</a:t>
            </a:r>
          </a:p>
          <a:p>
            <a:pPr algn="l">
              <a:lnSpc>
                <a:spcPts val="5040"/>
              </a:lnSpc>
            </a:pPr>
            <a:r>
              <a:rPr lang="en-US" sz="3600" dirty="0">
                <a:solidFill>
                  <a:srgbClr val="24363D"/>
                </a:solidFill>
                <a:latin typeface="Tabarra Sans"/>
                <a:ea typeface="Tabarra Sans"/>
                <a:cs typeface="Tabarra Sans"/>
                <a:sym typeface="Tabarra Sans"/>
              </a:rPr>
              <a:t>3. What’s the difference between coming up with an idea yourself vs solving someone else’s problem? Which do you think would be more successful?</a:t>
            </a:r>
          </a:p>
          <a:p>
            <a:pPr algn="l">
              <a:lnSpc>
                <a:spcPts val="5040"/>
              </a:lnSpc>
              <a:spcBef>
                <a:spcPct val="0"/>
              </a:spcBef>
            </a:pPr>
            <a:r>
              <a:rPr lang="en-US" sz="3600" dirty="0">
                <a:solidFill>
                  <a:srgbClr val="24363D"/>
                </a:solidFill>
                <a:latin typeface="Tabarra Sans"/>
                <a:ea typeface="Tabarra Sans"/>
                <a:cs typeface="Tabarra Sans"/>
                <a:sym typeface="Tabarra Sans"/>
              </a:rPr>
              <a:t>4. Why might a great idea still fail in the real world?</a:t>
            </a:r>
          </a:p>
        </p:txBody>
      </p:sp>
      <p:sp>
        <p:nvSpPr>
          <p:cNvPr id="11" name="TextBox 10">
            <a:extLst>
              <a:ext uri="{FF2B5EF4-FFF2-40B4-BE49-F238E27FC236}">
                <a16:creationId xmlns:a16="http://schemas.microsoft.com/office/drawing/2014/main" id="{7F50FED1-A5A3-AE98-620A-B00E885F6542}"/>
              </a:ext>
            </a:extLst>
          </p:cNvPr>
          <p:cNvSpPr txBox="1"/>
          <p:nvPr/>
        </p:nvSpPr>
        <p:spPr>
          <a:xfrm>
            <a:off x="1679448" y="441738"/>
            <a:ext cx="10469068" cy="818109"/>
          </a:xfrm>
          <a:prstGeom prst="rect">
            <a:avLst/>
          </a:prstGeom>
        </p:spPr>
        <p:txBody>
          <a:bodyPr lIns="0" tIns="0" rIns="0" bIns="0" rtlCol="0" anchor="t">
            <a:spAutoFit/>
          </a:bodyPr>
          <a:lstStyle/>
          <a:p>
            <a:pPr algn="l">
              <a:lnSpc>
                <a:spcPts val="6160"/>
              </a:lnSpc>
            </a:pPr>
            <a:r>
              <a:rPr lang="en-US" sz="7000" b="1" dirty="0">
                <a:solidFill>
                  <a:srgbClr val="91D1DB"/>
                </a:solidFill>
                <a:latin typeface="Montserrat Bold"/>
                <a:ea typeface="Montserrat Bold"/>
                <a:cs typeface="Montserrat Bold"/>
                <a:sym typeface="Montserrat Bold"/>
              </a:rPr>
              <a:t>Priming</a:t>
            </a:r>
            <a:r>
              <a:rPr lang="en-US" sz="7000" b="1" dirty="0">
                <a:solidFill>
                  <a:srgbClr val="91DBD9"/>
                </a:solidFill>
                <a:latin typeface="Montserrat Bold"/>
                <a:ea typeface="Montserrat Bold"/>
                <a:cs typeface="Montserrat Bold"/>
                <a:sym typeface="Montserrat Bold"/>
              </a:rPr>
              <a:t> activity</a:t>
            </a:r>
          </a:p>
        </p:txBody>
      </p:sp>
    </p:spTree>
    <p:extLst>
      <p:ext uri="{BB962C8B-B14F-4D97-AF65-F5344CB8AC3E}">
        <p14:creationId xmlns:p14="http://schemas.microsoft.com/office/powerpoint/2010/main" val="3777345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5"/>
          <p:cNvSpPr txBox="1"/>
          <p:nvPr/>
        </p:nvSpPr>
        <p:spPr>
          <a:xfrm>
            <a:off x="1109546" y="348968"/>
            <a:ext cx="13362596" cy="949234"/>
          </a:xfrm>
          <a:prstGeom prst="rect">
            <a:avLst/>
          </a:prstGeom>
        </p:spPr>
        <p:txBody>
          <a:bodyPr wrap="square" lIns="0" tIns="0" rIns="0" bIns="0" rtlCol="0" anchor="t">
            <a:spAutoFit/>
          </a:bodyPr>
          <a:lstStyle/>
          <a:p>
            <a:pPr algn="l">
              <a:lnSpc>
                <a:spcPts val="7699"/>
              </a:lnSpc>
            </a:pPr>
            <a:r>
              <a:rPr lang="en-US" sz="6000" b="1" dirty="0">
                <a:solidFill>
                  <a:srgbClr val="91D1DB"/>
                </a:solidFill>
                <a:latin typeface="Tabarra Sans Heavy"/>
                <a:ea typeface="Tabarra Sans Heavy"/>
                <a:cs typeface="Tabarra Sans Heavy"/>
                <a:sym typeface="Tabarra Sans Heavy"/>
              </a:rPr>
              <a:t>Introduction - starter activity</a:t>
            </a:r>
          </a:p>
        </p:txBody>
      </p:sp>
      <p:sp>
        <p:nvSpPr>
          <p:cNvPr id="9" name="Freeform 9"/>
          <p:cNvSpPr/>
          <p:nvPr/>
        </p:nvSpPr>
        <p:spPr>
          <a:xfrm flipV="1">
            <a:off x="11620914" y="8867850"/>
            <a:ext cx="2544403" cy="909624"/>
          </a:xfrm>
          <a:custGeom>
            <a:avLst/>
            <a:gdLst/>
            <a:ahLst/>
            <a:cxnLst/>
            <a:rect l="l" t="t" r="r" b="b"/>
            <a:pathLst>
              <a:path w="2544403" h="909624">
                <a:moveTo>
                  <a:pt x="0" y="909624"/>
                </a:moveTo>
                <a:lnTo>
                  <a:pt x="2544402" y="909624"/>
                </a:lnTo>
                <a:lnTo>
                  <a:pt x="2544402" y="0"/>
                </a:lnTo>
                <a:lnTo>
                  <a:pt x="0" y="0"/>
                </a:lnTo>
                <a:lnTo>
                  <a:pt x="0" y="909624"/>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0" name="Picture 10"/>
          <p:cNvPicPr>
            <a:picLocks noChangeAspect="1"/>
          </p:cNvPicPr>
          <p:nvPr>
            <a:videoFile r:link="rId1"/>
          </p:nvPr>
        </p:nvPicPr>
        <p:blipFill>
          <a:blip r:embed="rId6"/>
          <a:stretch>
            <a:fillRect/>
          </a:stretch>
        </p:blipFill>
        <p:spPr>
          <a:xfrm>
            <a:off x="10753093" y="2108709"/>
            <a:ext cx="7026269" cy="3949191"/>
          </a:xfrm>
          <a:prstGeom prst="rect">
            <a:avLst/>
          </a:prstGeom>
        </p:spPr>
      </p:pic>
      <p:sp>
        <p:nvSpPr>
          <p:cNvPr id="11" name="Freeform 11"/>
          <p:cNvSpPr/>
          <p:nvPr/>
        </p:nvSpPr>
        <p:spPr>
          <a:xfrm>
            <a:off x="14472142" y="6669679"/>
            <a:ext cx="3017223" cy="3017223"/>
          </a:xfrm>
          <a:custGeom>
            <a:avLst/>
            <a:gdLst/>
            <a:ahLst/>
            <a:cxnLst/>
            <a:rect l="l" t="t" r="r" b="b"/>
            <a:pathLst>
              <a:path w="3017223" h="3017223">
                <a:moveTo>
                  <a:pt x="0" y="0"/>
                </a:moveTo>
                <a:lnTo>
                  <a:pt x="3017222" y="0"/>
                </a:lnTo>
                <a:lnTo>
                  <a:pt x="3017222" y="3017223"/>
                </a:lnTo>
                <a:lnTo>
                  <a:pt x="0" y="3017223"/>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1143000" y="2108709"/>
            <a:ext cx="9273280" cy="7354706"/>
          </a:xfrm>
          <a:prstGeom prst="rect">
            <a:avLst/>
          </a:prstGeom>
        </p:spPr>
        <p:txBody>
          <a:bodyPr wrap="square" lIns="0" tIns="0" rIns="0" bIns="0" rtlCol="0" anchor="t">
            <a:spAutoFit/>
          </a:bodyPr>
          <a:lstStyle/>
          <a:p>
            <a:pPr algn="l">
              <a:lnSpc>
                <a:spcPts val="3640"/>
              </a:lnSpc>
            </a:pPr>
            <a:r>
              <a:rPr lang="en-US" sz="2600" dirty="0">
                <a:solidFill>
                  <a:srgbClr val="24363D"/>
                </a:solidFill>
                <a:latin typeface="Tabarra Sans"/>
                <a:ea typeface="Tabarra Sans"/>
                <a:cs typeface="Tabarra Sans"/>
                <a:sym typeface="Tabarra Sans"/>
              </a:rPr>
              <a:t>How does Uber Eats use design thinking to improve their app and services?</a:t>
            </a:r>
          </a:p>
          <a:p>
            <a:pPr algn="l">
              <a:lnSpc>
                <a:spcPts val="3640"/>
              </a:lnSpc>
            </a:pPr>
            <a:endParaRPr lang="en-US" sz="2600" dirty="0">
              <a:solidFill>
                <a:srgbClr val="24363D"/>
              </a:solidFill>
              <a:latin typeface="Tabarra Sans"/>
              <a:ea typeface="Tabarra Sans"/>
              <a:cs typeface="Tabarra Sans"/>
              <a:sym typeface="Tabarra Sans"/>
            </a:endParaRPr>
          </a:p>
          <a:p>
            <a:pPr algn="l">
              <a:lnSpc>
                <a:spcPts val="3640"/>
              </a:lnSpc>
            </a:pPr>
            <a:r>
              <a:rPr lang="en-US" sz="2600" dirty="0">
                <a:solidFill>
                  <a:srgbClr val="24363D"/>
                </a:solidFill>
                <a:latin typeface="Tabarra Sans"/>
                <a:ea typeface="Tabarra Sans"/>
                <a:cs typeface="Tabarra Sans"/>
                <a:sym typeface="Tabarra Sans"/>
              </a:rPr>
              <a:t>Design Thinking is a method used by businesses to develop new business ideas that we cover in this chapter - the stages are </a:t>
            </a:r>
          </a:p>
          <a:p>
            <a:pPr algn="l">
              <a:lnSpc>
                <a:spcPts val="3640"/>
              </a:lnSpc>
            </a:pPr>
            <a:endParaRPr lang="en-US" sz="2600" b="1" dirty="0">
              <a:solidFill>
                <a:srgbClr val="24363D"/>
              </a:solidFill>
              <a:latin typeface="Tabarra Sans Bold"/>
              <a:ea typeface="Tabarra Sans Bold"/>
              <a:cs typeface="Tabarra Sans Bold"/>
              <a:sym typeface="Tabarra Sans Bold"/>
            </a:endParaRPr>
          </a:p>
          <a:p>
            <a:pPr algn="l">
              <a:lnSpc>
                <a:spcPts val="3640"/>
              </a:lnSpc>
            </a:pPr>
            <a:r>
              <a:rPr lang="en-US" sz="2600" b="1" dirty="0">
                <a:solidFill>
                  <a:srgbClr val="24363D"/>
                </a:solidFill>
                <a:latin typeface="Tabarra Sans Bold"/>
                <a:ea typeface="Tabarra Sans Bold"/>
                <a:cs typeface="Tabarra Sans Bold"/>
                <a:sym typeface="Tabarra Sans Bold"/>
              </a:rPr>
              <a:t>Clarify --&gt; Ideate --&gt; Develop --&gt; Implement</a:t>
            </a:r>
          </a:p>
          <a:p>
            <a:pPr algn="l">
              <a:lnSpc>
                <a:spcPts val="3640"/>
              </a:lnSpc>
              <a:spcBef>
                <a:spcPct val="0"/>
              </a:spcBef>
            </a:pPr>
            <a:endParaRPr lang="en-US" sz="2600" dirty="0">
              <a:solidFill>
                <a:srgbClr val="24363D"/>
              </a:solidFill>
              <a:latin typeface="Tabarra Sans"/>
              <a:ea typeface="Tabarra Sans"/>
              <a:cs typeface="Tabarra Sans"/>
              <a:sym typeface="Tabarra Sans"/>
            </a:endParaRPr>
          </a:p>
          <a:p>
            <a:pPr algn="l">
              <a:lnSpc>
                <a:spcPts val="3640"/>
              </a:lnSpc>
              <a:spcBef>
                <a:spcPct val="0"/>
              </a:spcBef>
            </a:pPr>
            <a:r>
              <a:rPr lang="en-US" sz="2600" dirty="0">
                <a:solidFill>
                  <a:srgbClr val="24363D"/>
                </a:solidFill>
                <a:latin typeface="Tabarra Sans"/>
                <a:ea typeface="Tabarra Sans"/>
                <a:cs typeface="Tabarra Sans"/>
                <a:sym typeface="Tabarra Sans"/>
              </a:rPr>
              <a:t>Watch the YouTube explainer video then read the Uber Eats article to see Design Thinking in action and answer the worksheet.</a:t>
            </a:r>
          </a:p>
          <a:p>
            <a:pPr algn="l">
              <a:lnSpc>
                <a:spcPts val="3640"/>
              </a:lnSpc>
              <a:spcBef>
                <a:spcPct val="0"/>
              </a:spcBef>
            </a:pPr>
            <a:endParaRPr lang="en-US" sz="2600" dirty="0">
              <a:solidFill>
                <a:srgbClr val="24363D"/>
              </a:solidFill>
              <a:latin typeface="Tabarra Sans"/>
              <a:ea typeface="Tabarra Sans"/>
              <a:cs typeface="Tabarra Sans"/>
              <a:sym typeface="Tabarra Sans"/>
            </a:endParaRPr>
          </a:p>
          <a:p>
            <a:pPr algn="l">
              <a:lnSpc>
                <a:spcPts val="3640"/>
              </a:lnSpc>
              <a:spcBef>
                <a:spcPct val="0"/>
              </a:spcBef>
            </a:pPr>
            <a:r>
              <a:rPr lang="en-US" sz="2600" b="1" dirty="0">
                <a:solidFill>
                  <a:srgbClr val="24363D"/>
                </a:solidFill>
                <a:latin typeface="Tabarra Sans Bold"/>
                <a:ea typeface="Tabarra Sans Bold"/>
                <a:cs typeface="Tabarra Sans Bold"/>
                <a:sym typeface="Tabarra Sans Bold"/>
              </a:rPr>
              <a:t>Printable Worksheet here → </a:t>
            </a:r>
            <a:r>
              <a:rPr lang="en-US" sz="2400" b="1" dirty="0">
                <a:solidFill>
                  <a:srgbClr val="24363D"/>
                </a:solidFill>
                <a:latin typeface="Tabarra Sans Bold"/>
                <a:ea typeface="Tabarra Sans Bold"/>
                <a:cs typeface="Tabarra Sans Bold"/>
                <a:sym typeface="Tabarra Sans Bold"/>
                <a:hlinkClick r:id="rId8"/>
              </a:rPr>
              <a:t>https://backinbusinesshub.com/wp-content/uploads/2025/06/Starter-worksheet-Chapter-7-2.pdf</a:t>
            </a:r>
            <a:endParaRPr lang="en-US" sz="2600" b="1" dirty="0">
              <a:solidFill>
                <a:srgbClr val="24363D"/>
              </a:solidFill>
              <a:latin typeface="Tabarra Sans Bold"/>
              <a:ea typeface="Tabarra Sans Bold"/>
              <a:cs typeface="Tabarra Sans Bold"/>
              <a:sym typeface="Tabarra Sans Bold"/>
            </a:endParaRPr>
          </a:p>
        </p:txBody>
      </p:sp>
      <p:sp>
        <p:nvSpPr>
          <p:cNvPr id="14" name="TextBox 14"/>
          <p:cNvSpPr txBox="1"/>
          <p:nvPr/>
        </p:nvSpPr>
        <p:spPr>
          <a:xfrm>
            <a:off x="11277600" y="7173318"/>
            <a:ext cx="2613571" cy="1446993"/>
          </a:xfrm>
          <a:prstGeom prst="rect">
            <a:avLst/>
          </a:prstGeom>
        </p:spPr>
        <p:txBody>
          <a:bodyPr lIns="0" tIns="0" rIns="0" bIns="0" rtlCol="0" anchor="t">
            <a:spAutoFit/>
          </a:bodyPr>
          <a:lstStyle/>
          <a:p>
            <a:pPr algn="ctr">
              <a:lnSpc>
                <a:spcPts val="5819"/>
              </a:lnSpc>
            </a:pPr>
            <a:r>
              <a:rPr lang="en-US" sz="4156" dirty="0">
                <a:solidFill>
                  <a:srgbClr val="91D1DB"/>
                </a:solidFill>
                <a:latin typeface="League Spartan"/>
                <a:ea typeface="League Spartan"/>
                <a:cs typeface="League Spartan"/>
                <a:sym typeface="League Spartan"/>
              </a:rPr>
              <a:t>Uber Eats</a:t>
            </a:r>
          </a:p>
          <a:p>
            <a:pPr algn="ctr">
              <a:lnSpc>
                <a:spcPts val="5819"/>
              </a:lnSpc>
              <a:spcBef>
                <a:spcPct val="0"/>
              </a:spcBef>
            </a:pPr>
            <a:r>
              <a:rPr lang="en-US" sz="4156" dirty="0">
                <a:solidFill>
                  <a:srgbClr val="91D1DB"/>
                </a:solidFill>
                <a:latin typeface="League Spartan"/>
                <a:ea typeface="League Spartan"/>
                <a:cs typeface="League Spartan"/>
                <a:sym typeface="League Spartan"/>
              </a:rPr>
              <a:t>article</a:t>
            </a:r>
          </a:p>
        </p:txBody>
      </p:sp>
      <p:sp>
        <p:nvSpPr>
          <p:cNvPr id="2" name="TextBox 1">
            <a:extLst>
              <a:ext uri="{FF2B5EF4-FFF2-40B4-BE49-F238E27FC236}">
                <a16:creationId xmlns:a16="http://schemas.microsoft.com/office/drawing/2014/main" id="{3D08B51E-19EC-ABFE-0660-1FACDFD618B8}"/>
              </a:ext>
            </a:extLst>
          </p:cNvPr>
          <p:cNvSpPr txBox="1"/>
          <p:nvPr/>
        </p:nvSpPr>
        <p:spPr>
          <a:xfrm>
            <a:off x="11286308" y="6086264"/>
            <a:ext cx="6184065" cy="369332"/>
          </a:xfrm>
          <a:prstGeom prst="rect">
            <a:avLst/>
          </a:prstGeom>
          <a:noFill/>
        </p:spPr>
        <p:txBody>
          <a:bodyPr wrap="none" rtlCol="0">
            <a:spAutoFit/>
          </a:bodyPr>
          <a:lstStyle/>
          <a:p>
            <a:r>
              <a:rPr lang="en-US" b="1" dirty="0"/>
              <a:t>Video link: https://</a:t>
            </a:r>
            <a:r>
              <a:rPr lang="en-US" b="1" dirty="0" err="1"/>
              <a:t>www.youtube.com</a:t>
            </a:r>
            <a:r>
              <a:rPr lang="en-US" b="1" dirty="0"/>
              <a:t>/</a:t>
            </a:r>
            <a:r>
              <a:rPr lang="en-US" b="1" dirty="0" err="1"/>
              <a:t>watch?v</a:t>
            </a:r>
            <a:r>
              <a:rPr lang="en-US" b="1" dirty="0"/>
              <a:t>=IZvAm3xLIWU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5296029" y="0"/>
            <a:ext cx="2991971" cy="2991971"/>
          </a:xfrm>
          <a:custGeom>
            <a:avLst/>
            <a:gdLst/>
            <a:ahLst/>
            <a:cxnLst/>
            <a:rect l="l" t="t" r="r" b="b"/>
            <a:pathLst>
              <a:path w="2991971" h="2991971">
                <a:moveTo>
                  <a:pt x="0" y="0"/>
                </a:moveTo>
                <a:lnTo>
                  <a:pt x="2991971" y="0"/>
                </a:lnTo>
                <a:lnTo>
                  <a:pt x="2991971" y="2991971"/>
                </a:lnTo>
                <a:lnTo>
                  <a:pt x="0" y="2991971"/>
                </a:lnTo>
                <a:lnTo>
                  <a:pt x="0" y="0"/>
                </a:lnTo>
                <a:close/>
              </a:path>
            </a:pathLst>
          </a:custGeom>
          <a:blipFill>
            <a:blip r:embed="rId3">
              <a:alphaModFix amt="40000"/>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4" name="TextBox 4"/>
          <p:cNvSpPr txBox="1"/>
          <p:nvPr/>
        </p:nvSpPr>
        <p:spPr>
          <a:xfrm>
            <a:off x="1028507" y="760208"/>
            <a:ext cx="13362596" cy="1127125"/>
          </a:xfrm>
          <a:prstGeom prst="rect">
            <a:avLst/>
          </a:prstGeom>
        </p:spPr>
        <p:txBody>
          <a:bodyPr lIns="0" tIns="0" rIns="0" bIns="0" rtlCol="0" anchor="t">
            <a:spAutoFit/>
          </a:bodyPr>
          <a:lstStyle/>
          <a:p>
            <a:pPr algn="l">
              <a:lnSpc>
                <a:spcPts val="7699"/>
              </a:lnSpc>
            </a:pPr>
            <a:r>
              <a:rPr lang="en-US" sz="6999" b="1" dirty="0">
                <a:solidFill>
                  <a:srgbClr val="91D1DB"/>
                </a:solidFill>
                <a:latin typeface="Tabarra Sans Heavy"/>
                <a:ea typeface="Tabarra Sans Heavy"/>
                <a:cs typeface="Tabarra Sans Heavy"/>
                <a:sym typeface="Tabarra Sans Heavy"/>
              </a:rPr>
              <a:t>Learning Outcomes</a:t>
            </a:r>
          </a:p>
        </p:txBody>
      </p:sp>
      <p:sp>
        <p:nvSpPr>
          <p:cNvPr id="5" name="TextBox 5"/>
          <p:cNvSpPr txBox="1"/>
          <p:nvPr/>
        </p:nvSpPr>
        <p:spPr>
          <a:xfrm>
            <a:off x="1028700" y="1992644"/>
            <a:ext cx="16230697" cy="6642100"/>
          </a:xfrm>
          <a:prstGeom prst="rect">
            <a:avLst/>
          </a:prstGeom>
        </p:spPr>
        <p:txBody>
          <a:bodyPr lIns="0" tIns="0" rIns="0" bIns="0" rtlCol="0" anchor="t">
            <a:spAutoFit/>
          </a:bodyPr>
          <a:lstStyle/>
          <a:p>
            <a:pPr algn="l">
              <a:lnSpc>
                <a:spcPts val="6500"/>
              </a:lnSpc>
            </a:pPr>
            <a:r>
              <a:rPr lang="en-US" sz="5000" i="1">
                <a:solidFill>
                  <a:srgbClr val="91D1DB"/>
                </a:solidFill>
                <a:latin typeface="Tabarra Sans Italics"/>
                <a:ea typeface="Tabarra Sans Italics"/>
                <a:cs typeface="Tabarra Sans Italics"/>
                <a:sym typeface="Tabarra Sans Italics"/>
              </a:rPr>
              <a:t>7.1 Determine the factors that impact on the development of business ideas. </a:t>
            </a:r>
          </a:p>
          <a:p>
            <a:pPr algn="l">
              <a:lnSpc>
                <a:spcPts val="6500"/>
              </a:lnSpc>
            </a:pPr>
            <a:r>
              <a:rPr lang="en-US" sz="5000" i="1">
                <a:solidFill>
                  <a:srgbClr val="91D1DB"/>
                </a:solidFill>
                <a:latin typeface="Tabarra Sans Italics"/>
                <a:ea typeface="Tabarra Sans Italics"/>
                <a:cs typeface="Tabarra Sans Italics"/>
                <a:sym typeface="Tabarra Sans Italics"/>
              </a:rPr>
              <a:t>7.2 Outline design thinking as an innovative approach to idea development and appreciate how the process is iterative and both solution- and person-centred. </a:t>
            </a:r>
          </a:p>
          <a:p>
            <a:pPr algn="l">
              <a:lnSpc>
                <a:spcPts val="6500"/>
              </a:lnSpc>
            </a:pPr>
            <a:r>
              <a:rPr lang="en-US" sz="5000" i="1">
                <a:solidFill>
                  <a:srgbClr val="91D1DB"/>
                </a:solidFill>
                <a:latin typeface="Tabarra Sans Italics"/>
                <a:ea typeface="Tabarra Sans Italics"/>
                <a:cs typeface="Tabarra Sans Italics"/>
                <a:sym typeface="Tabarra Sans Italics"/>
              </a:rPr>
              <a:t>7.3 Appreciate the importance of conducting a feasibility study to evaluate a business idea. </a:t>
            </a:r>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7.1</a:t>
            </a:r>
          </a:p>
        </p:txBody>
      </p:sp>
      <p:sp>
        <p:nvSpPr>
          <p:cNvPr id="5" name="TextBox 5"/>
          <p:cNvSpPr txBox="1"/>
          <p:nvPr/>
        </p:nvSpPr>
        <p:spPr>
          <a:xfrm>
            <a:off x="1028507" y="5086350"/>
            <a:ext cx="16230697" cy="151130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7.1 Determine the factors that impact on the development of business ideas. </a:t>
            </a:r>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7"/>
          <p:cNvSpPr txBox="1"/>
          <p:nvPr/>
        </p:nvSpPr>
        <p:spPr>
          <a:xfrm>
            <a:off x="609600" y="342900"/>
            <a:ext cx="12433609" cy="748410"/>
          </a:xfrm>
          <a:prstGeom prst="rect">
            <a:avLst/>
          </a:prstGeom>
        </p:spPr>
        <p:txBody>
          <a:bodyPr wrap="square" lIns="0" tIns="0" rIns="0" bIns="0" rtlCol="0" anchor="t">
            <a:spAutoFit/>
          </a:bodyPr>
          <a:lstStyle/>
          <a:p>
            <a:pPr algn="l">
              <a:lnSpc>
                <a:spcPts val="6160"/>
              </a:lnSpc>
            </a:pPr>
            <a:r>
              <a:rPr lang="en-US" sz="4800" b="1" dirty="0">
                <a:solidFill>
                  <a:srgbClr val="91D1DB"/>
                </a:solidFill>
                <a:latin typeface="Montserrat Bold"/>
                <a:ea typeface="Montserrat Bold"/>
                <a:cs typeface="Montserrat Bold"/>
                <a:sym typeface="Montserrat Bold"/>
              </a:rPr>
              <a:t>Internal Sources of Business Ideas</a:t>
            </a:r>
          </a:p>
        </p:txBody>
      </p:sp>
      <p:sp>
        <p:nvSpPr>
          <p:cNvPr id="8" name="TextBox 8"/>
          <p:cNvSpPr txBox="1"/>
          <p:nvPr/>
        </p:nvSpPr>
        <p:spPr>
          <a:xfrm>
            <a:off x="838200" y="3162300"/>
            <a:ext cx="16024743" cy="5031359"/>
          </a:xfrm>
          <a:prstGeom prst="rect">
            <a:avLst/>
          </a:prstGeom>
        </p:spPr>
        <p:txBody>
          <a:bodyPr lIns="0" tIns="0" rIns="0" bIns="0" rtlCol="0" anchor="t">
            <a:spAutoFit/>
          </a:bodyPr>
          <a:lstStyle/>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Hobbies &amp; Interests</a:t>
            </a:r>
            <a:r>
              <a:rPr lang="en-US" sz="3700" dirty="0">
                <a:solidFill>
                  <a:srgbClr val="24363D"/>
                </a:solidFill>
                <a:latin typeface="Calibri (MS)"/>
                <a:ea typeface="Calibri (MS)"/>
                <a:cs typeface="Calibri (MS)"/>
                <a:sym typeface="Calibri (MS)"/>
              </a:rPr>
              <a:t> – Ideas based on personal passion or problems people have experienced. Dyson’s founder created a bagless vacuum from frustration with his own cleaner.</a:t>
            </a:r>
          </a:p>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Skills &amp; Experience</a:t>
            </a:r>
            <a:r>
              <a:rPr lang="en-US" sz="3700" dirty="0">
                <a:solidFill>
                  <a:srgbClr val="24363D"/>
                </a:solidFill>
                <a:latin typeface="Calibri (MS)"/>
                <a:ea typeface="Calibri (MS)"/>
                <a:cs typeface="Calibri (MS)"/>
                <a:sym typeface="Calibri (MS)"/>
              </a:rPr>
              <a:t> – Using what you know from work, training, or life to develop an idea.</a:t>
            </a:r>
          </a:p>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Invention &amp; R&amp;D</a:t>
            </a:r>
            <a:r>
              <a:rPr lang="en-US" sz="3700" dirty="0">
                <a:solidFill>
                  <a:srgbClr val="24363D"/>
                </a:solidFill>
                <a:latin typeface="Calibri (MS)"/>
                <a:ea typeface="Calibri (MS)"/>
                <a:cs typeface="Calibri (MS)"/>
                <a:sym typeface="Calibri (MS)"/>
              </a:rPr>
              <a:t> – New technologies or product improvements from testing or research.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9639536-D2EB-B134-6B9E-78285EF70454}"/>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65AED20D-DDC4-7DD6-856A-B12752367549}"/>
              </a:ext>
            </a:extLst>
          </p:cNvPr>
          <p:cNvSpPr txBox="1"/>
          <p:nvPr/>
        </p:nvSpPr>
        <p:spPr>
          <a:xfrm>
            <a:off x="609600" y="342900"/>
            <a:ext cx="12433609" cy="748410"/>
          </a:xfrm>
          <a:prstGeom prst="rect">
            <a:avLst/>
          </a:prstGeom>
        </p:spPr>
        <p:txBody>
          <a:bodyPr wrap="square" lIns="0" tIns="0" rIns="0" bIns="0" rtlCol="0" anchor="t">
            <a:spAutoFit/>
          </a:bodyPr>
          <a:lstStyle/>
          <a:p>
            <a:pPr algn="l">
              <a:lnSpc>
                <a:spcPts val="6160"/>
              </a:lnSpc>
            </a:pPr>
            <a:r>
              <a:rPr lang="en-US" sz="4800" b="1" dirty="0">
                <a:solidFill>
                  <a:srgbClr val="91D1DB"/>
                </a:solidFill>
                <a:latin typeface="Montserrat Bold"/>
                <a:ea typeface="Montserrat Bold"/>
                <a:cs typeface="Montserrat Bold"/>
                <a:sym typeface="Montserrat Bold"/>
              </a:rPr>
              <a:t>Internal Sources of Business Ideas</a:t>
            </a:r>
          </a:p>
        </p:txBody>
      </p:sp>
      <p:sp>
        <p:nvSpPr>
          <p:cNvPr id="2" name="TextBox 8">
            <a:extLst>
              <a:ext uri="{FF2B5EF4-FFF2-40B4-BE49-F238E27FC236}">
                <a16:creationId xmlns:a16="http://schemas.microsoft.com/office/drawing/2014/main" id="{6CA6342C-957C-4700-4469-A45537E51159}"/>
              </a:ext>
            </a:extLst>
          </p:cNvPr>
          <p:cNvSpPr txBox="1"/>
          <p:nvPr/>
        </p:nvSpPr>
        <p:spPr>
          <a:xfrm>
            <a:off x="1131628" y="2705100"/>
            <a:ext cx="16024743" cy="5745734"/>
          </a:xfrm>
          <a:prstGeom prst="rect">
            <a:avLst/>
          </a:prstGeom>
        </p:spPr>
        <p:txBody>
          <a:bodyPr lIns="0" tIns="0" rIns="0" bIns="0" rtlCol="0" anchor="t">
            <a:spAutoFit/>
          </a:bodyPr>
          <a:lstStyle/>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Brainstorming</a:t>
            </a:r>
            <a:r>
              <a:rPr lang="en-US" sz="3700" dirty="0">
                <a:solidFill>
                  <a:srgbClr val="24363D"/>
                </a:solidFill>
                <a:latin typeface="Calibri (MS)"/>
                <a:ea typeface="Calibri (MS)"/>
                <a:cs typeface="Calibri (MS)"/>
                <a:sym typeface="Calibri (MS)"/>
              </a:rPr>
              <a:t> – Team-based idea generation where no idea is off limits.</a:t>
            </a:r>
          </a:p>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Intrapreneurship</a:t>
            </a:r>
            <a:r>
              <a:rPr lang="en-US" sz="3700" dirty="0">
                <a:solidFill>
                  <a:srgbClr val="24363D"/>
                </a:solidFill>
                <a:latin typeface="Calibri (MS)"/>
                <a:ea typeface="Calibri (MS)"/>
                <a:cs typeface="Calibri (MS)"/>
                <a:sym typeface="Calibri (MS)"/>
              </a:rPr>
              <a:t> – Employees developing new ideas within an existing business.</a:t>
            </a:r>
          </a:p>
          <a:p>
            <a:pPr algn="l">
              <a:lnSpc>
                <a:spcPts val="5698"/>
              </a:lnSpc>
            </a:pPr>
            <a:endParaRPr lang="en-US" sz="3700" dirty="0">
              <a:solidFill>
                <a:srgbClr val="24363D"/>
              </a:solidFill>
              <a:latin typeface="Calibri (MS)"/>
              <a:ea typeface="Calibri (MS)"/>
              <a:cs typeface="Calibri (MS)"/>
              <a:sym typeface="Calibri (MS)"/>
            </a:endParaRPr>
          </a:p>
          <a:p>
            <a:pPr algn="l">
              <a:lnSpc>
                <a:spcPts val="5698"/>
              </a:lnSpc>
            </a:pPr>
            <a:r>
              <a:rPr lang="en-US" sz="3700" dirty="0">
                <a:solidFill>
                  <a:srgbClr val="24363D"/>
                </a:solidFill>
                <a:latin typeface="Calibri (MS)"/>
                <a:ea typeface="Calibri (MS)"/>
                <a:cs typeface="Calibri (MS)"/>
                <a:sym typeface="Calibri (MS)"/>
              </a:rPr>
              <a:t>In the early 1990s, Sony engineer Ken </a:t>
            </a:r>
            <a:r>
              <a:rPr lang="en-US" sz="3700" dirty="0" err="1">
                <a:solidFill>
                  <a:srgbClr val="24363D"/>
                </a:solidFill>
                <a:latin typeface="Calibri (MS)"/>
                <a:ea typeface="Calibri (MS)"/>
                <a:cs typeface="Calibri (MS)"/>
                <a:sym typeface="Calibri (MS)"/>
              </a:rPr>
              <a:t>Kutaragi</a:t>
            </a:r>
            <a:r>
              <a:rPr lang="en-US" sz="3700" dirty="0">
                <a:solidFill>
                  <a:srgbClr val="24363D"/>
                </a:solidFill>
                <a:latin typeface="Calibri (MS)"/>
                <a:ea typeface="Calibri (MS)"/>
                <a:cs typeface="Calibri (MS)"/>
                <a:sym typeface="Calibri (MS)"/>
              </a:rPr>
              <a:t> was secretly working on a project to improve video game sound for his daughter's Nintendo console. Instead of being fired for using company time, Sony leadership supported him and the idea grew into the PlayStation.</a:t>
            </a:r>
          </a:p>
        </p:txBody>
      </p:sp>
    </p:spTree>
    <p:extLst>
      <p:ext uri="{BB962C8B-B14F-4D97-AF65-F5344CB8AC3E}">
        <p14:creationId xmlns:p14="http://schemas.microsoft.com/office/powerpoint/2010/main" val="3664574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reeform 7"/>
          <p:cNvSpPr/>
          <p:nvPr/>
        </p:nvSpPr>
        <p:spPr>
          <a:xfrm>
            <a:off x="13538729" y="5753100"/>
            <a:ext cx="3402541" cy="3402541"/>
          </a:xfrm>
          <a:custGeom>
            <a:avLst/>
            <a:gdLst/>
            <a:ahLst/>
            <a:cxnLst/>
            <a:rect l="l" t="t" r="r" b="b"/>
            <a:pathLst>
              <a:path w="3402541" h="3402541">
                <a:moveTo>
                  <a:pt x="0" y="0"/>
                </a:moveTo>
                <a:lnTo>
                  <a:pt x="3402541" y="0"/>
                </a:lnTo>
                <a:lnTo>
                  <a:pt x="3402541" y="3402540"/>
                </a:lnTo>
                <a:lnTo>
                  <a:pt x="0" y="3402540"/>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1246638" y="345281"/>
            <a:ext cx="16507962" cy="745490"/>
          </a:xfrm>
          <a:prstGeom prst="rect">
            <a:avLst/>
          </a:prstGeom>
        </p:spPr>
        <p:txBody>
          <a:bodyPr lIns="0" tIns="0" rIns="0" bIns="0" rtlCol="0" anchor="t">
            <a:spAutoFit/>
          </a:bodyPr>
          <a:lstStyle/>
          <a:p>
            <a:pPr algn="l">
              <a:lnSpc>
                <a:spcPts val="6160"/>
              </a:lnSpc>
            </a:pPr>
            <a:r>
              <a:rPr lang="en-US" sz="4400" b="1" dirty="0">
                <a:solidFill>
                  <a:srgbClr val="91D1DB"/>
                </a:solidFill>
                <a:latin typeface="Montserrat Bold"/>
                <a:ea typeface="Montserrat Bold"/>
                <a:cs typeface="Montserrat Bold"/>
                <a:sym typeface="Montserrat Bold"/>
              </a:rPr>
              <a:t>External Sources of Business Ideas</a:t>
            </a:r>
          </a:p>
        </p:txBody>
      </p:sp>
      <p:sp>
        <p:nvSpPr>
          <p:cNvPr id="9" name="TextBox 9"/>
          <p:cNvSpPr txBox="1"/>
          <p:nvPr/>
        </p:nvSpPr>
        <p:spPr>
          <a:xfrm>
            <a:off x="907567" y="2697072"/>
            <a:ext cx="16024743" cy="3602609"/>
          </a:xfrm>
          <a:prstGeom prst="rect">
            <a:avLst/>
          </a:prstGeom>
        </p:spPr>
        <p:txBody>
          <a:bodyPr lIns="0" tIns="0" rIns="0" bIns="0" rtlCol="0" anchor="t">
            <a:spAutoFit/>
          </a:bodyPr>
          <a:lstStyle/>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Customers</a:t>
            </a:r>
            <a:r>
              <a:rPr lang="en-US" sz="3700" dirty="0">
                <a:solidFill>
                  <a:srgbClr val="24363D"/>
                </a:solidFill>
                <a:latin typeface="Calibri (MS)"/>
                <a:ea typeface="Calibri (MS)"/>
                <a:cs typeface="Calibri (MS)"/>
                <a:sym typeface="Calibri (MS)"/>
              </a:rPr>
              <a:t> – Asking what people want, reading reviews, or solving complaints.</a:t>
            </a:r>
          </a:p>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Competitors</a:t>
            </a:r>
            <a:r>
              <a:rPr lang="en-US" sz="3700" dirty="0">
                <a:solidFill>
                  <a:srgbClr val="24363D"/>
                </a:solidFill>
                <a:latin typeface="Calibri (MS)"/>
                <a:ea typeface="Calibri (MS)"/>
                <a:cs typeface="Calibri (MS)"/>
                <a:sym typeface="Calibri (MS)"/>
              </a:rPr>
              <a:t> – Improving or </a:t>
            </a:r>
            <a:r>
              <a:rPr lang="en-US" sz="3700" dirty="0" err="1">
                <a:solidFill>
                  <a:srgbClr val="24363D"/>
                </a:solidFill>
                <a:latin typeface="Calibri (MS)"/>
                <a:ea typeface="Calibri (MS)"/>
                <a:cs typeface="Calibri (MS)"/>
                <a:sym typeface="Calibri (MS)"/>
              </a:rPr>
              <a:t>localising</a:t>
            </a:r>
            <a:r>
              <a:rPr lang="en-US" sz="3700" dirty="0">
                <a:solidFill>
                  <a:srgbClr val="24363D"/>
                </a:solidFill>
                <a:latin typeface="Calibri (MS)"/>
                <a:ea typeface="Calibri (MS)"/>
                <a:cs typeface="Calibri (MS)"/>
                <a:sym typeface="Calibri (MS)"/>
              </a:rPr>
              <a:t> something that’s working elsewhere.</a:t>
            </a:r>
          </a:p>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Market Research</a:t>
            </a:r>
            <a:r>
              <a:rPr lang="en-US" sz="3700" dirty="0">
                <a:solidFill>
                  <a:srgbClr val="24363D"/>
                </a:solidFill>
                <a:latin typeface="Calibri (MS)"/>
                <a:ea typeface="Calibri (MS)"/>
                <a:cs typeface="Calibri (MS)"/>
                <a:sym typeface="Calibri (MS)"/>
              </a:rPr>
              <a:t> – Using surveys, interviews, or social listening to spot gaps.</a:t>
            </a:r>
          </a:p>
          <a:p>
            <a:pPr marL="798831" lvl="1" indent="-399416" algn="l">
              <a:lnSpc>
                <a:spcPts val="5698"/>
              </a:lnSpc>
              <a:buFont typeface="Arial"/>
              <a:buChar char="•"/>
            </a:pPr>
            <a:r>
              <a:rPr lang="en-US" sz="3700" b="1" dirty="0">
                <a:solidFill>
                  <a:srgbClr val="24363D"/>
                </a:solidFill>
                <a:latin typeface="Calibri (MS) Bold"/>
                <a:ea typeface="Calibri (MS) Bold"/>
                <a:cs typeface="Calibri (MS) Bold"/>
                <a:sym typeface="Calibri (MS) Bold"/>
              </a:rPr>
              <a:t>Import Substitution</a:t>
            </a:r>
            <a:r>
              <a:rPr lang="en-US" sz="3700" dirty="0">
                <a:solidFill>
                  <a:srgbClr val="24363D"/>
                </a:solidFill>
                <a:latin typeface="Calibri (MS)"/>
                <a:ea typeface="Calibri (MS)"/>
                <a:cs typeface="Calibri (MS)"/>
                <a:sym typeface="Calibri (MS)"/>
              </a:rPr>
              <a:t> – Creating a homegrown alternative to a product from abroad.</a:t>
            </a:r>
          </a:p>
        </p:txBody>
      </p:sp>
      <p:sp>
        <p:nvSpPr>
          <p:cNvPr id="11" name="TextBox 11"/>
          <p:cNvSpPr txBox="1"/>
          <p:nvPr/>
        </p:nvSpPr>
        <p:spPr>
          <a:xfrm>
            <a:off x="3048000" y="6556834"/>
            <a:ext cx="10843509" cy="2888234"/>
          </a:xfrm>
          <a:prstGeom prst="rect">
            <a:avLst/>
          </a:prstGeom>
        </p:spPr>
        <p:txBody>
          <a:bodyPr lIns="0" tIns="0" rIns="0" bIns="0" rtlCol="0" anchor="t">
            <a:spAutoFit/>
          </a:bodyPr>
          <a:lstStyle/>
          <a:p>
            <a:pPr algn="l">
              <a:lnSpc>
                <a:spcPts val="5698"/>
              </a:lnSpc>
            </a:pPr>
            <a:r>
              <a:rPr lang="en-US" sz="3700" dirty="0">
                <a:solidFill>
                  <a:srgbClr val="24363D"/>
                </a:solidFill>
                <a:latin typeface="Calibri (MS)"/>
                <a:ea typeface="Calibri (MS)"/>
                <a:cs typeface="Calibri (MS)"/>
                <a:sym typeface="Calibri (MS)"/>
              </a:rPr>
              <a:t>In our case studies in the book, the idea for Go Fuel Yourself was developed from looking at the current market and competitors and coming up with an alternative to them.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2720</TotalTime>
  <Words>1655</Words>
  <Application>Microsoft Macintosh PowerPoint</Application>
  <PresentationFormat>Custom</PresentationFormat>
  <Paragraphs>172</Paragraphs>
  <Slides>28</Slides>
  <Notes>0</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Montserrat Bold</vt:lpstr>
      <vt:lpstr>Tabarra Sans</vt:lpstr>
      <vt:lpstr>Arial</vt:lpstr>
      <vt:lpstr>Calibri (MS) Bold</vt:lpstr>
      <vt:lpstr>Tabarra Sans Heavy</vt:lpstr>
      <vt:lpstr>Calibri (MS)</vt:lpstr>
      <vt:lpstr>Calibri</vt:lpstr>
      <vt:lpstr>Tabarra Sans Bold</vt:lpstr>
      <vt:lpstr>Tabarra Sans Italics</vt:lpstr>
      <vt:lpstr>League Spartan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S2 Ch7</dc:title>
  <cp:lastModifiedBy>Gavin Duffy</cp:lastModifiedBy>
  <cp:revision>11</cp:revision>
  <dcterms:created xsi:type="dcterms:W3CDTF">2006-08-16T00:00:00Z</dcterms:created>
  <dcterms:modified xsi:type="dcterms:W3CDTF">2025-08-15T13:55:53Z</dcterms:modified>
  <dc:identifier>DAGp2HZH7Fc</dc:identifier>
</cp:coreProperties>
</file>